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sldIdLst>
    <p:sldId id="298" r:id="rId5"/>
    <p:sldId id="307" r:id="rId6"/>
    <p:sldId id="315" r:id="rId7"/>
    <p:sldId id="316" r:id="rId8"/>
    <p:sldId id="317" r:id="rId9"/>
    <p:sldId id="331" r:id="rId10"/>
    <p:sldId id="330" r:id="rId11"/>
    <p:sldId id="318" r:id="rId12"/>
    <p:sldId id="319" r:id="rId13"/>
    <p:sldId id="320" r:id="rId14"/>
    <p:sldId id="336" r:id="rId15"/>
    <p:sldId id="337" r:id="rId16"/>
    <p:sldId id="321" r:id="rId17"/>
    <p:sldId id="323" r:id="rId18"/>
    <p:sldId id="322" r:id="rId19"/>
    <p:sldId id="324" r:id="rId20"/>
    <p:sldId id="325" r:id="rId21"/>
    <p:sldId id="326" r:id="rId22"/>
    <p:sldId id="327" r:id="rId23"/>
    <p:sldId id="329" r:id="rId24"/>
    <p:sldId id="335" r:id="rId25"/>
    <p:sldId id="328" r:id="rId26"/>
    <p:sldId id="333" r:id="rId27"/>
    <p:sldId id="332" r:id="rId28"/>
    <p:sldId id="33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mple Slides" id="{CBD7D772-17AE-AC4B-BBFE-463C72D05109}">
          <p14:sldIdLst>
            <p14:sldId id="298"/>
            <p14:sldId id="307"/>
            <p14:sldId id="315"/>
            <p14:sldId id="316"/>
            <p14:sldId id="317"/>
            <p14:sldId id="331"/>
            <p14:sldId id="330"/>
            <p14:sldId id="318"/>
            <p14:sldId id="319"/>
            <p14:sldId id="320"/>
            <p14:sldId id="336"/>
            <p14:sldId id="337"/>
            <p14:sldId id="321"/>
            <p14:sldId id="323"/>
            <p14:sldId id="322"/>
            <p14:sldId id="324"/>
            <p14:sldId id="325"/>
            <p14:sldId id="326"/>
            <p14:sldId id="327"/>
            <p14:sldId id="329"/>
            <p14:sldId id="335"/>
            <p14:sldId id="328"/>
            <p14:sldId id="333"/>
            <p14:sldId id="332"/>
            <p14:sldId id="3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324"/>
    <a:srgbClr val="212325"/>
    <a:srgbClr val="3F4443"/>
    <a:srgbClr val="6B6C6C"/>
    <a:srgbClr val="A2AAAD"/>
    <a:srgbClr val="BA0C2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11D91-AE15-5658-5661-52CE321BA3DA}" v="365" dt="2026-07-09T20:40:36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548DD-AF31-45BA-A26D-7AC4939564ED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8C05-38F5-46EB-BECD-5394A777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7563A70-D23D-D7C3-314B-097E27A5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147412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F839D-17A6-464E-BE22-E9B747DF33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1349829"/>
            <a:ext cx="12191998" cy="2124891"/>
          </a:xfrm>
          <a:noFill/>
        </p:spPr>
        <p:txBody>
          <a:bodyPr lIns="365760" anchor="b" anchorCtr="0">
            <a:normAutofit/>
          </a:bodyPr>
          <a:lstStyle>
            <a:lvl1pPr algn="l">
              <a:defRPr sz="5500"/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9F202D-C0AE-BF9D-1D1B-6CAA26CEFC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7973" y="3474720"/>
            <a:ext cx="11547152" cy="496976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212325"/>
                </a:solidFill>
                <a:latin typeface="Buckeye Sans 2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261481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Quot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55A3A3-AC3C-EC5C-5238-EE7CBAE0B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854" y="929898"/>
            <a:ext cx="10944272" cy="3117995"/>
          </a:xfrm>
        </p:spPr>
        <p:txBody>
          <a:bodyPr anchor="b" anchorCtr="0">
            <a:normAutofit/>
          </a:bodyPr>
          <a:lstStyle>
            <a:lvl1pPr>
              <a:lnSpc>
                <a:spcPct val="14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“Click to add quote”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2BB6-0EC3-47A0-964A-91B4EAB22C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853" y="4280104"/>
            <a:ext cx="10944273" cy="365126"/>
          </a:xfrm>
        </p:spPr>
        <p:txBody>
          <a:bodyPr/>
          <a:lstStyle>
            <a:lvl1pPr marL="0" indent="0">
              <a:buClr>
                <a:srgbClr val="C00000"/>
              </a:buClr>
              <a:buSzPct val="110000"/>
              <a:buNone/>
              <a:defRPr b="1"/>
            </a:lvl1pPr>
            <a:lvl2pPr marL="6858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Source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D1693-BD83-7256-F00D-049430687D20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50852" y="4676732"/>
            <a:ext cx="10944271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l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Supplemental copy</a:t>
            </a:r>
          </a:p>
          <a:p>
            <a:pPr lvl="4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2" y="1556657"/>
            <a:ext cx="4647568" cy="2024979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5986" y="3619779"/>
            <a:ext cx="4647568" cy="10558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copy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33CD8-5E31-4581-814D-DA09D49C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08233" y="873264"/>
            <a:ext cx="0" cy="470578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276" y="118665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5270" y="1197473"/>
            <a:ext cx="4889860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905263" y="1494459"/>
            <a:ext cx="4889860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B784B6F-C536-4BE2-9F68-EFD22C48A7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839269" y="2625206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8CA5EED-CA8D-41CE-A9A2-2D0FD1FFEA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263" y="2650316"/>
            <a:ext cx="4889860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A62EE4C-12CF-4CD9-A03E-75610F65D46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905256" y="2933014"/>
            <a:ext cx="4889860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 copy</a:t>
            </a:r>
          </a:p>
          <a:p>
            <a:pPr lvl="4"/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1EDC020B-92DF-44EE-8F61-D1F5715938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39269" y="3984098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C31054-F323-447E-A250-00C70D0332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05263" y="3994920"/>
            <a:ext cx="4889860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A0E534F-F82F-491F-A155-625F7F13DD81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905256" y="4291906"/>
            <a:ext cx="4889860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30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4" y="1214845"/>
            <a:ext cx="4175126" cy="20576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page title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2636A59-1C4D-DB7E-7AB5-5FF3CE74F2C1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385986" y="3299740"/>
            <a:ext cx="4186014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7311" y="205281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9337" y="3762103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739337" y="4164162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B781AC33-C47D-CE41-F333-5612FC49D32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269480" y="205281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6EC207A-75A9-199D-31B5-9D8D502D7F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71506" y="3762103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EA2978D8-3542-6E8A-613E-6B54448341D0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171506" y="4164162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9B3D4EE7-E3D1-3FAD-4643-1190D06F4AB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707880" y="205281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F1F1B6B-6BC0-7CE5-8AA0-65781BC5B4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09906" y="3762103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FEB4D2C4-0C4E-A036-BD82-B2C245849209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9609906" y="4164162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67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840F6E-5028-202C-488C-6E119F9F4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4" y="1214845"/>
            <a:ext cx="4175126" cy="20576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21450-A5C8-7AC0-18C4-F68F4E92811B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385986" y="3299740"/>
            <a:ext cx="4186014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7311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9337" y="2405743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739337" y="2807802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B781AC33-C47D-CE41-F333-5612FC49D32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269480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6EC207A-75A9-199D-31B5-9D8D502D7F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71506" y="2405743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EA2978D8-3542-6E8A-613E-6B54448341D0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171506" y="2807802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9B3D4EE7-E3D1-3FAD-4643-1190D06F4AB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707880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F1F1B6B-6BC0-7CE5-8AA0-65781BC5B4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09906" y="2405743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FEB4D2C4-0C4E-A036-BD82-B2C245849209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9609906" y="2807802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8DB9D046-1452-3F52-9EF6-F159186116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37311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99F1484B-33B4-49AF-50B3-692F9415D08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39337" y="5290686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A8463267-4C32-C0A8-B221-D5C692958888}"/>
              </a:ext>
            </a:extLst>
          </p:cNvPr>
          <p:cNvSpPr>
            <a:spLocks noGrp="1"/>
          </p:cNvSpPr>
          <p:nvPr>
            <p:ph sz="half" idx="44" hasCustomPrompt="1"/>
          </p:nvPr>
        </p:nvSpPr>
        <p:spPr>
          <a:xfrm>
            <a:off x="4739337" y="5692745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0F713BA4-C3F0-7266-BFA2-4EB5D9BED63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269480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7A3737E-4F1C-4A60-75FE-0CD6387D447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171506" y="5290686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1F5B1B2F-7A86-7712-D642-D31C7A449AC0}"/>
              </a:ext>
            </a:extLst>
          </p:cNvPr>
          <p:cNvSpPr>
            <a:spLocks noGrp="1"/>
          </p:cNvSpPr>
          <p:nvPr>
            <p:ph sz="half" idx="47" hasCustomPrompt="1"/>
          </p:nvPr>
        </p:nvSpPr>
        <p:spPr>
          <a:xfrm>
            <a:off x="7171506" y="5692745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1AF508C4-773E-5526-D0B3-4519BA6E9F4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707880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5A52EAA6-4323-C683-D3E0-0360F2401CB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09906" y="5290686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6" name="Content Placeholder 3">
            <a:extLst>
              <a:ext uri="{FF2B5EF4-FFF2-40B4-BE49-F238E27FC236}">
                <a16:creationId xmlns:a16="http://schemas.microsoft.com/office/drawing/2014/main" id="{ED840ECE-E392-54F4-E5E0-09C6BAC5F6FA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>
          <a:xfrm>
            <a:off x="9609906" y="5692745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26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EA2B1EF-1641-E792-AEFE-F012F6930A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381000"/>
            <a:ext cx="11414127" cy="57664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picture;</a:t>
            </a:r>
            <a:br>
              <a:rPr lang="en-US"/>
            </a:br>
            <a:r>
              <a:rPr lang="en-US"/>
              <a:t>send to back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27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3" y="272592"/>
            <a:ext cx="4175127" cy="15576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Add your slide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71571" y="546912"/>
            <a:ext cx="7023556" cy="155766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/>
            </a:lvl1pPr>
            <a:lvl2pPr marL="520700" indent="-22860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EA2B1EF-1641-E792-AEFE-F012F6930A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6873" y="2278743"/>
            <a:ext cx="11398254" cy="38686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picture;</a:t>
            </a:r>
            <a:br>
              <a:rPr lang="en-US"/>
            </a:br>
            <a:r>
              <a:rPr lang="en-US"/>
              <a:t>send to back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4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6DB94C-2BA1-25B7-2E42-3F62C5C50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4" y="1214845"/>
            <a:ext cx="4175126" cy="2057636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page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07A25B4-BF25-2EB3-833F-C53135D04762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385986" y="3299740"/>
            <a:ext cx="4186014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B3712-421D-4D44-A208-FCFD9F142B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55028" y="365125"/>
            <a:ext cx="6940099" cy="5683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add a chart or table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3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FDC804-E7FE-7C50-C943-670922246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8982" y="1088571"/>
            <a:ext cx="4507018" cy="203586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00667-0B00-7C89-1FA5-FF679669B42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88982" y="3162581"/>
            <a:ext cx="4507018" cy="242836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/>
            </a:lvl1pPr>
            <a:lvl2pPr marL="520700" indent="-22860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2826" y="365126"/>
            <a:ext cx="4480151" cy="5683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picture;</a:t>
            </a:r>
            <a:br>
              <a:rPr lang="en-US"/>
            </a:br>
            <a:r>
              <a:rPr lang="en-US"/>
              <a:t>send to back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49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9F3245-5C19-491B-A3C7-0953BE94E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2" y="1105116"/>
            <a:ext cx="4164242" cy="195079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page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E1ED6957-2F68-AC1E-7E2F-65AD6BFD944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07758" y="3055909"/>
            <a:ext cx="4164242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/>
            </a:lvl2pPr>
            <a:lvl3pPr marL="922338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800"/>
            </a:lvl3pPr>
            <a:lvl4pPr marL="1485900" indent="-227013">
              <a:buFont typeface="Arial" panose="020B0604020202020204" pitchFamily="34" charset="0"/>
              <a:buChar char="•"/>
              <a:tabLst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 </a:t>
            </a:r>
          </a:p>
          <a:p>
            <a:pPr lvl="2"/>
            <a:r>
              <a:rPr lang="en-US"/>
              <a:t>Third level copy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39788" y="351320"/>
            <a:ext cx="6955340" cy="290350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2A46D0-0103-4ABC-91D6-429E065615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39787" y="3407229"/>
            <a:ext cx="3339392" cy="264878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AFE350-DAC2-4FA1-8058-2BB689DE6D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46564" y="3418114"/>
            <a:ext cx="3448563" cy="26379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74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6323A5-7CBF-8649-525A-F19330DD1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2" y="1105116"/>
            <a:ext cx="4164242" cy="195079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page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0A089E6-0B67-BC9B-0FB9-8827CB3BD7B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07758" y="3055909"/>
            <a:ext cx="4164242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922338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800">
                <a:solidFill>
                  <a:schemeClr val="tx1"/>
                </a:solidFill>
              </a:defRPr>
            </a:lvl3pPr>
            <a:lvl4pPr marL="1485900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 </a:t>
            </a:r>
          </a:p>
          <a:p>
            <a:pPr lvl="2"/>
            <a:r>
              <a:rPr lang="en-US"/>
              <a:t>Third level copy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B8D5EF3-729C-8199-B5B3-5F9FD2BE26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65914" y="405748"/>
            <a:ext cx="2150384" cy="264878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E1D1186-C60B-C6DF-548F-B1A3544F86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85027" y="416633"/>
            <a:ext cx="2220685" cy="26379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18A1EA7-F689-AE68-2084-689B3C45D7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74442" y="416633"/>
            <a:ext cx="2220685" cy="26379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4D914E-44E0-C1AE-14D4-843C09829A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65914" y="3206932"/>
            <a:ext cx="6940099" cy="292528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5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839D-17A6-464E-BE22-E9B747DF33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829"/>
            <a:ext cx="12191999" cy="2124891"/>
          </a:xfrm>
          <a:noFill/>
        </p:spPr>
        <p:txBody>
          <a:bodyPr lIns="365760" anchor="b" anchorCtr="0">
            <a:normAutofit/>
          </a:bodyPr>
          <a:lstStyle>
            <a:lvl1pPr algn="l">
              <a:defRPr sz="5500"/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A1891-4F18-21D3-C42B-C393E26C92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7973" y="3474720"/>
            <a:ext cx="11547152" cy="496976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212325"/>
                </a:solidFill>
                <a:latin typeface="Buckeye Sans 2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2348770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7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73" y="427519"/>
            <a:ext cx="4469041" cy="296149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2A46D0-0103-4ABC-91D6-429E065615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3" y="3483429"/>
            <a:ext cx="2150384" cy="264878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AFE350-DAC2-4FA1-8058-2BB689DE6D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45229" y="3494314"/>
            <a:ext cx="2220685" cy="26379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4D914E-44E0-C1AE-14D4-843C09829A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68240" y="3170718"/>
            <a:ext cx="6785521" cy="296149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B8D5EF3-729C-8199-B5B3-5F9FD2BE26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68240" y="436228"/>
            <a:ext cx="2150384" cy="264878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E1D1186-C60B-C6DF-548F-B1A3544F86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6596" y="447113"/>
            <a:ext cx="2220685" cy="26379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18A1EA7-F689-AE68-2084-689B3C45D7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33076" y="447113"/>
            <a:ext cx="2220685" cy="26379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F5652-5F8D-4F3B-BE45-6F2FE0F5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DEF2A-FDC4-461B-A64A-242E9A04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4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839D-17A6-464E-BE22-E9B747DF33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4362996"/>
            <a:ext cx="12191998" cy="1066800"/>
          </a:xfrm>
          <a:noFill/>
        </p:spPr>
        <p:txBody>
          <a:bodyPr lIns="365760" anchor="b" anchorCtr="0">
            <a:normAutofit/>
          </a:bodyPr>
          <a:lstStyle>
            <a:lvl1pPr algn="l">
              <a:defRPr sz="5500"/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9F202D-C0AE-BF9D-1D1B-6CAA26CEFC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040" y="5394960"/>
            <a:ext cx="11475085" cy="496976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212325"/>
                </a:solidFill>
                <a:latin typeface="Buckeye Sans 2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6CC2C9D-C02A-BAE3-2704-C31FEC3DB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8" cy="4297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picture;</a:t>
            </a:r>
            <a:br>
              <a:rPr lang="en-US"/>
            </a:br>
            <a:r>
              <a:rPr lang="en-US"/>
              <a:t>send to back</a:t>
            </a:r>
          </a:p>
        </p:txBody>
      </p:sp>
    </p:spTree>
    <p:extLst>
      <p:ext uri="{BB962C8B-B14F-4D97-AF65-F5344CB8AC3E}">
        <p14:creationId xmlns:p14="http://schemas.microsoft.com/office/powerpoint/2010/main" val="395651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21065E6-A38E-4F0C-8A91-83E3ADB9F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rgbClr val="3F4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AE5508-873C-8C4C-A88E-C1B4E571D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332" y="1632857"/>
            <a:ext cx="10515600" cy="1796143"/>
          </a:xfrm>
        </p:spPr>
        <p:txBody>
          <a:bodyPr anchor="b" anchorCtr="0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83112E-B440-C046-B221-F7DBDB8A7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332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5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L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21065E6-A38E-4F0C-8A91-83E3ADB9F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AE5508-873C-8C4C-A88E-C1B4E571D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332" y="1632857"/>
            <a:ext cx="10515600" cy="1796143"/>
          </a:xfrm>
        </p:spPr>
        <p:txBody>
          <a:bodyPr anchor="b" anchorCtr="0">
            <a:normAutofit/>
          </a:bodyPr>
          <a:lstStyle>
            <a:lvl1pPr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83112E-B440-C046-B221-F7DBDB8A7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332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7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Scar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21065E6-A38E-4F0C-8A91-83E3ADB9F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AE5508-873C-8C4C-A88E-C1B4E571D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332" y="1632857"/>
            <a:ext cx="10515600" cy="1796143"/>
          </a:xfrm>
        </p:spPr>
        <p:txBody>
          <a:bodyPr anchor="b" anchorCtr="0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83112E-B440-C046-B221-F7DBDB8A7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332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6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55A3A3-AC3C-EC5C-5238-EE7CBAE0B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3" y="898954"/>
            <a:ext cx="11398253" cy="838854"/>
          </a:xfrm>
        </p:spPr>
        <p:txBody>
          <a:bodyPr anchor="t"/>
          <a:lstStyle/>
          <a:p>
            <a:r>
              <a:rPr lang="en-US"/>
              <a:t>Click to edit master page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D145B43-FC71-CFED-BAD0-9399BDDCE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6429" y="576942"/>
            <a:ext cx="11398254" cy="22404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2BB6-0EC3-47A0-964A-91B4EAB22C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873" y="2074421"/>
            <a:ext cx="11398254" cy="4015454"/>
          </a:xfrm>
        </p:spPr>
        <p:txBody>
          <a:bodyPr/>
          <a:lstStyle>
            <a:lvl1pPr marL="0" indent="0">
              <a:buClr>
                <a:srgbClr val="C00000"/>
              </a:buClr>
              <a:buSzPct val="110000"/>
              <a:buNone/>
              <a:defRPr/>
            </a:lvl1pPr>
            <a:lvl2pPr marL="6858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5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38790D-1034-D042-D3C2-3BF8915C99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3" y="898954"/>
            <a:ext cx="11398253" cy="838854"/>
          </a:xfrm>
        </p:spPr>
        <p:txBody>
          <a:bodyPr anchor="t"/>
          <a:lstStyle/>
          <a:p>
            <a:r>
              <a:rPr lang="en-US"/>
              <a:t>Click to edit master page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F7AB1A-7858-0364-53A6-E5039FF0E0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6429" y="576942"/>
            <a:ext cx="11398254" cy="22404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10778-4DA8-45B3-97ED-ECBE5C6085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95950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19862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/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0F89D-2F52-4A06-A26B-F81A4CCA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246764" y="2290570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91D34A-06A7-6398-2C15-8309625A99B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74028" y="1795950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4F904E5-9900-1D9E-FED4-2AA7BBADCA7F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452256" y="2619862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/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615C9D-EE6C-4B25-8C7B-BD41495E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915362" y="2290570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E4D3FC-41C9-D578-F008-6630E7FFA4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53400" y="1795950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C53F21D-CA93-9B93-4A6E-8255D9511D0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42514" y="2619862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/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8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with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4EC54A-1238-054A-B123-4E089148A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3" y="898954"/>
            <a:ext cx="11398253" cy="838854"/>
          </a:xfrm>
        </p:spPr>
        <p:txBody>
          <a:bodyPr anchor="t"/>
          <a:lstStyle/>
          <a:p>
            <a:r>
              <a:rPr lang="en-US"/>
              <a:t>Click to edit master page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68B3D21-7A3E-9FD3-2561-1B65C1C3E8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6429" y="576942"/>
            <a:ext cx="11398254" cy="22404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C1AF12-65D7-4CCC-B876-272178DEF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2936138"/>
            <a:ext cx="3200400" cy="71057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solidFill>
                  <a:schemeClr val="accent1"/>
                </a:solidFill>
                <a:latin typeface="Buckeye Sans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1E8251-4870-40ED-8F84-F3F4065F8B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983" y="3744683"/>
            <a:ext cx="3200400" cy="598641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921F103-A52D-4BF8-A426-261D45BC06E9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15976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B0FA1DA-3E46-56DA-3A0F-C2F4894C2D4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5975" y="5719560"/>
            <a:ext cx="3200400" cy="23948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CITATION (OPTIONAL)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7B445D7-04D9-4518-A91A-395D959AA5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2024" y="2936138"/>
            <a:ext cx="3200400" cy="71057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solidFill>
                  <a:schemeClr val="accent1"/>
                </a:solidFill>
                <a:latin typeface="Buckeye Sans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4B66B5-8A11-414B-BD6A-3CA8D49CDA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2032" y="3755569"/>
            <a:ext cx="3200400" cy="587755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B83ED64-7985-4721-920B-54BC42A5E1D7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362025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Click to edit supplemental copy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8DDA1D2-D91C-4DA3-7F82-2C47CE653FD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5086" y="5719560"/>
            <a:ext cx="3200400" cy="23948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CITATION (OPTIONAL)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8CFB95A-0D9D-453A-9CB2-BF05EF3E7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8066" y="2936138"/>
            <a:ext cx="3200400" cy="71057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solidFill>
                  <a:schemeClr val="accent1"/>
                </a:solidFill>
                <a:latin typeface="Buckeye Sans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79EC675-E9A3-4C03-B61F-A49031FA50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8074" y="3766455"/>
            <a:ext cx="3200400" cy="576869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8429F79-518E-407C-8FF2-83D7C7D801FD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908067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Click to edit supplemental copy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4307938-5206-7658-371A-FABCB8A01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4198" y="5719560"/>
            <a:ext cx="3200400" cy="23948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CITATION (OPTIONAL)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9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F603-DAEE-420E-95E6-F50256758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749" y="6304801"/>
            <a:ext cx="497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EA513-5076-4D62-8F85-69A918D7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59" y="365125"/>
            <a:ext cx="1138736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55A3-A75E-4A34-A5A1-1B324FA10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3" y="1825625"/>
            <a:ext cx="113873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 descr="The Ohio State University">
            <a:extLst>
              <a:ext uri="{FF2B5EF4-FFF2-40B4-BE49-F238E27FC236}">
                <a16:creationId xmlns:a16="http://schemas.microsoft.com/office/drawing/2014/main" id="{F4663FBE-A0D1-4371-8BE2-6E00A4B835A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401676" y="6331563"/>
            <a:ext cx="2382828" cy="34165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01DD-FBD8-4A19-BD71-AB3CFFDE4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6686" y="6296411"/>
            <a:ext cx="6663152" cy="341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Buckeye Sans 2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97" r:id="rId3"/>
    <p:sldLayoutId id="2147483658" r:id="rId4"/>
    <p:sldLayoutId id="2147483702" r:id="rId5"/>
    <p:sldLayoutId id="2147483703" r:id="rId6"/>
    <p:sldLayoutId id="2147483650" r:id="rId7"/>
    <p:sldLayoutId id="2147483676" r:id="rId8"/>
    <p:sldLayoutId id="2147483679" r:id="rId9"/>
    <p:sldLayoutId id="2147483701" r:id="rId10"/>
    <p:sldLayoutId id="2147483678" r:id="rId11"/>
    <p:sldLayoutId id="2147483682" r:id="rId12"/>
    <p:sldLayoutId id="2147483698" r:id="rId13"/>
    <p:sldLayoutId id="2147483695" r:id="rId14"/>
    <p:sldLayoutId id="2147483694" r:id="rId15"/>
    <p:sldLayoutId id="2147483662" r:id="rId16"/>
    <p:sldLayoutId id="2147483663" r:id="rId17"/>
    <p:sldLayoutId id="2147483665" r:id="rId18"/>
    <p:sldLayoutId id="2147483696" r:id="rId19"/>
    <p:sldLayoutId id="2147483699" r:id="rId20"/>
    <p:sldLayoutId id="2147483655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Buckeye Serif 2 Black" pitchFamily="2" charset="77"/>
          <a:ea typeface="Buckeye Serif 2 Black" pitchFamily="2" charset="77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rgbClr val="212325"/>
          </a:solidFill>
          <a:latin typeface="Buckeye Sans 2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2200" b="0" i="0" kern="1200">
          <a:solidFill>
            <a:srgbClr val="212325"/>
          </a:solidFill>
          <a:latin typeface="Buckeye Sans 2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Courier New" panose="02070309020205020404" pitchFamily="49" charset="0"/>
        <a:buChar char="o"/>
        <a:defRPr sz="2000" b="0" i="0" kern="1200">
          <a:solidFill>
            <a:srgbClr val="212325"/>
          </a:solidFill>
          <a:latin typeface="Buckeye Sans 2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rgbClr val="212325"/>
          </a:solidFill>
          <a:latin typeface="Buckeye Sans 2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tzinger.1@o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myncbi/" TargetMode="External"/><Relationship Id="rId2" Type="http://schemas.openxmlformats.org/officeDocument/2006/relationships/hyperlink" Target="https://www.ncbi.nlm.nih.gov/sciencv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cbi.nlm.nih.gov/sciencv/)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25F416-76BD-1BAE-8700-257D1534E1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err="1">
                <a:latin typeface="Buckeye Serif 2 Black"/>
              </a:rPr>
              <a:t>SciENcv</a:t>
            </a:r>
            <a:r>
              <a:rPr lang="en-US">
                <a:latin typeface="Buckeye Serif 2 Black"/>
              </a:rPr>
              <a:t> NIH Common Forms </a:t>
            </a:r>
            <a:r>
              <a:rPr lang="en-US" err="1">
                <a:latin typeface="Buckeye Serif 2 Black"/>
              </a:rPr>
              <a:t>Biosketch</a:t>
            </a:r>
            <a:r>
              <a:rPr lang="en-US">
                <a:latin typeface="Buckeye Serif 2 Black"/>
              </a:rPr>
              <a:t> and Supplement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F5440-EF61-A5BC-C090-8ADB70E72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973" y="3439279"/>
            <a:ext cx="11547152" cy="13387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Buckeye Sans 2"/>
              </a:rPr>
              <a:t>Carol </a:t>
            </a:r>
            <a:r>
              <a:rPr lang="en-US" err="1">
                <a:latin typeface="Buckeye Sans 2"/>
              </a:rPr>
              <a:t>Bitzinger</a:t>
            </a:r>
            <a:r>
              <a:rPr lang="en-US">
                <a:latin typeface="Buckeye Sans 2"/>
              </a:rPr>
              <a:t> (</a:t>
            </a:r>
            <a:r>
              <a:rPr lang="en-US">
                <a:latin typeface="Buckeye Sans 2"/>
                <a:hlinkClick r:id="rId2"/>
              </a:rPr>
              <a:t>bitzinger.1</a:t>
            </a:r>
            <a:r>
              <a:rPr lang="en-US">
                <a:latin typeface="Buckeye Sans 2"/>
              </a:rPr>
              <a:t>), MA, CRA</a:t>
            </a:r>
          </a:p>
          <a:p>
            <a:r>
              <a:rPr lang="en-US">
                <a:latin typeface="Buckeye Sans 2"/>
              </a:rPr>
              <a:t>Senior Grants and Contracts Management Analyst, IPR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5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E0F57C-4AC5-BC6C-1807-8B439982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10EBE9-D425-97B7-91BD-1A58CE32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uckeye Serif 2 Black"/>
              </a:rPr>
              <a:t>Adding Works in ORCID</a:t>
            </a:r>
            <a:endParaRPr lang="en-US"/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CA81319-A725-99E1-280D-BADEDBCFB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5239" y="2051119"/>
            <a:ext cx="6909888" cy="24079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5E939A-644C-FEFB-313D-8F687E6A84BA}"/>
              </a:ext>
            </a:extLst>
          </p:cNvPr>
          <p:cNvSpPr txBox="1"/>
          <p:nvPr/>
        </p:nvSpPr>
        <p:spPr>
          <a:xfrm>
            <a:off x="633643" y="1742204"/>
            <a:ext cx="389549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Buckeye Sans 2"/>
                <a:ea typeface="Calibri"/>
                <a:cs typeface="Calibri"/>
              </a:rPr>
              <a:t>Works can be added by clicking on the + sign on the top right of the green "Works" bar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Buckeye Sans 2"/>
                <a:ea typeface="Calibri"/>
                <a:cs typeface="Calibri"/>
              </a:rPr>
              <a:t>Entries can be added via Search and Link wizards, DOI, PubMed ID, </a:t>
            </a:r>
            <a:r>
              <a:rPr lang="en-US" sz="2000" err="1">
                <a:latin typeface="Buckeye Sans 2"/>
                <a:ea typeface="Calibri"/>
                <a:cs typeface="Calibri"/>
              </a:rPr>
              <a:t>BibTeX</a:t>
            </a:r>
            <a:r>
              <a:rPr lang="en-US" sz="2000">
                <a:latin typeface="Buckeye Sans 2"/>
                <a:ea typeface="Calibri"/>
                <a:cs typeface="Calibri"/>
              </a:rPr>
              <a:t> upload, or manual citation entry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Buckeye Sans 2"/>
                <a:ea typeface="Calibri"/>
                <a:cs typeface="Calibri"/>
              </a:rPr>
              <a:t>If you haven't already linked your ORCID to </a:t>
            </a:r>
            <a:r>
              <a:rPr lang="en-US" sz="2000" err="1">
                <a:latin typeface="Buckeye Sans 2"/>
                <a:ea typeface="Calibri"/>
                <a:cs typeface="Calibri"/>
              </a:rPr>
              <a:t>ScienCV</a:t>
            </a:r>
            <a:r>
              <a:rPr lang="en-US" sz="2000">
                <a:latin typeface="Buckeye Sans 2"/>
                <a:ea typeface="Calibri"/>
                <a:cs typeface="Calibri"/>
              </a:rPr>
              <a:t>, it's a good idea to clean up entries and data before connecting the accounts</a:t>
            </a:r>
          </a:p>
        </p:txBody>
      </p:sp>
    </p:spTree>
    <p:extLst>
      <p:ext uri="{BB962C8B-B14F-4D97-AF65-F5344CB8AC3E}">
        <p14:creationId xmlns:p14="http://schemas.microsoft.com/office/powerpoint/2010/main" val="9705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11277C-4781-AC32-9C5D-D3AFD068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4D50DF-8484-D473-E506-4BEF9C90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3" y="898954"/>
            <a:ext cx="11398253" cy="6646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uckeye Serif 2 Black"/>
              </a:rPr>
              <a:t>Linking ORCID to </a:t>
            </a:r>
            <a:r>
              <a:rPr lang="en-US" dirty="0" err="1">
                <a:latin typeface="Buckeye Serif 2 Black"/>
              </a:rPr>
              <a:t>eRA</a:t>
            </a:r>
            <a:r>
              <a:rPr lang="en-US" dirty="0">
                <a:latin typeface="Buckeye Serif 2 Black"/>
              </a:rPr>
              <a:t> Commons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88F7F-5F78-FA92-6D19-DA3A5E11B56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EBCB3E-7C07-892E-2956-B6341D7BA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3" y="1638993"/>
            <a:ext cx="4917627" cy="45379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Buckeye Sans 2"/>
              </a:rPr>
              <a:t>Before starting a new </a:t>
            </a:r>
            <a:r>
              <a:rPr lang="en-US" dirty="0" err="1">
                <a:latin typeface="Buckeye Sans 2"/>
              </a:rPr>
              <a:t>biosketch</a:t>
            </a:r>
            <a:r>
              <a:rPr lang="en-US" dirty="0">
                <a:latin typeface="Buckeye Sans 2"/>
              </a:rPr>
              <a:t>, it's strongly recommended that you also check that your </a:t>
            </a:r>
            <a:r>
              <a:rPr lang="en-US" dirty="0" err="1">
                <a:latin typeface="Buckeye Sans 2"/>
              </a:rPr>
              <a:t>eRA</a:t>
            </a:r>
            <a:r>
              <a:rPr lang="en-US" dirty="0">
                <a:latin typeface="Buckeye Sans 2"/>
              </a:rPr>
              <a:t> Commons account (era.nih.gov) is linked to your ORCID. </a:t>
            </a:r>
            <a:endParaRPr lang="en-US"/>
          </a:p>
          <a:p>
            <a:r>
              <a:rPr lang="en-US" b="1" dirty="0">
                <a:latin typeface="Buckeye Sans 2"/>
              </a:rPr>
              <a:t>*Your </a:t>
            </a:r>
            <a:r>
              <a:rPr lang="en-US" b="1" dirty="0" err="1">
                <a:latin typeface="Buckeye Sans 2"/>
              </a:rPr>
              <a:t>eRA</a:t>
            </a:r>
            <a:r>
              <a:rPr lang="en-US" b="1" dirty="0">
                <a:latin typeface="Buckeye Sans 2"/>
              </a:rPr>
              <a:t> Commons and ORCID accounts must be linked before a </a:t>
            </a:r>
            <a:r>
              <a:rPr lang="en-US" b="1" dirty="0" err="1">
                <a:latin typeface="Buckeye Sans 2"/>
              </a:rPr>
              <a:t>biosketch</a:t>
            </a:r>
            <a:r>
              <a:rPr lang="en-US" b="1" dirty="0">
                <a:latin typeface="Buckeye Sans 2"/>
              </a:rPr>
              <a:t> is certified to avoid errors during application submission.</a:t>
            </a:r>
          </a:p>
          <a:p>
            <a:r>
              <a:rPr lang="en-US" dirty="0">
                <a:latin typeface="Buckeye Sans 2"/>
              </a:rPr>
              <a:t>This can be done by clicking the square grid in the top left corner of your Commons home page, then </a:t>
            </a:r>
            <a:r>
              <a:rPr lang="en-US">
                <a:latin typeface="Buckeye Sans 2"/>
              </a:rPr>
              <a:t>clicking Personal Profile</a:t>
            </a:r>
            <a:endParaRPr lang="en-US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67E59-E05E-84EC-2DE8-BEC89527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eRA Commons landing page with Personal Profile location highlighted in yellow.">
            <a:extLst>
              <a:ext uri="{FF2B5EF4-FFF2-40B4-BE49-F238E27FC236}">
                <a16:creationId xmlns:a16="http://schemas.microsoft.com/office/drawing/2014/main" id="{6B895E52-E53A-95EC-A447-CBFA4208E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863" y="1942420"/>
            <a:ext cx="6053818" cy="25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8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11FB6-99DE-0C3B-EAAA-00C22D97A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31D011-957F-E1BB-7087-02204BF3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B14E8-9F0C-A3F1-CF31-8DBDA6EC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3" y="898954"/>
            <a:ext cx="11398253" cy="6646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uckeye Serif 2 Black"/>
              </a:rPr>
              <a:t>Linking ORCID to </a:t>
            </a:r>
            <a:r>
              <a:rPr lang="en-US" dirty="0" err="1">
                <a:latin typeface="Buckeye Serif 2 Black"/>
              </a:rPr>
              <a:t>eRA</a:t>
            </a:r>
            <a:r>
              <a:rPr lang="en-US" dirty="0">
                <a:latin typeface="Buckeye Serif 2 Black"/>
              </a:rPr>
              <a:t> Commons, cont'd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9611F-D7B5-B4D7-54E5-CD85096CD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2B0D7D-A1AE-3F95-D5AE-0386137B4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3" y="1638993"/>
            <a:ext cx="4917627" cy="453796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C0A44-41F4-1D2A-EE78-4A5A98DB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15CC03F-0946-1480-416A-403C01425219}"/>
              </a:ext>
            </a:extLst>
          </p:cNvPr>
          <p:cNvSpPr txBox="1">
            <a:spLocks/>
          </p:cNvSpPr>
          <p:nvPr/>
        </p:nvSpPr>
        <p:spPr>
          <a:xfrm>
            <a:off x="549273" y="1791393"/>
            <a:ext cx="4917627" cy="4537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110000"/>
              <a:buFont typeface="Arial" panose="020B0604020202020204" pitchFamily="34" charset="0"/>
              <a:buNone/>
              <a:defRPr sz="2400" b="0" i="0" kern="1200">
                <a:solidFill>
                  <a:srgbClr val="212325"/>
                </a:solidFill>
                <a:latin typeface="Buckeye Sans 2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 sz="2200" b="0" i="0" kern="1200">
                <a:solidFill>
                  <a:srgbClr val="212325"/>
                </a:solidFill>
                <a:latin typeface="Buckeye Sans 2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defRPr sz="2000" b="0" i="0" kern="1200">
                <a:solidFill>
                  <a:srgbClr val="212325"/>
                </a:solidFill>
                <a:latin typeface="Buckeye Sans 2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212325"/>
                </a:solidFill>
                <a:latin typeface="Buckeye Sans 2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uckeye Sans 2"/>
              </a:rPr>
              <a:t>Once in your Personal Profile, there will be a box in the top left with your roles, Person ID, and ORCID ID. </a:t>
            </a:r>
            <a:endParaRPr lang="en-US" dirty="0"/>
          </a:p>
          <a:p>
            <a:r>
              <a:rPr lang="en-US">
                <a:latin typeface="Buckeye Sans 2"/>
              </a:rPr>
              <a:t>If you </a:t>
            </a:r>
            <a:r>
              <a:rPr lang="en-US" dirty="0">
                <a:latin typeface="Buckeye Sans 2"/>
              </a:rPr>
              <a:t>do not see an ORCID ID listed, you may click on the question marks for help to </a:t>
            </a:r>
            <a:r>
              <a:rPr lang="en-US">
                <a:latin typeface="Buckeye Sans 2"/>
              </a:rPr>
              <a:t>guide</a:t>
            </a:r>
            <a:r>
              <a:rPr lang="en-US" dirty="0">
                <a:latin typeface="Buckeye Sans 2"/>
              </a:rPr>
              <a:t> you through how to establish a linkage between your accounts</a:t>
            </a:r>
            <a:endParaRPr lang="en-US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eRA Commons Personal Profile information, including name, roles, person ID, and ORCID ID. The location of the ORCID ID is highlighted.">
            <a:extLst>
              <a:ext uri="{FF2B5EF4-FFF2-40B4-BE49-F238E27FC236}">
                <a16:creationId xmlns:a16="http://schemas.microsoft.com/office/drawing/2014/main" id="{943EB93C-03DB-6793-DD03-E5962C950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368" y="1794329"/>
            <a:ext cx="44767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6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23EA95-9532-5472-681B-1B323B4B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E01F6A-5C6A-3447-00A7-8CE33C21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3" y="337503"/>
            <a:ext cx="11398253" cy="838854"/>
          </a:xfrm>
        </p:spPr>
        <p:txBody>
          <a:bodyPr/>
          <a:lstStyle/>
          <a:p>
            <a:r>
              <a:rPr lang="en-US">
                <a:latin typeface="Buckeye Serif 2 Black"/>
              </a:rPr>
              <a:t>First time logging into </a:t>
            </a:r>
            <a:r>
              <a:rPr lang="en-US" err="1">
                <a:latin typeface="Buckeye Serif 2 Black"/>
              </a:rPr>
              <a:t>ScienCV</a:t>
            </a:r>
            <a:endParaRPr lang="en-US" err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5F79B-9A59-12C0-4579-15A791783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3" y="1176746"/>
            <a:ext cx="11398254" cy="51259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>
                <a:latin typeface="Buckeye Sans 2"/>
              </a:rPr>
              <a:t>Go to </a:t>
            </a:r>
            <a:r>
              <a:rPr lang="en-US">
                <a:latin typeface="Buckeye Sans 2"/>
                <a:hlinkClick r:id="rId2"/>
              </a:rPr>
              <a:t>https://www.ncbi.nlm.nih.gov/sciencv/</a:t>
            </a:r>
            <a:r>
              <a:rPr lang="en-US">
                <a:latin typeface="Buckeye Sans 2"/>
              </a:rPr>
              <a:t> </a:t>
            </a:r>
            <a:endParaRPr lang="en-US"/>
          </a:p>
          <a:p>
            <a:pPr marL="342900" indent="-342900">
              <a:buChar char="•"/>
            </a:pPr>
            <a:r>
              <a:rPr lang="en-US" b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Recommended that investigators log into </a:t>
            </a:r>
            <a:r>
              <a:rPr lang="en-US" b="1" err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SciENcv</a:t>
            </a:r>
            <a:r>
              <a:rPr lang="en-US" b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 using the </a:t>
            </a:r>
            <a:r>
              <a:rPr lang="en-US" b="1" err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eRA</a:t>
            </a:r>
            <a:r>
              <a:rPr lang="en-US" b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 Commons option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 on the login page: when an investigator logs into 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SciENcv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 using their 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eRA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 commons credentials that will automatically link the investigator's 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eRA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 commons account to the investigator's 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SciENcv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 account, which is required for creating NIH Common Forms. </a:t>
            </a:r>
            <a:endParaRPr lang="en-US">
              <a:latin typeface="Buckeye Sans 2"/>
            </a:endParaRPr>
          </a:p>
          <a:p>
            <a:pPr marL="342900" indent="-342900">
              <a:buChar char="•"/>
            </a:pP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Upon login you will be navigated to either:</a:t>
            </a:r>
            <a:endParaRPr lang="en-US">
              <a:latin typeface="Buckeye Sans 2"/>
            </a:endParaRP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Your My NCBI landing page (URL will be </a:t>
            </a:r>
            <a:r>
              <a:rPr lang="en-US" b="1" u="sng">
                <a:solidFill>
                  <a:srgbClr val="006CB8"/>
                </a:solidFill>
                <a:highlight>
                  <a:srgbClr val="FFFFFF"/>
                </a:highlight>
                <a:latin typeface="Buckeye Sans 2"/>
                <a:hlinkClick r:id="rId3"/>
              </a:rPr>
              <a:t>https://www.ncbi.nlm.nih.gov/myncbi/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 ).  On the lower right of your My NCBI landing page will be a blue Manage 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SciENcv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 hyperlink. Click it.  </a:t>
            </a:r>
            <a:endParaRPr lang="en-US"/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Alternatively, you may be logged into the My NCBI 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SciENcv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 info page (URL will be </a:t>
            </a:r>
            <a:r>
              <a:rPr lang="en-US" b="1" u="sng">
                <a:solidFill>
                  <a:srgbClr val="006CB8"/>
                </a:solidFill>
                <a:highlight>
                  <a:srgbClr val="FFFFFF"/>
                </a:highlight>
                <a:latin typeface="Buckeye Sans 2"/>
                <a:hlinkClick r:id="rId4"/>
              </a:rPr>
              <a:t>https://www.ncbi.nlm.nih.gov/sciencv/)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.  On the lower left of this page you should see "You are here: 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MyNCBI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 &gt; </a:t>
            </a:r>
            <a:r>
              <a:rPr lang="en-US" b="1" err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SciENcv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 &gt; 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SciENcv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: Science Experts Network Curriculum Vitae".  Click on the blue </a:t>
            </a:r>
            <a:r>
              <a:rPr lang="en-US" b="1" err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SciENcv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 hyperlink.</a:t>
            </a:r>
            <a:endParaRPr lang="en-US"/>
          </a:p>
          <a:p>
            <a:pPr marL="342900" indent="-342900">
              <a:buChar char="•"/>
            </a:pPr>
            <a:endParaRPr lang="en-US">
              <a:latin typeface="Buckeye Sans 2"/>
            </a:endParaRPr>
          </a:p>
          <a:p>
            <a:pPr marL="342900" indent="-342900">
              <a:buChar char="•"/>
            </a:pPr>
            <a:endParaRPr lang="en-US">
              <a:latin typeface="Buckeye Sans 2"/>
            </a:endParaRPr>
          </a:p>
          <a:p>
            <a:pPr marL="342900" indent="-342900">
              <a:buChar char="•"/>
            </a:pPr>
            <a:endParaRPr lang="en-US">
              <a:latin typeface="Buckeye Sans 2"/>
            </a:endParaRPr>
          </a:p>
        </p:txBody>
      </p:sp>
    </p:spTree>
    <p:extLst>
      <p:ext uri="{BB962C8B-B14F-4D97-AF65-F5344CB8AC3E}">
        <p14:creationId xmlns:p14="http://schemas.microsoft.com/office/powerpoint/2010/main" val="1807666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A3ACCC-4791-CC7A-C302-F04DD928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1BC69-A660-F585-AF29-1C59AA78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iENcv login page, with login tiles for eRA Commons, NSF, and &quot;More Options.&quot; Recommended to use eRA Commons pathway.">
            <a:extLst>
              <a:ext uri="{FF2B5EF4-FFF2-40B4-BE49-F238E27FC236}">
                <a16:creationId xmlns:a16="http://schemas.microsoft.com/office/drawing/2014/main" id="{2015DD7D-2C18-20D2-4620-D97A5224F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855" y="97080"/>
            <a:ext cx="10296654" cy="58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08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4A7986-7253-EADA-C4BE-5BC4AE96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491DC8-D96F-9893-F709-4EF924C89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uckeye Serif 2 Black"/>
              </a:rPr>
              <a:t>Updating your My Profile information</a:t>
            </a:r>
            <a:endParaRPr lang="en-US" err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46FBC4-EE87-CA59-8BCD-22D6D49E4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3" y="2074421"/>
            <a:ext cx="5079230" cy="4015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>
                <a:latin typeface="buckeye sans 2"/>
              </a:rPr>
              <a:t>Review your My Profile, and complete all fields, as needed by clicking on the blue Edit button.  </a:t>
            </a:r>
          </a:p>
          <a:p>
            <a:pPr marL="342900" indent="-342900">
              <a:buChar char="•"/>
            </a:pPr>
            <a:r>
              <a:rPr lang="en-US" dirty="0">
                <a:latin typeface="buckeye sans 2"/>
              </a:rPr>
              <a:t>Make sure that ORCID and </a:t>
            </a:r>
            <a:r>
              <a:rPr lang="en-US" dirty="0" err="1">
                <a:latin typeface="buckeye sans 2"/>
              </a:rPr>
              <a:t>eRA</a:t>
            </a:r>
            <a:r>
              <a:rPr lang="en-US" dirty="0">
                <a:latin typeface="buckeye sans 2"/>
              </a:rPr>
              <a:t> Commons information is linked.</a:t>
            </a:r>
          </a:p>
          <a:p>
            <a:pPr marL="342900" indent="-342900">
              <a:buChar char="•"/>
            </a:pPr>
            <a:r>
              <a:rPr lang="en-US" dirty="0">
                <a:latin typeface="buckeye sans 2"/>
              </a:rPr>
              <a:t>Note that delegates cannot link ORCID or </a:t>
            </a:r>
            <a:r>
              <a:rPr lang="en-US" dirty="0" err="1">
                <a:latin typeface="buckeye sans 2"/>
              </a:rPr>
              <a:t>eRA</a:t>
            </a:r>
            <a:r>
              <a:rPr lang="en-US" dirty="0">
                <a:latin typeface="buckeye sans 2"/>
              </a:rPr>
              <a:t> Commons accounts.</a:t>
            </a:r>
            <a:br>
              <a:rPr lang="en-US" dirty="0"/>
            </a:br>
            <a:endParaRPr lang="en-US"/>
          </a:p>
          <a:p>
            <a:pPr marL="342900" indent="-342900">
              <a:buChar char="•"/>
            </a:pPr>
            <a:endParaRPr lang="en-US"/>
          </a:p>
        </p:txBody>
      </p:sp>
      <p:pic>
        <p:nvPicPr>
          <p:cNvPr id="7" name="Picture 6" descr="SciENcv MY Profile Complete">
            <a:extLst>
              <a:ext uri="{FF2B5EF4-FFF2-40B4-BE49-F238E27FC236}">
                <a16:creationId xmlns:a16="http://schemas.microsoft.com/office/drawing/2014/main" id="{6E2AAF83-04C4-2A66-DC22-807B3F473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61" y="1831191"/>
            <a:ext cx="5280101" cy="44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7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0D6E45-0ACB-6D6B-226A-FC6D4F6A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D6B279-608C-04D2-99C9-D0DA2DB5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uckeye Serif 2 Black"/>
              </a:rPr>
              <a:t>Linking ORCID to </a:t>
            </a:r>
            <a:r>
              <a:rPr lang="en-US" err="1">
                <a:latin typeface="Buckeye Serif 2 Black"/>
              </a:rPr>
              <a:t>SciENcv</a:t>
            </a:r>
            <a:endParaRPr lang="en-US" err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E3958C-A1D9-83F9-762E-C9F249D7D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3" y="2074421"/>
            <a:ext cx="4252181" cy="4015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>
                <a:latin typeface="buckeye sans 2"/>
              </a:rPr>
              <a:t>Once logged into </a:t>
            </a:r>
            <a:r>
              <a:rPr lang="en-US" dirty="0" err="1">
                <a:latin typeface="buckeye sans 2"/>
              </a:rPr>
              <a:t>SciENcv</a:t>
            </a:r>
            <a:r>
              <a:rPr lang="en-US" dirty="0">
                <a:latin typeface="buckeye sans 2"/>
              </a:rPr>
              <a:t>, ideally through the </a:t>
            </a:r>
            <a:r>
              <a:rPr lang="en-US" dirty="0" err="1">
                <a:latin typeface="buckeye sans 2"/>
              </a:rPr>
              <a:t>eRA</a:t>
            </a:r>
            <a:r>
              <a:rPr lang="en-US" dirty="0">
                <a:latin typeface="buckeye sans 2"/>
              </a:rPr>
              <a:t> Commons option, click on your displayed email address in the upper right corner of the screen.</a:t>
            </a:r>
          </a:p>
          <a:p>
            <a:pPr marL="342900" indent="-342900">
              <a:buChar char="•"/>
            </a:pP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Click </a:t>
            </a:r>
            <a:r>
              <a:rPr lang="en-US" b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Account Settings.</a:t>
            </a:r>
            <a:endParaRPr lang="en-US">
              <a:latin typeface="buckeye sans 2"/>
            </a:endParaRPr>
          </a:p>
          <a:p>
            <a:pPr marL="342900" indent="-342900"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0B012-5738-5B98-8754-59629483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MY NCBI Username Display">
            <a:extLst>
              <a:ext uri="{FF2B5EF4-FFF2-40B4-BE49-F238E27FC236}">
                <a16:creationId xmlns:a16="http://schemas.microsoft.com/office/drawing/2014/main" id="{6D7C6837-BE36-6FF3-D6A2-E331FD99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010" y="1909600"/>
            <a:ext cx="6200078" cy="2258214"/>
          </a:xfrm>
          <a:prstGeom prst="rect">
            <a:avLst/>
          </a:prstGeom>
        </p:spPr>
      </p:pic>
      <p:pic>
        <p:nvPicPr>
          <p:cNvPr id="8" name="Picture 7" descr="My NCBI Account Settings">
            <a:extLst>
              <a:ext uri="{FF2B5EF4-FFF2-40B4-BE49-F238E27FC236}">
                <a16:creationId xmlns:a16="http://schemas.microsoft.com/office/drawing/2014/main" id="{3903AE7C-C9C4-D06C-232C-BB3370BDA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010" y="4242127"/>
            <a:ext cx="2743199" cy="244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60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47CF9-6B51-5D8C-8C93-4DC2488F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77896-CC50-7193-B481-6A593E1C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3" y="397149"/>
            <a:ext cx="11398253" cy="838854"/>
          </a:xfrm>
        </p:spPr>
        <p:txBody>
          <a:bodyPr/>
          <a:lstStyle/>
          <a:p>
            <a:r>
              <a:rPr lang="en-US">
                <a:latin typeface="Buckeye Serif 2 Black"/>
              </a:rPr>
              <a:t>Linking ORCID to </a:t>
            </a:r>
            <a:r>
              <a:rPr lang="en-US" err="1">
                <a:latin typeface="Buckeye Serif 2 Black"/>
              </a:rPr>
              <a:t>SciENcv</a:t>
            </a:r>
            <a:r>
              <a:rPr lang="en-US">
                <a:latin typeface="Buckeye Serif 2 Black"/>
              </a:rPr>
              <a:t>, cont'd</a:t>
            </a:r>
            <a:endParaRPr lang="en-US"/>
          </a:p>
        </p:txBody>
      </p:sp>
      <p:pic>
        <p:nvPicPr>
          <p:cNvPr id="7" name="Content Placeholder 6" descr="SciENcv Linked Accounts - Add account link">
            <a:extLst>
              <a:ext uri="{FF2B5EF4-FFF2-40B4-BE49-F238E27FC236}">
                <a16:creationId xmlns:a16="http://schemas.microsoft.com/office/drawing/2014/main" id="{055EA308-468B-5C9C-3E7C-C9671BC89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6997" y="1234724"/>
            <a:ext cx="5836248" cy="2368526"/>
          </a:xfrm>
          <a:prstGeom prst="rect">
            <a:avLst/>
          </a:prstGeom>
        </p:spPr>
      </p:pic>
      <p:pic>
        <p:nvPicPr>
          <p:cNvPr id="8" name="Picture 7" descr="SciENcv Link a new 3rd-party account - ORCID look up and selection">
            <a:extLst>
              <a:ext uri="{FF2B5EF4-FFF2-40B4-BE49-F238E27FC236}">
                <a16:creationId xmlns:a16="http://schemas.microsoft.com/office/drawing/2014/main" id="{CCB4DAE5-708D-FD22-E07E-929886C9B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131" y="3802515"/>
            <a:ext cx="3916008" cy="2567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069B1D-7186-32AE-D84F-E01C9A3DD7AC}"/>
              </a:ext>
            </a:extLst>
          </p:cNvPr>
          <p:cNvSpPr txBox="1"/>
          <p:nvPr/>
        </p:nvSpPr>
        <p:spPr>
          <a:xfrm>
            <a:off x="581663" y="1393032"/>
            <a:ext cx="4499516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  <a:ea typeface="+mn-lt"/>
                <a:cs typeface="+mn-lt"/>
              </a:rPr>
              <a:t>Scroll down to Linked Accounts, and under Linked Accounts click the blue </a:t>
            </a:r>
            <a:r>
              <a:rPr lang="en-US" sz="2400" b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  <a:ea typeface="+mn-lt"/>
                <a:cs typeface="+mn-lt"/>
              </a:rPr>
              <a:t>Add account </a:t>
            </a:r>
            <a:r>
              <a:rPr lang="en-US" sz="2400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  <a:ea typeface="+mn-lt"/>
                <a:cs typeface="+mn-lt"/>
              </a:rPr>
              <a:t>link.</a:t>
            </a:r>
            <a:endParaRPr lang="en-US" sz="2400">
              <a:solidFill>
                <a:srgbClr val="2E2D29"/>
              </a:solidFill>
              <a:highlight>
                <a:srgbClr val="FFFFFF"/>
              </a:highlight>
              <a:latin typeface="Buckeye Sans 2"/>
            </a:endParaRPr>
          </a:p>
          <a:p>
            <a:endParaRPr lang="en-US" sz="2400">
              <a:solidFill>
                <a:srgbClr val="2E2D29"/>
              </a:solidFill>
              <a:highlight>
                <a:srgbClr val="FFFFFF"/>
              </a:highlight>
              <a:latin typeface="Buckeye Sans 2"/>
              <a:ea typeface="+mn-lt"/>
              <a:cs typeface="+mn-lt"/>
            </a:endParaRPr>
          </a:p>
          <a:p>
            <a:endParaRPr lang="en-US" sz="2400">
              <a:solidFill>
                <a:srgbClr val="2E2D29"/>
              </a:solidFill>
              <a:highlight>
                <a:srgbClr val="FFFFFF"/>
              </a:highlight>
              <a:latin typeface="Buckeye Sans 2"/>
              <a:ea typeface="+mn-lt"/>
              <a:cs typeface="+mn-lt"/>
            </a:endParaRPr>
          </a:p>
          <a:p>
            <a:endParaRPr lang="en-US" sz="2400">
              <a:solidFill>
                <a:srgbClr val="2E2D29"/>
              </a:solidFill>
              <a:highlight>
                <a:srgbClr val="FFFFFF"/>
              </a:highlight>
              <a:latin typeface="Buckeye Sans 2"/>
              <a:ea typeface="+mn-lt"/>
              <a:cs typeface="+mn-lt"/>
            </a:endParaRPr>
          </a:p>
          <a:p>
            <a:endParaRPr lang="en-US" sz="2400">
              <a:solidFill>
                <a:srgbClr val="2E2D29"/>
              </a:solidFill>
              <a:highlight>
                <a:srgbClr val="FFFFFF"/>
              </a:highlight>
              <a:latin typeface="Buckeye Sans 2"/>
              <a:ea typeface="+mn-lt"/>
              <a:cs typeface="+mn-lt"/>
            </a:endParaRPr>
          </a:p>
          <a:p>
            <a:endParaRPr lang="en-US" sz="2400">
              <a:solidFill>
                <a:srgbClr val="2E2D29"/>
              </a:solidFill>
              <a:highlight>
                <a:srgbClr val="FFFFFF"/>
              </a:highlight>
              <a:latin typeface="Buckeye Sans 2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  <a:ea typeface="+mn-lt"/>
                <a:cs typeface="+mn-lt"/>
              </a:rPr>
              <a:t>Search for "ORCID."  Click </a:t>
            </a:r>
            <a:r>
              <a:rPr lang="en-US" sz="2400" b="1" err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  <a:ea typeface="+mn-lt"/>
                <a:cs typeface="+mn-lt"/>
              </a:rPr>
              <a:t>ORCiD</a:t>
            </a:r>
            <a:r>
              <a:rPr lang="en-US" sz="2400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  <a:ea typeface="+mn-lt"/>
                <a:cs typeface="+mn-lt"/>
              </a:rPr>
              <a:t>.</a:t>
            </a:r>
            <a:endParaRPr lang="en-US" sz="2400">
              <a:solidFill>
                <a:srgbClr val="2E2D29"/>
              </a:solidFill>
              <a:highlight>
                <a:srgbClr val="FFFFFF"/>
              </a:highlight>
              <a:latin typeface="Buckeye Sans 2"/>
            </a:endParaRPr>
          </a:p>
          <a:p>
            <a:pPr algn="l"/>
            <a:endParaRPr lang="en-US">
              <a:solidFill>
                <a:srgbClr val="2023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93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A57C1-8639-EC76-DC54-35482C18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176BB2-2863-8104-5433-FAF1FA19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3" y="434320"/>
            <a:ext cx="11398253" cy="838854"/>
          </a:xfrm>
        </p:spPr>
        <p:txBody>
          <a:bodyPr/>
          <a:lstStyle/>
          <a:p>
            <a:r>
              <a:rPr lang="en-US">
                <a:latin typeface="Buckeye Serif 2 Black"/>
              </a:rPr>
              <a:t>Linking ORCID to </a:t>
            </a:r>
            <a:r>
              <a:rPr lang="en-US" err="1">
                <a:latin typeface="Buckeye Serif 2 Black"/>
              </a:rPr>
              <a:t>SciENcv</a:t>
            </a:r>
            <a:r>
              <a:rPr lang="en-US">
                <a:latin typeface="Buckeye Serif 2 Black"/>
              </a:rPr>
              <a:t>, cont'd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56A3FD-452B-F0A2-6302-2A17263FF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3" y="1275251"/>
            <a:ext cx="6469026" cy="43499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When you are prompted, log in to your ORCID account. </a:t>
            </a:r>
            <a:endParaRPr lang="en-US">
              <a:latin typeface="Buckeye Sans 2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You may see an "Authorize Access" button. If you do, click this. </a:t>
            </a:r>
            <a:endParaRPr lang="en-US">
              <a:latin typeface="Buckeye Sans 2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The system will take you back to 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SciENcv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, and your ORCID account link will be displayed under Linked Accounts along with a green </a:t>
            </a:r>
            <a:r>
              <a:rPr lang="en-US" i="1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"New account successfully linked"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latin typeface="Buckeye Sans 2"/>
              </a:rPr>
              <a:t> message below the Linked Accounts table (shown on next slide).</a:t>
            </a:r>
            <a:endParaRPr lang="en-US">
              <a:latin typeface="Buckeye Sans 2"/>
            </a:endParaRPr>
          </a:p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A721E-8285-B063-35A8-26B66576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ORCid login">
            <a:extLst>
              <a:ext uri="{FF2B5EF4-FFF2-40B4-BE49-F238E27FC236}">
                <a16:creationId xmlns:a16="http://schemas.microsoft.com/office/drawing/2014/main" id="{A71DFAA1-6B98-A9A6-B401-14EEC5AAC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959" y="1270596"/>
            <a:ext cx="3694403" cy="49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7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D50763-F375-0F56-2146-ABE687A4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Placeholder 4" descr="SciENcv Linked Accounts displaying BOTH eRA Commons and ORCiD links">
            <a:extLst>
              <a:ext uri="{FF2B5EF4-FFF2-40B4-BE49-F238E27FC236}">
                <a16:creationId xmlns:a16="http://schemas.microsoft.com/office/drawing/2014/main" id="{C43953BA-2A67-8346-0A9F-3F236A9975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662" r="662"/>
          <a:stretch/>
        </p:blipFill>
        <p:spPr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947F5-862D-C78B-B2A3-13360300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9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7CFC0-B672-21D1-FD5B-95A27B388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97338"/>
            <a:ext cx="12191999" cy="1318589"/>
          </a:xfrm>
        </p:spPr>
        <p:txBody>
          <a:bodyPr>
            <a:normAutofit/>
          </a:bodyPr>
          <a:lstStyle/>
          <a:p>
            <a:r>
              <a:rPr lang="en-US" sz="4800">
                <a:latin typeface="Buckeye Serif 2 Black"/>
              </a:rPr>
              <a:t>What are the new NIH requirements?</a:t>
            </a: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48597-EE72-212E-26C9-C5B4EFA2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14" y="2051211"/>
            <a:ext cx="11547152" cy="3773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>
                <a:latin typeface="buckeye sans 2"/>
              </a:rPr>
              <a:t>Common Forms (completed via </a:t>
            </a:r>
            <a:r>
              <a:rPr lang="en-US" dirty="0" err="1">
                <a:latin typeface="buckeye sans 2"/>
              </a:rPr>
              <a:t>SciENcv</a:t>
            </a:r>
            <a:r>
              <a:rPr lang="en-US" dirty="0">
                <a:latin typeface="buckeye sans 2"/>
              </a:rPr>
              <a:t>) are required for </a:t>
            </a:r>
            <a:r>
              <a:rPr lang="en-US" dirty="0" err="1">
                <a:latin typeface="buckeye sans 2"/>
              </a:rPr>
              <a:t>biosketches</a:t>
            </a:r>
            <a:r>
              <a:rPr lang="en-US" dirty="0">
                <a:latin typeface="buckeye sans 2"/>
              </a:rPr>
              <a:t> and current and pending (other) support, effective for proposals, JITs, and RPPRs due on or after January 25, 2026</a:t>
            </a:r>
          </a:p>
          <a:p>
            <a:pPr marL="342900" indent="-342900">
              <a:buChar char="•"/>
            </a:pPr>
            <a:r>
              <a:rPr lang="en-US" dirty="0" err="1">
                <a:latin typeface="buckeye sans 2"/>
              </a:rPr>
              <a:t>ORCiD</a:t>
            </a:r>
            <a:r>
              <a:rPr lang="en-US" dirty="0">
                <a:latin typeface="buckeye sans 2"/>
              </a:rPr>
              <a:t> accounts must be linked to </a:t>
            </a:r>
            <a:r>
              <a:rPr lang="en-US" dirty="0" err="1">
                <a:latin typeface="buckeye sans 2"/>
              </a:rPr>
              <a:t>eRA</a:t>
            </a:r>
            <a:r>
              <a:rPr lang="en-US" dirty="0">
                <a:latin typeface="buckeye sans 2"/>
              </a:rPr>
              <a:t> Commons IDs; </a:t>
            </a:r>
            <a:r>
              <a:rPr lang="en-US" dirty="0" err="1">
                <a:latin typeface="buckeye sans 2"/>
              </a:rPr>
              <a:t>ORCiDs</a:t>
            </a:r>
            <a:r>
              <a:rPr lang="en-US" dirty="0">
                <a:latin typeface="buckeye sans 2"/>
              </a:rPr>
              <a:t> will now appear on Common Forms</a:t>
            </a:r>
          </a:p>
          <a:p>
            <a:pPr marL="342900" indent="-342900">
              <a:buChar char="•"/>
            </a:pPr>
            <a:r>
              <a:rPr lang="en-US" dirty="0">
                <a:latin typeface="buckeye sans 2"/>
              </a:rPr>
              <a:t>Forms generated from </a:t>
            </a:r>
            <a:r>
              <a:rPr lang="en-US" dirty="0" err="1">
                <a:latin typeface="buckeye sans 2"/>
              </a:rPr>
              <a:t>SciENcv</a:t>
            </a:r>
            <a:r>
              <a:rPr lang="en-US" dirty="0">
                <a:latin typeface="buckeye sans 2"/>
              </a:rPr>
              <a:t> must be downloaded and digitally </a:t>
            </a:r>
            <a:r>
              <a:rPr lang="en-US" dirty="0" err="1">
                <a:latin typeface="buckeye sans 2"/>
              </a:rPr>
              <a:t>certifi</a:t>
            </a:r>
            <a:r>
              <a:rPr lang="en-US" dirty="0">
                <a:latin typeface="buckeye sans 2"/>
              </a:rPr>
              <a:t>ed by the investigator</a:t>
            </a:r>
          </a:p>
          <a:p>
            <a:pPr marL="342900" indent="-342900">
              <a:buChar char="•"/>
            </a:pPr>
            <a:r>
              <a:rPr lang="en-US" dirty="0">
                <a:latin typeface="buckeye sans 2"/>
              </a:rPr>
              <a:t>Note: delegate access may be granted to research administrators; delegates can assist with certain aspects of Common Forms preparation.</a:t>
            </a:r>
          </a:p>
        </p:txBody>
      </p:sp>
    </p:spTree>
    <p:extLst>
      <p:ext uri="{BB962C8B-B14F-4D97-AF65-F5344CB8AC3E}">
        <p14:creationId xmlns:p14="http://schemas.microsoft.com/office/powerpoint/2010/main" val="4046465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B68C15-B558-FF62-B0B2-1CE6C08A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20</a:t>
            </a:fld>
            <a:endParaRPr lang="en-US"/>
          </a:p>
        </p:txBody>
      </p:sp>
      <p:pic>
        <p:nvPicPr>
          <p:cNvPr id="10" name="Content Placeholder 9" descr="SciENcv profile">
            <a:extLst>
              <a:ext uri="{FF2B5EF4-FFF2-40B4-BE49-F238E27FC236}">
                <a16:creationId xmlns:a16="http://schemas.microsoft.com/office/drawing/2014/main" id="{3343917B-0AE0-5519-8394-EDE6B0B1C2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84106" y="644192"/>
            <a:ext cx="5213262" cy="449148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D2FB7-C3A7-B537-6B6E-1FFD7C69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F1CA9E-053D-1A61-222B-DA0F2030F3B4}"/>
              </a:ext>
            </a:extLst>
          </p:cNvPr>
          <p:cNvSpPr txBox="1"/>
          <p:nvPr/>
        </p:nvSpPr>
        <p:spPr>
          <a:xfrm>
            <a:off x="572324" y="646545"/>
            <a:ext cx="5124379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From your 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SciENcv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 home page, complete your Profile, including, as needed, clicking on the blue link to link your ORCID ID. </a:t>
            </a:r>
            <a:endParaRPr lang="en-US">
              <a:solidFill>
                <a:srgbClr val="202324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The information entered in an investigator's 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SciENcv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 profile will populate the Identifying Information section of any subsequently created 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biosketches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 and/or current and pending support documents in 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SciENcv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.  </a:t>
            </a:r>
            <a:endParaRPr lang="en-US">
              <a:solidFill>
                <a:srgbClr val="202324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Caution: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 If an investigator's 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SciENcv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 profile is incomplete (especially if the investigator's 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ORCiD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 is not displayed in the investigator's Profile) and they or a delegate attempt to create a new 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biosketch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  <a:ea typeface="+mn-lt"/>
                <a:cs typeface="+mn-lt"/>
              </a:rPr>
              <a:t> or CPS document, the Identifying Information section will not populate correctly. Any subsequent generated documents may trigger system warnings and/or errors when submitting to NIH.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</a:rPr>
              <a:t>Delegates</a:t>
            </a:r>
            <a:r>
              <a:rPr lang="en-US" b="1">
                <a:solidFill>
                  <a:srgbClr val="2E2D29"/>
                </a:solidFill>
                <a:highlight>
                  <a:srgbClr val="FFFFFF"/>
                </a:highlight>
              </a:rPr>
              <a:t> cannot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</a:rPr>
              <a:t> link </a:t>
            </a:r>
            <a:r>
              <a:rPr lang="en-US" err="1">
                <a:solidFill>
                  <a:srgbClr val="2E2D29"/>
                </a:solidFill>
                <a:highlight>
                  <a:srgbClr val="FFFFFF"/>
                </a:highlight>
              </a:rPr>
              <a:t>ORCiD</a:t>
            </a:r>
            <a:r>
              <a:rPr lang="en-US">
                <a:solidFill>
                  <a:srgbClr val="2E2D29"/>
                </a:solidFill>
                <a:highlight>
                  <a:srgbClr val="FFFFFF"/>
                </a:highlight>
              </a:rPr>
              <a:t> accounts.</a:t>
            </a:r>
          </a:p>
        </p:txBody>
      </p:sp>
    </p:spTree>
    <p:extLst>
      <p:ext uri="{BB962C8B-B14F-4D97-AF65-F5344CB8AC3E}">
        <p14:creationId xmlns:p14="http://schemas.microsoft.com/office/powerpoint/2010/main" val="1054446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B5D04C-1273-C5B0-260C-7734EDB5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62ECD4-FCCB-A9FA-ECB7-495804F6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uckeye Serif 2 Black"/>
              </a:rPr>
              <a:t>Adding a Delegate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DC1950-D72D-6FBD-F487-3009DF32F6A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558F-7F26-F850-9142-8B85A3D9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3" y="1619080"/>
            <a:ext cx="5701841" cy="44707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>
                <a:latin typeface="buckeye sans 2"/>
              </a:rPr>
              <a:t>In </a:t>
            </a:r>
            <a:r>
              <a:rPr lang="en-US" dirty="0" err="1">
                <a:latin typeface="buckeye sans 2"/>
              </a:rPr>
              <a:t>SciENcv</a:t>
            </a:r>
            <a:r>
              <a:rPr lang="en-US" dirty="0">
                <a:latin typeface="buckeye sans 2"/>
              </a:rPr>
              <a:t>, click on your username on the top right corner.</a:t>
            </a:r>
          </a:p>
          <a:p>
            <a:pPr marL="342900" indent="-342900">
              <a:buChar char="•"/>
            </a:pPr>
            <a:r>
              <a:rPr lang="en-US">
                <a:latin typeface="buckeye sans 2"/>
              </a:rPr>
              <a:t>From the account menu, select "Account settings"</a:t>
            </a:r>
          </a:p>
          <a:p>
            <a:pPr marL="342900" indent="-342900">
              <a:buChar char="•"/>
            </a:pPr>
            <a:r>
              <a:rPr lang="en-US">
                <a:latin typeface="buckeye sans 2"/>
              </a:rPr>
              <a:t>On the next page, under the "Linked Accounts," you will have the option to add a Delegate. Click the blue "Add Delegate" button and type in the email of your delegate.</a:t>
            </a:r>
          </a:p>
          <a:p>
            <a:pPr marL="342900" indent="-342900">
              <a:buChar char="•"/>
            </a:pPr>
            <a:r>
              <a:rPr lang="en-US" dirty="0">
                <a:latin typeface="buckeye sans 2"/>
              </a:rPr>
              <a:t>You may have more than one! (i.e. your friendly IPR administrator and your unit administrator)</a:t>
            </a:r>
          </a:p>
          <a:p>
            <a:pPr marL="342900" indent="-342900">
              <a:buChar char="•"/>
            </a:pPr>
            <a:endParaRPr lang="en-US"/>
          </a:p>
          <a:p>
            <a:pPr marL="342900" indent="-342900">
              <a:buChar char="•"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33C5C-F709-2260-EED1-1537B121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ccount menu - to add a delegate, click on Account settings">
            <a:extLst>
              <a:ext uri="{FF2B5EF4-FFF2-40B4-BE49-F238E27FC236}">
                <a16:creationId xmlns:a16="http://schemas.microsoft.com/office/drawing/2014/main" id="{742CA626-554D-50BD-4B9A-695DEE8F4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238" y="898254"/>
            <a:ext cx="4362450" cy="2924175"/>
          </a:xfrm>
          <a:prstGeom prst="rect">
            <a:avLst/>
          </a:prstGeom>
        </p:spPr>
      </p:pic>
      <p:pic>
        <p:nvPicPr>
          <p:cNvPr id="9" name="Picture 8" descr="Under Delegates, click the blue &quot;Add Delegate&quot; button (circled in this screenshot).">
            <a:extLst>
              <a:ext uri="{FF2B5EF4-FFF2-40B4-BE49-F238E27FC236}">
                <a16:creationId xmlns:a16="http://schemas.microsoft.com/office/drawing/2014/main" id="{17833B91-8526-05FF-6913-E414BBFE0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799" y="3857045"/>
            <a:ext cx="4952768" cy="24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38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24C1F1-DDB2-AE9A-B52D-97DA7E20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AB30A0-2EEE-225F-39E7-F74275B3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Buckeye Serif 2 Black"/>
              </a:rPr>
              <a:t>Getting started on the NIH Common Forms </a:t>
            </a:r>
            <a:r>
              <a:rPr lang="en-US" sz="3200" err="1">
                <a:latin typeface="Buckeye Serif 2 Black"/>
              </a:rPr>
              <a:t>Biosketch</a:t>
            </a:r>
            <a:endParaRPr lang="en-US" sz="32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A98CB-884E-0DB4-D5E5-2E403131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SciENcv page to add and create new documents. Click on the blue &quot;+ New Document&quot; button to create a new form.">
            <a:extLst>
              <a:ext uri="{FF2B5EF4-FFF2-40B4-BE49-F238E27FC236}">
                <a16:creationId xmlns:a16="http://schemas.microsoft.com/office/drawing/2014/main" id="{D7D3191A-DFB3-B68B-A0E0-E5880C230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798" y="1611434"/>
            <a:ext cx="9939426" cy="44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54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81C27F-3FD2-A229-15D3-6F563681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BE3914-3C7F-866A-650C-D0FF5E3F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Buckeye Serif 2 Black"/>
              </a:rPr>
              <a:t>Getting started on the NIH Common Forms </a:t>
            </a:r>
            <a:r>
              <a:rPr lang="en-US" sz="3200" err="1">
                <a:latin typeface="Buckeye Serif 2 Black"/>
              </a:rPr>
              <a:t>Biosketch</a:t>
            </a:r>
            <a:endParaRPr lang="en-US" sz="3200" b="0" err="1">
              <a:solidFill>
                <a:srgbClr val="000000"/>
              </a:solidFill>
              <a:latin typeface="Buckeye Serif 2 Black"/>
            </a:endParaRP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BC63E-751F-55D3-930C-F49C0BE63DA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Dialog box after you click on &quot;Create a New Document.&quot;">
            <a:extLst>
              <a:ext uri="{FF2B5EF4-FFF2-40B4-BE49-F238E27FC236}">
                <a16:creationId xmlns:a16="http://schemas.microsoft.com/office/drawing/2014/main" id="{69F713C1-0E67-C7FF-F882-D3B5C7DB2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477" y="2074421"/>
            <a:ext cx="6953046" cy="401545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EA1AE-FC25-26F9-1409-953E7F9F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27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974D2F-12C2-F495-40B8-E0CE7CB0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AF2CAA-D08E-EBAA-8E0C-427792C1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3" y="338660"/>
            <a:ext cx="11398253" cy="838854"/>
          </a:xfrm>
        </p:spPr>
        <p:txBody>
          <a:bodyPr/>
          <a:lstStyle/>
          <a:p>
            <a:r>
              <a:rPr lang="en-US" sz="3200">
                <a:latin typeface="Buckeye Serif 2 Black"/>
              </a:rPr>
              <a:t>Getting started on the NIH Common Forms </a:t>
            </a:r>
            <a:r>
              <a:rPr lang="en-US" sz="3200" err="1">
                <a:latin typeface="Buckeye Serif 2 Black"/>
              </a:rPr>
              <a:t>Biosketch</a:t>
            </a:r>
            <a:endParaRPr lang="en-US" sz="3200" b="0" err="1">
              <a:solidFill>
                <a:srgbClr val="000000"/>
              </a:solidFill>
              <a:latin typeface="Buckeye Serif 2 Black"/>
            </a:endParaRPr>
          </a:p>
          <a:p>
            <a:endParaRPr lang="en-US"/>
          </a:p>
        </p:txBody>
      </p:sp>
      <p:pic>
        <p:nvPicPr>
          <p:cNvPr id="7" name="Content Placeholder 6" descr="From the dropdown for Document Type, select the NIH Biographical Sketch Common Form. Do NOT select the NIH Biosketch.">
            <a:extLst>
              <a:ext uri="{FF2B5EF4-FFF2-40B4-BE49-F238E27FC236}">
                <a16:creationId xmlns:a16="http://schemas.microsoft.com/office/drawing/2014/main" id="{552605D4-31F4-8ED5-A1AF-B72A95CB0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23" y="968167"/>
            <a:ext cx="8637512" cy="493120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5908F-D576-541A-DDEC-D8CEF2307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1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4DF58-7E3B-8875-A32F-F459027F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E9304D-1CAB-4C20-2BD2-FF1E71D0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65" y="349298"/>
            <a:ext cx="11398253" cy="838854"/>
          </a:xfrm>
        </p:spPr>
        <p:txBody>
          <a:bodyPr/>
          <a:lstStyle/>
          <a:p>
            <a:r>
              <a:rPr lang="en-US">
                <a:latin typeface="Buckeye Serif 2 Black"/>
              </a:rPr>
              <a:t>Let's jump in!</a:t>
            </a:r>
            <a:endParaRPr lang="en-US"/>
          </a:p>
        </p:txBody>
      </p:sp>
      <p:pic>
        <p:nvPicPr>
          <p:cNvPr id="7" name="Content Placeholder 6" descr="After you've named your file and selected the form type, your screen will look like this. &quot;View Draft&quot; in the top right corner allows you to see the in-progress watermarked copy. The &quot;Download PDF&quot; certifies the document.">
            <a:extLst>
              <a:ext uri="{FF2B5EF4-FFF2-40B4-BE49-F238E27FC236}">
                <a16:creationId xmlns:a16="http://schemas.microsoft.com/office/drawing/2014/main" id="{AB82A57A-93B2-0A3E-BA24-C65B47130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624" y="1193066"/>
            <a:ext cx="7770478" cy="4900718"/>
          </a:xfrm>
          <a:prstGeom prst="rect">
            <a:avLst/>
          </a:prstGeom>
        </p:spPr>
      </p:pic>
      <p:pic>
        <p:nvPicPr>
          <p:cNvPr id="8" name="Picture 7" descr="Lemming with a parachute">
            <a:extLst>
              <a:ext uri="{FF2B5EF4-FFF2-40B4-BE49-F238E27FC236}">
                <a16:creationId xmlns:a16="http://schemas.microsoft.com/office/drawing/2014/main" id="{355F7490-9CBE-0914-6009-79946886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070" y="3794313"/>
            <a:ext cx="3001741" cy="219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3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6EB2A-20B1-D627-9D7D-2C485CCA7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 uncertainty of life, as described by Moira Rose. (RIP Catherina O'Hara.)">
            <a:extLst>
              <a:ext uri="{FF2B5EF4-FFF2-40B4-BE49-F238E27FC236}">
                <a16:creationId xmlns:a16="http://schemas.microsoft.com/office/drawing/2014/main" id="{EFAF48AE-2D0D-7EE7-E8EA-688084ED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19" y="1472095"/>
            <a:ext cx="9058274" cy="45243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A10395-8CEE-2B59-46C0-51428710919E}"/>
              </a:ext>
            </a:extLst>
          </p:cNvPr>
          <p:cNvSpPr txBox="1"/>
          <p:nvPr/>
        </p:nvSpPr>
        <p:spPr>
          <a:xfrm>
            <a:off x="1080304" y="670367"/>
            <a:ext cx="609600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BA0C2F"/>
                </a:solidFill>
                <a:latin typeface="Buckeye Serif 2 Black"/>
              </a:rPr>
              <a:t>But...</a:t>
            </a:r>
            <a:endParaRPr lang="en-US" sz="4400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4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83E64-B5F4-3477-76D9-1FD4C3038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817D-7A47-0E10-9083-6166BEAEA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79" y="120707"/>
            <a:ext cx="3048584" cy="2080588"/>
          </a:xfrm>
        </p:spPr>
        <p:txBody>
          <a:bodyPr>
            <a:noAutofit/>
          </a:bodyPr>
          <a:lstStyle/>
          <a:p>
            <a:r>
              <a:rPr lang="en-US" sz="4400">
                <a:latin typeface="Buckeye Serif 2 Black"/>
              </a:rPr>
              <a:t>...Revised timeline:</a:t>
            </a:r>
            <a:endParaRPr lang="en-US" sz="4400"/>
          </a:p>
        </p:txBody>
      </p:sp>
      <p:pic>
        <p:nvPicPr>
          <p:cNvPr id="6" name="Picture 5" descr="Updated NIH policy notice on Common Forms implementation; NOT-OD-26-033">
            <a:extLst>
              <a:ext uri="{FF2B5EF4-FFF2-40B4-BE49-F238E27FC236}">
                <a16:creationId xmlns:a16="http://schemas.microsoft.com/office/drawing/2014/main" id="{7FD2BD59-87B2-5E46-B030-A752874F0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645" y="115455"/>
            <a:ext cx="8662347" cy="63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3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E92162A-3B05-9CF8-390F-6B19E491B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740981"/>
              </p:ext>
            </p:extLst>
          </p:nvPr>
        </p:nvGraphicFramePr>
        <p:xfrm>
          <a:off x="398720" y="230372"/>
          <a:ext cx="11398243" cy="580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385">
                  <a:extLst>
                    <a:ext uri="{9D8B030D-6E8A-4147-A177-3AD203B41FA5}">
                      <a16:colId xmlns:a16="http://schemas.microsoft.com/office/drawing/2014/main" val="2362795510"/>
                    </a:ext>
                  </a:extLst>
                </a:gridCol>
                <a:gridCol w="3918512">
                  <a:extLst>
                    <a:ext uri="{9D8B030D-6E8A-4147-A177-3AD203B41FA5}">
                      <a16:colId xmlns:a16="http://schemas.microsoft.com/office/drawing/2014/main" val="4102568122"/>
                    </a:ext>
                  </a:extLst>
                </a:gridCol>
                <a:gridCol w="4646346">
                  <a:extLst>
                    <a:ext uri="{9D8B030D-6E8A-4147-A177-3AD203B41FA5}">
                      <a16:colId xmlns:a16="http://schemas.microsoft.com/office/drawing/2014/main" val="2337314289"/>
                    </a:ext>
                  </a:extLst>
                </a:gridCol>
              </a:tblGrid>
              <a:tr h="735474"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/>
                        <a:t>Differences between prior </a:t>
                      </a:r>
                      <a:r>
                        <a:rPr lang="en-US" sz="2800" err="1"/>
                        <a:t>Biosketch</a:t>
                      </a:r>
                      <a:r>
                        <a:rPr lang="en-US" sz="2800"/>
                        <a:t> and Common Forms </a:t>
                      </a:r>
                      <a:r>
                        <a:rPr lang="en-US" sz="2800" err="1"/>
                        <a:t>Biosketch</a:t>
                      </a:r>
                      <a:r>
                        <a:rPr lang="en-US" sz="2800"/>
                        <a:t>, pt. I</a:t>
                      </a:r>
                      <a:endParaRPr lang="en-US" sz="2800" err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19866"/>
                  </a:ext>
                </a:extLst>
              </a:tr>
              <a:tr h="5184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Prior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New Forms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75556"/>
                  </a:ext>
                </a:extLst>
              </a:tr>
              <a:tr h="7475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/>
                        <a:t>Required Associations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/>
                        <a:t>eRA</a:t>
                      </a:r>
                      <a:r>
                        <a:rPr lang="en-US"/>
                        <a:t> Commons – ID required in </a:t>
                      </a:r>
                      <a:r>
                        <a:rPr lang="en-US" err="1"/>
                        <a:t>Biosketch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/>
                        <a:t>eRA</a:t>
                      </a:r>
                      <a:r>
                        <a:rPr lang="en-US"/>
                        <a:t> Commons AND </a:t>
                      </a:r>
                      <a:r>
                        <a:rPr lang="en-US" err="1"/>
                        <a:t>ORCiD</a:t>
                      </a:r>
                      <a:r>
                        <a:rPr lang="en-US"/>
                        <a:t>: </a:t>
                      </a:r>
                      <a:r>
                        <a:rPr lang="en-US" err="1"/>
                        <a:t>ORCiD</a:t>
                      </a:r>
                      <a:r>
                        <a:rPr lang="en-US"/>
                        <a:t> will appear on </a:t>
                      </a:r>
                      <a:r>
                        <a:rPr lang="en-US" err="1"/>
                        <a:t>Biosketch</a:t>
                      </a:r>
                      <a:r>
                        <a:rPr lang="en-US"/>
                        <a:t>. Make sure accounts are linked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56806"/>
                  </a:ext>
                </a:extLst>
              </a:tr>
              <a:tr h="114798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/>
                        <a:t>Research </a:t>
                      </a:r>
                      <a:r>
                        <a:rPr lang="en-US" sz="2000" b="1" err="1"/>
                        <a:t>Produc</a:t>
                      </a:r>
                      <a:r>
                        <a:rPr lang="en-US" sz="2000" b="1"/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24 total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-4 in Personal Statement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-up to 20 in Contributions to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u="sng"/>
                        <a:t>10 total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/>
                        <a:t>-5 in "Products Closely Related to the Current Project"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/>
                        <a:t>-5 in "Other Significant Products, Whether or Not Related to Proposed Project"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930810"/>
                  </a:ext>
                </a:extLst>
              </a:tr>
              <a:tr h="114798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/>
                        <a:t>Honors, Positions, and Scientific Appointments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Together in a single section; no limit (aside from page count considerations)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-Maximum of 15 Honors in Common Form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-All OSU positions and appointments in Supplement; </a:t>
                      </a:r>
                      <a:r>
                        <a:rPr lang="en-US" b="1"/>
                        <a:t>non-OSU</a:t>
                      </a:r>
                      <a:r>
                        <a:rPr lang="en-US"/>
                        <a:t> positions and appointments from </a:t>
                      </a:r>
                      <a:r>
                        <a:rPr lang="en-US" b="1"/>
                        <a:t>last 3 years</a:t>
                      </a:r>
                      <a:r>
                        <a:rPr lang="en-US"/>
                        <a:t> in supplement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78271"/>
                  </a:ext>
                </a:extLst>
              </a:tr>
              <a:tr h="114798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/>
                        <a:t>Contributions to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Includes both a paragraph summary and a list of citations/research products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Includes paragraph summary; only research products listed in Common Form may be referenced. </a:t>
                      </a:r>
                      <a:r>
                        <a:rPr lang="en-US" b="1"/>
                        <a:t>No full citations.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568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4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2F795-757C-7412-BB6A-C57E685AF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7D4ED1-21EF-49D5-4E33-BF3E7D319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469310"/>
              </p:ext>
            </p:extLst>
          </p:nvPr>
        </p:nvGraphicFramePr>
        <p:xfrm>
          <a:off x="398720" y="318976"/>
          <a:ext cx="11398243" cy="5372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385">
                  <a:extLst>
                    <a:ext uri="{9D8B030D-6E8A-4147-A177-3AD203B41FA5}">
                      <a16:colId xmlns:a16="http://schemas.microsoft.com/office/drawing/2014/main" val="2362795510"/>
                    </a:ext>
                  </a:extLst>
                </a:gridCol>
                <a:gridCol w="3918512">
                  <a:extLst>
                    <a:ext uri="{9D8B030D-6E8A-4147-A177-3AD203B41FA5}">
                      <a16:colId xmlns:a16="http://schemas.microsoft.com/office/drawing/2014/main" val="4102568122"/>
                    </a:ext>
                  </a:extLst>
                </a:gridCol>
                <a:gridCol w="4646346">
                  <a:extLst>
                    <a:ext uri="{9D8B030D-6E8A-4147-A177-3AD203B41FA5}">
                      <a16:colId xmlns:a16="http://schemas.microsoft.com/office/drawing/2014/main" val="2337314289"/>
                    </a:ext>
                  </a:extLst>
                </a:gridCol>
              </a:tblGrid>
              <a:tr h="723417"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/>
                        <a:t>Differences </a:t>
                      </a:r>
                      <a:r>
                        <a:rPr lang="en-US" sz="2800" err="1"/>
                        <a:t>bt</a:t>
                      </a:r>
                      <a:r>
                        <a:rPr lang="en-US" sz="2800"/>
                        <a:t> prior </a:t>
                      </a:r>
                      <a:r>
                        <a:rPr lang="en-US" sz="2800" err="1"/>
                        <a:t>Biosketch</a:t>
                      </a:r>
                      <a:r>
                        <a:rPr lang="en-US" sz="2800"/>
                        <a:t> and Common Forms </a:t>
                      </a:r>
                      <a:r>
                        <a:rPr lang="en-US" sz="2800" err="1"/>
                        <a:t>Biosketch</a:t>
                      </a:r>
                      <a:r>
                        <a:rPr lang="en-US" sz="2800"/>
                        <a:t>, pt. II</a:t>
                      </a:r>
                      <a:endParaRPr lang="en-US" sz="2800" err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19866"/>
                  </a:ext>
                </a:extLst>
              </a:tr>
              <a:tr h="5184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Prior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New Forms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75556"/>
                  </a:ext>
                </a:extLst>
              </a:tr>
              <a:tr h="7475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/>
                        <a:t>My Bibliography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 link to a complete list of citations (using My Bibliography) can be included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 link to complete list of citations (using My Bibliography) </a:t>
                      </a:r>
                      <a:r>
                        <a:rPr lang="en-US" b="1"/>
                        <a:t>cannot </a:t>
                      </a:r>
                      <a:r>
                        <a:rPr lang="en-US"/>
                        <a:t>be included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56806"/>
                  </a:ext>
                </a:extLst>
              </a:tr>
              <a:tr h="114798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/>
                        <a:t>Editing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/>
                        <a:t>Document can be edited and submitted after download from </a:t>
                      </a:r>
                      <a:r>
                        <a:rPr lang="en-US" sz="1800" b="0" err="1"/>
                        <a:t>SciENcv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/>
                        <a:t>Edits to form can easily be made by research administrators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/>
                        <a:t>Document </a:t>
                      </a:r>
                      <a:r>
                        <a:rPr lang="en-US" b="1"/>
                        <a:t>cannot</a:t>
                      </a:r>
                      <a:r>
                        <a:rPr lang="en-US" b="0"/>
                        <a:t> be edited and submitted after download from </a:t>
                      </a:r>
                      <a:r>
                        <a:rPr lang="en-US" b="0" err="1"/>
                        <a:t>SciENcv</a:t>
                      </a:r>
                      <a:r>
                        <a:rPr lang="en-US" b="0"/>
                        <a:t> due to digital certification requirement.</a:t>
                      </a:r>
                    </a:p>
                    <a:p>
                      <a:pPr lvl="0">
                        <a:buNone/>
                      </a:pPr>
                      <a:r>
                        <a:rPr lang="en-US" b="0"/>
                        <a:t>What this means:</a:t>
                      </a:r>
                    </a:p>
                    <a:p>
                      <a:pPr lvl="0">
                        <a:buNone/>
                      </a:pPr>
                      <a:r>
                        <a:rPr lang="en-US" b="0"/>
                        <a:t>-Each revision after an initial certification will need to be downloaded and re-certified</a:t>
                      </a:r>
                    </a:p>
                    <a:p>
                      <a:pPr lvl="0">
                        <a:buNone/>
                      </a:pPr>
                      <a:r>
                        <a:rPr lang="en-US" b="0"/>
                        <a:t>-Delegates </a:t>
                      </a:r>
                      <a:r>
                        <a:rPr lang="en-US" b="1"/>
                        <a:t>cannot</a:t>
                      </a:r>
                      <a:r>
                        <a:rPr lang="en-US" b="0"/>
                        <a:t> edit certified copies, but...</a:t>
                      </a:r>
                    </a:p>
                    <a:p>
                      <a:pPr lvl="0">
                        <a:buNone/>
                      </a:pPr>
                      <a:r>
                        <a:rPr lang="en-US" b="0"/>
                        <a:t>-Delegates may assist with revisions in </a:t>
                      </a:r>
                      <a:r>
                        <a:rPr lang="en-US" b="0" err="1"/>
                        <a:t>SciENcv</a:t>
                      </a:r>
                      <a:r>
                        <a:rPr lang="en-US" b="0"/>
                        <a:t>. They can request certification in the </a:t>
                      </a:r>
                      <a:r>
                        <a:rPr lang="en-US" b="0" err="1"/>
                        <a:t>SciENcv</a:t>
                      </a:r>
                      <a:r>
                        <a:rPr lang="en-US" b="0"/>
                        <a:t> system, which will generate an automated email notification for the email account linked to the profile.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930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74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8E592C-2BA5-728A-0694-7F9366BC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762FD8-63AF-2245-C50F-C083B6F3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40" y="438210"/>
            <a:ext cx="11398253" cy="838854"/>
          </a:xfrm>
        </p:spPr>
        <p:txBody>
          <a:bodyPr/>
          <a:lstStyle/>
          <a:p>
            <a:r>
              <a:rPr lang="en-US">
                <a:latin typeface="Buckeye Serif 2 Black"/>
              </a:rPr>
              <a:t>Other important </a:t>
            </a:r>
            <a:r>
              <a:rPr lang="en-US" err="1">
                <a:latin typeface="Buckeye Serif 2 Black"/>
              </a:rPr>
              <a:t>biosketch</a:t>
            </a:r>
            <a:r>
              <a:rPr lang="en-US">
                <a:latin typeface="Buckeye Serif 2 Black"/>
              </a:rPr>
              <a:t> details...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086D57-0561-A505-E376-6EE11A407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41" y="1613675"/>
            <a:ext cx="11159021" cy="39622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>
                <a:latin typeface="Buckeye Sans 2"/>
                <a:ea typeface="Calibri"/>
                <a:cs typeface="Calibri"/>
              </a:rPr>
              <a:t>For NIH, use the </a:t>
            </a:r>
            <a:r>
              <a:rPr lang="en-US" b="1">
                <a:latin typeface="Buckeye Sans 2"/>
                <a:ea typeface="Calibri"/>
                <a:cs typeface="Calibri"/>
              </a:rPr>
              <a:t>NIH Common Forms </a:t>
            </a:r>
            <a:r>
              <a:rPr lang="en-US" b="1" err="1">
                <a:latin typeface="Buckeye Sans 2"/>
                <a:ea typeface="Calibri"/>
                <a:cs typeface="Calibri"/>
              </a:rPr>
              <a:t>Biosketch</a:t>
            </a:r>
            <a:r>
              <a:rPr lang="en-US" b="1">
                <a:latin typeface="Buckeye Sans 2"/>
                <a:ea typeface="Calibri"/>
                <a:cs typeface="Calibri"/>
              </a:rPr>
              <a:t> with the NIH supplement</a:t>
            </a:r>
          </a:p>
          <a:p>
            <a:pPr marL="1028700" lvl="1">
              <a:buFont typeface="Courier New" panose="020B0604020202020204" pitchFamily="34" charset="0"/>
              <a:buChar char="o"/>
            </a:pPr>
            <a:r>
              <a:rPr lang="en-US">
                <a:latin typeface="Buckeye Sans 2"/>
                <a:ea typeface="Calibri"/>
                <a:cs typeface="Calibri"/>
              </a:rPr>
              <a:t>Pay close attention to which form you are using, but...</a:t>
            </a:r>
          </a:p>
          <a:p>
            <a:pPr marL="1028700" lvl="1">
              <a:buFont typeface="Courier New" panose="020B0604020202020204" pitchFamily="34" charset="0"/>
              <a:buChar char="o"/>
            </a:pPr>
            <a:r>
              <a:rPr lang="en-US">
                <a:latin typeface="Buckeye Sans 2"/>
                <a:ea typeface="Calibri"/>
                <a:cs typeface="Calibri"/>
              </a:rPr>
              <a:t>If you accidentally use the wrong template, you should be able to convert from the file you began in error.</a:t>
            </a:r>
          </a:p>
          <a:p>
            <a:pPr marL="342900" indent="-342900">
              <a:buChar char="•"/>
            </a:pPr>
            <a:r>
              <a:rPr lang="en-US">
                <a:latin typeface="Buckeye Sans 2"/>
                <a:ea typeface="Calibri"/>
                <a:cs typeface="Calibri"/>
              </a:rPr>
              <a:t>There is no page limit for </a:t>
            </a:r>
            <a:r>
              <a:rPr lang="en-US" err="1">
                <a:latin typeface="Buckeye Sans 2"/>
                <a:ea typeface="Calibri"/>
                <a:cs typeface="Calibri"/>
              </a:rPr>
              <a:t>biosketches</a:t>
            </a:r>
            <a:r>
              <a:rPr lang="en-US">
                <a:latin typeface="Buckeye Sans 2"/>
                <a:ea typeface="Calibri"/>
                <a:cs typeface="Calibri"/>
              </a:rPr>
              <a:t> in Common Forms</a:t>
            </a:r>
          </a:p>
          <a:p>
            <a:pPr marL="342900" indent="-342900">
              <a:buChar char="•"/>
            </a:pPr>
            <a:r>
              <a:rPr lang="en-US">
                <a:latin typeface="Buckeye Sans 2"/>
                <a:ea typeface="Calibri"/>
                <a:cs typeface="Calibri"/>
              </a:rPr>
              <a:t>NIH </a:t>
            </a:r>
            <a:r>
              <a:rPr lang="en-US" err="1">
                <a:latin typeface="Buckeye Sans 2"/>
                <a:ea typeface="Calibri"/>
                <a:cs typeface="Calibri"/>
              </a:rPr>
              <a:t>biosketches</a:t>
            </a:r>
            <a:r>
              <a:rPr lang="en-US">
                <a:latin typeface="Buckeye Sans 2"/>
                <a:ea typeface="Calibri"/>
                <a:cs typeface="Calibri"/>
              </a:rPr>
              <a:t> certified and downloaded from </a:t>
            </a:r>
            <a:r>
              <a:rPr lang="en-US" err="1">
                <a:latin typeface="Buckeye Sans 2"/>
                <a:ea typeface="Calibri"/>
                <a:cs typeface="Calibri"/>
              </a:rPr>
              <a:t>SciENcv</a:t>
            </a:r>
            <a:r>
              <a:rPr lang="en-US">
                <a:latin typeface="Buckeye Sans 2"/>
                <a:ea typeface="Calibri"/>
                <a:cs typeface="Calibri"/>
              </a:rPr>
              <a:t> contain hyperlinks, which is a discrepancy with NIH policy for other documents. </a:t>
            </a:r>
          </a:p>
          <a:p>
            <a:pPr marL="342900" indent="-342900">
              <a:buChar char="•"/>
            </a:pPr>
            <a:r>
              <a:rPr lang="en-US">
                <a:latin typeface="Buckeye Sans 2"/>
                <a:ea typeface="Calibri"/>
                <a:cs typeface="Calibri"/>
              </a:rPr>
              <a:t>At present, uploads of the </a:t>
            </a:r>
            <a:r>
              <a:rPr lang="en-US" err="1">
                <a:latin typeface="Buckeye Sans 2"/>
                <a:ea typeface="Calibri"/>
                <a:cs typeface="Calibri"/>
              </a:rPr>
              <a:t>SciENcv</a:t>
            </a:r>
            <a:r>
              <a:rPr lang="en-US">
                <a:latin typeface="Buckeye Sans 2"/>
                <a:ea typeface="Calibri"/>
                <a:cs typeface="Calibri"/>
              </a:rPr>
              <a:t> Common Forms will trigger warning messages on applications and </a:t>
            </a:r>
            <a:r>
              <a:rPr lang="en-US" err="1">
                <a:latin typeface="Buckeye Sans 2"/>
                <a:ea typeface="Calibri"/>
                <a:cs typeface="Calibri"/>
              </a:rPr>
              <a:t>eRA</a:t>
            </a:r>
            <a:r>
              <a:rPr lang="en-US">
                <a:latin typeface="Buckeye Sans 2"/>
                <a:ea typeface="Calibri"/>
                <a:cs typeface="Calibri"/>
              </a:rPr>
              <a:t> Commons submissions (i.e. RPPRs). Warnings will not prevent submission.</a:t>
            </a:r>
          </a:p>
        </p:txBody>
      </p:sp>
    </p:spTree>
    <p:extLst>
      <p:ext uri="{BB962C8B-B14F-4D97-AF65-F5344CB8AC3E}">
        <p14:creationId xmlns:p14="http://schemas.microsoft.com/office/powerpoint/2010/main" val="318455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DD6B3-88D2-F82F-D898-0AA426843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31A7-1835-D032-EBA5-D2F944CE6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3" y="350686"/>
            <a:ext cx="11398253" cy="838854"/>
          </a:xfrm>
        </p:spPr>
        <p:txBody>
          <a:bodyPr/>
          <a:lstStyle/>
          <a:p>
            <a:r>
              <a:rPr lang="en-US">
                <a:latin typeface="Buckeye Serif 2 Black"/>
              </a:rPr>
              <a:t>Notable Changes for NIH </a:t>
            </a:r>
            <a:r>
              <a:rPr lang="en-US" err="1">
                <a:latin typeface="Buckeye Serif 2 Black"/>
              </a:rPr>
              <a:t>biosketches</a:t>
            </a:r>
            <a:endParaRPr lang="en-US" err="1"/>
          </a:p>
        </p:txBody>
      </p:sp>
      <p:pic>
        <p:nvPicPr>
          <p:cNvPr id="4" name="Content Placeholder 3" descr="A screenshot of a white page&#10;&#10;AI-generated content may be incorrect.">
            <a:extLst>
              <a:ext uri="{FF2B5EF4-FFF2-40B4-BE49-F238E27FC236}">
                <a16:creationId xmlns:a16="http://schemas.microsoft.com/office/drawing/2014/main" id="{B3E85339-35F4-89FF-EBE8-D6DC91BC6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596" y="1433226"/>
            <a:ext cx="6819441" cy="4981892"/>
          </a:xfrm>
          <a:prstGeom prst="rect">
            <a:avLst/>
          </a:prstGeom>
        </p:spPr>
      </p:pic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74AE1C36-4609-40AF-7537-422A7EDC2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110" y="1028352"/>
            <a:ext cx="6491173" cy="508079"/>
          </a:xfrm>
          <a:prstGeom prst="rect">
            <a:avLst/>
          </a:prstGeom>
        </p:spPr>
      </p:pic>
      <p:pic>
        <p:nvPicPr>
          <p:cNvPr id="7" name="Picture 6" descr="A diagram of a diagram&#10;&#10;AI-generated content may be incorrect.">
            <a:extLst>
              <a:ext uri="{FF2B5EF4-FFF2-40B4-BE49-F238E27FC236}">
                <a16:creationId xmlns:a16="http://schemas.microsoft.com/office/drawing/2014/main" id="{A19DEBE4-2CC4-5A88-0CCF-541F5A0E7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00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08DDB-6109-9394-0B39-2B78304D4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AD59-7988-A042-FF3E-FF2F31F3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uckeye Serif 2 Black"/>
              </a:rPr>
              <a:t>What is ORCID?</a:t>
            </a:r>
            <a:endParaRPr lang="en-US"/>
          </a:p>
          <a:p>
            <a:endParaRPr lang="en-US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70F4DE7-1DF6-99B7-62F5-C6D5C1D2C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9170" y="1554031"/>
            <a:ext cx="7138585" cy="4015454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A192554-56C8-D719-A340-38A9203A2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diagram of a diagram&#10;&#10;AI-generated content may be incorrect.">
            <a:extLst>
              <a:ext uri="{FF2B5EF4-FFF2-40B4-BE49-F238E27FC236}">
                <a16:creationId xmlns:a16="http://schemas.microsoft.com/office/drawing/2014/main" id="{A93415BD-F046-147B-6641-66ECF97D1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962B5658-4E03-1306-5BFB-F7C8F8E93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1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U Branded">
      <a:dk1>
        <a:srgbClr val="202324"/>
      </a:dk1>
      <a:lt1>
        <a:srgbClr val="FFFFFF"/>
      </a:lt1>
      <a:dk2>
        <a:srgbClr val="202324"/>
      </a:dk2>
      <a:lt2>
        <a:srgbClr val="FFFFFF"/>
      </a:lt2>
      <a:accent1>
        <a:srgbClr val="BA0C2F"/>
      </a:accent1>
      <a:accent2>
        <a:srgbClr val="737B7E"/>
      </a:accent2>
      <a:accent3>
        <a:srgbClr val="830065"/>
      </a:accent3>
      <a:accent4>
        <a:srgbClr val="6EBBAB"/>
      </a:accent4>
      <a:accent5>
        <a:srgbClr val="E65F33"/>
      </a:accent5>
      <a:accent6>
        <a:srgbClr val="80C75B"/>
      </a:accent6>
      <a:hlink>
        <a:srgbClr val="BA0C2F"/>
      </a:hlink>
      <a:folHlink>
        <a:srgbClr val="BA0C2F"/>
      </a:folHlink>
    </a:clrScheme>
    <a:fontScheme name="Ohio State - Buckeye Fonts">
      <a:majorFont>
        <a:latin typeface="Buckeye Serif Black"/>
        <a:ea typeface=""/>
        <a:cs typeface=""/>
      </a:majorFont>
      <a:minorFont>
        <a:latin typeface="Buckey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1e7f3e-bb12-474b-b482-4fa739e63894">
      <Terms xmlns="http://schemas.microsoft.com/office/infopath/2007/PartnerControls"/>
    </lcf76f155ced4ddcb4097134ff3c332f>
    <TaxCatchAll xmlns="3ce6d955-4258-458b-ac6b-518e3d6206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8FF7B1B1D3747A56B7EC5FBA5B9DF" ma:contentTypeVersion="19" ma:contentTypeDescription="Create a new document." ma:contentTypeScope="" ma:versionID="edb163e7a93b8a69703ec0e1da8fae15">
  <xsd:schema xmlns:xsd="http://www.w3.org/2001/XMLSchema" xmlns:xs="http://www.w3.org/2001/XMLSchema" xmlns:p="http://schemas.microsoft.com/office/2006/metadata/properties" xmlns:ns2="8b1e7f3e-bb12-474b-b482-4fa739e63894" xmlns:ns3="3ce6d955-4258-458b-ac6b-518e3d6206e9" targetNamespace="http://schemas.microsoft.com/office/2006/metadata/properties" ma:root="true" ma:fieldsID="b346819a607a7900e34d8320c2b15188" ns2:_="" ns3:_="">
    <xsd:import namespace="8b1e7f3e-bb12-474b-b482-4fa739e63894"/>
    <xsd:import namespace="3ce6d955-4258-458b-ac6b-518e3d620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e7f3e-bb12-474b-b482-4fa739e638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b434354-605c-4a24-9fd5-b21458dd1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6d955-4258-458b-ac6b-518e3d6206e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4ea684d-1910-4ad9-a292-ff73b776d231}" ma:internalName="TaxCatchAll" ma:showField="CatchAllData" ma:web="3ce6d955-4258-458b-ac6b-518e3d620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A5B590-EC41-47D6-9826-DB3928C76193}">
  <ds:schemaRefs>
    <ds:schemaRef ds:uri="3ce6d955-4258-458b-ac6b-518e3d6206e9"/>
    <ds:schemaRef ds:uri="8b1e7f3e-bb12-474b-b482-4fa739e638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0A50B5-7B62-4872-873C-21BCDE7817DE}">
  <ds:schemaRefs>
    <ds:schemaRef ds:uri="3ce6d955-4258-458b-ac6b-518e3d6206e9"/>
    <ds:schemaRef ds:uri="8b1e7f3e-bb12-474b-b482-4fa739e638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A8BEB66-0C0B-4B90-9CB4-1562F81D54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SciENcv NIH Common Forms Biosketch and Supplement</vt:lpstr>
      <vt:lpstr>What are the new NIH requirements?</vt:lpstr>
      <vt:lpstr>PowerPoint Presentation</vt:lpstr>
      <vt:lpstr>...Revised timeline:</vt:lpstr>
      <vt:lpstr>PowerPoint Presentation</vt:lpstr>
      <vt:lpstr>PowerPoint Presentation</vt:lpstr>
      <vt:lpstr>Other important biosketch details...</vt:lpstr>
      <vt:lpstr>Notable Changes for NIH biosketches</vt:lpstr>
      <vt:lpstr>What is ORCID? </vt:lpstr>
      <vt:lpstr>Adding Works in ORCID</vt:lpstr>
      <vt:lpstr>Linking ORCID to eRA Commons</vt:lpstr>
      <vt:lpstr>Linking ORCID to eRA Commons, cont'd</vt:lpstr>
      <vt:lpstr>First time logging into ScienCV</vt:lpstr>
      <vt:lpstr>PowerPoint Presentation</vt:lpstr>
      <vt:lpstr>Updating your My Profile information</vt:lpstr>
      <vt:lpstr>Linking ORCID to SciENcv</vt:lpstr>
      <vt:lpstr>Linking ORCID to SciENcv, cont'd</vt:lpstr>
      <vt:lpstr>Linking ORCID to SciENcv, cont'd</vt:lpstr>
      <vt:lpstr>PowerPoint Presentation</vt:lpstr>
      <vt:lpstr>PowerPoint Presentation</vt:lpstr>
      <vt:lpstr>Adding a Delegate</vt:lpstr>
      <vt:lpstr>Getting started on the NIH Common Forms Biosketch</vt:lpstr>
      <vt:lpstr>Getting started on the NIH Common Forms Biosketch </vt:lpstr>
      <vt:lpstr>Getting started on the NIH Common Forms Biosketch </vt:lpstr>
      <vt:lpstr>Let's jump 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Hoy, Mary</dc:creator>
  <cp:revision>80</cp:revision>
  <dcterms:created xsi:type="dcterms:W3CDTF">2021-09-24T16:29:17Z</dcterms:created>
  <dcterms:modified xsi:type="dcterms:W3CDTF">2026-07-09T20:40:48Z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0x010100EDE8FF7B1B1D3747A56B7EC5FBA5B9DF</vt:lpwstr>
  </property>
  <property fmtid="{D5CDD505-2E9C-101B-9397-08002B2CF9AE}" pid="3" name="MediaServiceImageTags">
    <vt:lpwstr/>
  </property>
</Properties>
</file>