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4"/>
  </p:notesMasterIdLst>
  <p:sldIdLst>
    <p:sldId id="266" r:id="rId2"/>
    <p:sldId id="267" r:id="rId3"/>
    <p:sldId id="270" r:id="rId4"/>
    <p:sldId id="271" r:id="rId5"/>
    <p:sldId id="268" r:id="rId6"/>
    <p:sldId id="284" r:id="rId7"/>
    <p:sldId id="258" r:id="rId8"/>
    <p:sldId id="260" r:id="rId9"/>
    <p:sldId id="265" r:id="rId10"/>
    <p:sldId id="285" r:id="rId11"/>
    <p:sldId id="263" r:id="rId12"/>
    <p:sldId id="273" r:id="rId13"/>
    <p:sldId id="264" r:id="rId14"/>
    <p:sldId id="276" r:id="rId15"/>
    <p:sldId id="277" r:id="rId16"/>
    <p:sldId id="278" r:id="rId17"/>
    <p:sldId id="279" r:id="rId18"/>
    <p:sldId id="280" r:id="rId19"/>
    <p:sldId id="281" r:id="rId20"/>
    <p:sldId id="282" r:id="rId21"/>
    <p:sldId id="283" r:id="rId22"/>
    <p:sldId id="275" r:id="rId23"/>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0E83F1F-2FA4-9C28-61AF-A4044F783AB9}" name="Bitzinger, Carol" initials="BC" userId="S::bitzinger.1@osu.edu::c8916c8d-ed64-4f7a-8ce3-85a283491f7d" providerId="AD"/>
  <p188:author id="{47E57DB9-769E-6265-FD41-561FA3A9285F}" name="Hayford, Sarah" initials="HS" userId="S::hayford.10@osu.edu::40c9d79e-7437-4e33-bbde-2d86e9d75482"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58FB46F-00C2-1AC2-1F47-72208C3C5D53}" v="243" dt="2025-09-16T19:08:15.668"/>
    <p1510:client id="{1ABB9A98-839B-D630-B520-D115A5F08996}" v="517" dt="2025-09-15T15:46:30.747"/>
    <p1510:client id="{5B33810E-05E7-3E16-6A56-EE1490726A4A}" v="183" dt="2025-09-15T16:28:59.972"/>
    <p1510:client id="{8E8CAC29-C642-E13F-691F-5B21E18C822A}" v="1" dt="2025-09-15T17:45:09.030"/>
    <p1510:client id="{9E5E405F-3B09-5223-3171-2D5599F54D97}" v="1" dt="2025-09-16T15:50:27.434"/>
    <p1510:client id="{D479A399-4420-48B8-B5C8-D98A1CB3A159}" v="223" dt="2025-09-16T13:44:46.712"/>
    <p1510:client id="{F66BB907-053E-A58F-4083-92F2855A0EF3}" v="201" dt="2025-09-15T18:14:58.621"/>
    <p1510:client id="{F85DA9C1-ACC6-DEB3-622A-880EFCF7E8D6}" v="206" dt="2025-09-15T20:26:23.99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5" d="100"/>
          <a:sy n="95" d="100"/>
        </p:scale>
        <p:origin x="131" y="268"/>
      </p:cViewPr>
      <p:guideLst/>
    </p:cSldViewPr>
  </p:slideViewPr>
  <p:notesTextViewPr>
    <p:cViewPr>
      <p:scale>
        <a:sx n="1" d="1"/>
        <a:sy n="1" d="1"/>
      </p:scale>
      <p:origin x="0" y="0"/>
    </p:cViewPr>
  </p:notesTextViewPr>
  <p:notesViewPr>
    <p:cSldViewPr snapToGrid="0">
      <p:cViewPr varScale="1">
        <p:scale>
          <a:sx n="80" d="100"/>
          <a:sy n="80" d="100"/>
        </p:scale>
        <p:origin x="3656"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 Id="rId30"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27C3C618-D188-4B68-8369-3CC7C02DED6E}" type="datetimeFigureOut">
              <a:rPr lang="en-US" smtClean="0"/>
              <a:t>9/17/2025</a:t>
            </a:fld>
            <a:endParaRPr lang="en-US"/>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4D84EFB6-B8EF-4DB3-A1E6-1D260686C2CA}" type="slidenum">
              <a:rPr lang="en-US" smtClean="0"/>
              <a:t>‹#›</a:t>
            </a:fld>
            <a:endParaRPr lang="en-US"/>
          </a:p>
        </p:txBody>
      </p:sp>
    </p:spTree>
    <p:extLst>
      <p:ext uri="{BB962C8B-B14F-4D97-AF65-F5344CB8AC3E}">
        <p14:creationId xmlns:p14="http://schemas.microsoft.com/office/powerpoint/2010/main" val="409729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4D84EFB6-B8EF-4DB3-A1E6-1D260686C2CA}" type="slidenum">
              <a:rPr lang="en-US" smtClean="0"/>
              <a:t>1</a:t>
            </a:fld>
            <a:endParaRPr lang="en-US"/>
          </a:p>
        </p:txBody>
      </p:sp>
      <p:sp>
        <p:nvSpPr>
          <p:cNvPr id="6" name="Notes Placeholder 5">
            <a:extLst>
              <a:ext uri="{FF2B5EF4-FFF2-40B4-BE49-F238E27FC236}">
                <a16:creationId xmlns:a16="http://schemas.microsoft.com/office/drawing/2014/main" id="{17630251-206F-1D3C-3DD2-2690075D23E1}"/>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1006272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D84EFB6-B8EF-4DB3-A1E6-1D260686C2CA}" type="slidenum">
              <a:rPr lang="en-US" smtClean="0"/>
              <a:t>10</a:t>
            </a:fld>
            <a:endParaRPr lang="en-US"/>
          </a:p>
        </p:txBody>
      </p:sp>
    </p:spTree>
    <p:extLst>
      <p:ext uri="{BB962C8B-B14F-4D97-AF65-F5344CB8AC3E}">
        <p14:creationId xmlns:p14="http://schemas.microsoft.com/office/powerpoint/2010/main" val="12751663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4D84EFB6-B8EF-4DB3-A1E6-1D260686C2CA}" type="slidenum">
              <a:rPr lang="en-US" smtClean="0"/>
              <a:t>11</a:t>
            </a:fld>
            <a:endParaRPr lang="en-US"/>
          </a:p>
        </p:txBody>
      </p:sp>
      <p:sp>
        <p:nvSpPr>
          <p:cNvPr id="6" name="Notes Placeholder 5">
            <a:extLst>
              <a:ext uri="{FF2B5EF4-FFF2-40B4-BE49-F238E27FC236}">
                <a16:creationId xmlns:a16="http://schemas.microsoft.com/office/drawing/2014/main" id="{52F3A427-73BE-279A-EDFE-60CCC0605CE6}"/>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40033606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D84EFB6-B8EF-4DB3-A1E6-1D260686C2CA}" type="slidenum">
              <a:rPr lang="en-US" smtClean="0"/>
              <a:t>12</a:t>
            </a:fld>
            <a:endParaRPr lang="en-US"/>
          </a:p>
        </p:txBody>
      </p:sp>
    </p:spTree>
    <p:extLst>
      <p:ext uri="{BB962C8B-B14F-4D97-AF65-F5344CB8AC3E}">
        <p14:creationId xmlns:p14="http://schemas.microsoft.com/office/powerpoint/2010/main" val="31094274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4D84EFB6-B8EF-4DB3-A1E6-1D260686C2CA}" type="slidenum">
              <a:rPr lang="en-US" smtClean="0"/>
              <a:t>13</a:t>
            </a:fld>
            <a:endParaRPr lang="en-US"/>
          </a:p>
        </p:txBody>
      </p:sp>
      <p:sp>
        <p:nvSpPr>
          <p:cNvPr id="6" name="Notes Placeholder 5">
            <a:extLst>
              <a:ext uri="{FF2B5EF4-FFF2-40B4-BE49-F238E27FC236}">
                <a16:creationId xmlns:a16="http://schemas.microsoft.com/office/drawing/2014/main" id="{09EC204F-4E19-1878-A64B-6A153CA71899}"/>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25543324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D84EFB6-B8EF-4DB3-A1E6-1D260686C2CA}" type="slidenum">
              <a:rPr lang="en-US" smtClean="0"/>
              <a:t>14</a:t>
            </a:fld>
            <a:endParaRPr lang="en-US"/>
          </a:p>
        </p:txBody>
      </p:sp>
    </p:spTree>
    <p:extLst>
      <p:ext uri="{BB962C8B-B14F-4D97-AF65-F5344CB8AC3E}">
        <p14:creationId xmlns:p14="http://schemas.microsoft.com/office/powerpoint/2010/main" val="7796493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D84EFB6-B8EF-4DB3-A1E6-1D260686C2CA}" type="slidenum">
              <a:rPr lang="en-US" smtClean="0"/>
              <a:t>15</a:t>
            </a:fld>
            <a:endParaRPr lang="en-US"/>
          </a:p>
        </p:txBody>
      </p:sp>
    </p:spTree>
    <p:extLst>
      <p:ext uri="{BB962C8B-B14F-4D97-AF65-F5344CB8AC3E}">
        <p14:creationId xmlns:p14="http://schemas.microsoft.com/office/powerpoint/2010/main" val="8802069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D84EFB6-B8EF-4DB3-A1E6-1D260686C2CA}" type="slidenum">
              <a:rPr lang="en-US" smtClean="0"/>
              <a:t>16</a:t>
            </a:fld>
            <a:endParaRPr lang="en-US"/>
          </a:p>
        </p:txBody>
      </p:sp>
    </p:spTree>
    <p:extLst>
      <p:ext uri="{BB962C8B-B14F-4D97-AF65-F5344CB8AC3E}">
        <p14:creationId xmlns:p14="http://schemas.microsoft.com/office/powerpoint/2010/main" val="39739250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D84EFB6-B8EF-4DB3-A1E6-1D260686C2CA}" type="slidenum">
              <a:rPr lang="en-US" smtClean="0"/>
              <a:t>17</a:t>
            </a:fld>
            <a:endParaRPr lang="en-US"/>
          </a:p>
        </p:txBody>
      </p:sp>
    </p:spTree>
    <p:extLst>
      <p:ext uri="{BB962C8B-B14F-4D97-AF65-F5344CB8AC3E}">
        <p14:creationId xmlns:p14="http://schemas.microsoft.com/office/powerpoint/2010/main" val="1381412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D84EFB6-B8EF-4DB3-A1E6-1D260686C2CA}" type="slidenum">
              <a:rPr lang="en-US" smtClean="0"/>
              <a:t>18</a:t>
            </a:fld>
            <a:endParaRPr lang="en-US"/>
          </a:p>
        </p:txBody>
      </p:sp>
    </p:spTree>
    <p:extLst>
      <p:ext uri="{BB962C8B-B14F-4D97-AF65-F5344CB8AC3E}">
        <p14:creationId xmlns:p14="http://schemas.microsoft.com/office/powerpoint/2010/main" val="21360052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D84EFB6-B8EF-4DB3-A1E6-1D260686C2CA}" type="slidenum">
              <a:rPr lang="en-US" smtClean="0"/>
              <a:t>19</a:t>
            </a:fld>
            <a:endParaRPr lang="en-US"/>
          </a:p>
        </p:txBody>
      </p:sp>
    </p:spTree>
    <p:extLst>
      <p:ext uri="{BB962C8B-B14F-4D97-AF65-F5344CB8AC3E}">
        <p14:creationId xmlns:p14="http://schemas.microsoft.com/office/powerpoint/2010/main" val="1942662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4D84EFB6-B8EF-4DB3-A1E6-1D260686C2CA}" type="slidenum">
              <a:rPr lang="en-US" smtClean="0"/>
              <a:t>2</a:t>
            </a:fld>
            <a:endParaRPr lang="en-US"/>
          </a:p>
        </p:txBody>
      </p:sp>
      <p:sp>
        <p:nvSpPr>
          <p:cNvPr id="6" name="Notes Placeholder 5">
            <a:extLst>
              <a:ext uri="{FF2B5EF4-FFF2-40B4-BE49-F238E27FC236}">
                <a16:creationId xmlns:a16="http://schemas.microsoft.com/office/drawing/2014/main" id="{1421C712-65D0-64DB-9294-9DBCF14761FF}"/>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26643108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4D84EFB6-B8EF-4DB3-A1E6-1D260686C2CA}" type="slidenum">
              <a:rPr lang="en-US" smtClean="0"/>
              <a:t>20</a:t>
            </a:fld>
            <a:endParaRPr lang="en-US"/>
          </a:p>
        </p:txBody>
      </p:sp>
      <p:sp>
        <p:nvSpPr>
          <p:cNvPr id="6" name="Notes Placeholder 5">
            <a:extLst>
              <a:ext uri="{FF2B5EF4-FFF2-40B4-BE49-F238E27FC236}">
                <a16:creationId xmlns:a16="http://schemas.microsoft.com/office/drawing/2014/main" id="{F7263370-34C8-5D11-9FFD-7CB292ECD15C}"/>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41445655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4D84EFB6-B8EF-4DB3-A1E6-1D260686C2CA}" type="slidenum">
              <a:rPr lang="en-US" smtClean="0"/>
              <a:t>21</a:t>
            </a:fld>
            <a:endParaRPr lang="en-US"/>
          </a:p>
        </p:txBody>
      </p:sp>
      <p:sp>
        <p:nvSpPr>
          <p:cNvPr id="6" name="Notes Placeholder 5">
            <a:extLst>
              <a:ext uri="{FF2B5EF4-FFF2-40B4-BE49-F238E27FC236}">
                <a16:creationId xmlns:a16="http://schemas.microsoft.com/office/drawing/2014/main" id="{7B267935-CC69-B9D5-050F-C3EE9FB9787A}"/>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19347276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D84EFB6-B8EF-4DB3-A1E6-1D260686C2CA}" type="slidenum">
              <a:rPr lang="en-US" smtClean="0"/>
              <a:t>22</a:t>
            </a:fld>
            <a:endParaRPr lang="en-US"/>
          </a:p>
        </p:txBody>
      </p:sp>
    </p:spTree>
    <p:extLst>
      <p:ext uri="{BB962C8B-B14F-4D97-AF65-F5344CB8AC3E}">
        <p14:creationId xmlns:p14="http://schemas.microsoft.com/office/powerpoint/2010/main" val="8498782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D84EFB6-B8EF-4DB3-A1E6-1D260686C2CA}" type="slidenum">
              <a:rPr lang="en-US" smtClean="0"/>
              <a:t>3</a:t>
            </a:fld>
            <a:endParaRPr lang="en-US"/>
          </a:p>
        </p:txBody>
      </p:sp>
    </p:spTree>
    <p:extLst>
      <p:ext uri="{BB962C8B-B14F-4D97-AF65-F5344CB8AC3E}">
        <p14:creationId xmlns:p14="http://schemas.microsoft.com/office/powerpoint/2010/main" val="36851767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4D84EFB6-B8EF-4DB3-A1E6-1D260686C2CA}" type="slidenum">
              <a:rPr lang="en-US" smtClean="0"/>
              <a:t>4</a:t>
            </a:fld>
            <a:endParaRPr lang="en-US"/>
          </a:p>
        </p:txBody>
      </p:sp>
      <p:sp>
        <p:nvSpPr>
          <p:cNvPr id="6" name="Notes Placeholder 5">
            <a:extLst>
              <a:ext uri="{FF2B5EF4-FFF2-40B4-BE49-F238E27FC236}">
                <a16:creationId xmlns:a16="http://schemas.microsoft.com/office/drawing/2014/main" id="{07F2A8A5-AA96-0737-4537-DCCB5EC2109F}"/>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15461033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4D84EFB6-B8EF-4DB3-A1E6-1D260686C2CA}" type="slidenum">
              <a:rPr lang="en-US" smtClean="0"/>
              <a:t>5</a:t>
            </a:fld>
            <a:endParaRPr lang="en-US"/>
          </a:p>
        </p:txBody>
      </p:sp>
      <p:sp>
        <p:nvSpPr>
          <p:cNvPr id="6" name="Notes Placeholder 5">
            <a:extLst>
              <a:ext uri="{FF2B5EF4-FFF2-40B4-BE49-F238E27FC236}">
                <a16:creationId xmlns:a16="http://schemas.microsoft.com/office/drawing/2014/main" id="{18D23E41-B992-D518-F653-11F8D3FD7AC4}"/>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328628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4D84EFB6-B8EF-4DB3-A1E6-1D260686C2CA}" type="slidenum">
              <a:rPr lang="en-US" smtClean="0"/>
              <a:t>6</a:t>
            </a:fld>
            <a:endParaRPr lang="en-US"/>
          </a:p>
        </p:txBody>
      </p:sp>
      <p:sp>
        <p:nvSpPr>
          <p:cNvPr id="6" name="Notes Placeholder 5">
            <a:extLst>
              <a:ext uri="{FF2B5EF4-FFF2-40B4-BE49-F238E27FC236}">
                <a16:creationId xmlns:a16="http://schemas.microsoft.com/office/drawing/2014/main" id="{2CDA13B3-A0C8-9AD8-B981-021422A76737}"/>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19478253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4D84EFB6-B8EF-4DB3-A1E6-1D260686C2CA}" type="slidenum">
              <a:rPr lang="en-US" smtClean="0"/>
              <a:t>7</a:t>
            </a:fld>
            <a:endParaRPr lang="en-US"/>
          </a:p>
        </p:txBody>
      </p:sp>
    </p:spTree>
    <p:extLst>
      <p:ext uri="{BB962C8B-B14F-4D97-AF65-F5344CB8AC3E}">
        <p14:creationId xmlns:p14="http://schemas.microsoft.com/office/powerpoint/2010/main" val="26653856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D84EFB6-B8EF-4DB3-A1E6-1D260686C2CA}" type="slidenum">
              <a:rPr lang="en-US" smtClean="0"/>
              <a:t>8</a:t>
            </a:fld>
            <a:endParaRPr lang="en-US"/>
          </a:p>
        </p:txBody>
      </p:sp>
    </p:spTree>
    <p:extLst>
      <p:ext uri="{BB962C8B-B14F-4D97-AF65-F5344CB8AC3E}">
        <p14:creationId xmlns:p14="http://schemas.microsoft.com/office/powerpoint/2010/main" val="26877446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4D84EFB6-B8EF-4DB3-A1E6-1D260686C2CA}" type="slidenum">
              <a:rPr lang="en-US" smtClean="0"/>
              <a:t>9</a:t>
            </a:fld>
            <a:endParaRPr lang="en-US"/>
          </a:p>
        </p:txBody>
      </p:sp>
      <p:sp>
        <p:nvSpPr>
          <p:cNvPr id="6" name="Notes Placeholder 5">
            <a:extLst>
              <a:ext uri="{FF2B5EF4-FFF2-40B4-BE49-F238E27FC236}">
                <a16:creationId xmlns:a16="http://schemas.microsoft.com/office/drawing/2014/main" id="{0FAF2FA5-ACA8-8B1C-511E-01BA54BD135D}"/>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10288746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EA67E988-5919-57BB-C7DE-D3EAD38A3045}"/>
              </a:ext>
              <a:ext uri="{C183D7F6-B498-43B3-948B-1728B52AA6E4}">
                <adec:decorative xmlns:adec="http://schemas.microsoft.com/office/drawing/2017/decorative" val="1"/>
              </a:ext>
            </a:extLst>
          </p:cNvPr>
          <p:cNvSpPr/>
          <p:nvPr/>
        </p:nvSpPr>
        <p:spPr>
          <a:xfrm>
            <a:off x="517870" y="6209925"/>
            <a:ext cx="11155680" cy="45719"/>
          </a:xfrm>
          <a:custGeom>
            <a:avLst/>
            <a:gdLst>
              <a:gd name="connsiteX0" fmla="*/ 0 w 8715708"/>
              <a:gd name="connsiteY0" fmla="*/ 0 h 45719"/>
              <a:gd name="connsiteX1" fmla="*/ 3694525 w 8715708"/>
              <a:gd name="connsiteY1" fmla="*/ 0 h 45719"/>
              <a:gd name="connsiteX2" fmla="*/ 5021183 w 8715708"/>
              <a:gd name="connsiteY2" fmla="*/ 0 h 45719"/>
              <a:gd name="connsiteX3" fmla="*/ 8715708 w 8715708"/>
              <a:gd name="connsiteY3" fmla="*/ 0 h 45719"/>
              <a:gd name="connsiteX4" fmla="*/ 8715708 w 8715708"/>
              <a:gd name="connsiteY4" fmla="*/ 45719 h 45719"/>
              <a:gd name="connsiteX5" fmla="*/ 5021183 w 8715708"/>
              <a:gd name="connsiteY5" fmla="*/ 45719 h 45719"/>
              <a:gd name="connsiteX6" fmla="*/ 3694525 w 8715708"/>
              <a:gd name="connsiteY6" fmla="*/ 45719 h 45719"/>
              <a:gd name="connsiteX7" fmla="*/ 0 w 8715708"/>
              <a:gd name="connsiteY7" fmla="*/ 45719 h 4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715708" h="45719">
                <a:moveTo>
                  <a:pt x="0" y="0"/>
                </a:moveTo>
                <a:lnTo>
                  <a:pt x="3694525" y="0"/>
                </a:lnTo>
                <a:lnTo>
                  <a:pt x="5021183" y="0"/>
                </a:lnTo>
                <a:lnTo>
                  <a:pt x="8715708" y="0"/>
                </a:lnTo>
                <a:lnTo>
                  <a:pt x="8715708" y="45719"/>
                </a:lnTo>
                <a:lnTo>
                  <a:pt x="5021183" y="45719"/>
                </a:lnTo>
                <a:lnTo>
                  <a:pt x="3694525" y="45719"/>
                </a:lnTo>
                <a:lnTo>
                  <a:pt x="0" y="4571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5B2327B2-BA4B-2C04-0751-5CB63D4AA425}"/>
              </a:ext>
            </a:extLst>
          </p:cNvPr>
          <p:cNvSpPr>
            <a:spLocks noGrp="1"/>
          </p:cNvSpPr>
          <p:nvPr>
            <p:ph type="ctrTitle"/>
          </p:nvPr>
        </p:nvSpPr>
        <p:spPr>
          <a:xfrm>
            <a:off x="521208" y="978408"/>
            <a:ext cx="11155680" cy="3429000"/>
          </a:xfrm>
        </p:spPr>
        <p:txBody>
          <a:bodyPr anchor="t">
            <a:normAutofit/>
          </a:bodyPr>
          <a:lstStyle>
            <a:lvl1pPr algn="l">
              <a:defRPr sz="7200"/>
            </a:lvl1pPr>
          </a:lstStyle>
          <a:p>
            <a:r>
              <a:rPr lang="en-US"/>
              <a:t>Click to edit Master title style</a:t>
            </a:r>
          </a:p>
        </p:txBody>
      </p:sp>
      <p:sp>
        <p:nvSpPr>
          <p:cNvPr id="3" name="Subtitle 2">
            <a:extLst>
              <a:ext uri="{FF2B5EF4-FFF2-40B4-BE49-F238E27FC236}">
                <a16:creationId xmlns:a16="http://schemas.microsoft.com/office/drawing/2014/main" id="{E7201176-DC7A-4C3D-3D8F-352526DA7B5D}"/>
              </a:ext>
            </a:extLst>
          </p:cNvPr>
          <p:cNvSpPr>
            <a:spLocks noGrp="1"/>
          </p:cNvSpPr>
          <p:nvPr>
            <p:ph type="subTitle" idx="1"/>
          </p:nvPr>
        </p:nvSpPr>
        <p:spPr>
          <a:xfrm>
            <a:off x="521208" y="4480560"/>
            <a:ext cx="7104888" cy="1399032"/>
          </a:xfrm>
        </p:spPr>
        <p:txBody>
          <a:bodyPr anchor="b">
            <a:normAutofit/>
          </a:bodyPr>
          <a:lstStyle>
            <a:lvl1pPr marL="0" indent="0" algn="l">
              <a:buNone/>
              <a:defRPr sz="2200" i="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67DC221-9A2E-7459-102F-C3CFB27CC389}"/>
              </a:ext>
            </a:extLst>
          </p:cNvPr>
          <p:cNvSpPr>
            <a:spLocks noGrp="1"/>
          </p:cNvSpPr>
          <p:nvPr>
            <p:ph type="dt" sz="half" idx="10"/>
          </p:nvPr>
        </p:nvSpPr>
        <p:spPr/>
        <p:txBody>
          <a:bodyPr/>
          <a:lstStyle/>
          <a:p>
            <a:fld id="{E80C50CD-E178-4744-9B35-B2F624D6C5E9}" type="datetimeFigureOut">
              <a:rPr lang="en-US" smtClean="0"/>
              <a:t>9/17/2025</a:t>
            </a:fld>
            <a:endParaRPr lang="en-US"/>
          </a:p>
        </p:txBody>
      </p:sp>
      <p:sp>
        <p:nvSpPr>
          <p:cNvPr id="5" name="Footer Placeholder 4">
            <a:extLst>
              <a:ext uri="{FF2B5EF4-FFF2-40B4-BE49-F238E27FC236}">
                <a16:creationId xmlns:a16="http://schemas.microsoft.com/office/drawing/2014/main" id="{A5020671-6F7D-3A03-EEC1-661A87F96F4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2453D3A-E0F9-8386-2A6C-96671FBB15A5}"/>
              </a:ext>
            </a:extLst>
          </p:cNvPr>
          <p:cNvSpPr>
            <a:spLocks noGrp="1"/>
          </p:cNvSpPr>
          <p:nvPr>
            <p:ph type="sldNum" sz="quarter" idx="12"/>
          </p:nvPr>
        </p:nvSpPr>
        <p:spPr/>
        <p:txBody>
          <a:bodyPr/>
          <a:lstStyle/>
          <a:p>
            <a:fld id="{148CC95F-0247-41B6-91CF-DC97C76A7088}" type="slidenum">
              <a:rPr lang="en-US" smtClean="0"/>
              <a:t>‹#›</a:t>
            </a:fld>
            <a:endParaRPr lang="en-US"/>
          </a:p>
        </p:txBody>
      </p:sp>
    </p:spTree>
    <p:extLst>
      <p:ext uri="{BB962C8B-B14F-4D97-AF65-F5344CB8AC3E}">
        <p14:creationId xmlns:p14="http://schemas.microsoft.com/office/powerpoint/2010/main" val="32747274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C36771-E72D-FAD8-771E-3E196DD2E1C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B5BB827-257D-60D9-792F-E6959004297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E5D2E7-C856-F78A-E88C-375474982A5F}"/>
              </a:ext>
            </a:extLst>
          </p:cNvPr>
          <p:cNvSpPr>
            <a:spLocks noGrp="1"/>
          </p:cNvSpPr>
          <p:nvPr>
            <p:ph type="dt" sz="half" idx="10"/>
          </p:nvPr>
        </p:nvSpPr>
        <p:spPr/>
        <p:txBody>
          <a:bodyPr/>
          <a:lstStyle/>
          <a:p>
            <a:fld id="{E80C50CD-E178-4744-9B35-B2F624D6C5E9}" type="datetimeFigureOut">
              <a:rPr lang="en-US" smtClean="0"/>
              <a:t>9/17/2025</a:t>
            </a:fld>
            <a:endParaRPr lang="en-US"/>
          </a:p>
        </p:txBody>
      </p:sp>
      <p:sp>
        <p:nvSpPr>
          <p:cNvPr id="5" name="Footer Placeholder 4">
            <a:extLst>
              <a:ext uri="{FF2B5EF4-FFF2-40B4-BE49-F238E27FC236}">
                <a16:creationId xmlns:a16="http://schemas.microsoft.com/office/drawing/2014/main" id="{0FDAB289-9591-51C9-9E3C-B6F2ACC6A62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7FE037C-790D-7442-8E43-D2740B3952B1}"/>
              </a:ext>
            </a:extLst>
          </p:cNvPr>
          <p:cNvSpPr>
            <a:spLocks noGrp="1"/>
          </p:cNvSpPr>
          <p:nvPr>
            <p:ph type="sldNum" sz="quarter" idx="12"/>
          </p:nvPr>
        </p:nvSpPr>
        <p:spPr/>
        <p:txBody>
          <a:bodyPr/>
          <a:lstStyle/>
          <a:p>
            <a:fld id="{148CC95F-0247-41B6-91CF-DC97C76A7088}" type="slidenum">
              <a:rPr lang="en-US" smtClean="0"/>
              <a:t>‹#›</a:t>
            </a:fld>
            <a:endParaRPr lang="en-US"/>
          </a:p>
        </p:txBody>
      </p:sp>
    </p:spTree>
    <p:extLst>
      <p:ext uri="{BB962C8B-B14F-4D97-AF65-F5344CB8AC3E}">
        <p14:creationId xmlns:p14="http://schemas.microsoft.com/office/powerpoint/2010/main" val="24162999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2635151-A38B-3766-6A32-FF1DF7687D9F}"/>
              </a:ext>
            </a:extLst>
          </p:cNvPr>
          <p:cNvSpPr>
            <a:spLocks noGrp="1"/>
          </p:cNvSpPr>
          <p:nvPr>
            <p:ph type="title" orient="vert"/>
          </p:nvPr>
        </p:nvSpPr>
        <p:spPr>
          <a:xfrm>
            <a:off x="8659368" y="978408"/>
            <a:ext cx="2551176" cy="536752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3D132D1-640C-FB9A-AD6F-D845738349F6}"/>
              </a:ext>
            </a:extLst>
          </p:cNvPr>
          <p:cNvSpPr>
            <a:spLocks noGrp="1"/>
          </p:cNvSpPr>
          <p:nvPr>
            <p:ph type="body" orient="vert" idx="1"/>
          </p:nvPr>
        </p:nvSpPr>
        <p:spPr>
          <a:xfrm>
            <a:off x="521208" y="978408"/>
            <a:ext cx="8010144" cy="536752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955F80A-4BA7-8ED8-9A62-B92194272620}"/>
              </a:ext>
            </a:extLst>
          </p:cNvPr>
          <p:cNvSpPr>
            <a:spLocks noGrp="1"/>
          </p:cNvSpPr>
          <p:nvPr>
            <p:ph type="dt" sz="half" idx="10"/>
          </p:nvPr>
        </p:nvSpPr>
        <p:spPr/>
        <p:txBody>
          <a:bodyPr/>
          <a:lstStyle/>
          <a:p>
            <a:fld id="{E80C50CD-E178-4744-9B35-B2F624D6C5E9}" type="datetimeFigureOut">
              <a:rPr lang="en-US" smtClean="0"/>
              <a:t>9/17/2025</a:t>
            </a:fld>
            <a:endParaRPr lang="en-US"/>
          </a:p>
        </p:txBody>
      </p:sp>
      <p:sp>
        <p:nvSpPr>
          <p:cNvPr id="5" name="Footer Placeholder 4">
            <a:extLst>
              <a:ext uri="{FF2B5EF4-FFF2-40B4-BE49-F238E27FC236}">
                <a16:creationId xmlns:a16="http://schemas.microsoft.com/office/drawing/2014/main" id="{85E38113-D55A-A1A0-D1FE-53C95860FB6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8919DDB-F89D-4B2D-21A2-82AF1D1023E4}"/>
              </a:ext>
            </a:extLst>
          </p:cNvPr>
          <p:cNvSpPr>
            <a:spLocks noGrp="1"/>
          </p:cNvSpPr>
          <p:nvPr>
            <p:ph type="sldNum" sz="quarter" idx="12"/>
          </p:nvPr>
        </p:nvSpPr>
        <p:spPr/>
        <p:txBody>
          <a:bodyPr/>
          <a:lstStyle/>
          <a:p>
            <a:fld id="{148CC95F-0247-41B6-91CF-DC97C76A7088}" type="slidenum">
              <a:rPr lang="en-US" smtClean="0"/>
              <a:t>‹#›</a:t>
            </a:fld>
            <a:endParaRPr lang="en-US"/>
          </a:p>
        </p:txBody>
      </p:sp>
      <p:sp>
        <p:nvSpPr>
          <p:cNvPr id="7" name="Rectangle 6">
            <a:extLst>
              <a:ext uri="{FF2B5EF4-FFF2-40B4-BE49-F238E27FC236}">
                <a16:creationId xmlns:a16="http://schemas.microsoft.com/office/drawing/2014/main" id="{262572D8-D485-1DB1-34B1-C35C61C89940}"/>
              </a:ext>
            </a:extLst>
          </p:cNvPr>
          <p:cNvSpPr/>
          <p:nvPr/>
        </p:nvSpPr>
        <p:spPr>
          <a:xfrm rot="5400000">
            <a:off x="8936623" y="3585018"/>
            <a:ext cx="5325734"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659122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A26D03-149A-DAB3-4B2A-E9B74F2E251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3C1E73D-41A7-9934-0990-9208B952329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BB2A3F-E719-673C-5D56-F663712D0E7F}"/>
              </a:ext>
            </a:extLst>
          </p:cNvPr>
          <p:cNvSpPr>
            <a:spLocks noGrp="1"/>
          </p:cNvSpPr>
          <p:nvPr>
            <p:ph type="dt" sz="half" idx="10"/>
          </p:nvPr>
        </p:nvSpPr>
        <p:spPr/>
        <p:txBody>
          <a:bodyPr/>
          <a:lstStyle/>
          <a:p>
            <a:fld id="{E80C50CD-E178-4744-9B35-B2F624D6C5E9}" type="datetimeFigureOut">
              <a:rPr lang="en-US" smtClean="0"/>
              <a:t>9/17/2025</a:t>
            </a:fld>
            <a:endParaRPr lang="en-US"/>
          </a:p>
        </p:txBody>
      </p:sp>
      <p:sp>
        <p:nvSpPr>
          <p:cNvPr id="5" name="Footer Placeholder 4">
            <a:extLst>
              <a:ext uri="{FF2B5EF4-FFF2-40B4-BE49-F238E27FC236}">
                <a16:creationId xmlns:a16="http://schemas.microsoft.com/office/drawing/2014/main" id="{04AE594A-52F5-D85E-343C-ADFEE3C72E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07D5C9C-B2E2-FC26-E459-9E880EF975BA}"/>
              </a:ext>
            </a:extLst>
          </p:cNvPr>
          <p:cNvSpPr>
            <a:spLocks noGrp="1"/>
          </p:cNvSpPr>
          <p:nvPr>
            <p:ph type="sldNum" sz="quarter" idx="12"/>
          </p:nvPr>
        </p:nvSpPr>
        <p:spPr/>
        <p:txBody>
          <a:bodyPr/>
          <a:lstStyle/>
          <a:p>
            <a:fld id="{148CC95F-0247-41B6-91CF-DC97C76A7088}" type="slidenum">
              <a:rPr lang="en-US" smtClean="0"/>
              <a:t>‹#›</a:t>
            </a:fld>
            <a:endParaRPr lang="en-US"/>
          </a:p>
        </p:txBody>
      </p:sp>
    </p:spTree>
    <p:extLst>
      <p:ext uri="{BB962C8B-B14F-4D97-AF65-F5344CB8AC3E}">
        <p14:creationId xmlns:p14="http://schemas.microsoft.com/office/powerpoint/2010/main" val="9889010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29D51F-B2D5-2804-4F7C-C99850FBD05B}"/>
              </a:ext>
            </a:extLst>
          </p:cNvPr>
          <p:cNvSpPr>
            <a:spLocks noGrp="1"/>
          </p:cNvSpPr>
          <p:nvPr>
            <p:ph type="title"/>
          </p:nvPr>
        </p:nvSpPr>
        <p:spPr>
          <a:xfrm>
            <a:off x="521208" y="978408"/>
            <a:ext cx="5020056" cy="4288536"/>
          </a:xfrm>
        </p:spPr>
        <p:txBody>
          <a:bodyPr anchor="t">
            <a:normAutofit/>
          </a:bodyPr>
          <a:lstStyle>
            <a:lvl1pPr>
              <a:defRPr sz="5400"/>
            </a:lvl1pPr>
          </a:lstStyle>
          <a:p>
            <a:r>
              <a:rPr lang="en-US"/>
              <a:t>Click to edit Master title style</a:t>
            </a:r>
          </a:p>
        </p:txBody>
      </p:sp>
      <p:sp>
        <p:nvSpPr>
          <p:cNvPr id="3" name="Text Placeholder 2">
            <a:extLst>
              <a:ext uri="{FF2B5EF4-FFF2-40B4-BE49-F238E27FC236}">
                <a16:creationId xmlns:a16="http://schemas.microsoft.com/office/drawing/2014/main" id="{15FE5516-03B6-C488-EB4A-68AE681EDFB8}"/>
              </a:ext>
            </a:extLst>
          </p:cNvPr>
          <p:cNvSpPr>
            <a:spLocks noGrp="1"/>
          </p:cNvSpPr>
          <p:nvPr>
            <p:ph type="body" idx="1"/>
          </p:nvPr>
        </p:nvSpPr>
        <p:spPr>
          <a:xfrm>
            <a:off x="521208" y="5266944"/>
            <a:ext cx="5020056" cy="1088136"/>
          </a:xfrm>
        </p:spPr>
        <p:txBody>
          <a:bodyPr anchor="b">
            <a:normAutofit/>
          </a:bodyPr>
          <a:lstStyle>
            <a:lvl1pPr marL="0" indent="0">
              <a:buNone/>
              <a:defRPr sz="2200" i="1">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0ECB4D7-49A7-D050-70B9-11A1E2D445D8}"/>
              </a:ext>
            </a:extLst>
          </p:cNvPr>
          <p:cNvSpPr>
            <a:spLocks noGrp="1"/>
          </p:cNvSpPr>
          <p:nvPr>
            <p:ph type="dt" sz="half" idx="10"/>
          </p:nvPr>
        </p:nvSpPr>
        <p:spPr/>
        <p:txBody>
          <a:bodyPr/>
          <a:lstStyle/>
          <a:p>
            <a:fld id="{E80C50CD-E178-4744-9B35-B2F624D6C5E9}" type="datetimeFigureOut">
              <a:rPr lang="en-US" smtClean="0"/>
              <a:t>9/17/2025</a:t>
            </a:fld>
            <a:endParaRPr lang="en-US"/>
          </a:p>
        </p:txBody>
      </p:sp>
      <p:sp>
        <p:nvSpPr>
          <p:cNvPr id="5" name="Footer Placeholder 4">
            <a:extLst>
              <a:ext uri="{FF2B5EF4-FFF2-40B4-BE49-F238E27FC236}">
                <a16:creationId xmlns:a16="http://schemas.microsoft.com/office/drawing/2014/main" id="{8A9A913F-AD00-C1EE-B01A-8590671C014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4FC386-B2AF-6FAD-D053-E22D48CD7285}"/>
              </a:ext>
            </a:extLst>
          </p:cNvPr>
          <p:cNvSpPr>
            <a:spLocks noGrp="1"/>
          </p:cNvSpPr>
          <p:nvPr>
            <p:ph type="sldNum" sz="quarter" idx="12"/>
          </p:nvPr>
        </p:nvSpPr>
        <p:spPr/>
        <p:txBody>
          <a:bodyPr/>
          <a:lstStyle/>
          <a:p>
            <a:fld id="{148CC95F-0247-41B6-91CF-DC97C76A7088}" type="slidenum">
              <a:rPr lang="en-US" smtClean="0"/>
              <a:t>‹#›</a:t>
            </a:fld>
            <a:endParaRPr lang="en-US"/>
          </a:p>
        </p:txBody>
      </p:sp>
      <p:sp>
        <p:nvSpPr>
          <p:cNvPr id="7" name="Rectangle 6">
            <a:extLst>
              <a:ext uri="{FF2B5EF4-FFF2-40B4-BE49-F238E27FC236}">
                <a16:creationId xmlns:a16="http://schemas.microsoft.com/office/drawing/2014/main" id="{4E1E1B67-3BFF-F04B-52F4-7E724FB3B24D}"/>
              </a:ext>
            </a:extLst>
          </p:cNvPr>
          <p:cNvSpPr/>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117232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CE3B21-CF4D-1B01-0F4E-D32C1B218B6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FB39FF2-6858-B514-B695-58442557D0C1}"/>
              </a:ext>
            </a:extLst>
          </p:cNvPr>
          <p:cNvSpPr>
            <a:spLocks noGrp="1"/>
          </p:cNvSpPr>
          <p:nvPr>
            <p:ph sz="half" idx="1"/>
          </p:nvPr>
        </p:nvSpPr>
        <p:spPr>
          <a:xfrm>
            <a:off x="521208" y="2578608"/>
            <a:ext cx="5166360" cy="37673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FA30130-974D-B91D-5B93-EC52AABDB5B0}"/>
              </a:ext>
            </a:extLst>
          </p:cNvPr>
          <p:cNvSpPr>
            <a:spLocks noGrp="1"/>
          </p:cNvSpPr>
          <p:nvPr>
            <p:ph sz="half" idx="2"/>
          </p:nvPr>
        </p:nvSpPr>
        <p:spPr>
          <a:xfrm>
            <a:off x="6519672" y="2578608"/>
            <a:ext cx="5166360" cy="37673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15BED99-6FD7-9C6B-1152-A6E42715BB79}"/>
              </a:ext>
            </a:extLst>
          </p:cNvPr>
          <p:cNvSpPr>
            <a:spLocks noGrp="1"/>
          </p:cNvSpPr>
          <p:nvPr>
            <p:ph type="dt" sz="half" idx="10"/>
          </p:nvPr>
        </p:nvSpPr>
        <p:spPr/>
        <p:txBody>
          <a:bodyPr/>
          <a:lstStyle/>
          <a:p>
            <a:fld id="{E80C50CD-E178-4744-9B35-B2F624D6C5E9}" type="datetimeFigureOut">
              <a:rPr lang="en-US" smtClean="0"/>
              <a:t>9/17/2025</a:t>
            </a:fld>
            <a:endParaRPr lang="en-US"/>
          </a:p>
        </p:txBody>
      </p:sp>
      <p:sp>
        <p:nvSpPr>
          <p:cNvPr id="6" name="Footer Placeholder 5">
            <a:extLst>
              <a:ext uri="{FF2B5EF4-FFF2-40B4-BE49-F238E27FC236}">
                <a16:creationId xmlns:a16="http://schemas.microsoft.com/office/drawing/2014/main" id="{BA253AAC-5967-2565-A715-82D3505ABF0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4B51313-69FB-E016-3CC1-62CA476ED214}"/>
              </a:ext>
            </a:extLst>
          </p:cNvPr>
          <p:cNvSpPr>
            <a:spLocks noGrp="1"/>
          </p:cNvSpPr>
          <p:nvPr>
            <p:ph type="sldNum" sz="quarter" idx="12"/>
          </p:nvPr>
        </p:nvSpPr>
        <p:spPr/>
        <p:txBody>
          <a:bodyPr/>
          <a:lstStyle/>
          <a:p>
            <a:fld id="{148CC95F-0247-41B6-91CF-DC97C76A7088}" type="slidenum">
              <a:rPr lang="en-US" smtClean="0"/>
              <a:t>‹#›</a:t>
            </a:fld>
            <a:endParaRPr lang="en-US"/>
          </a:p>
        </p:txBody>
      </p:sp>
    </p:spTree>
    <p:extLst>
      <p:ext uri="{BB962C8B-B14F-4D97-AF65-F5344CB8AC3E}">
        <p14:creationId xmlns:p14="http://schemas.microsoft.com/office/powerpoint/2010/main" val="17314322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B3DF9D-B849-CE37-97E4-AD37F880677F}"/>
              </a:ext>
            </a:extLst>
          </p:cNvPr>
          <p:cNvSpPr>
            <a:spLocks noGrp="1"/>
          </p:cNvSpPr>
          <p:nvPr>
            <p:ph type="title"/>
          </p:nvPr>
        </p:nvSpPr>
        <p:spPr>
          <a:xfrm>
            <a:off x="521208" y="978408"/>
            <a:ext cx="11164824" cy="1216152"/>
          </a:xfrm>
        </p:spPr>
        <p:txBody>
          <a:bodyPr/>
          <a:lstStyle/>
          <a:p>
            <a:r>
              <a:rPr lang="en-US"/>
              <a:t>Click to edit Master title style</a:t>
            </a:r>
          </a:p>
        </p:txBody>
      </p:sp>
      <p:sp>
        <p:nvSpPr>
          <p:cNvPr id="3" name="Text Placeholder 2">
            <a:extLst>
              <a:ext uri="{FF2B5EF4-FFF2-40B4-BE49-F238E27FC236}">
                <a16:creationId xmlns:a16="http://schemas.microsoft.com/office/drawing/2014/main" id="{79D4C626-4008-960A-E601-6AA9F4BB8D8B}"/>
              </a:ext>
            </a:extLst>
          </p:cNvPr>
          <p:cNvSpPr>
            <a:spLocks noGrp="1"/>
          </p:cNvSpPr>
          <p:nvPr>
            <p:ph type="body" idx="1"/>
          </p:nvPr>
        </p:nvSpPr>
        <p:spPr>
          <a:xfrm>
            <a:off x="521208" y="2340864"/>
            <a:ext cx="5166360" cy="658368"/>
          </a:xfrm>
        </p:spPr>
        <p:txBody>
          <a:bodyPr anchor="b">
            <a:normAutofit/>
          </a:bodyPr>
          <a:lstStyle>
            <a:lvl1pPr marL="0" indent="0">
              <a:buNone/>
              <a:defRPr sz="22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06E8D6C-AC07-ED6B-2EA8-9C40A5AEA748}"/>
              </a:ext>
            </a:extLst>
          </p:cNvPr>
          <p:cNvSpPr>
            <a:spLocks noGrp="1"/>
          </p:cNvSpPr>
          <p:nvPr>
            <p:ph sz="half" idx="2"/>
          </p:nvPr>
        </p:nvSpPr>
        <p:spPr>
          <a:xfrm>
            <a:off x="521208" y="3035808"/>
            <a:ext cx="5166360" cy="33101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C52617E-C6D9-246B-E7B7-8159DF17C0A3}"/>
              </a:ext>
            </a:extLst>
          </p:cNvPr>
          <p:cNvSpPr>
            <a:spLocks noGrp="1"/>
          </p:cNvSpPr>
          <p:nvPr>
            <p:ph type="body" sz="quarter" idx="3"/>
          </p:nvPr>
        </p:nvSpPr>
        <p:spPr>
          <a:xfrm>
            <a:off x="6519672" y="2340864"/>
            <a:ext cx="5166360" cy="658368"/>
          </a:xfrm>
        </p:spPr>
        <p:txBody>
          <a:bodyPr anchor="b">
            <a:normAutofit/>
          </a:bodyPr>
          <a:lstStyle>
            <a:lvl1pPr marL="0" indent="0">
              <a:buNone/>
              <a:defRPr sz="22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DBC2094-7EBC-02C5-5AB5-233E63080A9C}"/>
              </a:ext>
            </a:extLst>
          </p:cNvPr>
          <p:cNvSpPr>
            <a:spLocks noGrp="1"/>
          </p:cNvSpPr>
          <p:nvPr>
            <p:ph sz="quarter" idx="4"/>
          </p:nvPr>
        </p:nvSpPr>
        <p:spPr>
          <a:xfrm>
            <a:off x="6519672" y="3035808"/>
            <a:ext cx="5166360" cy="33101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3010BD2-59B4-FD2E-3C5E-C83AE6003985}"/>
              </a:ext>
            </a:extLst>
          </p:cNvPr>
          <p:cNvSpPr>
            <a:spLocks noGrp="1"/>
          </p:cNvSpPr>
          <p:nvPr>
            <p:ph type="dt" sz="half" idx="10"/>
          </p:nvPr>
        </p:nvSpPr>
        <p:spPr/>
        <p:txBody>
          <a:bodyPr/>
          <a:lstStyle/>
          <a:p>
            <a:fld id="{E80C50CD-E178-4744-9B35-B2F624D6C5E9}" type="datetimeFigureOut">
              <a:rPr lang="en-US" smtClean="0"/>
              <a:t>9/17/2025</a:t>
            </a:fld>
            <a:endParaRPr lang="en-US"/>
          </a:p>
        </p:txBody>
      </p:sp>
      <p:sp>
        <p:nvSpPr>
          <p:cNvPr id="8" name="Footer Placeholder 7">
            <a:extLst>
              <a:ext uri="{FF2B5EF4-FFF2-40B4-BE49-F238E27FC236}">
                <a16:creationId xmlns:a16="http://schemas.microsoft.com/office/drawing/2014/main" id="{E72B35C4-A654-7759-BDA0-94D9D1A2166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55F4347-2EC0-CA6E-2637-8048456D7ECB}"/>
              </a:ext>
            </a:extLst>
          </p:cNvPr>
          <p:cNvSpPr>
            <a:spLocks noGrp="1"/>
          </p:cNvSpPr>
          <p:nvPr>
            <p:ph type="sldNum" sz="quarter" idx="12"/>
          </p:nvPr>
        </p:nvSpPr>
        <p:spPr/>
        <p:txBody>
          <a:bodyPr/>
          <a:lstStyle/>
          <a:p>
            <a:fld id="{148CC95F-0247-41B6-91CF-DC97C76A7088}" type="slidenum">
              <a:rPr lang="en-US" smtClean="0"/>
              <a:t>‹#›</a:t>
            </a:fld>
            <a:endParaRPr lang="en-US"/>
          </a:p>
        </p:txBody>
      </p:sp>
    </p:spTree>
    <p:extLst>
      <p:ext uri="{BB962C8B-B14F-4D97-AF65-F5344CB8AC3E}">
        <p14:creationId xmlns:p14="http://schemas.microsoft.com/office/powerpoint/2010/main" val="17465507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34716D-52F2-C7FB-83B1-2DA1AD375EA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6F4A371-AC27-6A28-32E6-74A28371BF55}"/>
              </a:ext>
            </a:extLst>
          </p:cNvPr>
          <p:cNvSpPr>
            <a:spLocks noGrp="1"/>
          </p:cNvSpPr>
          <p:nvPr>
            <p:ph type="dt" sz="half" idx="10"/>
          </p:nvPr>
        </p:nvSpPr>
        <p:spPr/>
        <p:txBody>
          <a:bodyPr/>
          <a:lstStyle/>
          <a:p>
            <a:fld id="{E80C50CD-E178-4744-9B35-B2F624D6C5E9}" type="datetimeFigureOut">
              <a:rPr lang="en-US" smtClean="0"/>
              <a:t>9/17/2025</a:t>
            </a:fld>
            <a:endParaRPr lang="en-US"/>
          </a:p>
        </p:txBody>
      </p:sp>
      <p:sp>
        <p:nvSpPr>
          <p:cNvPr id="4" name="Footer Placeholder 3">
            <a:extLst>
              <a:ext uri="{FF2B5EF4-FFF2-40B4-BE49-F238E27FC236}">
                <a16:creationId xmlns:a16="http://schemas.microsoft.com/office/drawing/2014/main" id="{D155941A-A24E-885D-E894-0326F4C4004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9D5E5B4-971F-FF6A-1B07-A5C85370552D}"/>
              </a:ext>
            </a:extLst>
          </p:cNvPr>
          <p:cNvSpPr>
            <a:spLocks noGrp="1"/>
          </p:cNvSpPr>
          <p:nvPr>
            <p:ph type="sldNum" sz="quarter" idx="12"/>
          </p:nvPr>
        </p:nvSpPr>
        <p:spPr/>
        <p:txBody>
          <a:bodyPr/>
          <a:lstStyle/>
          <a:p>
            <a:fld id="{148CC95F-0247-41B6-91CF-DC97C76A7088}" type="slidenum">
              <a:rPr lang="en-US" smtClean="0"/>
              <a:t>‹#›</a:t>
            </a:fld>
            <a:endParaRPr lang="en-US"/>
          </a:p>
        </p:txBody>
      </p:sp>
    </p:spTree>
    <p:extLst>
      <p:ext uri="{BB962C8B-B14F-4D97-AF65-F5344CB8AC3E}">
        <p14:creationId xmlns:p14="http://schemas.microsoft.com/office/powerpoint/2010/main" val="29156004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99F431F-E6DC-4137-3092-A30A0A3628EC}"/>
              </a:ext>
            </a:extLst>
          </p:cNvPr>
          <p:cNvSpPr>
            <a:spLocks noGrp="1"/>
          </p:cNvSpPr>
          <p:nvPr>
            <p:ph type="dt" sz="half" idx="10"/>
          </p:nvPr>
        </p:nvSpPr>
        <p:spPr/>
        <p:txBody>
          <a:bodyPr/>
          <a:lstStyle/>
          <a:p>
            <a:fld id="{E80C50CD-E178-4744-9B35-B2F624D6C5E9}" type="datetimeFigureOut">
              <a:rPr lang="en-US" smtClean="0"/>
              <a:t>9/17/2025</a:t>
            </a:fld>
            <a:endParaRPr lang="en-US"/>
          </a:p>
        </p:txBody>
      </p:sp>
      <p:sp>
        <p:nvSpPr>
          <p:cNvPr id="3" name="Footer Placeholder 2">
            <a:extLst>
              <a:ext uri="{FF2B5EF4-FFF2-40B4-BE49-F238E27FC236}">
                <a16:creationId xmlns:a16="http://schemas.microsoft.com/office/drawing/2014/main" id="{06AC814B-67B4-C70F-FA51-6205D5E2CB8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1EAA9C9-D895-DD20-1089-EA75EA428951}"/>
              </a:ext>
            </a:extLst>
          </p:cNvPr>
          <p:cNvSpPr>
            <a:spLocks noGrp="1"/>
          </p:cNvSpPr>
          <p:nvPr>
            <p:ph type="sldNum" sz="quarter" idx="12"/>
          </p:nvPr>
        </p:nvSpPr>
        <p:spPr/>
        <p:txBody>
          <a:bodyPr/>
          <a:lstStyle/>
          <a:p>
            <a:fld id="{148CC95F-0247-41B6-91CF-DC97C76A7088}" type="slidenum">
              <a:rPr lang="en-US" smtClean="0"/>
              <a:t>‹#›</a:t>
            </a:fld>
            <a:endParaRPr lang="en-US"/>
          </a:p>
        </p:txBody>
      </p:sp>
    </p:spTree>
    <p:extLst>
      <p:ext uri="{BB962C8B-B14F-4D97-AF65-F5344CB8AC3E}">
        <p14:creationId xmlns:p14="http://schemas.microsoft.com/office/powerpoint/2010/main" val="4247732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B50562-884C-9053-70C1-3B72A0B45EA6}"/>
              </a:ext>
            </a:extLst>
          </p:cNvPr>
          <p:cNvSpPr>
            <a:spLocks noGrp="1"/>
          </p:cNvSpPr>
          <p:nvPr>
            <p:ph type="title"/>
          </p:nvPr>
        </p:nvSpPr>
        <p:spPr>
          <a:xfrm>
            <a:off x="521208" y="978408"/>
            <a:ext cx="5020056" cy="2459736"/>
          </a:xfrm>
        </p:spPr>
        <p:txBody>
          <a:bodyPr anchor="t">
            <a:noAutofit/>
          </a:bodyPr>
          <a:lstStyle>
            <a:lvl1pPr>
              <a:defRPr sz="4400"/>
            </a:lvl1pPr>
          </a:lstStyle>
          <a:p>
            <a:r>
              <a:rPr lang="en-US"/>
              <a:t>Click to edit Master title style</a:t>
            </a:r>
          </a:p>
        </p:txBody>
      </p:sp>
      <p:sp>
        <p:nvSpPr>
          <p:cNvPr id="3" name="Content Placeholder 2">
            <a:extLst>
              <a:ext uri="{FF2B5EF4-FFF2-40B4-BE49-F238E27FC236}">
                <a16:creationId xmlns:a16="http://schemas.microsoft.com/office/drawing/2014/main" id="{0318F509-68F0-39D5-1A8B-CE246715AE46}"/>
              </a:ext>
            </a:extLst>
          </p:cNvPr>
          <p:cNvSpPr>
            <a:spLocks noGrp="1"/>
          </p:cNvSpPr>
          <p:nvPr>
            <p:ph idx="1"/>
          </p:nvPr>
        </p:nvSpPr>
        <p:spPr>
          <a:xfrm>
            <a:off x="6519672" y="987424"/>
            <a:ext cx="5166360" cy="5358384"/>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158E37C-27CE-3A84-FC74-BDCCD8A9A3EC}"/>
              </a:ext>
            </a:extLst>
          </p:cNvPr>
          <p:cNvSpPr>
            <a:spLocks noGrp="1"/>
          </p:cNvSpPr>
          <p:nvPr>
            <p:ph type="body" sz="half" idx="2"/>
          </p:nvPr>
        </p:nvSpPr>
        <p:spPr>
          <a:xfrm>
            <a:off x="521208" y="3575304"/>
            <a:ext cx="5020056" cy="2770632"/>
          </a:xfrm>
        </p:spPr>
        <p:txBody>
          <a:bodyPr>
            <a:normAutofit/>
          </a:bodyPr>
          <a:lstStyle>
            <a:lvl1pPr marL="0" indent="0">
              <a:buNone/>
              <a:defRPr sz="2200" i="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2A95F79-E23E-11D2-40BF-66ED340195DB}"/>
              </a:ext>
            </a:extLst>
          </p:cNvPr>
          <p:cNvSpPr>
            <a:spLocks noGrp="1"/>
          </p:cNvSpPr>
          <p:nvPr>
            <p:ph type="dt" sz="half" idx="10"/>
          </p:nvPr>
        </p:nvSpPr>
        <p:spPr/>
        <p:txBody>
          <a:bodyPr/>
          <a:lstStyle/>
          <a:p>
            <a:fld id="{E80C50CD-E178-4744-9B35-B2F624D6C5E9}" type="datetimeFigureOut">
              <a:rPr lang="en-US" smtClean="0"/>
              <a:t>9/17/2025</a:t>
            </a:fld>
            <a:endParaRPr lang="en-US"/>
          </a:p>
        </p:txBody>
      </p:sp>
      <p:sp>
        <p:nvSpPr>
          <p:cNvPr id="6" name="Footer Placeholder 5">
            <a:extLst>
              <a:ext uri="{FF2B5EF4-FFF2-40B4-BE49-F238E27FC236}">
                <a16:creationId xmlns:a16="http://schemas.microsoft.com/office/drawing/2014/main" id="{4457F7FC-06F3-3D89-5D1A-4EC4B1D7355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554ACD5-6E0B-5713-DC9A-41E9D62AB12D}"/>
              </a:ext>
            </a:extLst>
          </p:cNvPr>
          <p:cNvSpPr>
            <a:spLocks noGrp="1"/>
          </p:cNvSpPr>
          <p:nvPr>
            <p:ph type="sldNum" sz="quarter" idx="12"/>
          </p:nvPr>
        </p:nvSpPr>
        <p:spPr/>
        <p:txBody>
          <a:bodyPr/>
          <a:lstStyle/>
          <a:p>
            <a:fld id="{148CC95F-0247-41B6-91CF-DC97C76A7088}" type="slidenum">
              <a:rPr lang="en-US" smtClean="0"/>
              <a:t>‹#›</a:t>
            </a:fld>
            <a:endParaRPr lang="en-US"/>
          </a:p>
        </p:txBody>
      </p:sp>
    </p:spTree>
    <p:extLst>
      <p:ext uri="{BB962C8B-B14F-4D97-AF65-F5344CB8AC3E}">
        <p14:creationId xmlns:p14="http://schemas.microsoft.com/office/powerpoint/2010/main" val="10729331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5B2D45-7CDB-D38C-2AAE-273F797674E1}"/>
              </a:ext>
            </a:extLst>
          </p:cNvPr>
          <p:cNvSpPr>
            <a:spLocks noGrp="1"/>
          </p:cNvSpPr>
          <p:nvPr>
            <p:ph type="title"/>
          </p:nvPr>
        </p:nvSpPr>
        <p:spPr>
          <a:xfrm>
            <a:off x="521208" y="978408"/>
            <a:ext cx="5020056" cy="2459736"/>
          </a:xfrm>
        </p:spPr>
        <p:txBody>
          <a:bodyPr anchor="t">
            <a:noAutofit/>
          </a:bodyPr>
          <a:lstStyle>
            <a:lvl1pPr>
              <a:defRPr sz="4400"/>
            </a:lvl1pPr>
          </a:lstStyle>
          <a:p>
            <a:r>
              <a:rPr lang="en-US"/>
              <a:t>Click to edit Master title style</a:t>
            </a:r>
          </a:p>
        </p:txBody>
      </p:sp>
      <p:sp>
        <p:nvSpPr>
          <p:cNvPr id="3" name="Picture Placeholder 2">
            <a:extLst>
              <a:ext uri="{FF2B5EF4-FFF2-40B4-BE49-F238E27FC236}">
                <a16:creationId xmlns:a16="http://schemas.microsoft.com/office/drawing/2014/main" id="{CCBF0855-1744-56E4-B115-3A3C5EA7834B}"/>
              </a:ext>
            </a:extLst>
          </p:cNvPr>
          <p:cNvSpPr>
            <a:spLocks noGrp="1"/>
          </p:cNvSpPr>
          <p:nvPr>
            <p:ph type="pic" idx="1"/>
          </p:nvPr>
        </p:nvSpPr>
        <p:spPr>
          <a:xfrm>
            <a:off x="6519672" y="987424"/>
            <a:ext cx="5166360" cy="5358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85E8A1D-28AE-4A19-BD96-401D4822A53D}"/>
              </a:ext>
            </a:extLst>
          </p:cNvPr>
          <p:cNvSpPr>
            <a:spLocks noGrp="1"/>
          </p:cNvSpPr>
          <p:nvPr>
            <p:ph type="body" sz="half" idx="2"/>
          </p:nvPr>
        </p:nvSpPr>
        <p:spPr>
          <a:xfrm>
            <a:off x="521208" y="3575304"/>
            <a:ext cx="5020056" cy="2770632"/>
          </a:xfrm>
        </p:spPr>
        <p:txBody>
          <a:bodyPr>
            <a:normAutofit/>
          </a:bodyPr>
          <a:lstStyle>
            <a:lvl1pPr marL="0" indent="0">
              <a:buNone/>
              <a:defRPr sz="2200" i="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7327DDB-CE95-4C89-DFC5-7DDBFC24E89C}"/>
              </a:ext>
            </a:extLst>
          </p:cNvPr>
          <p:cNvSpPr>
            <a:spLocks noGrp="1"/>
          </p:cNvSpPr>
          <p:nvPr>
            <p:ph type="dt" sz="half" idx="10"/>
          </p:nvPr>
        </p:nvSpPr>
        <p:spPr/>
        <p:txBody>
          <a:bodyPr/>
          <a:lstStyle/>
          <a:p>
            <a:fld id="{E80C50CD-E178-4744-9B35-B2F624D6C5E9}" type="datetimeFigureOut">
              <a:rPr lang="en-US" smtClean="0"/>
              <a:t>9/17/2025</a:t>
            </a:fld>
            <a:endParaRPr lang="en-US"/>
          </a:p>
        </p:txBody>
      </p:sp>
      <p:sp>
        <p:nvSpPr>
          <p:cNvPr id="6" name="Footer Placeholder 5">
            <a:extLst>
              <a:ext uri="{FF2B5EF4-FFF2-40B4-BE49-F238E27FC236}">
                <a16:creationId xmlns:a16="http://schemas.microsoft.com/office/drawing/2014/main" id="{0522C835-F3B5-943C-FFC4-D5BA9666AF3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8709891-6E3C-ADED-01DD-15FCED37AF4A}"/>
              </a:ext>
            </a:extLst>
          </p:cNvPr>
          <p:cNvSpPr>
            <a:spLocks noGrp="1"/>
          </p:cNvSpPr>
          <p:nvPr>
            <p:ph type="sldNum" sz="quarter" idx="12"/>
          </p:nvPr>
        </p:nvSpPr>
        <p:spPr/>
        <p:txBody>
          <a:bodyPr/>
          <a:lstStyle/>
          <a:p>
            <a:fld id="{148CC95F-0247-41B6-91CF-DC97C76A7088}" type="slidenum">
              <a:rPr lang="en-US" smtClean="0"/>
              <a:t>‹#›</a:t>
            </a:fld>
            <a:endParaRPr lang="en-US"/>
          </a:p>
        </p:txBody>
      </p:sp>
    </p:spTree>
    <p:extLst>
      <p:ext uri="{BB962C8B-B14F-4D97-AF65-F5344CB8AC3E}">
        <p14:creationId xmlns:p14="http://schemas.microsoft.com/office/powerpoint/2010/main" val="16598338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31A28D7-6581-4956-AAE3-9104804DF55B}"/>
              </a:ext>
            </a:extLst>
          </p:cNvPr>
          <p:cNvSpPr>
            <a:spLocks noGrp="1"/>
          </p:cNvSpPr>
          <p:nvPr>
            <p:ph type="title"/>
          </p:nvPr>
        </p:nvSpPr>
        <p:spPr>
          <a:xfrm>
            <a:off x="521208" y="978408"/>
            <a:ext cx="11155680" cy="1463040"/>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a:extLst>
              <a:ext uri="{FF2B5EF4-FFF2-40B4-BE49-F238E27FC236}">
                <a16:creationId xmlns:a16="http://schemas.microsoft.com/office/drawing/2014/main" id="{F3CFCCA4-57A4-08A1-FC45-D2BBA66FABFA}"/>
              </a:ext>
            </a:extLst>
          </p:cNvPr>
          <p:cNvSpPr>
            <a:spLocks noGrp="1"/>
          </p:cNvSpPr>
          <p:nvPr>
            <p:ph type="body" idx="1"/>
          </p:nvPr>
        </p:nvSpPr>
        <p:spPr>
          <a:xfrm>
            <a:off x="521208" y="2578608"/>
            <a:ext cx="11155680" cy="376732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0FAA0F4-2442-8D45-3C3D-1B8F55C8683A}"/>
              </a:ext>
            </a:extLst>
          </p:cNvPr>
          <p:cNvSpPr>
            <a:spLocks noGrp="1"/>
          </p:cNvSpPr>
          <p:nvPr>
            <p:ph type="dt" sz="half" idx="2"/>
          </p:nvPr>
        </p:nvSpPr>
        <p:spPr>
          <a:xfrm>
            <a:off x="521208" y="6419088"/>
            <a:ext cx="2743200" cy="365125"/>
          </a:xfrm>
          <a:prstGeom prst="rect">
            <a:avLst/>
          </a:prstGeom>
        </p:spPr>
        <p:txBody>
          <a:bodyPr vert="horz" lIns="91440" tIns="45720" rIns="91440" bIns="45720" rtlCol="0" anchor="ctr"/>
          <a:lstStyle>
            <a:lvl1pPr algn="l">
              <a:defRPr sz="900">
                <a:solidFill>
                  <a:schemeClr val="tx1"/>
                </a:solidFill>
              </a:defRPr>
            </a:lvl1pPr>
          </a:lstStyle>
          <a:p>
            <a:fld id="{E80C50CD-E178-4744-9B35-B2F624D6C5E9}" type="datetimeFigureOut">
              <a:rPr lang="en-US" smtClean="0"/>
              <a:pPr/>
              <a:t>9/17/2025</a:t>
            </a:fld>
            <a:endParaRPr lang="en-US"/>
          </a:p>
        </p:txBody>
      </p:sp>
      <p:sp>
        <p:nvSpPr>
          <p:cNvPr id="5" name="Footer Placeholder 4">
            <a:extLst>
              <a:ext uri="{FF2B5EF4-FFF2-40B4-BE49-F238E27FC236}">
                <a16:creationId xmlns:a16="http://schemas.microsoft.com/office/drawing/2014/main" id="{9E03785E-FB42-1D54-92AC-D0A61A8FABD4}"/>
              </a:ext>
            </a:extLst>
          </p:cNvPr>
          <p:cNvSpPr>
            <a:spLocks noGrp="1"/>
          </p:cNvSpPr>
          <p:nvPr>
            <p:ph type="ftr" sz="quarter" idx="3"/>
          </p:nvPr>
        </p:nvSpPr>
        <p:spPr>
          <a:xfrm>
            <a:off x="521208" y="100584"/>
            <a:ext cx="4114800" cy="365125"/>
          </a:xfrm>
          <a:prstGeom prst="rect">
            <a:avLst/>
          </a:prstGeom>
        </p:spPr>
        <p:txBody>
          <a:bodyPr vert="horz" lIns="91440" tIns="45720" rIns="91440" bIns="45720" rtlCol="0" anchor="ctr"/>
          <a:lstStyle>
            <a:lvl1pPr algn="l">
              <a:defRPr sz="900">
                <a:solidFill>
                  <a:schemeClr val="tx1"/>
                </a:solidFill>
              </a:defRPr>
            </a:lvl1pPr>
          </a:lstStyle>
          <a:p>
            <a:endParaRPr lang="en-US"/>
          </a:p>
        </p:txBody>
      </p:sp>
      <p:sp>
        <p:nvSpPr>
          <p:cNvPr id="6" name="Slide Number Placeholder 5">
            <a:extLst>
              <a:ext uri="{FF2B5EF4-FFF2-40B4-BE49-F238E27FC236}">
                <a16:creationId xmlns:a16="http://schemas.microsoft.com/office/drawing/2014/main" id="{BCC9CF34-1274-DB45-4809-90E5D244A9AE}"/>
              </a:ext>
            </a:extLst>
          </p:cNvPr>
          <p:cNvSpPr>
            <a:spLocks noGrp="1"/>
          </p:cNvSpPr>
          <p:nvPr>
            <p:ph type="sldNum" sz="quarter" idx="4"/>
          </p:nvPr>
        </p:nvSpPr>
        <p:spPr>
          <a:xfrm>
            <a:off x="11457432" y="6419088"/>
            <a:ext cx="640080" cy="365125"/>
          </a:xfrm>
          <a:prstGeom prst="rect">
            <a:avLst/>
          </a:prstGeom>
        </p:spPr>
        <p:txBody>
          <a:bodyPr vert="horz" lIns="91440" tIns="45720" rIns="91440" bIns="45720" rtlCol="0" anchor="ctr"/>
          <a:lstStyle>
            <a:lvl1pPr algn="r">
              <a:defRPr sz="900">
                <a:solidFill>
                  <a:schemeClr val="tx1"/>
                </a:solidFill>
              </a:defRPr>
            </a:lvl1pPr>
          </a:lstStyle>
          <a:p>
            <a:fld id="{148CC95F-0247-41B6-91CF-DC97C76A7088}" type="slidenum">
              <a:rPr lang="en-US" smtClean="0"/>
              <a:pPr/>
              <a:t>‹#›</a:t>
            </a:fld>
            <a:endParaRPr lang="en-US"/>
          </a:p>
        </p:txBody>
      </p:sp>
      <p:sp>
        <p:nvSpPr>
          <p:cNvPr id="7" name="Freeform: Shape 6">
            <a:extLst>
              <a:ext uri="{FF2B5EF4-FFF2-40B4-BE49-F238E27FC236}">
                <a16:creationId xmlns:a16="http://schemas.microsoft.com/office/drawing/2014/main" id="{774A975B-A886-5202-0489-6965514A0D14}"/>
              </a:ext>
              <a:ext uri="{C183D7F6-B498-43B3-948B-1728B52AA6E4}">
                <adec:decorative xmlns:adec="http://schemas.microsoft.com/office/drawing/2017/decorative" val="1"/>
              </a:ext>
            </a:extLst>
          </p:cNvPr>
          <p:cNvSpPr/>
          <p:nvPr/>
        </p:nvSpPr>
        <p:spPr>
          <a:xfrm>
            <a:off x="517869" y="508090"/>
            <a:ext cx="11153214" cy="149279"/>
          </a:xfrm>
          <a:custGeom>
            <a:avLst/>
            <a:gdLst>
              <a:gd name="connsiteX0" fmla="*/ 0 w 8085002"/>
              <a:gd name="connsiteY0" fmla="*/ 0 h 149279"/>
              <a:gd name="connsiteX1" fmla="*/ 8085002 w 8085002"/>
              <a:gd name="connsiteY1" fmla="*/ 0 h 149279"/>
              <a:gd name="connsiteX2" fmla="*/ 8085002 w 8085002"/>
              <a:gd name="connsiteY2" fmla="*/ 149279 h 149279"/>
              <a:gd name="connsiteX3" fmla="*/ 0 w 8085002"/>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8085002" h="149279">
                <a:moveTo>
                  <a:pt x="0" y="0"/>
                </a:moveTo>
                <a:lnTo>
                  <a:pt x="8085002" y="0"/>
                </a:lnTo>
                <a:lnTo>
                  <a:pt x="8085002"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279949881"/>
      </p:ext>
    </p:extLst>
  </p:cSld>
  <p:clrMap bg1="lt1" tx1="dk1" bg2="lt2" tx2="dk2" accent1="accent1" accent2="accent2" accent3="accent3" accent4="accent4" accent5="accent5" accent6="accent6" hlink="hlink" folHlink="folHlink"/>
  <p:sldLayoutIdLst>
    <p:sldLayoutId id="2147483671" r:id="rId1"/>
    <p:sldLayoutId id="2147483670" r:id="rId2"/>
    <p:sldLayoutId id="2147483669" r:id="rId3"/>
    <p:sldLayoutId id="2147483668" r:id="rId4"/>
    <p:sldLayoutId id="2147483667" r:id="rId5"/>
    <p:sldLayoutId id="2147483666" r:id="rId6"/>
    <p:sldLayoutId id="2147483665" r:id="rId7"/>
    <p:sldLayoutId id="2147483664" r:id="rId8"/>
    <p:sldLayoutId id="2147483663" r:id="rId9"/>
    <p:sldLayoutId id="2147483662" r:id="rId10"/>
    <p:sldLayoutId id="2147483661" r:id="rId11"/>
  </p:sldLayoutIdLst>
  <p:txStyles>
    <p:titleStyle>
      <a:lvl1pPr algn="l" defTabSz="914400" rtl="0" eaLnBrk="1" latinLnBrk="0" hangingPunct="1">
        <a:lnSpc>
          <a:spcPct val="10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bitzinger.1@osu.ed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mailto:tobler.13@osu.edu" TargetMode="External"/></Relationships>
</file>

<file path=ppt/slides/_rels/slide10.xml.rels><?xml version="1.0" encoding="UTF-8" standalone="yes"?>
<Relationships xmlns="http://schemas.openxmlformats.org/package/2006/relationships"><Relationship Id="rId8" Type="http://schemas.openxmlformats.org/officeDocument/2006/relationships/hyperlink" Target="https://www.pcori.org/" TargetMode="External"/><Relationship Id="rId3" Type="http://schemas.openxmlformats.org/officeDocument/2006/relationships/hyperlink" Target="https://www.templeton.org/funding-areas" TargetMode="External"/><Relationship Id="rId7" Type="http://schemas.openxmlformats.org/officeDocument/2006/relationships/hyperlink" Target="https://www.pcori.org/funding-opportunities/what-who-we-fund/research-project-agenda-topic-themes-inform-focused-funding-opportunities/2025-research-project-agenda-topic-themes"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hyperlink" Target="https://www.oneohiofoundation.com/" TargetMode="External"/><Relationship Id="rId5" Type="http://schemas.openxmlformats.org/officeDocument/2006/relationships/hyperlink" Target="https://www.macfound.org/grants/info-for-grantseekers" TargetMode="External"/><Relationship Id="rId4" Type="http://schemas.openxmlformats.org/officeDocument/2006/relationships/hyperlink" Target="https://www.joycefdn.org/" TargetMode="External"/><Relationship Id="rId9" Type="http://schemas.openxmlformats.org/officeDocument/2006/relationships/image" Target="../media/image1.png"/></Relationships>
</file>

<file path=ppt/slides/_rels/slide11.xml.rels><?xml version="1.0" encoding="UTF-8" standalone="yes"?>
<Relationships xmlns="http://schemas.openxmlformats.org/package/2006/relationships"><Relationship Id="rId8" Type="http://schemas.openxmlformats.org/officeDocument/2006/relationships/hyperlink" Target="https://societyfp.org/wp-content/uploads/2025/04/Bridging-investments-in-abortion-and-contraception-research_RFP.pdf" TargetMode="External"/><Relationship Id="rId3" Type="http://schemas.openxmlformats.org/officeDocument/2006/relationships/hyperlink" Target="https://www.rwjf.org/" TargetMode="External"/><Relationship Id="rId7" Type="http://schemas.openxmlformats.org/officeDocument/2006/relationships/hyperlink" Target="https://societyfp.org/about/" TargetMode="External"/><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hyperlink" Target="https://www.russellsage.org/research/priorities" TargetMode="External"/><Relationship Id="rId11" Type="http://schemas.openxmlformats.org/officeDocument/2006/relationships/image" Target="../media/image5.jpeg"/><Relationship Id="rId5" Type="http://schemas.openxmlformats.org/officeDocument/2006/relationships/hyperlink" Target="http://Website" TargetMode="External"/><Relationship Id="rId10" Type="http://schemas.openxmlformats.org/officeDocument/2006/relationships/image" Target="../media/image4.png"/><Relationship Id="rId4" Type="http://schemas.openxmlformats.org/officeDocument/2006/relationships/hyperlink" Target="https://www.rwjf.org/en/grants/active-funding-opportunities/2025/rapid-response-reinvesting-in-racial-and-indigenous-health-equity-research.html" TargetMode="External"/><Relationship Id="rId9"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hyperlink" Target="https://www.spencer.org/why-we-grant" TargetMode="External"/><Relationship Id="rId7"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hyperlink" Target="https://wtgrantfoundation.org/" TargetMode="External"/><Relationship Id="rId5" Type="http://schemas.openxmlformats.org/officeDocument/2006/relationships/hyperlink" Target="https://www.wkkf.org/" TargetMode="External"/><Relationship Id="rId4" Type="http://schemas.openxmlformats.org/officeDocument/2006/relationships/hyperlink" Target="https://www.templetonworldcharity/"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gradsch.osu.edu/faculty-and-staff/matching-tuition-program/graduate-school-fee-match-guidelines"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hyperlink" Target="https://research.osu.edu/proposal-submission-intake-process-and-deadlines-formalized" TargetMode="External"/><Relationship Id="rId4" Type="http://schemas.openxmlformats.org/officeDocument/2006/relationships/hyperlink" Target="https://researchsuite.osu.edu/proposal-intake/new#/overview"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hyperlink" Target="https://www.spencer.org/grant_types/large-research-grant" TargetMode="External"/><Relationship Id="rId2" Type="http://schemas.openxmlformats.org/officeDocument/2006/relationships/notesSlide" Target="../notesSlides/notesSlide15.xml"/><Relationship Id="rId1" Type="http://schemas.openxmlformats.org/officeDocument/2006/relationships/slideLayout" Target="../slideLayouts/slideLayout3.xml"/><Relationship Id="rId5" Type="http://schemas.openxmlformats.org/officeDocument/2006/relationships/image" Target="../media/image1.png"/><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hyperlink" Target="https://www.hfg.org/distinguished-scholars/" TargetMode="External"/><Relationship Id="rId2" Type="http://schemas.openxmlformats.org/officeDocument/2006/relationships/notesSlide" Target="../notesSlides/notesSlide18.xml"/><Relationship Id="rId1" Type="http://schemas.openxmlformats.org/officeDocument/2006/relationships/slideLayout" Target="../slideLayouts/slideLayout3.xml"/><Relationship Id="rId6" Type="http://schemas.openxmlformats.org/officeDocument/2006/relationships/image" Target="../media/image1.png"/><Relationship Id="rId5" Type="http://schemas.openxmlformats.org/officeDocument/2006/relationships/image" Target="../media/image10.png"/><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6.xml"/><Relationship Id="rId6" Type="http://schemas.openxmlformats.org/officeDocument/2006/relationships/image" Target="../media/image1.png"/><Relationship Id="rId5" Type="http://schemas.openxmlformats.org/officeDocument/2006/relationships/image" Target="../media/image13.png"/><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8" Type="http://schemas.openxmlformats.org/officeDocument/2006/relationships/hyperlink" Target="mailto:markel.8@osu.edu" TargetMode="External"/><Relationship Id="rId3" Type="http://schemas.openxmlformats.org/officeDocument/2006/relationships/hyperlink" Target="https://artsandsciences.osu.edu/people?field_research_interests_target_id%5B199%5D=199" TargetMode="External"/><Relationship Id="rId7" Type="http://schemas.openxmlformats.org/officeDocument/2006/relationships/hyperlink" Target="https://foundationengagement.osu.edu/contact-0"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s://research.osu.edu/proposal-development-and-submission/sponsored-program-officers" TargetMode="External"/><Relationship Id="rId5" Type="http://schemas.openxmlformats.org/officeDocument/2006/relationships/hyperlink" Target="https://cph.osu.edu/research/support" TargetMode="External"/><Relationship Id="rId4" Type="http://schemas.openxmlformats.org/officeDocument/2006/relationships/hyperlink" Target="https://ehe.osu.edu/directory" TargetMode="External"/><Relationship Id="rId9"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research.osu.edu/building-your-research-program/find-funding/limited-submission-opportunities"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hyperlink" Target="https://sloan.org/about" TargetMode="External"/><Relationship Id="rId7" Type="http://schemas.openxmlformats.org/officeDocument/2006/relationships/hyperlink" Target="https://charleskochfoundation.org/focus-areas/"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hyperlink" Target="https://bwfund.org/" TargetMode="External"/><Relationship Id="rId5" Type="http://schemas.openxmlformats.org/officeDocument/2006/relationships/hyperlink" Target="https://www.arnoldventures.org/" TargetMode="External"/><Relationship Id="rId4" Type="http://schemas.openxmlformats.org/officeDocument/2006/relationships/hyperlink" Target="https://www.heart.org/en/aha-ventures/social-impact-funds/what-we-fund" TargetMode="External"/></Relationships>
</file>

<file path=ppt/slides/_rels/slide8.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hyperlink" Target="https://columbusfoundation.org/" TargetMode="External"/><Relationship Id="rId7"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hyperlink" Target="https://www.hfg.org" TargetMode="External"/><Relationship Id="rId5" Type="http://schemas.openxmlformats.org/officeDocument/2006/relationships/hyperlink" Target="https://www.dorisduke.org/grants/our-funding-process/" TargetMode="External"/><Relationship Id="rId4" Type="http://schemas.openxmlformats.org/officeDocument/2006/relationships/hyperlink" Target="https://www.commonwealthfund.org/" TargetMode="External"/></Relationships>
</file>

<file path=ppt/slides/_rels/slide9.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hyperlink" Target="https://www.gatesfoundation.org/" TargetMode="External"/><Relationship Id="rId7"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hyperlink" Target="https://www.johnahartford.org/" TargetMode="External"/><Relationship Id="rId5" Type="http://schemas.openxmlformats.org/officeDocument/2006/relationships/hyperlink" Target="https://www.hwhfoundation.org/" TargetMode="External"/><Relationship Id="rId4" Type="http://schemas.openxmlformats.org/officeDocument/2006/relationships/hyperlink" Target="https://hluce.or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786283-1CC2-A598-B4D3-7EB78658AA14}"/>
              </a:ext>
            </a:extLst>
          </p:cNvPr>
          <p:cNvSpPr>
            <a:spLocks noGrp="1"/>
          </p:cNvSpPr>
          <p:nvPr>
            <p:ph type="ctrTitle"/>
          </p:nvPr>
        </p:nvSpPr>
        <p:spPr>
          <a:xfrm>
            <a:off x="554736" y="676656"/>
            <a:ext cx="11082528" cy="1773936"/>
          </a:xfrm>
        </p:spPr>
        <p:txBody>
          <a:bodyPr>
            <a:normAutofit/>
          </a:bodyPr>
          <a:lstStyle/>
          <a:p>
            <a:r>
              <a:rPr lang="en-US" sz="5200">
                <a:solidFill>
                  <a:srgbClr val="C00000"/>
                </a:solidFill>
                <a:latin typeface="buckeye serif 2 black"/>
              </a:rPr>
              <a:t>Applying for Research Funding from Foundations </a:t>
            </a:r>
            <a:endParaRPr lang="en-US" b="0"/>
          </a:p>
        </p:txBody>
      </p:sp>
      <p:sp>
        <p:nvSpPr>
          <p:cNvPr id="3" name="Content Placeholder 2">
            <a:extLst>
              <a:ext uri="{FF2B5EF4-FFF2-40B4-BE49-F238E27FC236}">
                <a16:creationId xmlns:a16="http://schemas.microsoft.com/office/drawing/2014/main" id="{BE14E6BC-CDB6-77E1-CF30-A61E001C9C5C}"/>
              </a:ext>
            </a:extLst>
          </p:cNvPr>
          <p:cNvSpPr>
            <a:spLocks noGrp="1"/>
          </p:cNvSpPr>
          <p:nvPr>
            <p:ph type="subTitle" idx="1"/>
          </p:nvPr>
        </p:nvSpPr>
        <p:spPr>
          <a:xfrm>
            <a:off x="470408" y="4153409"/>
            <a:ext cx="7104888" cy="1399032"/>
          </a:xfrm>
        </p:spPr>
        <p:txBody>
          <a:bodyPr vert="horz" lIns="91440" tIns="45720" rIns="91440" bIns="45720" rtlCol="0" anchor="b">
            <a:noAutofit/>
          </a:bodyPr>
          <a:lstStyle/>
          <a:p>
            <a:pPr>
              <a:lnSpc>
                <a:spcPct val="90000"/>
              </a:lnSpc>
            </a:pPr>
            <a:endParaRPr lang="en-US" sz="2000" b="1" i="0">
              <a:solidFill>
                <a:srgbClr val="000000"/>
              </a:solidFill>
              <a:latin typeface="buckeye sans 2"/>
            </a:endParaRPr>
          </a:p>
          <a:p>
            <a:pPr>
              <a:lnSpc>
                <a:spcPct val="90000"/>
              </a:lnSpc>
            </a:pPr>
            <a:endParaRPr lang="en-US" sz="2000" b="1" i="0">
              <a:solidFill>
                <a:srgbClr val="000000"/>
              </a:solidFill>
              <a:latin typeface="buckeye sans 2"/>
            </a:endParaRPr>
          </a:p>
          <a:p>
            <a:pPr>
              <a:lnSpc>
                <a:spcPct val="90000"/>
              </a:lnSpc>
            </a:pPr>
            <a:endParaRPr lang="en-US" sz="2000" b="1" i="0">
              <a:solidFill>
                <a:srgbClr val="000000"/>
              </a:solidFill>
              <a:latin typeface="buckeye sans 2"/>
            </a:endParaRPr>
          </a:p>
          <a:p>
            <a:pPr>
              <a:lnSpc>
                <a:spcPct val="90000"/>
              </a:lnSpc>
            </a:pPr>
            <a:endParaRPr lang="en-US" sz="2000" b="1" i="0">
              <a:solidFill>
                <a:srgbClr val="000000"/>
              </a:solidFill>
              <a:latin typeface="buckeye sans 2"/>
            </a:endParaRPr>
          </a:p>
          <a:p>
            <a:pPr>
              <a:lnSpc>
                <a:spcPct val="90000"/>
              </a:lnSpc>
            </a:pPr>
            <a:r>
              <a:rPr lang="en-US" sz="2000" b="1" i="0">
                <a:solidFill>
                  <a:srgbClr val="000000"/>
                </a:solidFill>
                <a:latin typeface="buckeye sans 2"/>
              </a:rPr>
              <a:t>Carol </a:t>
            </a:r>
            <a:r>
              <a:rPr lang="en-US" sz="2000" b="1" i="0" err="1">
                <a:solidFill>
                  <a:srgbClr val="000000"/>
                </a:solidFill>
                <a:latin typeface="buckeye sans 2"/>
              </a:rPr>
              <a:t>Bitzinger</a:t>
            </a:r>
            <a:r>
              <a:rPr lang="en-US" sz="2000" b="1" i="0">
                <a:solidFill>
                  <a:srgbClr val="000000"/>
                </a:solidFill>
                <a:latin typeface="buckeye sans 2"/>
              </a:rPr>
              <a:t>, CRA </a:t>
            </a:r>
          </a:p>
          <a:p>
            <a:pPr>
              <a:lnSpc>
                <a:spcPct val="90000"/>
              </a:lnSpc>
            </a:pPr>
            <a:r>
              <a:rPr lang="en-US" sz="2000" i="0">
                <a:solidFill>
                  <a:srgbClr val="000000"/>
                </a:solidFill>
                <a:latin typeface="buckeye sans 2"/>
              </a:rPr>
              <a:t>Senior Grants Manager, IPR, Sociology, and Communication</a:t>
            </a:r>
          </a:p>
          <a:p>
            <a:pPr>
              <a:lnSpc>
                <a:spcPct val="90000"/>
              </a:lnSpc>
            </a:pPr>
            <a:r>
              <a:rPr lang="en-US" sz="2000" i="0">
                <a:solidFill>
                  <a:srgbClr val="000000"/>
                </a:solidFill>
                <a:latin typeface="buckeye sans 2"/>
                <a:hlinkClick r:id="rId3"/>
              </a:rPr>
              <a:t>Bitzinger.1@osu.edu </a:t>
            </a:r>
            <a:r>
              <a:rPr lang="en-US" sz="2000" i="0">
                <a:solidFill>
                  <a:srgbClr val="000000"/>
                </a:solidFill>
                <a:latin typeface="buckeye sans 2"/>
              </a:rPr>
              <a:t>  </a:t>
            </a:r>
          </a:p>
          <a:p>
            <a:pPr>
              <a:lnSpc>
                <a:spcPct val="90000"/>
              </a:lnSpc>
            </a:pPr>
            <a:endParaRPr lang="en-US" sz="2000" i="0">
              <a:solidFill>
                <a:srgbClr val="000000"/>
              </a:solidFill>
              <a:latin typeface="buckeye sans 2"/>
            </a:endParaRPr>
          </a:p>
          <a:p>
            <a:pPr>
              <a:lnSpc>
                <a:spcPct val="90000"/>
              </a:lnSpc>
            </a:pPr>
            <a:r>
              <a:rPr lang="en-US" sz="2000" b="1" i="0">
                <a:solidFill>
                  <a:srgbClr val="000000"/>
                </a:solidFill>
                <a:latin typeface="buckeye sans 2"/>
              </a:rPr>
              <a:t>Janet Tobler </a:t>
            </a:r>
            <a:endParaRPr lang="en-US" sz="2000" i="0">
              <a:solidFill>
                <a:srgbClr val="000000"/>
              </a:solidFill>
              <a:latin typeface="buckeye sans 2"/>
            </a:endParaRPr>
          </a:p>
          <a:p>
            <a:pPr>
              <a:lnSpc>
                <a:spcPct val="90000"/>
              </a:lnSpc>
            </a:pPr>
            <a:r>
              <a:rPr lang="en-US" sz="2000" i="0">
                <a:solidFill>
                  <a:srgbClr val="000000"/>
                </a:solidFill>
                <a:latin typeface="buckeye sans 2"/>
              </a:rPr>
              <a:t>Sponsored Program Officer </a:t>
            </a:r>
          </a:p>
          <a:p>
            <a:pPr>
              <a:lnSpc>
                <a:spcPct val="90000"/>
              </a:lnSpc>
            </a:pPr>
            <a:r>
              <a:rPr lang="en-US" sz="2000" i="0">
                <a:solidFill>
                  <a:srgbClr val="000000"/>
                </a:solidFill>
                <a:latin typeface="buckeye sans 2"/>
                <a:hlinkClick r:id="rId4"/>
              </a:rPr>
              <a:t>Tobler.13@osu.edu </a:t>
            </a:r>
            <a:r>
              <a:rPr lang="en-US" sz="2000" i="0">
                <a:solidFill>
                  <a:srgbClr val="000000"/>
                </a:solidFill>
                <a:latin typeface="buckeye sans 2"/>
              </a:rPr>
              <a:t>  </a:t>
            </a:r>
          </a:p>
          <a:p>
            <a:pPr>
              <a:lnSpc>
                <a:spcPct val="90000"/>
              </a:lnSpc>
            </a:pPr>
            <a:r>
              <a:rPr lang="en-US" sz="2000" i="0">
                <a:solidFill>
                  <a:srgbClr val="000000"/>
                </a:solidFill>
                <a:latin typeface="buckeye sans 2"/>
              </a:rPr>
              <a:t>614-247-9616</a:t>
            </a:r>
            <a:endParaRPr lang="en-US" sz="2000" i="0">
              <a:latin typeface="buckeye sans 2"/>
            </a:endParaRPr>
          </a:p>
        </p:txBody>
      </p:sp>
      <p:pic>
        <p:nvPicPr>
          <p:cNvPr id="5" name="Picture 4">
            <a:extLst>
              <a:ext uri="{FF2B5EF4-FFF2-40B4-BE49-F238E27FC236}">
                <a16:creationId xmlns:a16="http://schemas.microsoft.com/office/drawing/2014/main" id="{34D7A810-0790-5164-B8AA-0C4412030ECC}"/>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471449" y="5730527"/>
            <a:ext cx="2368519" cy="475955"/>
          </a:xfrm>
          <a:prstGeom prst="rect">
            <a:avLst/>
          </a:prstGeom>
        </p:spPr>
      </p:pic>
    </p:spTree>
    <p:extLst>
      <p:ext uri="{BB962C8B-B14F-4D97-AF65-F5344CB8AC3E}">
        <p14:creationId xmlns:p14="http://schemas.microsoft.com/office/powerpoint/2010/main" val="9913235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141F8D-1B90-AB4F-79D4-0DFDB0FD5D82}"/>
              </a:ext>
            </a:extLst>
          </p:cNvPr>
          <p:cNvSpPr>
            <a:spLocks noGrp="1"/>
          </p:cNvSpPr>
          <p:nvPr>
            <p:ph type="title"/>
          </p:nvPr>
        </p:nvSpPr>
        <p:spPr>
          <a:xfrm>
            <a:off x="521208" y="839018"/>
            <a:ext cx="11155680" cy="654577"/>
          </a:xfrm>
        </p:spPr>
        <p:txBody>
          <a:bodyPr/>
          <a:lstStyle/>
          <a:p>
            <a:r>
              <a:rPr lang="en-US" sz="3000" dirty="0">
                <a:solidFill>
                  <a:srgbClr val="C00000"/>
                </a:solidFill>
                <a:latin typeface="buckeye serif 2 black"/>
              </a:rPr>
              <a:t>Foundations </a:t>
            </a:r>
            <a:r>
              <a:rPr lang="en-US" sz="2000" dirty="0">
                <a:solidFill>
                  <a:srgbClr val="C00000"/>
                </a:solidFill>
                <a:latin typeface="buckeye serif 2 black"/>
              </a:rPr>
              <a:t>(cont'd)</a:t>
            </a:r>
            <a:endParaRPr lang="en-US" sz="2000" b="0" dirty="0">
              <a:latin typeface="buckeye serif 2 black"/>
            </a:endParaRPr>
          </a:p>
          <a:p>
            <a:endParaRPr lang="en-US" dirty="0"/>
          </a:p>
        </p:txBody>
      </p:sp>
      <p:sp>
        <p:nvSpPr>
          <p:cNvPr id="3" name="Content Placeholder 2">
            <a:extLst>
              <a:ext uri="{FF2B5EF4-FFF2-40B4-BE49-F238E27FC236}">
                <a16:creationId xmlns:a16="http://schemas.microsoft.com/office/drawing/2014/main" id="{035951CF-160D-263B-7259-7DB861D91617}"/>
              </a:ext>
            </a:extLst>
          </p:cNvPr>
          <p:cNvSpPr>
            <a:spLocks noGrp="1"/>
          </p:cNvSpPr>
          <p:nvPr>
            <p:ph idx="1"/>
          </p:nvPr>
        </p:nvSpPr>
        <p:spPr>
          <a:xfrm>
            <a:off x="521208" y="1454194"/>
            <a:ext cx="11155680" cy="4715181"/>
          </a:xfrm>
        </p:spPr>
        <p:txBody>
          <a:bodyPr vert="horz" lIns="91440" tIns="45720" rIns="91440" bIns="45720" rtlCol="0" anchor="t">
            <a:normAutofit/>
          </a:bodyPr>
          <a:lstStyle/>
          <a:p>
            <a:pPr marL="0" indent="0">
              <a:buNone/>
            </a:pPr>
            <a:r>
              <a:rPr lang="en-US" b="1" dirty="0">
                <a:latin typeface="buckeye sans 2"/>
              </a:rPr>
              <a:t>John Templeton Foundation* - </a:t>
            </a:r>
            <a:r>
              <a:rPr lang="en-US" dirty="0">
                <a:latin typeface="buckeye sans 2"/>
              </a:rPr>
              <a:t>The mission of the John Templeton Foundation is to support interdisciplinary research and catalyze conversations that inspire awe and wonder. </a:t>
            </a:r>
            <a:r>
              <a:rPr lang="en-US" b="1" dirty="0">
                <a:latin typeface="buckeye sans 2"/>
                <a:hlinkClick r:id="rId3"/>
              </a:rPr>
              <a:t>Website</a:t>
            </a:r>
            <a:r>
              <a:rPr lang="en-US" b="1" dirty="0">
                <a:latin typeface="buckeye sans 2"/>
              </a:rPr>
              <a:t> </a:t>
            </a:r>
            <a:endParaRPr lang="en-US">
              <a:latin typeface="buckeye sans 2"/>
            </a:endParaRPr>
          </a:p>
          <a:p>
            <a:pPr marL="0" indent="0">
              <a:buNone/>
            </a:pPr>
            <a:r>
              <a:rPr lang="en-US" b="1" dirty="0">
                <a:latin typeface="buckeye sans 2"/>
              </a:rPr>
              <a:t>Joyce Foundation </a:t>
            </a:r>
            <a:r>
              <a:rPr lang="en-US" dirty="0">
                <a:latin typeface="buckeye sans 2"/>
              </a:rPr>
              <a:t>- Investing in the future of the Great Lakes region. What we fund: culture, democracy, education &amp; economic mobility, environment, gun violence prevention &amp; justice reform, and journalism. </a:t>
            </a:r>
            <a:r>
              <a:rPr lang="en-US" b="1" dirty="0">
                <a:latin typeface="buckeye sans 2"/>
                <a:hlinkClick r:id="rId4"/>
              </a:rPr>
              <a:t>Website</a:t>
            </a:r>
            <a:endParaRPr lang="en-US">
              <a:latin typeface="buckeye sans 2"/>
            </a:endParaRPr>
          </a:p>
          <a:p>
            <a:pPr marL="0" indent="0">
              <a:buNone/>
            </a:pPr>
            <a:r>
              <a:rPr lang="en-US" b="1" dirty="0">
                <a:latin typeface="buckeye sans 2"/>
              </a:rPr>
              <a:t>MacArthur Foundation -</a:t>
            </a:r>
            <a:r>
              <a:rPr lang="en-US" dirty="0">
                <a:latin typeface="buckeye sans 2"/>
              </a:rPr>
              <a:t> We’re committed to building a more just, verdant, and peaceful world. Areas of funding include climate change and criminal justice research. </a:t>
            </a:r>
            <a:r>
              <a:rPr lang="en-US" b="1" dirty="0">
                <a:latin typeface="buckeye sans 2"/>
                <a:hlinkClick r:id="rId5"/>
              </a:rPr>
              <a:t>Website</a:t>
            </a:r>
            <a:r>
              <a:rPr lang="en-US" b="1" dirty="0">
                <a:latin typeface="buckeye sans 2"/>
              </a:rPr>
              <a:t> </a:t>
            </a:r>
            <a:endParaRPr lang="en-US">
              <a:latin typeface="buckeye sans 2"/>
            </a:endParaRPr>
          </a:p>
          <a:p>
            <a:pPr marL="0" indent="0">
              <a:buNone/>
            </a:pPr>
            <a:r>
              <a:rPr lang="en-US" b="1" dirty="0" err="1">
                <a:latin typeface="buckeye sans 2"/>
              </a:rPr>
              <a:t>OneOhio</a:t>
            </a:r>
            <a:r>
              <a:rPr lang="en-US" b="1" dirty="0">
                <a:latin typeface="buckeye sans 2"/>
              </a:rPr>
              <a:t> Recovery Foundation - </a:t>
            </a:r>
            <a:r>
              <a:rPr lang="en-US" dirty="0">
                <a:latin typeface="buckeye sans 2"/>
              </a:rPr>
              <a:t>Combatting the effects of the Opioid epidemic across Ohio </a:t>
            </a:r>
            <a:r>
              <a:rPr lang="en-US" b="1" dirty="0">
                <a:latin typeface="buckeye sans 2"/>
                <a:hlinkClick r:id="rId6"/>
              </a:rPr>
              <a:t>Website</a:t>
            </a:r>
            <a:endParaRPr lang="en-US">
              <a:latin typeface="buckeye sans 2"/>
            </a:endParaRPr>
          </a:p>
          <a:p>
            <a:pPr marL="0" indent="0">
              <a:buNone/>
            </a:pPr>
            <a:r>
              <a:rPr lang="en-US" b="1" dirty="0">
                <a:latin typeface="buckeye sans 2"/>
              </a:rPr>
              <a:t>Patient- Centered Outcomes Research Institute (PCORI)* - </a:t>
            </a:r>
            <a:r>
              <a:rPr lang="en-US" dirty="0">
                <a:latin typeface="buckeye sans 2"/>
              </a:rPr>
              <a:t>PCORI’s Research Project Agenda includes a set of broad </a:t>
            </a:r>
            <a:r>
              <a:rPr lang="en-US" b="1" dirty="0">
                <a:latin typeface="buckeye sans 2"/>
                <a:hlinkClick r:id="rId7"/>
              </a:rPr>
              <a:t>Topic Themes</a:t>
            </a:r>
            <a:r>
              <a:rPr lang="en-US" dirty="0">
                <a:latin typeface="buckeye sans 2"/>
              </a:rPr>
              <a:t> that speak to a range of health issues facing Americans including children, youth, and older adults and address urgent topics such as violence and trauma, substance use, and mental and behavioral health, as well as widespread conditions including cardiovascular disease, pain management, and sleep health. </a:t>
            </a:r>
            <a:r>
              <a:rPr lang="en-US" b="1" dirty="0">
                <a:latin typeface="buckeye sans 2"/>
                <a:hlinkClick r:id="rId8"/>
              </a:rPr>
              <a:t>Website</a:t>
            </a:r>
            <a:br>
              <a:rPr lang="en-US" b="1" dirty="0">
                <a:latin typeface="buckeye sans 2"/>
              </a:rPr>
            </a:br>
            <a:endParaRPr lang="en-US" sz="2000">
              <a:latin typeface="buckeye sans 2"/>
            </a:endParaRPr>
          </a:p>
        </p:txBody>
      </p:sp>
      <p:pic>
        <p:nvPicPr>
          <p:cNvPr id="5" name="Picture 4">
            <a:extLst>
              <a:ext uri="{FF2B5EF4-FFF2-40B4-BE49-F238E27FC236}">
                <a16:creationId xmlns:a16="http://schemas.microsoft.com/office/drawing/2014/main" id="{A15DD020-05D5-30DE-9D55-CC10C00B8CFD}"/>
              </a:ext>
              <a:ext uri="{C183D7F6-B498-43B3-948B-1728B52AA6E4}">
                <adec:decorative xmlns:adec="http://schemas.microsoft.com/office/drawing/2017/decorative" val="1"/>
              </a:ext>
            </a:extLst>
          </p:cNvPr>
          <p:cNvPicPr>
            <a:picLocks noChangeAspect="1"/>
          </p:cNvPicPr>
          <p:nvPr/>
        </p:nvPicPr>
        <p:blipFill>
          <a:blip r:embed="rId9"/>
          <a:stretch>
            <a:fillRect/>
          </a:stretch>
        </p:blipFill>
        <p:spPr>
          <a:xfrm>
            <a:off x="578005" y="6179054"/>
            <a:ext cx="2133600" cy="428625"/>
          </a:xfrm>
          <a:prstGeom prst="rect">
            <a:avLst/>
          </a:prstGeom>
        </p:spPr>
      </p:pic>
    </p:spTree>
    <p:extLst>
      <p:ext uri="{BB962C8B-B14F-4D97-AF65-F5344CB8AC3E}">
        <p14:creationId xmlns:p14="http://schemas.microsoft.com/office/powerpoint/2010/main" val="37280088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7EA7E2-A1E5-F311-58C0-EE655E961CA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C5E99CC-BA51-C658-4E27-A4BC71F17A67}"/>
              </a:ext>
            </a:extLst>
          </p:cNvPr>
          <p:cNvSpPr>
            <a:spLocks noGrp="1"/>
          </p:cNvSpPr>
          <p:nvPr>
            <p:ph type="title"/>
          </p:nvPr>
        </p:nvSpPr>
        <p:spPr>
          <a:xfrm>
            <a:off x="573916" y="771105"/>
            <a:ext cx="8734877" cy="5320196"/>
          </a:xfrm>
        </p:spPr>
        <p:txBody>
          <a:bodyPr>
            <a:normAutofit fontScale="90000"/>
          </a:bodyPr>
          <a:lstStyle/>
          <a:p>
            <a:r>
              <a:rPr lang="en-US" sz="2000">
                <a:latin typeface="buckeye sans 2"/>
                <a:cs typeface="Arial"/>
              </a:rPr>
              <a:t>Robert Wood Johnson Foundation* - </a:t>
            </a:r>
            <a:r>
              <a:rPr lang="en-US" sz="2000" b="0">
                <a:latin typeface="buckeye sans 2"/>
                <a:cs typeface="Arial"/>
              </a:rPr>
              <a:t>We fund programs that inspire bold ideas and encourage collaboration to achieve health equity faster and pave the way, together, to a future where health is no longer a privilege, but a right. </a:t>
            </a:r>
            <a:r>
              <a:rPr lang="en-US" sz="2000">
                <a:latin typeface="buckeye sans 2"/>
                <a:cs typeface="Arial"/>
                <a:hlinkClick r:id="rId3"/>
              </a:rPr>
              <a:t>Website</a:t>
            </a:r>
            <a:r>
              <a:rPr lang="en-US" sz="2000" b="0">
                <a:latin typeface="buckeye sans 2"/>
                <a:cs typeface="Arial"/>
              </a:rPr>
              <a:t> </a:t>
            </a:r>
            <a:r>
              <a:rPr lang="en-US" sz="2000">
                <a:latin typeface="buckeye sans 2"/>
                <a:ea typeface="+mj-lt"/>
                <a:cs typeface="+mj-lt"/>
                <a:hlinkClick r:id="rId4"/>
              </a:rPr>
              <a:t>Rapid Response: Reinvesting in Racial and Indigenous Health Equity Research (due Oct. 1)</a:t>
            </a:r>
            <a:r>
              <a:rPr lang="en-US" sz="2000">
                <a:latin typeface="buckeye sans 2"/>
                <a:ea typeface="+mj-lt"/>
                <a:cs typeface="+mj-lt"/>
              </a:rPr>
              <a:t> </a:t>
            </a:r>
            <a:br>
              <a:rPr lang="en-US" sz="2000" b="0">
                <a:latin typeface="buckeye sans 2"/>
                <a:cs typeface="Arial"/>
              </a:rPr>
            </a:br>
            <a:br>
              <a:rPr lang="en-US" sz="2000" b="0">
                <a:latin typeface="buckeye sans 2"/>
                <a:cs typeface="Arial"/>
              </a:rPr>
            </a:br>
            <a:r>
              <a:rPr lang="en-US" sz="2000">
                <a:latin typeface="buckeye sans 2"/>
                <a:cs typeface="Arial"/>
              </a:rPr>
              <a:t>The Rockefeller Foundation - </a:t>
            </a:r>
            <a:r>
              <a:rPr lang="en-US" sz="2000" b="0">
                <a:latin typeface="buckeye sans 2"/>
                <a:cs typeface="Arial"/>
              </a:rPr>
              <a:t>We are a philanthropic foundation that promotes the well-being of humanity by finding and scaling solutions that advance opportunity and reverse the climate crisis. </a:t>
            </a:r>
            <a:r>
              <a:rPr lang="en-US" sz="2000">
                <a:latin typeface="buckeye sans 2"/>
                <a:cs typeface="Arial"/>
                <a:hlinkClick r:id="rId5"/>
              </a:rPr>
              <a:t>Website</a:t>
            </a:r>
            <a:br>
              <a:rPr lang="en-US" sz="2000">
                <a:latin typeface="buckeye sans 2"/>
                <a:cs typeface="Arial"/>
              </a:rPr>
            </a:br>
            <a:br>
              <a:rPr lang="en-US" sz="2000">
                <a:latin typeface="buckeye sans 2"/>
                <a:cs typeface="Arial"/>
              </a:rPr>
            </a:br>
            <a:r>
              <a:rPr lang="en-US" sz="2000">
                <a:latin typeface="buckeye sans 2"/>
                <a:cs typeface="Arial"/>
              </a:rPr>
              <a:t>Russell Sage Foundation* - </a:t>
            </a:r>
            <a:r>
              <a:rPr lang="en-US" sz="2000" b="0">
                <a:latin typeface="buckeye sans 2"/>
                <a:cs typeface="Arial"/>
              </a:rPr>
              <a:t>RSF funds research projects in four principal programs—Behavioral Science and Decision Making in Context; the Future of Work; Race, Ethnicity, and Immigration; and Social, Political, and Economic Inequality—and in a number of special initiatives. </a:t>
            </a:r>
            <a:r>
              <a:rPr lang="en-US" sz="2000">
                <a:latin typeface="buckeye sans 2"/>
                <a:cs typeface="Arial"/>
                <a:hlinkClick r:id="rId6"/>
              </a:rPr>
              <a:t>Website</a:t>
            </a:r>
            <a:r>
              <a:rPr lang="en-US" sz="2000">
                <a:latin typeface="buckeye sans 2"/>
                <a:cs typeface="Arial"/>
              </a:rPr>
              <a:t> </a:t>
            </a:r>
            <a:br>
              <a:rPr lang="en-US" sz="2200" b="0">
                <a:latin typeface="Arial" panose="020B0604020202020204" pitchFamily="34" charset="0"/>
                <a:cs typeface="Arial" panose="020B0604020202020204" pitchFamily="34" charset="0"/>
              </a:rPr>
            </a:br>
            <a:br>
              <a:rPr lang="en-US" sz="1600" b="0">
                <a:latin typeface="Arial" panose="020B0604020202020204" pitchFamily="34" charset="0"/>
                <a:cs typeface="Arial" panose="020B0604020202020204" pitchFamily="34" charset="0"/>
              </a:rPr>
            </a:br>
            <a:r>
              <a:rPr lang="en-US" sz="2000">
                <a:latin typeface="buckeye sans 2"/>
                <a:cs typeface="Arial"/>
              </a:rPr>
              <a:t>Society for Family Planning* - </a:t>
            </a:r>
            <a:r>
              <a:rPr lang="en-US" sz="2000" b="0">
                <a:latin typeface="buckeye sans 2"/>
                <a:cs typeface="Arial"/>
              </a:rPr>
              <a:t>The Society of Family Planning is the source for abortion and contraception science. </a:t>
            </a:r>
            <a:r>
              <a:rPr lang="en-US" sz="2000">
                <a:latin typeface="buckeye sans 2"/>
                <a:cs typeface="Arial"/>
                <a:hlinkClick r:id="rId7"/>
              </a:rPr>
              <a:t>Website</a:t>
            </a:r>
            <a:r>
              <a:rPr lang="en-US" sz="2000">
                <a:latin typeface="buckeye sans 2"/>
                <a:cs typeface="Arial"/>
              </a:rPr>
              <a:t>  </a:t>
            </a:r>
            <a:r>
              <a:rPr lang="en-US" sz="2000">
                <a:latin typeface="buckeye sans 2"/>
                <a:cs typeface="Arial"/>
                <a:hlinkClick r:id="rId8"/>
              </a:rPr>
              <a:t>Bridge funds for terminated NIH awards</a:t>
            </a:r>
            <a:r>
              <a:rPr lang="en-US" sz="2000">
                <a:latin typeface="buckeye sans 2"/>
                <a:cs typeface="Arial"/>
              </a:rPr>
              <a:t>  </a:t>
            </a:r>
            <a:br>
              <a:rPr lang="en-US" sz="1600" b="0">
                <a:latin typeface="Arial" panose="020B0604020202020204" pitchFamily="34" charset="0"/>
                <a:cs typeface="Arial" panose="020B0604020202020204" pitchFamily="34" charset="0"/>
              </a:rPr>
            </a:br>
            <a:br>
              <a:rPr lang="en-US" sz="1600">
                <a:latin typeface="Arial" panose="020B0604020202020204" pitchFamily="34" charset="0"/>
                <a:cs typeface="Arial" panose="020B0604020202020204" pitchFamily="34" charset="0"/>
              </a:rPr>
            </a:br>
            <a:br>
              <a:rPr lang="en-US" sz="1200">
                <a:latin typeface="Arial" panose="020B0604020202020204" pitchFamily="34" charset="0"/>
                <a:cs typeface="Arial" panose="020B0604020202020204" pitchFamily="34" charset="0"/>
              </a:rPr>
            </a:br>
            <a:br>
              <a:rPr lang="en-US" sz="1200">
                <a:latin typeface="Arial" panose="020B0604020202020204" pitchFamily="34" charset="0"/>
                <a:cs typeface="Arial" panose="020B0604020202020204" pitchFamily="34" charset="0"/>
              </a:rPr>
            </a:br>
            <a:br>
              <a:rPr lang="en-US" sz="1200" b="0">
                <a:latin typeface="Arial" panose="020B0604020202020204" pitchFamily="34" charset="0"/>
                <a:cs typeface="Arial" panose="020B0604020202020204" pitchFamily="34" charset="0"/>
              </a:rPr>
            </a:br>
            <a:br>
              <a:rPr lang="en-US" sz="1200" b="0">
                <a:latin typeface="Arial" panose="020B0604020202020204" pitchFamily="34" charset="0"/>
                <a:cs typeface="Arial" panose="020B0604020202020204" pitchFamily="34" charset="0"/>
              </a:rPr>
            </a:br>
            <a:br>
              <a:rPr lang="en-US" sz="1200">
                <a:latin typeface="Arial" panose="020B0604020202020204" pitchFamily="34" charset="0"/>
                <a:cs typeface="Arial" panose="020B0604020202020204" pitchFamily="34" charset="0"/>
              </a:rPr>
            </a:br>
            <a:endParaRPr lang="en-US" sz="1200"/>
          </a:p>
        </p:txBody>
      </p:sp>
      <p:pic>
        <p:nvPicPr>
          <p:cNvPr id="4" name="Picture 3">
            <a:extLst>
              <a:ext uri="{FF2B5EF4-FFF2-40B4-BE49-F238E27FC236}">
                <a16:creationId xmlns:a16="http://schemas.microsoft.com/office/drawing/2014/main" id="{A2820B98-7917-0ED7-B4B5-493B3469D8EC}"/>
              </a:ext>
              <a:ext uri="{C183D7F6-B498-43B3-948B-1728B52AA6E4}">
                <adec:decorative xmlns:adec="http://schemas.microsoft.com/office/drawing/2017/decorative" val="1"/>
              </a:ext>
            </a:extLst>
          </p:cNvPr>
          <p:cNvPicPr>
            <a:picLocks noChangeAspect="1"/>
          </p:cNvPicPr>
          <p:nvPr/>
        </p:nvPicPr>
        <p:blipFill>
          <a:blip r:embed="rId9"/>
          <a:stretch>
            <a:fillRect/>
          </a:stretch>
        </p:blipFill>
        <p:spPr>
          <a:xfrm>
            <a:off x="578005" y="6199757"/>
            <a:ext cx="2316865" cy="467207"/>
          </a:xfrm>
          <a:prstGeom prst="rect">
            <a:avLst/>
          </a:prstGeom>
        </p:spPr>
      </p:pic>
      <p:pic>
        <p:nvPicPr>
          <p:cNvPr id="5" name="Picture 4" descr="Robert Wood Johnson Foundation logo&#10;">
            <a:extLst>
              <a:ext uri="{FF2B5EF4-FFF2-40B4-BE49-F238E27FC236}">
                <a16:creationId xmlns:a16="http://schemas.microsoft.com/office/drawing/2014/main" id="{35787C3A-DBCB-76AC-1D58-55C5BE031EFE}"/>
              </a:ext>
            </a:extLst>
          </p:cNvPr>
          <p:cNvPicPr>
            <a:picLocks noChangeAspect="1"/>
          </p:cNvPicPr>
          <p:nvPr/>
        </p:nvPicPr>
        <p:blipFill>
          <a:blip r:embed="rId10"/>
          <a:stretch>
            <a:fillRect/>
          </a:stretch>
        </p:blipFill>
        <p:spPr>
          <a:xfrm>
            <a:off x="9420516" y="875563"/>
            <a:ext cx="2210780" cy="1677406"/>
          </a:xfrm>
          <a:prstGeom prst="rect">
            <a:avLst/>
          </a:prstGeom>
        </p:spPr>
      </p:pic>
      <p:pic>
        <p:nvPicPr>
          <p:cNvPr id="6" name="Picture 5" descr="Russell Sage Foundation logo">
            <a:extLst>
              <a:ext uri="{FF2B5EF4-FFF2-40B4-BE49-F238E27FC236}">
                <a16:creationId xmlns:a16="http://schemas.microsoft.com/office/drawing/2014/main" id="{B47DAA8B-5711-AE3F-5456-008974D40AE2}"/>
              </a:ext>
            </a:extLst>
          </p:cNvPr>
          <p:cNvPicPr>
            <a:picLocks noChangeAspect="1"/>
          </p:cNvPicPr>
          <p:nvPr/>
        </p:nvPicPr>
        <p:blipFill>
          <a:blip r:embed="rId11"/>
          <a:stretch>
            <a:fillRect/>
          </a:stretch>
        </p:blipFill>
        <p:spPr>
          <a:xfrm>
            <a:off x="9420515" y="3378940"/>
            <a:ext cx="2206780" cy="1847850"/>
          </a:xfrm>
          <a:prstGeom prst="rect">
            <a:avLst/>
          </a:prstGeom>
        </p:spPr>
      </p:pic>
    </p:spTree>
    <p:extLst>
      <p:ext uri="{BB962C8B-B14F-4D97-AF65-F5344CB8AC3E}">
        <p14:creationId xmlns:p14="http://schemas.microsoft.com/office/powerpoint/2010/main" val="26542502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973D23-B31E-09CA-3610-BBFE2D47750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3F0F3D82-8C7E-968B-136B-F847A9EDC4DC}"/>
              </a:ext>
            </a:extLst>
          </p:cNvPr>
          <p:cNvSpPr>
            <a:spLocks noGrp="1"/>
          </p:cNvSpPr>
          <p:nvPr>
            <p:ph type="title"/>
          </p:nvPr>
        </p:nvSpPr>
        <p:spPr>
          <a:xfrm>
            <a:off x="466939" y="768096"/>
            <a:ext cx="11250912" cy="5687568"/>
          </a:xfrm>
        </p:spPr>
        <p:txBody>
          <a:bodyPr>
            <a:normAutofit/>
          </a:bodyPr>
          <a:lstStyle/>
          <a:p>
            <a:r>
              <a:rPr lang="en-US" sz="1900">
                <a:solidFill>
                  <a:srgbClr val="000000"/>
                </a:solidFill>
                <a:latin typeface="buckeye sans 2"/>
              </a:rPr>
              <a:t>Spencer Foundation* </a:t>
            </a:r>
            <a:r>
              <a:rPr lang="en-US" sz="1900">
                <a:latin typeface="buckeye sans 2"/>
              </a:rPr>
              <a:t>- </a:t>
            </a:r>
            <a:r>
              <a:rPr lang="en-US" sz="1900" b="0">
                <a:latin typeface="buckeye sans 2"/>
              </a:rPr>
              <a:t>Our programs provide funding for education-focused research projects, research training fellowships, and additional field-building initiatives. </a:t>
            </a:r>
            <a:r>
              <a:rPr lang="en-US" sz="1900">
                <a:latin typeface="buckeye sans 2"/>
                <a:ea typeface="+mj-lt"/>
                <a:cs typeface="+mj-lt"/>
                <a:hlinkClick r:id="rId3"/>
              </a:rPr>
              <a:t>Website</a:t>
            </a:r>
            <a:r>
              <a:rPr lang="en-US" sz="1900">
                <a:latin typeface="buckeye sans 2"/>
                <a:ea typeface="+mj-lt"/>
                <a:cs typeface="+mj-lt"/>
              </a:rPr>
              <a:t> </a:t>
            </a:r>
            <a:br>
              <a:rPr lang="en-US" sz="1900">
                <a:latin typeface="buckeye sans 2"/>
                <a:ea typeface="+mj-lt"/>
                <a:cs typeface="+mj-lt"/>
              </a:rPr>
            </a:br>
            <a:endParaRPr lang="en-US" sz="1900">
              <a:latin typeface="buckeye sans 2"/>
            </a:endParaRPr>
          </a:p>
          <a:p>
            <a:r>
              <a:rPr lang="en-US" sz="1900">
                <a:latin typeface="buckeye sans 2"/>
                <a:cs typeface="Arial"/>
              </a:rPr>
              <a:t>Templeton World Charity Foundation* - </a:t>
            </a:r>
            <a:r>
              <a:rPr lang="en-US" sz="1900" b="0">
                <a:latin typeface="buckeye sans 2"/>
              </a:rPr>
              <a:t>catalyzes discovery and accelerates progress in the spiritual search for meaning, purpose, and truth. We promote scientific findings and religious exploration to inspire new perspectives on life’s deepest questions. </a:t>
            </a:r>
            <a:r>
              <a:rPr lang="en-US" sz="1900">
                <a:latin typeface="buckeye sans 2"/>
                <a:hlinkClick r:id="rId4"/>
              </a:rPr>
              <a:t>Website</a:t>
            </a:r>
            <a:br>
              <a:rPr lang="en-US" sz="1900">
                <a:latin typeface="buckeye sans 2"/>
              </a:rPr>
            </a:br>
            <a:br>
              <a:rPr lang="en-US" sz="1900" b="0">
                <a:latin typeface="buckeye sans 2"/>
              </a:rPr>
            </a:br>
            <a:r>
              <a:rPr lang="en-US" sz="1900">
                <a:latin typeface="buckeye sans 2"/>
                <a:cs typeface="Arial"/>
              </a:rPr>
              <a:t>W.K. Kellogg Foundation - </a:t>
            </a:r>
            <a:r>
              <a:rPr lang="en-US" sz="1900" b="0">
                <a:latin typeface="buckeye sans 2"/>
              </a:rPr>
              <a:t>W.K. Kellogg believed in the ingenuity of the people who shape children’s lives and the power of collaborative leadership. This spirit threads through our work today, along with our commitments to racial equity and community engagement. </a:t>
            </a:r>
            <a:r>
              <a:rPr lang="en-US" sz="1900">
                <a:latin typeface="buckeye sans 2"/>
                <a:hlinkClick r:id="rId5"/>
              </a:rPr>
              <a:t>Website</a:t>
            </a:r>
            <a:br>
              <a:rPr lang="en-US" sz="1900">
                <a:latin typeface="buckeye sans 2"/>
                <a:cs typeface="Arial"/>
              </a:rPr>
            </a:br>
            <a:br>
              <a:rPr lang="en-US" sz="1900" b="0">
                <a:latin typeface="buckeye sans 2"/>
                <a:cs typeface="Arial"/>
              </a:rPr>
            </a:br>
            <a:r>
              <a:rPr lang="en-US" sz="1900">
                <a:latin typeface="buckeye sans 2"/>
                <a:cs typeface="Arial"/>
              </a:rPr>
              <a:t>The William T. Grant Foundation* -  </a:t>
            </a:r>
            <a:r>
              <a:rPr lang="en-US" sz="1900" b="0">
                <a:latin typeface="buckeye sans 2"/>
                <a:cs typeface="Arial"/>
              </a:rPr>
              <a:t>The William T. Grant Foundation invests in high-quality research focused on reducing inequality in youth outcomes and improving the use of research evidence in decisions that affect young people in the United States. </a:t>
            </a:r>
            <a:r>
              <a:rPr lang="en-US" sz="1900">
                <a:latin typeface="buckeye sans 2"/>
                <a:cs typeface="Arial"/>
                <a:hlinkClick r:id="rId6"/>
              </a:rPr>
              <a:t>Website</a:t>
            </a:r>
            <a:br>
              <a:rPr lang="en-US" sz="2000" b="0">
                <a:latin typeface="buckeye sans 2"/>
                <a:cs typeface="Arial"/>
              </a:rPr>
            </a:br>
            <a:br>
              <a:rPr lang="en-US" sz="2000" b="0">
                <a:latin typeface="buckeye sans 2"/>
              </a:rPr>
            </a:br>
            <a:endParaRPr lang="en-US" sz="2000" b="0">
              <a:latin typeface="buckeye sans 2"/>
            </a:endParaRPr>
          </a:p>
        </p:txBody>
      </p:sp>
      <p:pic>
        <p:nvPicPr>
          <p:cNvPr id="3" name="Picture 2">
            <a:extLst>
              <a:ext uri="{FF2B5EF4-FFF2-40B4-BE49-F238E27FC236}">
                <a16:creationId xmlns:a16="http://schemas.microsoft.com/office/drawing/2014/main" id="{A15AA1D0-C229-2727-6CDF-9ADF5FB0091A}"/>
              </a:ext>
              <a:ext uri="{C183D7F6-B498-43B3-948B-1728B52AA6E4}">
                <adec:decorative xmlns:adec="http://schemas.microsoft.com/office/drawing/2017/decorative" val="1"/>
              </a:ext>
            </a:extLst>
          </p:cNvPr>
          <p:cNvPicPr>
            <a:picLocks noChangeAspect="1"/>
          </p:cNvPicPr>
          <p:nvPr/>
        </p:nvPicPr>
        <p:blipFill>
          <a:blip r:embed="rId7"/>
          <a:stretch>
            <a:fillRect/>
          </a:stretch>
        </p:blipFill>
        <p:spPr>
          <a:xfrm>
            <a:off x="429322" y="6214254"/>
            <a:ext cx="2456872" cy="474807"/>
          </a:xfrm>
          <a:prstGeom prst="rect">
            <a:avLst/>
          </a:prstGeom>
        </p:spPr>
      </p:pic>
    </p:spTree>
    <p:extLst>
      <p:ext uri="{BB962C8B-B14F-4D97-AF65-F5344CB8AC3E}">
        <p14:creationId xmlns:p14="http://schemas.microsoft.com/office/powerpoint/2010/main" val="32313968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87AC3F-2C6C-F51C-EA6D-C45751BB6533}"/>
              </a:ext>
            </a:extLst>
          </p:cNvPr>
          <p:cNvSpPr>
            <a:spLocks noGrp="1"/>
          </p:cNvSpPr>
          <p:nvPr>
            <p:ph type="title"/>
          </p:nvPr>
        </p:nvSpPr>
        <p:spPr>
          <a:xfrm>
            <a:off x="521208" y="886044"/>
            <a:ext cx="11155680" cy="1463040"/>
          </a:xfrm>
        </p:spPr>
        <p:txBody>
          <a:bodyPr/>
          <a:lstStyle/>
          <a:p>
            <a:r>
              <a:rPr lang="en-US">
                <a:solidFill>
                  <a:srgbClr val="C00000"/>
                </a:solidFill>
                <a:latin typeface="buckeye serif 2 black"/>
              </a:rPr>
              <a:t>Navigating the proposal process</a:t>
            </a:r>
          </a:p>
        </p:txBody>
      </p:sp>
      <p:sp>
        <p:nvSpPr>
          <p:cNvPr id="3" name="Content Placeholder 2">
            <a:extLst>
              <a:ext uri="{FF2B5EF4-FFF2-40B4-BE49-F238E27FC236}">
                <a16:creationId xmlns:a16="http://schemas.microsoft.com/office/drawing/2014/main" id="{67C5EEC0-D340-3870-9CAB-39C76A2AC2FE}"/>
              </a:ext>
            </a:extLst>
          </p:cNvPr>
          <p:cNvSpPr>
            <a:spLocks noGrp="1"/>
          </p:cNvSpPr>
          <p:nvPr>
            <p:ph idx="1"/>
          </p:nvPr>
        </p:nvSpPr>
        <p:spPr>
          <a:xfrm>
            <a:off x="521208" y="1999488"/>
            <a:ext cx="10936317" cy="3708763"/>
          </a:xfrm>
        </p:spPr>
        <p:txBody>
          <a:bodyPr vert="horz" lIns="91440" tIns="45720" rIns="91440" bIns="45720" rtlCol="0" anchor="t">
            <a:normAutofit/>
          </a:bodyPr>
          <a:lstStyle/>
          <a:p>
            <a:r>
              <a:rPr lang="en-US" sz="2000">
                <a:latin typeface="buckeye sans 2"/>
              </a:rPr>
              <a:t>Increased competition for private funding opportunities </a:t>
            </a:r>
            <a:r>
              <a:rPr lang="en-US" sz="2000" i="1">
                <a:latin typeface="buckeye sans 2"/>
              </a:rPr>
              <a:t>may</a:t>
            </a:r>
            <a:r>
              <a:rPr lang="en-US" sz="2000">
                <a:latin typeface="buckeye sans 2"/>
              </a:rPr>
              <a:t> impact the application process (i.e. additional application steps)</a:t>
            </a:r>
          </a:p>
          <a:p>
            <a:r>
              <a:rPr lang="en-US" sz="2000">
                <a:latin typeface="buckeye sans 2"/>
              </a:rPr>
              <a:t>Budgeting: look closely for language on indirect costs and other budget limitations</a:t>
            </a:r>
          </a:p>
          <a:p>
            <a:pPr lvl="1">
              <a:buFont typeface="Courier New" panose="020B0604020202020204" pitchFamily="34" charset="0"/>
              <a:buChar char="o"/>
            </a:pPr>
            <a:r>
              <a:rPr lang="en-US" sz="1800">
                <a:latin typeface="buckeye sans 2"/>
              </a:rPr>
              <a:t>Is tuition allowable? If not, you may need  to allow time for a </a:t>
            </a:r>
            <a:r>
              <a:rPr lang="en-US" sz="1800" b="1">
                <a:latin typeface="buckeye sans 2"/>
                <a:hlinkClick r:id="rId3"/>
              </a:rPr>
              <a:t>Grad Fee Match</a:t>
            </a:r>
            <a:r>
              <a:rPr lang="en-US" sz="1800" b="1">
                <a:latin typeface="buckeye sans 2"/>
              </a:rPr>
              <a:t> </a:t>
            </a:r>
            <a:r>
              <a:rPr lang="en-US" sz="1800">
                <a:latin typeface="buckeye sans 2"/>
              </a:rPr>
              <a:t>request.</a:t>
            </a:r>
          </a:p>
          <a:p>
            <a:r>
              <a:rPr lang="en-US" sz="2000">
                <a:latin typeface="buckeye sans 2"/>
              </a:rPr>
              <a:t>Know the process for a specific foundation: Letter of intent (LOI)? Pre-applications? Unique sponsor interfaces?</a:t>
            </a:r>
          </a:p>
          <a:p>
            <a:r>
              <a:rPr lang="en-US" sz="2000">
                <a:latin typeface="buckeye sans 2"/>
              </a:rPr>
              <a:t>Make sure you are following new internal deadlines and submitting the </a:t>
            </a:r>
            <a:r>
              <a:rPr lang="en-US" sz="2000" b="1">
                <a:latin typeface="buckeye sans 2"/>
                <a:hlinkClick r:id="rId4"/>
              </a:rPr>
              <a:t>Proposal Intake Form</a:t>
            </a:r>
            <a:r>
              <a:rPr lang="en-US" sz="2000">
                <a:latin typeface="buckeye sans 2"/>
              </a:rPr>
              <a:t> on time. Guidelines can be found</a:t>
            </a:r>
            <a:r>
              <a:rPr lang="en-US" sz="2000" b="1">
                <a:latin typeface="buckeye sans 2"/>
              </a:rPr>
              <a:t> </a:t>
            </a:r>
            <a:r>
              <a:rPr lang="en-US" sz="2000" b="1">
                <a:latin typeface="buckeye sans 2"/>
                <a:hlinkClick r:id="rId5"/>
              </a:rPr>
              <a:t>here</a:t>
            </a:r>
            <a:r>
              <a:rPr lang="en-US" sz="2000">
                <a:latin typeface="buckeye sans 2"/>
              </a:rPr>
              <a:t>.</a:t>
            </a:r>
          </a:p>
          <a:p>
            <a:r>
              <a:rPr lang="en-US" sz="2000">
                <a:latin typeface="buckeye sans 2"/>
              </a:rPr>
              <a:t>Keep your departmental grants administrator looped into the process!</a:t>
            </a:r>
          </a:p>
        </p:txBody>
      </p:sp>
      <p:pic>
        <p:nvPicPr>
          <p:cNvPr id="5" name="Picture 4">
            <a:extLst>
              <a:ext uri="{FF2B5EF4-FFF2-40B4-BE49-F238E27FC236}">
                <a16:creationId xmlns:a16="http://schemas.microsoft.com/office/drawing/2014/main" id="{FD21DBCA-F0CB-A799-7872-E0EC72A06A89}"/>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520278" y="6000522"/>
            <a:ext cx="2641600" cy="532534"/>
          </a:xfrm>
          <a:prstGeom prst="rect">
            <a:avLst/>
          </a:prstGeom>
        </p:spPr>
      </p:pic>
    </p:spTree>
    <p:extLst>
      <p:ext uri="{BB962C8B-B14F-4D97-AF65-F5344CB8AC3E}">
        <p14:creationId xmlns:p14="http://schemas.microsoft.com/office/powerpoint/2010/main" val="38650070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735728-D4A8-8D8C-6049-9F539DDBC617}"/>
              </a:ext>
            </a:extLst>
          </p:cNvPr>
          <p:cNvSpPr>
            <a:spLocks noGrp="1"/>
          </p:cNvSpPr>
          <p:nvPr>
            <p:ph type="title"/>
          </p:nvPr>
        </p:nvSpPr>
        <p:spPr/>
        <p:txBody>
          <a:bodyPr/>
          <a:lstStyle/>
          <a:p>
            <a:r>
              <a:rPr lang="en-US">
                <a:solidFill>
                  <a:srgbClr val="C00000"/>
                </a:solidFill>
                <a:latin typeface="buckeye serif 2 black"/>
              </a:rPr>
              <a:t>Case Studies</a:t>
            </a:r>
          </a:p>
        </p:txBody>
      </p:sp>
      <p:pic>
        <p:nvPicPr>
          <p:cNvPr id="5" name="Picture 4">
            <a:extLst>
              <a:ext uri="{FF2B5EF4-FFF2-40B4-BE49-F238E27FC236}">
                <a16:creationId xmlns:a16="http://schemas.microsoft.com/office/drawing/2014/main" id="{46482BFF-6478-FB94-97FC-F5AB87DA0BD9}"/>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520278" y="6000522"/>
            <a:ext cx="2641600" cy="532534"/>
          </a:xfrm>
          <a:prstGeom prst="rect">
            <a:avLst/>
          </a:prstGeom>
        </p:spPr>
      </p:pic>
    </p:spTree>
    <p:extLst>
      <p:ext uri="{BB962C8B-B14F-4D97-AF65-F5344CB8AC3E}">
        <p14:creationId xmlns:p14="http://schemas.microsoft.com/office/powerpoint/2010/main" val="32787603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Freeform: Shape 19">
            <a:extLst>
              <a:ext uri="{FF2B5EF4-FFF2-40B4-BE49-F238E27FC236}">
                <a16:creationId xmlns:a16="http://schemas.microsoft.com/office/drawing/2014/main" id="{774A975B-A886-5202-0489-6965514A0D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69" y="508090"/>
            <a:ext cx="11153214" cy="149279"/>
          </a:xfrm>
          <a:custGeom>
            <a:avLst/>
            <a:gdLst>
              <a:gd name="connsiteX0" fmla="*/ 0 w 8085002"/>
              <a:gd name="connsiteY0" fmla="*/ 0 h 149279"/>
              <a:gd name="connsiteX1" fmla="*/ 8085002 w 8085002"/>
              <a:gd name="connsiteY1" fmla="*/ 0 h 149279"/>
              <a:gd name="connsiteX2" fmla="*/ 8085002 w 8085002"/>
              <a:gd name="connsiteY2" fmla="*/ 149279 h 149279"/>
              <a:gd name="connsiteX3" fmla="*/ 0 w 8085002"/>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8085002" h="149279">
                <a:moveTo>
                  <a:pt x="0" y="0"/>
                </a:moveTo>
                <a:lnTo>
                  <a:pt x="8085002" y="0"/>
                </a:lnTo>
                <a:lnTo>
                  <a:pt x="8085002"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Shape 20">
            <a:extLst>
              <a:ext uri="{FF2B5EF4-FFF2-40B4-BE49-F238E27FC236}">
                <a16:creationId xmlns:a16="http://schemas.microsoft.com/office/drawing/2014/main" id="{EA67E988-5919-57BB-C7DE-D3EAD38A30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6209925"/>
            <a:ext cx="11155680" cy="45719"/>
          </a:xfrm>
          <a:custGeom>
            <a:avLst/>
            <a:gdLst/>
            <a:ahLst/>
            <a:cxnLst/>
            <a:rect l="l" t="t" r="r" b="b"/>
            <a:pathLst>
              <a:path w="8715708" h="45719">
                <a:moveTo>
                  <a:pt x="0" y="0"/>
                </a:moveTo>
                <a:lnTo>
                  <a:pt x="3694525" y="0"/>
                </a:lnTo>
                <a:lnTo>
                  <a:pt x="5021183" y="0"/>
                </a:lnTo>
                <a:lnTo>
                  <a:pt x="8715708" y="0"/>
                </a:lnTo>
                <a:lnTo>
                  <a:pt x="8715708" y="45719"/>
                </a:lnTo>
                <a:lnTo>
                  <a:pt x="5021183" y="45719"/>
                </a:lnTo>
                <a:lnTo>
                  <a:pt x="3694525" y="45719"/>
                </a:lnTo>
                <a:lnTo>
                  <a:pt x="0" y="4571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22" name="Rectangle 21">
            <a:extLst>
              <a:ext uri="{FF2B5EF4-FFF2-40B4-BE49-F238E27FC236}">
                <a16:creationId xmlns:a16="http://schemas.microsoft.com/office/drawing/2014/main" id="{FAF3766F-DEF3-4802-BB0D-7A18EDD970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F1A84A0-2218-FDF0-BF10-266DC339ABF4}"/>
              </a:ext>
            </a:extLst>
          </p:cNvPr>
          <p:cNvSpPr>
            <a:spLocks noGrp="1"/>
          </p:cNvSpPr>
          <p:nvPr>
            <p:ph type="title"/>
          </p:nvPr>
        </p:nvSpPr>
        <p:spPr>
          <a:xfrm>
            <a:off x="517869" y="935719"/>
            <a:ext cx="3380599" cy="1852247"/>
          </a:xfrm>
        </p:spPr>
        <p:txBody>
          <a:bodyPr vert="horz" lIns="91440" tIns="45720" rIns="91440" bIns="45720" rtlCol="0" anchor="b">
            <a:normAutofit/>
          </a:bodyPr>
          <a:lstStyle/>
          <a:p>
            <a:r>
              <a:rPr lang="en-US" sz="4000">
                <a:solidFill>
                  <a:srgbClr val="C00000"/>
                </a:solidFill>
                <a:latin typeface="buckeye serif 2 black"/>
              </a:rPr>
              <a:t>Spencer Foundation</a:t>
            </a:r>
          </a:p>
        </p:txBody>
      </p:sp>
      <p:sp>
        <p:nvSpPr>
          <p:cNvPr id="3" name="Text Placeholder 2">
            <a:extLst>
              <a:ext uri="{FF2B5EF4-FFF2-40B4-BE49-F238E27FC236}">
                <a16:creationId xmlns:a16="http://schemas.microsoft.com/office/drawing/2014/main" id="{A5B1720D-4786-D8B9-9B53-FF3D4C964432}"/>
              </a:ext>
            </a:extLst>
          </p:cNvPr>
          <p:cNvSpPr>
            <a:spLocks noGrp="1"/>
          </p:cNvSpPr>
          <p:nvPr>
            <p:ph type="body" idx="1"/>
          </p:nvPr>
        </p:nvSpPr>
        <p:spPr>
          <a:xfrm>
            <a:off x="517868" y="3005905"/>
            <a:ext cx="3281973" cy="1267945"/>
          </a:xfrm>
        </p:spPr>
        <p:txBody>
          <a:bodyPr vert="horz" lIns="91440" tIns="45720" rIns="91440" bIns="45720" rtlCol="0" anchor="t">
            <a:normAutofit/>
          </a:bodyPr>
          <a:lstStyle/>
          <a:p>
            <a:r>
              <a:rPr lang="en-US" sz="2000" b="1">
                <a:solidFill>
                  <a:schemeClr val="tx1"/>
                </a:solidFill>
                <a:latin typeface="buckeye sans 2"/>
              </a:rPr>
              <a:t>Solicitation: </a:t>
            </a:r>
            <a:r>
              <a:rPr lang="en-US" sz="2000" b="1">
                <a:solidFill>
                  <a:srgbClr val="00B0F0"/>
                </a:solidFill>
                <a:latin typeface="buckeye sans 2"/>
                <a:ea typeface="+mn-lt"/>
                <a:cs typeface="+mn-lt"/>
                <a:hlinkClick r:id="rId3">
                  <a:extLst>
                    <a:ext uri="{A12FA001-AC4F-418D-AE19-62706E023703}">
                      <ahyp:hlinkClr xmlns:ahyp="http://schemas.microsoft.com/office/drawing/2018/hyperlinkcolor" val="tx"/>
                    </a:ext>
                  </a:extLst>
                </a:hlinkClick>
              </a:rPr>
              <a:t>Large Grants on Education</a:t>
            </a:r>
            <a:r>
              <a:rPr lang="en-US" sz="2000" b="1">
                <a:solidFill>
                  <a:schemeClr val="tx1"/>
                </a:solidFill>
                <a:latin typeface="buckeye sans 2"/>
                <a:ea typeface="+mn-lt"/>
                <a:cs typeface="+mn-lt"/>
              </a:rPr>
              <a:t> </a:t>
            </a:r>
            <a:endParaRPr lang="en-US" sz="2000" b="1" kern="1200">
              <a:solidFill>
                <a:schemeClr val="tx1"/>
              </a:solidFill>
              <a:latin typeface="buckeye sans 2"/>
            </a:endParaRPr>
          </a:p>
        </p:txBody>
      </p:sp>
      <p:sp>
        <p:nvSpPr>
          <p:cNvPr id="23" name="Freeform: Shape 22">
            <a:extLst>
              <a:ext uri="{FF2B5EF4-FFF2-40B4-BE49-F238E27FC236}">
                <a16:creationId xmlns:a16="http://schemas.microsoft.com/office/drawing/2014/main" id="{BD0C058D-27D4-3139-E199-E2C11099B6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69" y="508090"/>
            <a:ext cx="11153214" cy="149279"/>
          </a:xfrm>
          <a:custGeom>
            <a:avLst/>
            <a:gdLst>
              <a:gd name="connsiteX0" fmla="*/ 0 w 8085002"/>
              <a:gd name="connsiteY0" fmla="*/ 0 h 149279"/>
              <a:gd name="connsiteX1" fmla="*/ 8085002 w 8085002"/>
              <a:gd name="connsiteY1" fmla="*/ 0 h 149279"/>
              <a:gd name="connsiteX2" fmla="*/ 8085002 w 8085002"/>
              <a:gd name="connsiteY2" fmla="*/ 149279 h 149279"/>
              <a:gd name="connsiteX3" fmla="*/ 0 w 8085002"/>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8085002" h="149279">
                <a:moveTo>
                  <a:pt x="0" y="0"/>
                </a:moveTo>
                <a:lnTo>
                  <a:pt x="8085002" y="0"/>
                </a:lnTo>
                <a:lnTo>
                  <a:pt x="8085002"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Shape 18">
            <a:extLst>
              <a:ext uri="{FF2B5EF4-FFF2-40B4-BE49-F238E27FC236}">
                <a16:creationId xmlns:a16="http://schemas.microsoft.com/office/drawing/2014/main" id="{E94E0531-D614-3CB6-996E-FF0184A33A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68" y="6300216"/>
            <a:ext cx="11165482" cy="45719"/>
          </a:xfrm>
          <a:custGeom>
            <a:avLst/>
            <a:gdLst>
              <a:gd name="connsiteX0" fmla="*/ 0 w 11165482"/>
              <a:gd name="connsiteY0" fmla="*/ 0 h 45719"/>
              <a:gd name="connsiteX1" fmla="*/ 3694525 w 11165482"/>
              <a:gd name="connsiteY1" fmla="*/ 0 h 45719"/>
              <a:gd name="connsiteX2" fmla="*/ 5021183 w 11165482"/>
              <a:gd name="connsiteY2" fmla="*/ 0 h 45719"/>
              <a:gd name="connsiteX3" fmla="*/ 6144299 w 11165482"/>
              <a:gd name="connsiteY3" fmla="*/ 0 h 45719"/>
              <a:gd name="connsiteX4" fmla="*/ 8715708 w 11165482"/>
              <a:gd name="connsiteY4" fmla="*/ 0 h 45719"/>
              <a:gd name="connsiteX5" fmla="*/ 11165482 w 11165482"/>
              <a:gd name="connsiteY5" fmla="*/ 0 h 45719"/>
              <a:gd name="connsiteX6" fmla="*/ 11165482 w 11165482"/>
              <a:gd name="connsiteY6" fmla="*/ 45719 h 45719"/>
              <a:gd name="connsiteX7" fmla="*/ 8715708 w 11165482"/>
              <a:gd name="connsiteY7" fmla="*/ 45719 h 45719"/>
              <a:gd name="connsiteX8" fmla="*/ 6144299 w 11165482"/>
              <a:gd name="connsiteY8" fmla="*/ 45719 h 45719"/>
              <a:gd name="connsiteX9" fmla="*/ 5021183 w 11165482"/>
              <a:gd name="connsiteY9" fmla="*/ 45719 h 45719"/>
              <a:gd name="connsiteX10" fmla="*/ 3694525 w 11165482"/>
              <a:gd name="connsiteY10" fmla="*/ 45719 h 45719"/>
              <a:gd name="connsiteX11" fmla="*/ 0 w 11165482"/>
              <a:gd name="connsiteY11" fmla="*/ 45719 h 45719"/>
              <a:gd name="connsiteX0" fmla="*/ 0 w 11165482"/>
              <a:gd name="connsiteY0" fmla="*/ 0 h 45719"/>
              <a:gd name="connsiteX1" fmla="*/ 3694525 w 11165482"/>
              <a:gd name="connsiteY1" fmla="*/ 0 h 45719"/>
              <a:gd name="connsiteX2" fmla="*/ 6144299 w 11165482"/>
              <a:gd name="connsiteY2" fmla="*/ 0 h 45719"/>
              <a:gd name="connsiteX3" fmla="*/ 8715708 w 11165482"/>
              <a:gd name="connsiteY3" fmla="*/ 0 h 45719"/>
              <a:gd name="connsiteX4" fmla="*/ 11165482 w 11165482"/>
              <a:gd name="connsiteY4" fmla="*/ 0 h 45719"/>
              <a:gd name="connsiteX5" fmla="*/ 11165482 w 11165482"/>
              <a:gd name="connsiteY5" fmla="*/ 45719 h 45719"/>
              <a:gd name="connsiteX6" fmla="*/ 8715708 w 11165482"/>
              <a:gd name="connsiteY6" fmla="*/ 45719 h 45719"/>
              <a:gd name="connsiteX7" fmla="*/ 6144299 w 11165482"/>
              <a:gd name="connsiteY7" fmla="*/ 45719 h 45719"/>
              <a:gd name="connsiteX8" fmla="*/ 5021183 w 11165482"/>
              <a:gd name="connsiteY8" fmla="*/ 45719 h 45719"/>
              <a:gd name="connsiteX9" fmla="*/ 3694525 w 11165482"/>
              <a:gd name="connsiteY9" fmla="*/ 45719 h 45719"/>
              <a:gd name="connsiteX10" fmla="*/ 0 w 11165482"/>
              <a:gd name="connsiteY10" fmla="*/ 45719 h 45719"/>
              <a:gd name="connsiteX11" fmla="*/ 0 w 11165482"/>
              <a:gd name="connsiteY11" fmla="*/ 0 h 45719"/>
              <a:gd name="connsiteX0" fmla="*/ 0 w 11165482"/>
              <a:gd name="connsiteY0" fmla="*/ 0 h 45719"/>
              <a:gd name="connsiteX1" fmla="*/ 3694525 w 11165482"/>
              <a:gd name="connsiteY1" fmla="*/ 0 h 45719"/>
              <a:gd name="connsiteX2" fmla="*/ 6144299 w 11165482"/>
              <a:gd name="connsiteY2" fmla="*/ 0 h 45719"/>
              <a:gd name="connsiteX3" fmla="*/ 8715708 w 11165482"/>
              <a:gd name="connsiteY3" fmla="*/ 0 h 45719"/>
              <a:gd name="connsiteX4" fmla="*/ 11165482 w 11165482"/>
              <a:gd name="connsiteY4" fmla="*/ 0 h 45719"/>
              <a:gd name="connsiteX5" fmla="*/ 11165482 w 11165482"/>
              <a:gd name="connsiteY5" fmla="*/ 45719 h 45719"/>
              <a:gd name="connsiteX6" fmla="*/ 8715708 w 11165482"/>
              <a:gd name="connsiteY6" fmla="*/ 45719 h 45719"/>
              <a:gd name="connsiteX7" fmla="*/ 6144299 w 11165482"/>
              <a:gd name="connsiteY7" fmla="*/ 45719 h 45719"/>
              <a:gd name="connsiteX8" fmla="*/ 5021183 w 11165482"/>
              <a:gd name="connsiteY8" fmla="*/ 45719 h 45719"/>
              <a:gd name="connsiteX9" fmla="*/ 0 w 11165482"/>
              <a:gd name="connsiteY9" fmla="*/ 45719 h 45719"/>
              <a:gd name="connsiteX10" fmla="*/ 0 w 11165482"/>
              <a:gd name="connsiteY10" fmla="*/ 0 h 45719"/>
              <a:gd name="connsiteX0" fmla="*/ 0 w 11165482"/>
              <a:gd name="connsiteY0" fmla="*/ 0 h 45719"/>
              <a:gd name="connsiteX1" fmla="*/ 6144299 w 11165482"/>
              <a:gd name="connsiteY1" fmla="*/ 0 h 45719"/>
              <a:gd name="connsiteX2" fmla="*/ 8715708 w 11165482"/>
              <a:gd name="connsiteY2" fmla="*/ 0 h 45719"/>
              <a:gd name="connsiteX3" fmla="*/ 11165482 w 11165482"/>
              <a:gd name="connsiteY3" fmla="*/ 0 h 45719"/>
              <a:gd name="connsiteX4" fmla="*/ 11165482 w 11165482"/>
              <a:gd name="connsiteY4" fmla="*/ 45719 h 45719"/>
              <a:gd name="connsiteX5" fmla="*/ 8715708 w 11165482"/>
              <a:gd name="connsiteY5" fmla="*/ 45719 h 45719"/>
              <a:gd name="connsiteX6" fmla="*/ 6144299 w 11165482"/>
              <a:gd name="connsiteY6" fmla="*/ 45719 h 45719"/>
              <a:gd name="connsiteX7" fmla="*/ 5021183 w 11165482"/>
              <a:gd name="connsiteY7" fmla="*/ 45719 h 45719"/>
              <a:gd name="connsiteX8" fmla="*/ 0 w 11165482"/>
              <a:gd name="connsiteY8" fmla="*/ 45719 h 45719"/>
              <a:gd name="connsiteX9" fmla="*/ 0 w 11165482"/>
              <a:gd name="connsiteY9" fmla="*/ 0 h 45719"/>
              <a:gd name="connsiteX0" fmla="*/ 0 w 11165482"/>
              <a:gd name="connsiteY0" fmla="*/ 0 h 45719"/>
              <a:gd name="connsiteX1" fmla="*/ 6144299 w 11165482"/>
              <a:gd name="connsiteY1" fmla="*/ 0 h 45719"/>
              <a:gd name="connsiteX2" fmla="*/ 8715708 w 11165482"/>
              <a:gd name="connsiteY2" fmla="*/ 0 h 45719"/>
              <a:gd name="connsiteX3" fmla="*/ 11165482 w 11165482"/>
              <a:gd name="connsiteY3" fmla="*/ 0 h 45719"/>
              <a:gd name="connsiteX4" fmla="*/ 11165482 w 11165482"/>
              <a:gd name="connsiteY4" fmla="*/ 45719 h 45719"/>
              <a:gd name="connsiteX5" fmla="*/ 8715708 w 11165482"/>
              <a:gd name="connsiteY5" fmla="*/ 45719 h 45719"/>
              <a:gd name="connsiteX6" fmla="*/ 5021183 w 11165482"/>
              <a:gd name="connsiteY6" fmla="*/ 45719 h 45719"/>
              <a:gd name="connsiteX7" fmla="*/ 0 w 11165482"/>
              <a:gd name="connsiteY7" fmla="*/ 45719 h 45719"/>
              <a:gd name="connsiteX8" fmla="*/ 0 w 11165482"/>
              <a:gd name="connsiteY8" fmla="*/ 0 h 45719"/>
              <a:gd name="connsiteX0" fmla="*/ 0 w 11165482"/>
              <a:gd name="connsiteY0" fmla="*/ 0 h 45719"/>
              <a:gd name="connsiteX1" fmla="*/ 8715708 w 11165482"/>
              <a:gd name="connsiteY1" fmla="*/ 0 h 45719"/>
              <a:gd name="connsiteX2" fmla="*/ 11165482 w 11165482"/>
              <a:gd name="connsiteY2" fmla="*/ 0 h 45719"/>
              <a:gd name="connsiteX3" fmla="*/ 11165482 w 11165482"/>
              <a:gd name="connsiteY3" fmla="*/ 45719 h 45719"/>
              <a:gd name="connsiteX4" fmla="*/ 8715708 w 11165482"/>
              <a:gd name="connsiteY4" fmla="*/ 45719 h 45719"/>
              <a:gd name="connsiteX5" fmla="*/ 5021183 w 11165482"/>
              <a:gd name="connsiteY5" fmla="*/ 45719 h 45719"/>
              <a:gd name="connsiteX6" fmla="*/ 0 w 11165482"/>
              <a:gd name="connsiteY6" fmla="*/ 45719 h 45719"/>
              <a:gd name="connsiteX7" fmla="*/ 0 w 11165482"/>
              <a:gd name="connsiteY7" fmla="*/ 0 h 45719"/>
              <a:gd name="connsiteX0" fmla="*/ 0 w 11165482"/>
              <a:gd name="connsiteY0" fmla="*/ 0 h 45719"/>
              <a:gd name="connsiteX1" fmla="*/ 8715708 w 11165482"/>
              <a:gd name="connsiteY1" fmla="*/ 0 h 45719"/>
              <a:gd name="connsiteX2" fmla="*/ 11165482 w 11165482"/>
              <a:gd name="connsiteY2" fmla="*/ 0 h 45719"/>
              <a:gd name="connsiteX3" fmla="*/ 11165482 w 11165482"/>
              <a:gd name="connsiteY3" fmla="*/ 45719 h 45719"/>
              <a:gd name="connsiteX4" fmla="*/ 8715708 w 11165482"/>
              <a:gd name="connsiteY4" fmla="*/ 45719 h 45719"/>
              <a:gd name="connsiteX5" fmla="*/ 0 w 11165482"/>
              <a:gd name="connsiteY5" fmla="*/ 45719 h 45719"/>
              <a:gd name="connsiteX6" fmla="*/ 0 w 11165482"/>
              <a:gd name="connsiteY6" fmla="*/ 0 h 45719"/>
              <a:gd name="connsiteX0" fmla="*/ 0 w 11165482"/>
              <a:gd name="connsiteY0" fmla="*/ 0 h 45719"/>
              <a:gd name="connsiteX1" fmla="*/ 8715708 w 11165482"/>
              <a:gd name="connsiteY1" fmla="*/ 0 h 45719"/>
              <a:gd name="connsiteX2" fmla="*/ 11165482 w 11165482"/>
              <a:gd name="connsiteY2" fmla="*/ 0 h 45719"/>
              <a:gd name="connsiteX3" fmla="*/ 11165482 w 11165482"/>
              <a:gd name="connsiteY3" fmla="*/ 45719 h 45719"/>
              <a:gd name="connsiteX4" fmla="*/ 0 w 11165482"/>
              <a:gd name="connsiteY4" fmla="*/ 45719 h 45719"/>
              <a:gd name="connsiteX5" fmla="*/ 0 w 11165482"/>
              <a:gd name="connsiteY5" fmla="*/ 0 h 45719"/>
              <a:gd name="connsiteX0" fmla="*/ 0 w 11165482"/>
              <a:gd name="connsiteY0" fmla="*/ 0 h 45719"/>
              <a:gd name="connsiteX1" fmla="*/ 11165482 w 11165482"/>
              <a:gd name="connsiteY1" fmla="*/ 0 h 45719"/>
              <a:gd name="connsiteX2" fmla="*/ 11165482 w 11165482"/>
              <a:gd name="connsiteY2" fmla="*/ 45719 h 45719"/>
              <a:gd name="connsiteX3" fmla="*/ 0 w 11165482"/>
              <a:gd name="connsiteY3" fmla="*/ 45719 h 45719"/>
              <a:gd name="connsiteX4" fmla="*/ 0 w 11165482"/>
              <a:gd name="connsiteY4" fmla="*/ 0 h 457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65482" h="45719">
                <a:moveTo>
                  <a:pt x="0" y="0"/>
                </a:moveTo>
                <a:lnTo>
                  <a:pt x="11165482" y="0"/>
                </a:lnTo>
                <a:lnTo>
                  <a:pt x="11165482" y="45719"/>
                </a:lnTo>
                <a:lnTo>
                  <a:pt x="0" y="45719"/>
                </a:lnTo>
                <a:lnTo>
                  <a:pt x="0"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 name="Picture 6" descr="Spencer Foundation updated instructions, as found on solicitation site">
            <a:extLst>
              <a:ext uri="{FF2B5EF4-FFF2-40B4-BE49-F238E27FC236}">
                <a16:creationId xmlns:a16="http://schemas.microsoft.com/office/drawing/2014/main" id="{4CEBECE8-2530-C00B-86BA-8EF2E1015CF5}"/>
              </a:ext>
            </a:extLst>
          </p:cNvPr>
          <p:cNvPicPr>
            <a:picLocks noChangeAspect="1"/>
          </p:cNvPicPr>
          <p:nvPr/>
        </p:nvPicPr>
        <p:blipFill>
          <a:blip r:embed="rId4"/>
          <a:stretch>
            <a:fillRect/>
          </a:stretch>
        </p:blipFill>
        <p:spPr>
          <a:xfrm>
            <a:off x="3900442" y="1279835"/>
            <a:ext cx="7844651" cy="4307624"/>
          </a:xfrm>
          <a:prstGeom prst="rect">
            <a:avLst/>
          </a:prstGeom>
        </p:spPr>
      </p:pic>
      <p:pic>
        <p:nvPicPr>
          <p:cNvPr id="9" name="Picture 8">
            <a:extLst>
              <a:ext uri="{FF2B5EF4-FFF2-40B4-BE49-F238E27FC236}">
                <a16:creationId xmlns:a16="http://schemas.microsoft.com/office/drawing/2014/main" id="{2D5FF654-ADC6-26AA-AC22-77CC1482A623}"/>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522249" y="5791487"/>
            <a:ext cx="2338039" cy="465795"/>
          </a:xfrm>
          <a:prstGeom prst="rect">
            <a:avLst/>
          </a:prstGeom>
        </p:spPr>
      </p:pic>
    </p:spTree>
    <p:extLst>
      <p:ext uri="{BB962C8B-B14F-4D97-AF65-F5344CB8AC3E}">
        <p14:creationId xmlns:p14="http://schemas.microsoft.com/office/powerpoint/2010/main" val="2947633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6" name="Picture 5" descr="Sample fund restrictions">
            <a:extLst>
              <a:ext uri="{FF2B5EF4-FFF2-40B4-BE49-F238E27FC236}">
                <a16:creationId xmlns:a16="http://schemas.microsoft.com/office/drawing/2014/main" id="{024BF0DF-C16B-745A-996A-E2FC8FC69E67}"/>
              </a:ext>
            </a:extLst>
          </p:cNvPr>
          <p:cNvPicPr>
            <a:picLocks noChangeAspect="1"/>
          </p:cNvPicPr>
          <p:nvPr/>
        </p:nvPicPr>
        <p:blipFill>
          <a:blip r:embed="rId3"/>
          <a:stretch>
            <a:fillRect/>
          </a:stretch>
        </p:blipFill>
        <p:spPr>
          <a:xfrm>
            <a:off x="3235312" y="132080"/>
            <a:ext cx="5487696" cy="6441440"/>
          </a:xfrm>
          <a:prstGeom prst="rect">
            <a:avLst/>
          </a:prstGeom>
        </p:spPr>
      </p:pic>
      <p:pic>
        <p:nvPicPr>
          <p:cNvPr id="10" name="Picture 9">
            <a:extLst>
              <a:ext uri="{FF2B5EF4-FFF2-40B4-BE49-F238E27FC236}">
                <a16:creationId xmlns:a16="http://schemas.microsoft.com/office/drawing/2014/main" id="{6A8D7E46-A1C1-0DC1-4DA3-0A60EAFA5477}"/>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349529" y="6106447"/>
            <a:ext cx="2338039" cy="465795"/>
          </a:xfrm>
          <a:prstGeom prst="rect">
            <a:avLst/>
          </a:prstGeom>
        </p:spPr>
      </p:pic>
      <p:sp>
        <p:nvSpPr>
          <p:cNvPr id="2" name="Title 1">
            <a:extLst>
              <a:ext uri="{FF2B5EF4-FFF2-40B4-BE49-F238E27FC236}">
                <a16:creationId xmlns:a16="http://schemas.microsoft.com/office/drawing/2014/main" id="{91679570-651E-14B3-AF8A-C803DC7A6EF6}"/>
              </a:ext>
            </a:extLst>
          </p:cNvPr>
          <p:cNvSpPr>
            <a:spLocks noGrp="1"/>
          </p:cNvSpPr>
          <p:nvPr>
            <p:ph type="title"/>
          </p:nvPr>
        </p:nvSpPr>
        <p:spPr>
          <a:xfrm>
            <a:off x="521208" y="978408"/>
            <a:ext cx="2457005" cy="1463040"/>
          </a:xfrm>
        </p:spPr>
        <p:txBody>
          <a:bodyPr>
            <a:normAutofit/>
          </a:bodyPr>
          <a:lstStyle/>
          <a:p>
            <a:r>
              <a:rPr lang="en-US" sz="1800" dirty="0">
                <a:solidFill>
                  <a:srgbClr val="C00000"/>
                </a:solidFill>
                <a:latin typeface="buckeye serif 2 black"/>
                <a:ea typeface="Calibri"/>
                <a:cs typeface="Calibri"/>
              </a:rPr>
              <a:t>Spencer restrictions</a:t>
            </a:r>
          </a:p>
        </p:txBody>
      </p:sp>
    </p:spTree>
    <p:extLst>
      <p:ext uri="{BB962C8B-B14F-4D97-AF65-F5344CB8AC3E}">
        <p14:creationId xmlns:p14="http://schemas.microsoft.com/office/powerpoint/2010/main" val="28022711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4" name="Picture 3" descr="Spencer Foundation indirect cost policy">
            <a:extLst>
              <a:ext uri="{FF2B5EF4-FFF2-40B4-BE49-F238E27FC236}">
                <a16:creationId xmlns:a16="http://schemas.microsoft.com/office/drawing/2014/main" id="{19F6B1F5-903B-17EA-B486-387CAA23D2D8}"/>
              </a:ext>
            </a:extLst>
          </p:cNvPr>
          <p:cNvPicPr>
            <a:picLocks noChangeAspect="1"/>
          </p:cNvPicPr>
          <p:nvPr/>
        </p:nvPicPr>
        <p:blipFill>
          <a:blip r:embed="rId3"/>
          <a:stretch>
            <a:fillRect/>
          </a:stretch>
        </p:blipFill>
        <p:spPr>
          <a:xfrm>
            <a:off x="3148937" y="0"/>
            <a:ext cx="5894127" cy="6858000"/>
          </a:xfrm>
          <a:prstGeom prst="rect">
            <a:avLst/>
          </a:prstGeom>
        </p:spPr>
      </p:pic>
      <p:pic>
        <p:nvPicPr>
          <p:cNvPr id="6" name="Picture 5">
            <a:extLst>
              <a:ext uri="{FF2B5EF4-FFF2-40B4-BE49-F238E27FC236}">
                <a16:creationId xmlns:a16="http://schemas.microsoft.com/office/drawing/2014/main" id="{F55BF306-34B4-3510-55E8-4999C6E3C285}"/>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349529" y="6197887"/>
            <a:ext cx="2338039" cy="465795"/>
          </a:xfrm>
          <a:prstGeom prst="rect">
            <a:avLst/>
          </a:prstGeom>
        </p:spPr>
      </p:pic>
      <p:sp>
        <p:nvSpPr>
          <p:cNvPr id="2" name="Title 1">
            <a:extLst>
              <a:ext uri="{FF2B5EF4-FFF2-40B4-BE49-F238E27FC236}">
                <a16:creationId xmlns:a16="http://schemas.microsoft.com/office/drawing/2014/main" id="{6F94D308-24BE-95E1-0FBF-D679366C372E}"/>
              </a:ext>
            </a:extLst>
          </p:cNvPr>
          <p:cNvSpPr>
            <a:spLocks noGrp="1"/>
          </p:cNvSpPr>
          <p:nvPr>
            <p:ph type="title"/>
          </p:nvPr>
        </p:nvSpPr>
        <p:spPr>
          <a:xfrm>
            <a:off x="521208" y="978408"/>
            <a:ext cx="2348148" cy="1463040"/>
          </a:xfrm>
        </p:spPr>
        <p:txBody>
          <a:bodyPr>
            <a:normAutofit/>
          </a:bodyPr>
          <a:lstStyle/>
          <a:p>
            <a:r>
              <a:rPr lang="en-US" sz="2000" dirty="0">
                <a:solidFill>
                  <a:srgbClr val="C00000"/>
                </a:solidFill>
                <a:latin typeface="buckeye serif 2 black"/>
              </a:rPr>
              <a:t>Spencer Restrictions</a:t>
            </a:r>
          </a:p>
        </p:txBody>
      </p:sp>
    </p:spTree>
    <p:extLst>
      <p:ext uri="{BB962C8B-B14F-4D97-AF65-F5344CB8AC3E}">
        <p14:creationId xmlns:p14="http://schemas.microsoft.com/office/powerpoint/2010/main" val="10988590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DEF5DE-408A-0DDF-BEA4-D3308C8F828A}"/>
              </a:ext>
            </a:extLst>
          </p:cNvPr>
          <p:cNvSpPr>
            <a:spLocks noGrp="1"/>
          </p:cNvSpPr>
          <p:nvPr>
            <p:ph type="title"/>
          </p:nvPr>
        </p:nvSpPr>
        <p:spPr>
          <a:xfrm>
            <a:off x="541528" y="978408"/>
            <a:ext cx="4705096" cy="1352296"/>
          </a:xfrm>
        </p:spPr>
        <p:txBody>
          <a:bodyPr/>
          <a:lstStyle/>
          <a:p>
            <a:r>
              <a:rPr lang="en-US" sz="3200">
                <a:solidFill>
                  <a:srgbClr val="C00000"/>
                </a:solidFill>
                <a:latin typeface="buckeye serif 2 black"/>
              </a:rPr>
              <a:t>H.F. Guggenheim Distinguished Scholars</a:t>
            </a:r>
          </a:p>
        </p:txBody>
      </p:sp>
      <p:sp>
        <p:nvSpPr>
          <p:cNvPr id="3" name="Text Placeholder 2">
            <a:extLst>
              <a:ext uri="{FF2B5EF4-FFF2-40B4-BE49-F238E27FC236}">
                <a16:creationId xmlns:a16="http://schemas.microsoft.com/office/drawing/2014/main" id="{F4B8D72E-3ACC-E4BC-7090-4657DD16EC58}"/>
              </a:ext>
            </a:extLst>
          </p:cNvPr>
          <p:cNvSpPr>
            <a:spLocks noGrp="1"/>
          </p:cNvSpPr>
          <p:nvPr>
            <p:ph type="body" idx="1"/>
          </p:nvPr>
        </p:nvSpPr>
        <p:spPr>
          <a:xfrm>
            <a:off x="5123688" y="5388864"/>
            <a:ext cx="6157976" cy="803656"/>
          </a:xfrm>
        </p:spPr>
        <p:txBody>
          <a:bodyPr>
            <a:normAutofit/>
          </a:bodyPr>
          <a:lstStyle/>
          <a:p>
            <a:r>
              <a:rPr lang="en-US" b="1">
                <a:latin typeface="buckeye sans 2"/>
              </a:rPr>
              <a:t>Solicitation: </a:t>
            </a:r>
            <a:r>
              <a:rPr lang="en-US" b="1" i="0">
                <a:latin typeface="buckeye sans 2"/>
                <a:ea typeface="+mn-lt"/>
                <a:cs typeface="+mn-lt"/>
                <a:hlinkClick r:id="rId3"/>
              </a:rPr>
              <a:t>Distinguished Scholars site</a:t>
            </a:r>
            <a:r>
              <a:rPr lang="en-US" b="1" i="0">
                <a:latin typeface="buckeye sans 2"/>
                <a:ea typeface="+mn-lt"/>
                <a:cs typeface="+mn-lt"/>
              </a:rPr>
              <a:t> </a:t>
            </a:r>
            <a:endParaRPr lang="en-US" b="1">
              <a:latin typeface="buckeye sans 2"/>
            </a:endParaRPr>
          </a:p>
        </p:txBody>
      </p:sp>
      <p:pic>
        <p:nvPicPr>
          <p:cNvPr id="4" name="Picture 3" descr="A person standing in front of a wall of colorful squares&#10;&#10;AI-generated content may be incorrect.">
            <a:extLst>
              <a:ext uri="{FF2B5EF4-FFF2-40B4-BE49-F238E27FC236}">
                <a16:creationId xmlns:a16="http://schemas.microsoft.com/office/drawing/2014/main" id="{886D8AAA-1D7C-D79C-643E-A4499D06855A}"/>
              </a:ext>
            </a:extLst>
          </p:cNvPr>
          <p:cNvPicPr>
            <a:picLocks noChangeAspect="1"/>
          </p:cNvPicPr>
          <p:nvPr/>
        </p:nvPicPr>
        <p:blipFill>
          <a:blip r:embed="rId4"/>
          <a:stretch>
            <a:fillRect/>
          </a:stretch>
        </p:blipFill>
        <p:spPr>
          <a:xfrm>
            <a:off x="542925" y="2754630"/>
            <a:ext cx="4309110" cy="2872740"/>
          </a:xfrm>
          <a:prstGeom prst="rect">
            <a:avLst/>
          </a:prstGeom>
        </p:spPr>
      </p:pic>
      <p:pic>
        <p:nvPicPr>
          <p:cNvPr id="5" name="Picture 4" descr="Image of Guggenheim application process">
            <a:extLst>
              <a:ext uri="{FF2B5EF4-FFF2-40B4-BE49-F238E27FC236}">
                <a16:creationId xmlns:a16="http://schemas.microsoft.com/office/drawing/2014/main" id="{F59D6C2E-C302-5DB9-7D6D-A5A339E396CF}"/>
              </a:ext>
            </a:extLst>
          </p:cNvPr>
          <p:cNvPicPr>
            <a:picLocks noChangeAspect="1"/>
          </p:cNvPicPr>
          <p:nvPr/>
        </p:nvPicPr>
        <p:blipFill>
          <a:blip r:embed="rId5"/>
          <a:stretch>
            <a:fillRect/>
          </a:stretch>
        </p:blipFill>
        <p:spPr>
          <a:xfrm>
            <a:off x="5120640" y="798195"/>
            <a:ext cx="7071360" cy="4591050"/>
          </a:xfrm>
          <a:prstGeom prst="rect">
            <a:avLst/>
          </a:prstGeom>
        </p:spPr>
      </p:pic>
      <p:pic>
        <p:nvPicPr>
          <p:cNvPr id="7" name="Picture 6">
            <a:extLst>
              <a:ext uri="{FF2B5EF4-FFF2-40B4-BE49-F238E27FC236}">
                <a16:creationId xmlns:a16="http://schemas.microsoft.com/office/drawing/2014/main" id="{59842C2D-FE32-B398-7348-457EC093994F}"/>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349529" y="6197887"/>
            <a:ext cx="2338039" cy="465795"/>
          </a:xfrm>
          <a:prstGeom prst="rect">
            <a:avLst/>
          </a:prstGeom>
        </p:spPr>
      </p:pic>
    </p:spTree>
    <p:extLst>
      <p:ext uri="{BB962C8B-B14F-4D97-AF65-F5344CB8AC3E}">
        <p14:creationId xmlns:p14="http://schemas.microsoft.com/office/powerpoint/2010/main" val="18606950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6" name="Picture 5" descr="Budget guidelines">
            <a:extLst>
              <a:ext uri="{FF2B5EF4-FFF2-40B4-BE49-F238E27FC236}">
                <a16:creationId xmlns:a16="http://schemas.microsoft.com/office/drawing/2014/main" id="{90E046B5-9D5D-6EB8-6320-2BDAC69E3160}"/>
              </a:ext>
            </a:extLst>
          </p:cNvPr>
          <p:cNvPicPr>
            <a:picLocks noChangeAspect="1"/>
          </p:cNvPicPr>
          <p:nvPr/>
        </p:nvPicPr>
        <p:blipFill>
          <a:blip r:embed="rId3"/>
          <a:stretch>
            <a:fillRect/>
          </a:stretch>
        </p:blipFill>
        <p:spPr>
          <a:xfrm>
            <a:off x="369236" y="723195"/>
            <a:ext cx="5683885" cy="2780665"/>
          </a:xfrm>
          <a:prstGeom prst="rect">
            <a:avLst/>
          </a:prstGeom>
        </p:spPr>
      </p:pic>
      <p:pic>
        <p:nvPicPr>
          <p:cNvPr id="7" name="Picture 6" descr="Salary guidelines">
            <a:extLst>
              <a:ext uri="{FF2B5EF4-FFF2-40B4-BE49-F238E27FC236}">
                <a16:creationId xmlns:a16="http://schemas.microsoft.com/office/drawing/2014/main" id="{AE6DE6C7-99E9-77F6-3CA6-357094AD0B4C}"/>
              </a:ext>
            </a:extLst>
          </p:cNvPr>
          <p:cNvPicPr>
            <a:picLocks noChangeAspect="1"/>
          </p:cNvPicPr>
          <p:nvPr/>
        </p:nvPicPr>
        <p:blipFill>
          <a:blip r:embed="rId4"/>
          <a:stretch>
            <a:fillRect/>
          </a:stretch>
        </p:blipFill>
        <p:spPr>
          <a:xfrm>
            <a:off x="6341429" y="1425327"/>
            <a:ext cx="5686425" cy="4149090"/>
          </a:xfrm>
          <a:prstGeom prst="rect">
            <a:avLst/>
          </a:prstGeom>
        </p:spPr>
      </p:pic>
      <p:pic>
        <p:nvPicPr>
          <p:cNvPr id="8" name="Picture 7" descr="Additional salary guidelines">
            <a:extLst>
              <a:ext uri="{FF2B5EF4-FFF2-40B4-BE49-F238E27FC236}">
                <a16:creationId xmlns:a16="http://schemas.microsoft.com/office/drawing/2014/main" id="{EF5AC191-015F-BF40-02A6-7A5436DD384A}"/>
              </a:ext>
            </a:extLst>
          </p:cNvPr>
          <p:cNvPicPr>
            <a:picLocks noChangeAspect="1"/>
          </p:cNvPicPr>
          <p:nvPr/>
        </p:nvPicPr>
        <p:blipFill>
          <a:blip r:embed="rId5"/>
          <a:stretch>
            <a:fillRect/>
          </a:stretch>
        </p:blipFill>
        <p:spPr>
          <a:xfrm>
            <a:off x="170350" y="3625099"/>
            <a:ext cx="6076950" cy="2314575"/>
          </a:xfrm>
          <a:prstGeom prst="rect">
            <a:avLst/>
          </a:prstGeom>
        </p:spPr>
      </p:pic>
      <p:pic>
        <p:nvPicPr>
          <p:cNvPr id="10" name="Picture 9">
            <a:extLst>
              <a:ext uri="{FF2B5EF4-FFF2-40B4-BE49-F238E27FC236}">
                <a16:creationId xmlns:a16="http://schemas.microsoft.com/office/drawing/2014/main" id="{BCC52973-6FE4-F39F-8365-BC4CFFBC74E6}"/>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349529" y="6197887"/>
            <a:ext cx="2338039" cy="465795"/>
          </a:xfrm>
          <a:prstGeom prst="rect">
            <a:avLst/>
          </a:prstGeom>
        </p:spPr>
      </p:pic>
      <p:sp>
        <p:nvSpPr>
          <p:cNvPr id="2" name="Title 1">
            <a:extLst>
              <a:ext uri="{FF2B5EF4-FFF2-40B4-BE49-F238E27FC236}">
                <a16:creationId xmlns:a16="http://schemas.microsoft.com/office/drawing/2014/main" id="{96BAC234-53C0-8F96-2168-6DB017080103}"/>
              </a:ext>
            </a:extLst>
          </p:cNvPr>
          <p:cNvSpPr>
            <a:spLocks noGrp="1"/>
          </p:cNvSpPr>
          <p:nvPr>
            <p:ph type="title"/>
          </p:nvPr>
        </p:nvSpPr>
        <p:spPr>
          <a:xfrm>
            <a:off x="6338427" y="727505"/>
            <a:ext cx="5319877" cy="766090"/>
          </a:xfrm>
        </p:spPr>
        <p:txBody>
          <a:bodyPr>
            <a:normAutofit/>
          </a:bodyPr>
          <a:lstStyle/>
          <a:p>
            <a:r>
              <a:rPr lang="en-US" sz="2800" dirty="0">
                <a:solidFill>
                  <a:srgbClr val="C00000"/>
                </a:solidFill>
                <a:latin typeface="buckeye serif 2 black"/>
              </a:rPr>
              <a:t>Sample budget guidelines</a:t>
            </a:r>
          </a:p>
        </p:txBody>
      </p:sp>
    </p:spTree>
    <p:extLst>
      <p:ext uri="{BB962C8B-B14F-4D97-AF65-F5344CB8AC3E}">
        <p14:creationId xmlns:p14="http://schemas.microsoft.com/office/powerpoint/2010/main" val="8964535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C630A9-4A66-82B4-1464-69D02288982A}"/>
              </a:ext>
            </a:extLst>
          </p:cNvPr>
          <p:cNvSpPr>
            <a:spLocks noGrp="1"/>
          </p:cNvSpPr>
          <p:nvPr>
            <p:ph type="title"/>
          </p:nvPr>
        </p:nvSpPr>
        <p:spPr/>
        <p:txBody>
          <a:bodyPr/>
          <a:lstStyle/>
          <a:p>
            <a:r>
              <a:rPr lang="en-US">
                <a:solidFill>
                  <a:srgbClr val="C00000"/>
                </a:solidFill>
                <a:latin typeface="buckeye serif 2 black"/>
              </a:rPr>
              <a:t>Support for Foundation Funding</a:t>
            </a:r>
          </a:p>
        </p:txBody>
      </p:sp>
      <p:sp>
        <p:nvSpPr>
          <p:cNvPr id="3" name="Content Placeholder 2">
            <a:extLst>
              <a:ext uri="{FF2B5EF4-FFF2-40B4-BE49-F238E27FC236}">
                <a16:creationId xmlns:a16="http://schemas.microsoft.com/office/drawing/2014/main" id="{91ED6485-1D53-F100-EBA6-8F60C51F53EB}"/>
              </a:ext>
            </a:extLst>
          </p:cNvPr>
          <p:cNvSpPr>
            <a:spLocks noGrp="1"/>
          </p:cNvSpPr>
          <p:nvPr>
            <p:ph idx="1"/>
          </p:nvPr>
        </p:nvSpPr>
        <p:spPr>
          <a:xfrm>
            <a:off x="521208" y="1983296"/>
            <a:ext cx="10667524" cy="4338828"/>
          </a:xfrm>
        </p:spPr>
        <p:txBody>
          <a:bodyPr vert="horz" lIns="91440" tIns="45720" rIns="91440" bIns="45720" rtlCol="0" anchor="t">
            <a:normAutofit/>
          </a:bodyPr>
          <a:lstStyle/>
          <a:p>
            <a:r>
              <a:rPr lang="en-US" sz="2000">
                <a:latin typeface="buckeye sans 2"/>
                <a:cs typeface="Times New Roman"/>
              </a:rPr>
              <a:t>Roles of OSP, departmental grants administrators, and Foundation Engagement</a:t>
            </a:r>
          </a:p>
          <a:p>
            <a:r>
              <a:rPr lang="en-US" sz="2000">
                <a:latin typeface="buckeye sans 2"/>
                <a:cs typeface="Times New Roman"/>
              </a:rPr>
              <a:t>Tools for finding your support staff:</a:t>
            </a:r>
          </a:p>
          <a:p>
            <a:pPr lvl="1">
              <a:buFont typeface="Courier New" panose="020B0604020202020204" pitchFamily="34" charset="0"/>
              <a:buChar char="o"/>
            </a:pPr>
            <a:r>
              <a:rPr lang="en-US" sz="2000" b="1">
                <a:latin typeface="buckeye sans 2"/>
                <a:cs typeface="Times New Roman"/>
                <a:hlinkClick r:id="rId3"/>
              </a:rPr>
              <a:t>Arts and Sciences Research Administrators Directory</a:t>
            </a:r>
            <a:endParaRPr lang="en-US" sz="2000" b="1">
              <a:latin typeface="buckeye sans 2"/>
              <a:cs typeface="Times New Roman"/>
            </a:endParaRPr>
          </a:p>
          <a:p>
            <a:pPr lvl="1">
              <a:buFont typeface="Courier New" panose="020B0604020202020204" pitchFamily="34" charset="0"/>
              <a:buChar char="o"/>
            </a:pPr>
            <a:r>
              <a:rPr lang="en-US" sz="2000" b="1">
                <a:latin typeface="buckeye sans 2"/>
                <a:cs typeface="Times New Roman"/>
                <a:hlinkClick r:id="rId4"/>
              </a:rPr>
              <a:t>Education and Human Ecology Directory</a:t>
            </a:r>
            <a:endParaRPr lang="en-US" sz="2000" b="1">
              <a:latin typeface="buckeye sans 2"/>
              <a:cs typeface="Times New Roman"/>
            </a:endParaRPr>
          </a:p>
          <a:p>
            <a:pPr lvl="1">
              <a:buFont typeface="Courier New" panose="020B0604020202020204" pitchFamily="34" charset="0"/>
              <a:buChar char="o"/>
            </a:pPr>
            <a:r>
              <a:rPr lang="en-US" sz="2000" b="1">
                <a:latin typeface="buckeye sans 2"/>
                <a:ea typeface="+mn-lt"/>
                <a:cs typeface="+mn-lt"/>
                <a:hlinkClick r:id="rId5"/>
              </a:rPr>
              <a:t>College of Public Health</a:t>
            </a:r>
            <a:endParaRPr lang="en-US" sz="2000" b="1">
              <a:latin typeface="buckeye sans 2"/>
              <a:cs typeface="Times New Roman"/>
            </a:endParaRPr>
          </a:p>
          <a:p>
            <a:pPr lvl="1">
              <a:buFont typeface="Courier New" panose="020B0604020202020204" pitchFamily="34" charset="0"/>
              <a:buChar char="o"/>
            </a:pPr>
            <a:r>
              <a:rPr lang="en-US" sz="2000" b="1">
                <a:latin typeface="buckeye sans 2"/>
                <a:cs typeface="Times New Roman"/>
                <a:hlinkClick r:id="rId6"/>
              </a:rPr>
              <a:t>Office of Sponsored Programs (OSP)</a:t>
            </a:r>
            <a:r>
              <a:rPr lang="en-US" sz="2000" b="1">
                <a:latin typeface="buckeye sans 2"/>
                <a:cs typeface="Times New Roman"/>
              </a:rPr>
              <a:t> </a:t>
            </a:r>
            <a:r>
              <a:rPr lang="en-US" sz="2000">
                <a:latin typeface="buckeye sans 2"/>
                <a:cs typeface="Times New Roman"/>
              </a:rPr>
              <a:t>- Sponsored Program Officers for all areas across University</a:t>
            </a:r>
          </a:p>
          <a:p>
            <a:pPr lvl="1">
              <a:buFont typeface="Courier New" panose="020B0604020202020204" pitchFamily="34" charset="0"/>
              <a:buChar char="o"/>
            </a:pPr>
            <a:r>
              <a:rPr lang="en-US" sz="2000" b="1">
                <a:latin typeface="buckeye sans 2"/>
                <a:cs typeface="Times New Roman"/>
                <a:hlinkClick r:id="rId7"/>
              </a:rPr>
              <a:t>Foundation Engagement</a:t>
            </a:r>
            <a:r>
              <a:rPr lang="en-US" sz="2000">
                <a:latin typeface="buckeye sans 2"/>
                <a:cs typeface="Times New Roman"/>
              </a:rPr>
              <a:t> - </a:t>
            </a:r>
            <a:r>
              <a:rPr lang="en-US" sz="2000" b="1">
                <a:latin typeface="buckeye sans 2"/>
                <a:cs typeface="Times New Roman"/>
                <a:hlinkClick r:id="rId8"/>
              </a:rPr>
              <a:t>Kristina Markel.8</a:t>
            </a:r>
            <a:r>
              <a:rPr lang="en-US" sz="2000" b="1">
                <a:latin typeface="buckeye sans 2"/>
                <a:cs typeface="Times New Roman"/>
              </a:rPr>
              <a:t> </a:t>
            </a:r>
            <a:r>
              <a:rPr lang="en-US" sz="2000">
                <a:latin typeface="buckeye sans 2"/>
                <a:cs typeface="Times New Roman"/>
              </a:rPr>
              <a:t>for Arts &amp; Sciences and Public Health</a:t>
            </a:r>
          </a:p>
        </p:txBody>
      </p:sp>
      <p:pic>
        <p:nvPicPr>
          <p:cNvPr id="5" name="Picture 4">
            <a:extLst>
              <a:ext uri="{FF2B5EF4-FFF2-40B4-BE49-F238E27FC236}">
                <a16:creationId xmlns:a16="http://schemas.microsoft.com/office/drawing/2014/main" id="{B5ABBCD4-3081-61BC-3E57-EC4ECABE732E}"/>
              </a:ext>
              <a:ext uri="{C183D7F6-B498-43B3-948B-1728B52AA6E4}">
                <adec:decorative xmlns:adec="http://schemas.microsoft.com/office/drawing/2017/decorative" val="1"/>
              </a:ext>
            </a:extLst>
          </p:cNvPr>
          <p:cNvPicPr>
            <a:picLocks noChangeAspect="1"/>
          </p:cNvPicPr>
          <p:nvPr/>
        </p:nvPicPr>
        <p:blipFill>
          <a:blip r:embed="rId9"/>
          <a:stretch>
            <a:fillRect/>
          </a:stretch>
        </p:blipFill>
        <p:spPr>
          <a:xfrm>
            <a:off x="522249" y="6086127"/>
            <a:ext cx="2338039" cy="465795"/>
          </a:xfrm>
          <a:prstGeom prst="rect">
            <a:avLst/>
          </a:prstGeom>
        </p:spPr>
      </p:pic>
    </p:spTree>
    <p:extLst>
      <p:ext uri="{BB962C8B-B14F-4D97-AF65-F5344CB8AC3E}">
        <p14:creationId xmlns:p14="http://schemas.microsoft.com/office/powerpoint/2010/main" val="7895665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5" name="Picture 4" descr="Example of a sponsor-specific budget worksheet">
            <a:extLst>
              <a:ext uri="{FF2B5EF4-FFF2-40B4-BE49-F238E27FC236}">
                <a16:creationId xmlns:a16="http://schemas.microsoft.com/office/drawing/2014/main" id="{00853DD7-9A09-89A7-F0DA-D2F3008B13CB}"/>
              </a:ext>
            </a:extLst>
          </p:cNvPr>
          <p:cNvPicPr>
            <a:picLocks noChangeAspect="1"/>
          </p:cNvPicPr>
          <p:nvPr/>
        </p:nvPicPr>
        <p:blipFill>
          <a:blip r:embed="rId3"/>
          <a:stretch>
            <a:fillRect/>
          </a:stretch>
        </p:blipFill>
        <p:spPr>
          <a:xfrm>
            <a:off x="3556477" y="0"/>
            <a:ext cx="5079045" cy="6858000"/>
          </a:xfrm>
          <a:prstGeom prst="rect">
            <a:avLst/>
          </a:prstGeom>
        </p:spPr>
      </p:pic>
      <p:pic>
        <p:nvPicPr>
          <p:cNvPr id="7" name="Picture 6">
            <a:extLst>
              <a:ext uri="{FF2B5EF4-FFF2-40B4-BE49-F238E27FC236}">
                <a16:creationId xmlns:a16="http://schemas.microsoft.com/office/drawing/2014/main" id="{BEB64FE8-FDC4-E024-6B8D-F6F96CD2F1BD}"/>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349529" y="6197887"/>
            <a:ext cx="2338039" cy="465795"/>
          </a:xfrm>
          <a:prstGeom prst="rect">
            <a:avLst/>
          </a:prstGeom>
        </p:spPr>
      </p:pic>
      <p:sp>
        <p:nvSpPr>
          <p:cNvPr id="2" name="Title 1">
            <a:extLst>
              <a:ext uri="{FF2B5EF4-FFF2-40B4-BE49-F238E27FC236}">
                <a16:creationId xmlns:a16="http://schemas.microsoft.com/office/drawing/2014/main" id="{E8C05590-6319-F376-BE74-0361BBB834BA}"/>
              </a:ext>
            </a:extLst>
          </p:cNvPr>
          <p:cNvSpPr>
            <a:spLocks noGrp="1"/>
          </p:cNvSpPr>
          <p:nvPr>
            <p:ph type="title"/>
          </p:nvPr>
        </p:nvSpPr>
        <p:spPr>
          <a:xfrm>
            <a:off x="493330" y="820432"/>
            <a:ext cx="2810850" cy="728919"/>
          </a:xfrm>
        </p:spPr>
        <p:txBody>
          <a:bodyPr>
            <a:normAutofit/>
          </a:bodyPr>
          <a:lstStyle/>
          <a:p>
            <a:r>
              <a:rPr lang="en-US" sz="2800" dirty="0">
                <a:solidFill>
                  <a:srgbClr val="C00000"/>
                </a:solidFill>
                <a:latin typeface="buckeye serif 2 black"/>
              </a:rPr>
              <a:t>Sample budget</a:t>
            </a:r>
          </a:p>
        </p:txBody>
      </p:sp>
    </p:spTree>
    <p:extLst>
      <p:ext uri="{BB962C8B-B14F-4D97-AF65-F5344CB8AC3E}">
        <p14:creationId xmlns:p14="http://schemas.microsoft.com/office/powerpoint/2010/main" val="15541514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white and black document with black text&#10;&#10;AI-generated content may be incorrect.">
            <a:extLst>
              <a:ext uri="{FF2B5EF4-FFF2-40B4-BE49-F238E27FC236}">
                <a16:creationId xmlns:a16="http://schemas.microsoft.com/office/drawing/2014/main" id="{5FF689F5-D61E-6536-E0B6-780B4B458308}"/>
              </a:ext>
            </a:extLst>
          </p:cNvPr>
          <p:cNvPicPr>
            <a:picLocks noChangeAspect="1"/>
          </p:cNvPicPr>
          <p:nvPr/>
        </p:nvPicPr>
        <p:blipFill>
          <a:blip r:embed="rId3"/>
          <a:stretch>
            <a:fillRect/>
          </a:stretch>
        </p:blipFill>
        <p:spPr>
          <a:xfrm>
            <a:off x="1652588" y="1876425"/>
            <a:ext cx="8898730" cy="4105272"/>
          </a:xfrm>
          <a:prstGeom prst="rect">
            <a:avLst/>
          </a:prstGeom>
        </p:spPr>
      </p:pic>
      <p:pic>
        <p:nvPicPr>
          <p:cNvPr id="5" name="Picture 4">
            <a:extLst>
              <a:ext uri="{FF2B5EF4-FFF2-40B4-BE49-F238E27FC236}">
                <a16:creationId xmlns:a16="http://schemas.microsoft.com/office/drawing/2014/main" id="{D85C5785-2698-2427-3BB2-AE948F55A036}"/>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349529" y="6090731"/>
            <a:ext cx="2897632" cy="572951"/>
          </a:xfrm>
          <a:prstGeom prst="rect">
            <a:avLst/>
          </a:prstGeom>
        </p:spPr>
      </p:pic>
      <p:sp>
        <p:nvSpPr>
          <p:cNvPr id="6" name="Title 5">
            <a:extLst>
              <a:ext uri="{FF2B5EF4-FFF2-40B4-BE49-F238E27FC236}">
                <a16:creationId xmlns:a16="http://schemas.microsoft.com/office/drawing/2014/main" id="{3390C077-1BBC-9DCE-362B-54EF9A44FF6A}"/>
              </a:ext>
            </a:extLst>
          </p:cNvPr>
          <p:cNvSpPr>
            <a:spLocks noGrp="1"/>
          </p:cNvSpPr>
          <p:nvPr>
            <p:ph type="title"/>
          </p:nvPr>
        </p:nvSpPr>
        <p:spPr/>
        <p:txBody>
          <a:bodyPr/>
          <a:lstStyle/>
          <a:p>
            <a:r>
              <a:rPr lang="en-US" sz="4000">
                <a:solidFill>
                  <a:srgbClr val="C00000"/>
                </a:solidFill>
                <a:latin typeface="buckeye serif 2 black"/>
              </a:rPr>
              <a:t>Final Example: </a:t>
            </a:r>
            <a:r>
              <a:rPr lang="en-US" sz="4000" err="1">
                <a:solidFill>
                  <a:srgbClr val="C00000"/>
                </a:solidFill>
                <a:latin typeface="buckeye serif 2 black"/>
              </a:rPr>
              <a:t>Postaward</a:t>
            </a:r>
            <a:r>
              <a:rPr lang="en-US" sz="4000">
                <a:solidFill>
                  <a:srgbClr val="C00000"/>
                </a:solidFill>
                <a:latin typeface="buckeye serif 2 black"/>
              </a:rPr>
              <a:t> Management</a:t>
            </a:r>
          </a:p>
        </p:txBody>
      </p:sp>
    </p:spTree>
    <p:extLst>
      <p:ext uri="{BB962C8B-B14F-4D97-AF65-F5344CB8AC3E}">
        <p14:creationId xmlns:p14="http://schemas.microsoft.com/office/powerpoint/2010/main" val="27441878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774A975B-A886-5202-0489-6965514A0D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69" y="508090"/>
            <a:ext cx="11153214" cy="149279"/>
          </a:xfrm>
          <a:custGeom>
            <a:avLst/>
            <a:gdLst>
              <a:gd name="connsiteX0" fmla="*/ 0 w 8085002"/>
              <a:gd name="connsiteY0" fmla="*/ 0 h 149279"/>
              <a:gd name="connsiteX1" fmla="*/ 8085002 w 8085002"/>
              <a:gd name="connsiteY1" fmla="*/ 0 h 149279"/>
              <a:gd name="connsiteX2" fmla="*/ 8085002 w 8085002"/>
              <a:gd name="connsiteY2" fmla="*/ 149279 h 149279"/>
              <a:gd name="connsiteX3" fmla="*/ 0 w 8085002"/>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8085002" h="149279">
                <a:moveTo>
                  <a:pt x="0" y="0"/>
                </a:moveTo>
                <a:lnTo>
                  <a:pt x="8085002" y="0"/>
                </a:lnTo>
                <a:lnTo>
                  <a:pt x="8085002"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EA67E988-5919-57BB-C7DE-D3EAD38A30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6209925"/>
            <a:ext cx="11155680" cy="45719"/>
          </a:xfrm>
          <a:custGeom>
            <a:avLst/>
            <a:gdLst/>
            <a:ahLst/>
            <a:cxnLst/>
            <a:rect l="l" t="t" r="r" b="b"/>
            <a:pathLst>
              <a:path w="8715708" h="45719">
                <a:moveTo>
                  <a:pt x="0" y="0"/>
                </a:moveTo>
                <a:lnTo>
                  <a:pt x="3694525" y="0"/>
                </a:lnTo>
                <a:lnTo>
                  <a:pt x="5021183" y="0"/>
                </a:lnTo>
                <a:lnTo>
                  <a:pt x="8715708" y="0"/>
                </a:lnTo>
                <a:lnTo>
                  <a:pt x="8715708" y="45719"/>
                </a:lnTo>
                <a:lnTo>
                  <a:pt x="5021183" y="45719"/>
                </a:lnTo>
                <a:lnTo>
                  <a:pt x="3694525" y="45719"/>
                </a:lnTo>
                <a:lnTo>
                  <a:pt x="0" y="4571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18" name="Rectangle 17">
            <a:extLst>
              <a:ext uri="{FF2B5EF4-FFF2-40B4-BE49-F238E27FC236}">
                <a16:creationId xmlns:a16="http://schemas.microsoft.com/office/drawing/2014/main" id="{B99FAEB5-D20D-48E2-B67F-57D161AE47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1F3FEDF-7078-5BC4-2EDB-494471680877}"/>
              </a:ext>
            </a:extLst>
          </p:cNvPr>
          <p:cNvSpPr>
            <a:spLocks noGrp="1"/>
          </p:cNvSpPr>
          <p:nvPr>
            <p:ph type="title"/>
          </p:nvPr>
        </p:nvSpPr>
        <p:spPr>
          <a:xfrm>
            <a:off x="8705187" y="5454009"/>
            <a:ext cx="3063811" cy="723429"/>
          </a:xfrm>
        </p:spPr>
        <p:txBody>
          <a:bodyPr vert="horz" lIns="91440" tIns="45720" rIns="91440" bIns="45720" rtlCol="0" anchor="b">
            <a:normAutofit fontScale="90000"/>
          </a:bodyPr>
          <a:lstStyle/>
          <a:p>
            <a:r>
              <a:rPr lang="en-US" sz="4200">
                <a:solidFill>
                  <a:srgbClr val="C00000"/>
                </a:solidFill>
                <a:latin typeface="buckeye serif 2 black"/>
              </a:rPr>
              <a:t>Thank you! </a:t>
            </a:r>
          </a:p>
        </p:txBody>
      </p:sp>
      <p:pic>
        <p:nvPicPr>
          <p:cNvPr id="5" name="Picture 4" descr="Josie, a black lab-pitbull mix, ears perked up and smiling for the camera.">
            <a:extLst>
              <a:ext uri="{FF2B5EF4-FFF2-40B4-BE49-F238E27FC236}">
                <a16:creationId xmlns:a16="http://schemas.microsoft.com/office/drawing/2014/main" id="{DB5AFD76-0927-417C-3430-CA60C73FC782}"/>
              </a:ext>
            </a:extLst>
          </p:cNvPr>
          <p:cNvPicPr>
            <a:picLocks noChangeAspect="1"/>
          </p:cNvPicPr>
          <p:nvPr/>
        </p:nvPicPr>
        <p:blipFill>
          <a:blip r:embed="rId3"/>
          <a:stretch>
            <a:fillRect/>
          </a:stretch>
        </p:blipFill>
        <p:spPr>
          <a:xfrm>
            <a:off x="4310136" y="1448618"/>
            <a:ext cx="3829562" cy="5055527"/>
          </a:xfrm>
          <a:prstGeom prst="rect">
            <a:avLst/>
          </a:prstGeom>
        </p:spPr>
      </p:pic>
      <p:pic>
        <p:nvPicPr>
          <p:cNvPr id="4" name="Content Placeholder 3" descr="Daisy, the labrabeagle, smiling from a concrete patio">
            <a:extLst>
              <a:ext uri="{FF2B5EF4-FFF2-40B4-BE49-F238E27FC236}">
                <a16:creationId xmlns:a16="http://schemas.microsoft.com/office/drawing/2014/main" id="{AA3FBCA2-7144-7E95-1825-C10B03E0BA28}"/>
              </a:ext>
            </a:extLst>
          </p:cNvPr>
          <p:cNvPicPr>
            <a:picLocks noGrp="1" noChangeAspect="1"/>
          </p:cNvPicPr>
          <p:nvPr>
            <p:ph idx="1"/>
          </p:nvPr>
        </p:nvPicPr>
        <p:blipFill>
          <a:blip r:embed="rId4"/>
          <a:stretch>
            <a:fillRect/>
          </a:stretch>
        </p:blipFill>
        <p:spPr>
          <a:xfrm>
            <a:off x="311187" y="599102"/>
            <a:ext cx="3898834" cy="3803379"/>
          </a:xfrm>
          <a:prstGeom prst="rect">
            <a:avLst/>
          </a:prstGeom>
        </p:spPr>
      </p:pic>
      <p:pic>
        <p:nvPicPr>
          <p:cNvPr id="1026" name="Picture 2" descr="Oakley, a fluffy black dog, smiling into the camera and being a good boy.">
            <a:extLst>
              <a:ext uri="{FF2B5EF4-FFF2-40B4-BE49-F238E27FC236}">
                <a16:creationId xmlns:a16="http://schemas.microsoft.com/office/drawing/2014/main" id="{673217FA-BB15-50B0-C1D3-A941128FC85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80111" y="243291"/>
            <a:ext cx="3392607" cy="4504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095070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0FB756-26C1-5AE8-4CCF-F70D5B083A49}"/>
              </a:ext>
            </a:extLst>
          </p:cNvPr>
          <p:cNvSpPr>
            <a:spLocks noGrp="1"/>
          </p:cNvSpPr>
          <p:nvPr>
            <p:ph type="title"/>
          </p:nvPr>
        </p:nvSpPr>
        <p:spPr/>
        <p:txBody>
          <a:bodyPr/>
          <a:lstStyle/>
          <a:p>
            <a:r>
              <a:rPr lang="en-US">
                <a:solidFill>
                  <a:srgbClr val="C00000"/>
                </a:solidFill>
                <a:latin typeface="buckeye serif 2 black"/>
              </a:rPr>
              <a:t>What do private foundations fund?</a:t>
            </a:r>
          </a:p>
        </p:txBody>
      </p:sp>
      <p:sp>
        <p:nvSpPr>
          <p:cNvPr id="3" name="Content Placeholder 2">
            <a:extLst>
              <a:ext uri="{FF2B5EF4-FFF2-40B4-BE49-F238E27FC236}">
                <a16:creationId xmlns:a16="http://schemas.microsoft.com/office/drawing/2014/main" id="{B4FE92FD-BDD6-AAF5-0EF9-5A3048367DC6}"/>
              </a:ext>
            </a:extLst>
          </p:cNvPr>
          <p:cNvSpPr>
            <a:spLocks noGrp="1"/>
          </p:cNvSpPr>
          <p:nvPr>
            <p:ph idx="1"/>
          </p:nvPr>
        </p:nvSpPr>
        <p:spPr>
          <a:xfrm>
            <a:off x="521208" y="1946706"/>
            <a:ext cx="9489258" cy="3767328"/>
          </a:xfrm>
        </p:spPr>
        <p:txBody>
          <a:bodyPr vert="horz" lIns="91440" tIns="45720" rIns="91440" bIns="45720" rtlCol="0" anchor="t">
            <a:normAutofit/>
          </a:bodyPr>
          <a:lstStyle/>
          <a:p>
            <a:r>
              <a:rPr lang="en-US" sz="2400">
                <a:latin typeface="buckeye sans 2"/>
              </a:rPr>
              <a:t>Research that matches their priority funding areas</a:t>
            </a:r>
          </a:p>
          <a:p>
            <a:pPr lvl="1">
              <a:buFont typeface="Courier New,monospace" panose="020B0604020202020204" pitchFamily="34" charset="0"/>
              <a:buChar char="o"/>
            </a:pPr>
            <a:r>
              <a:rPr lang="en-US" sz="2400">
                <a:latin typeface="buckeye sans 2"/>
              </a:rPr>
              <a:t>Funding priorities communicate a foundation's current interest</a:t>
            </a:r>
          </a:p>
          <a:p>
            <a:r>
              <a:rPr lang="en-US" sz="2400">
                <a:latin typeface="buckeye sans 2"/>
              </a:rPr>
              <a:t>Innovative pilot studies for service models that have the potential to scale up</a:t>
            </a:r>
          </a:p>
          <a:p>
            <a:pPr marL="457200" lvl="1" indent="0">
              <a:buNone/>
            </a:pPr>
            <a:endParaRPr lang="en-US"/>
          </a:p>
          <a:p>
            <a:pPr marL="457200" lvl="1" indent="0">
              <a:buNone/>
            </a:pPr>
            <a:endParaRPr lang="en-US"/>
          </a:p>
        </p:txBody>
      </p:sp>
      <p:pic>
        <p:nvPicPr>
          <p:cNvPr id="5" name="Picture 4">
            <a:extLst>
              <a:ext uri="{FF2B5EF4-FFF2-40B4-BE49-F238E27FC236}">
                <a16:creationId xmlns:a16="http://schemas.microsoft.com/office/drawing/2014/main" id="{0B024A66-9B37-C8C4-78DB-735F06314A1A}"/>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522249" y="6086127"/>
            <a:ext cx="2338039" cy="465795"/>
          </a:xfrm>
          <a:prstGeom prst="rect">
            <a:avLst/>
          </a:prstGeom>
        </p:spPr>
      </p:pic>
    </p:spTree>
    <p:extLst>
      <p:ext uri="{BB962C8B-B14F-4D97-AF65-F5344CB8AC3E}">
        <p14:creationId xmlns:p14="http://schemas.microsoft.com/office/powerpoint/2010/main" val="13126481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DA122F-26E7-77B7-8CF5-36F86B8D1D88}"/>
              </a:ext>
            </a:extLst>
          </p:cNvPr>
          <p:cNvSpPr>
            <a:spLocks noGrp="1"/>
          </p:cNvSpPr>
          <p:nvPr>
            <p:ph type="title"/>
          </p:nvPr>
        </p:nvSpPr>
        <p:spPr/>
        <p:txBody>
          <a:bodyPr/>
          <a:lstStyle/>
          <a:p>
            <a:r>
              <a:rPr lang="en-US">
                <a:solidFill>
                  <a:srgbClr val="C00000"/>
                </a:solidFill>
                <a:latin typeface="buckeye serif 2 black"/>
              </a:rPr>
              <a:t>Identifying potential funders</a:t>
            </a:r>
          </a:p>
        </p:txBody>
      </p:sp>
      <p:sp>
        <p:nvSpPr>
          <p:cNvPr id="3" name="Content Placeholder 2">
            <a:extLst>
              <a:ext uri="{FF2B5EF4-FFF2-40B4-BE49-F238E27FC236}">
                <a16:creationId xmlns:a16="http://schemas.microsoft.com/office/drawing/2014/main" id="{E137BC6D-D76B-E29D-AA91-15CC1BE36FED}"/>
              </a:ext>
            </a:extLst>
          </p:cNvPr>
          <p:cNvSpPr>
            <a:spLocks noGrp="1"/>
          </p:cNvSpPr>
          <p:nvPr>
            <p:ph idx="1"/>
          </p:nvPr>
        </p:nvSpPr>
        <p:spPr>
          <a:xfrm>
            <a:off x="521208" y="2039633"/>
            <a:ext cx="11155680" cy="4306303"/>
          </a:xfrm>
        </p:spPr>
        <p:txBody>
          <a:bodyPr vert="horz" lIns="91440" tIns="45720" rIns="91440" bIns="45720" rtlCol="0" anchor="t">
            <a:normAutofit/>
          </a:bodyPr>
          <a:lstStyle/>
          <a:p>
            <a:pPr marL="0" indent="0">
              <a:buNone/>
            </a:pPr>
            <a:r>
              <a:rPr lang="en-US" sz="2200">
                <a:latin typeface="buckeye sans 2"/>
              </a:rPr>
              <a:t>Examine previously funded proposals to get a better idea of a sponsor's funding history:</a:t>
            </a:r>
          </a:p>
          <a:p>
            <a:r>
              <a:rPr lang="en-US" sz="2200" b="1">
                <a:latin typeface="buckeye sans 2"/>
              </a:rPr>
              <a:t>Who</a:t>
            </a:r>
            <a:r>
              <a:rPr lang="en-US" sz="2200">
                <a:latin typeface="buckeye sans 2"/>
              </a:rPr>
              <a:t> they fund</a:t>
            </a:r>
          </a:p>
          <a:p>
            <a:r>
              <a:rPr lang="en-US" sz="2200" b="1">
                <a:latin typeface="buckeye sans 2"/>
              </a:rPr>
              <a:t>What</a:t>
            </a:r>
            <a:r>
              <a:rPr lang="en-US" sz="2200">
                <a:latin typeface="buckeye sans 2"/>
              </a:rPr>
              <a:t> they fund</a:t>
            </a:r>
          </a:p>
          <a:p>
            <a:r>
              <a:rPr lang="en-US" sz="2200" b="1">
                <a:latin typeface="buckeye sans 2"/>
              </a:rPr>
              <a:t>Where</a:t>
            </a:r>
            <a:r>
              <a:rPr lang="en-US" sz="2200">
                <a:latin typeface="buckeye sans 2"/>
              </a:rPr>
              <a:t> awards are made</a:t>
            </a:r>
          </a:p>
          <a:p>
            <a:r>
              <a:rPr lang="en-US" sz="2200" b="1">
                <a:latin typeface="buckeye sans 2"/>
              </a:rPr>
              <a:t>How</a:t>
            </a:r>
            <a:r>
              <a:rPr lang="en-US" sz="2200">
                <a:latin typeface="buckeye sans 2"/>
              </a:rPr>
              <a:t> they fund</a:t>
            </a:r>
          </a:p>
          <a:p>
            <a:r>
              <a:rPr lang="en-US" sz="2200" b="1">
                <a:latin typeface="buckeye sans 2"/>
              </a:rPr>
              <a:t>Award amount</a:t>
            </a:r>
          </a:p>
          <a:p>
            <a:pPr lvl="1">
              <a:buFont typeface="Courier New" panose="020B0604020202020204" pitchFamily="34" charset="0"/>
              <a:buChar char="o"/>
            </a:pPr>
            <a:r>
              <a:rPr lang="en-US" sz="2200">
                <a:latin typeface="buckeye sans 2"/>
              </a:rPr>
              <a:t>Does the available funding match your scope of work? ...Does the duration?</a:t>
            </a:r>
          </a:p>
        </p:txBody>
      </p:sp>
      <p:pic>
        <p:nvPicPr>
          <p:cNvPr id="5" name="Picture 4">
            <a:extLst>
              <a:ext uri="{FF2B5EF4-FFF2-40B4-BE49-F238E27FC236}">
                <a16:creationId xmlns:a16="http://schemas.microsoft.com/office/drawing/2014/main" id="{7C033FE4-01AF-0831-FA91-0AC67D24CEA0}"/>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522249" y="6086127"/>
            <a:ext cx="2338039" cy="465795"/>
          </a:xfrm>
          <a:prstGeom prst="rect">
            <a:avLst/>
          </a:prstGeom>
        </p:spPr>
      </p:pic>
    </p:spTree>
    <p:extLst>
      <p:ext uri="{BB962C8B-B14F-4D97-AF65-F5344CB8AC3E}">
        <p14:creationId xmlns:p14="http://schemas.microsoft.com/office/powerpoint/2010/main" val="28928488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AA0A53-A0ED-85EC-7E24-B2251FC90737}"/>
              </a:ext>
            </a:extLst>
          </p:cNvPr>
          <p:cNvSpPr>
            <a:spLocks noGrp="1"/>
          </p:cNvSpPr>
          <p:nvPr>
            <p:ph type="title"/>
          </p:nvPr>
        </p:nvSpPr>
        <p:spPr>
          <a:xfrm>
            <a:off x="521208" y="836641"/>
            <a:ext cx="11155680" cy="1463040"/>
          </a:xfrm>
        </p:spPr>
        <p:txBody>
          <a:bodyPr>
            <a:normAutofit/>
          </a:bodyPr>
          <a:lstStyle/>
          <a:p>
            <a:r>
              <a:rPr lang="en-US" sz="4000">
                <a:solidFill>
                  <a:srgbClr val="C00000"/>
                </a:solidFill>
                <a:latin typeface="buckeye serif 2 black"/>
              </a:rPr>
              <a:t>Foundation Engagement</a:t>
            </a:r>
          </a:p>
        </p:txBody>
      </p:sp>
      <p:sp>
        <p:nvSpPr>
          <p:cNvPr id="3" name="Content Placeholder 2">
            <a:extLst>
              <a:ext uri="{FF2B5EF4-FFF2-40B4-BE49-F238E27FC236}">
                <a16:creationId xmlns:a16="http://schemas.microsoft.com/office/drawing/2014/main" id="{EADE071E-DC60-BD20-187D-E465D7A22602}"/>
              </a:ext>
            </a:extLst>
          </p:cNvPr>
          <p:cNvSpPr>
            <a:spLocks noGrp="1"/>
          </p:cNvSpPr>
          <p:nvPr>
            <p:ph idx="1"/>
          </p:nvPr>
        </p:nvSpPr>
        <p:spPr>
          <a:xfrm>
            <a:off x="521208" y="1567392"/>
            <a:ext cx="11155680" cy="4591350"/>
          </a:xfrm>
        </p:spPr>
        <p:txBody>
          <a:bodyPr vert="horz" lIns="91440" tIns="45720" rIns="91440" bIns="45720" rtlCol="0" anchor="t">
            <a:normAutofit/>
          </a:bodyPr>
          <a:lstStyle/>
          <a:p>
            <a:r>
              <a:rPr lang="en-US" sz="2000">
                <a:latin typeface="buckeye sans 2"/>
              </a:rPr>
              <a:t>Foundation engagement staff are development/</a:t>
            </a:r>
            <a:r>
              <a:rPr lang="en-US" sz="2000" err="1">
                <a:latin typeface="buckeye sans 2"/>
              </a:rPr>
              <a:t>grantwriting</a:t>
            </a:r>
            <a:r>
              <a:rPr lang="en-US" sz="2000">
                <a:latin typeface="buckeye sans 2"/>
              </a:rPr>
              <a:t> professionals who work to connect OSU researchers with private foundations.</a:t>
            </a:r>
          </a:p>
          <a:p>
            <a:r>
              <a:rPr lang="en-US" sz="2000">
                <a:latin typeface="buckeye sans 2"/>
              </a:rPr>
              <a:t>Foundation Engagement team supports: </a:t>
            </a:r>
          </a:p>
          <a:p>
            <a:pPr lvl="1">
              <a:buFont typeface="Courier New" panose="020B0604020202020204" pitchFamily="34" charset="0"/>
              <a:buChar char="o"/>
            </a:pPr>
            <a:r>
              <a:rPr lang="en-US" sz="2000">
                <a:latin typeface="buckeye sans 2"/>
              </a:rPr>
              <a:t>Prospect identification (identifying possible fits for sponsors and PIs)</a:t>
            </a:r>
          </a:p>
          <a:p>
            <a:pPr lvl="1">
              <a:buFont typeface="Courier New" panose="020B0604020202020204" pitchFamily="34" charset="0"/>
              <a:buChar char="o"/>
            </a:pPr>
            <a:r>
              <a:rPr lang="en-US" sz="2000">
                <a:latin typeface="buckeye sans 2"/>
              </a:rPr>
              <a:t>Proposal development (reviewing solicitations, assisting with materials)</a:t>
            </a:r>
          </a:p>
          <a:p>
            <a:pPr lvl="1">
              <a:buFont typeface="Courier New" panose="020B0604020202020204" pitchFamily="34" charset="0"/>
              <a:buChar char="o"/>
            </a:pPr>
            <a:r>
              <a:rPr lang="en-US" sz="2000">
                <a:latin typeface="buckeye sans 2"/>
              </a:rPr>
              <a:t>Stewardship (</a:t>
            </a:r>
            <a:r>
              <a:rPr lang="en-US" sz="2000" err="1">
                <a:latin typeface="buckeye sans 2"/>
              </a:rPr>
              <a:t>postaward</a:t>
            </a:r>
            <a:r>
              <a:rPr lang="en-US" sz="2000">
                <a:latin typeface="buckeye sans 2"/>
              </a:rPr>
              <a:t>—clearance list of managed sponsors, ongoing relationship-building with sponsors)</a:t>
            </a:r>
          </a:p>
          <a:p>
            <a:r>
              <a:rPr lang="en-US" sz="2000">
                <a:latin typeface="buckeye sans 2"/>
              </a:rPr>
              <a:t>Foundation Engagement team partners with:</a:t>
            </a:r>
          </a:p>
          <a:p>
            <a:pPr lvl="1">
              <a:buFont typeface="Courier New" panose="020B0604020202020204" pitchFamily="34" charset="0"/>
              <a:buChar char="o"/>
            </a:pPr>
            <a:r>
              <a:rPr lang="en-US" sz="2000">
                <a:latin typeface="buckeye sans 2"/>
              </a:rPr>
              <a:t>Proposal Development Office</a:t>
            </a:r>
          </a:p>
          <a:p>
            <a:pPr lvl="1">
              <a:buFont typeface="Courier New" panose="020B0604020202020204" pitchFamily="34" charset="0"/>
              <a:buChar char="o"/>
            </a:pPr>
            <a:r>
              <a:rPr lang="en-US" sz="2000">
                <a:latin typeface="buckeye sans 2"/>
              </a:rPr>
              <a:t>Sponsored Programs</a:t>
            </a:r>
          </a:p>
          <a:p>
            <a:pPr lvl="1">
              <a:buFont typeface="Courier New" panose="020B0604020202020204" pitchFamily="34" charset="0"/>
              <a:buChar char="o"/>
            </a:pPr>
            <a:r>
              <a:rPr lang="en-US" sz="2000">
                <a:latin typeface="buckeye sans 2"/>
              </a:rPr>
              <a:t>Grant Managers</a:t>
            </a:r>
          </a:p>
          <a:p>
            <a:pPr lvl="2">
              <a:buFont typeface="Wingdings" panose="020B0604020202020204" pitchFamily="34" charset="0"/>
              <a:buChar char="§"/>
            </a:pPr>
            <a:endParaRPr lang="en-US" sz="2000"/>
          </a:p>
          <a:p>
            <a:pPr marL="914400" lvl="2" indent="0">
              <a:buNone/>
            </a:pPr>
            <a:endParaRPr lang="en-US" sz="2000"/>
          </a:p>
        </p:txBody>
      </p:sp>
      <p:pic>
        <p:nvPicPr>
          <p:cNvPr id="5" name="Picture 4">
            <a:extLst>
              <a:ext uri="{FF2B5EF4-FFF2-40B4-BE49-F238E27FC236}">
                <a16:creationId xmlns:a16="http://schemas.microsoft.com/office/drawing/2014/main" id="{9B75552A-E233-959E-00C2-B286DA9C800E}"/>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522249" y="6157247"/>
            <a:ext cx="2338039" cy="465795"/>
          </a:xfrm>
          <a:prstGeom prst="rect">
            <a:avLst/>
          </a:prstGeom>
        </p:spPr>
      </p:pic>
    </p:spTree>
    <p:extLst>
      <p:ext uri="{BB962C8B-B14F-4D97-AF65-F5344CB8AC3E}">
        <p14:creationId xmlns:p14="http://schemas.microsoft.com/office/powerpoint/2010/main" val="26231385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D77D8C-1D1C-CC06-5C19-8E236A6D4705}"/>
              </a:ext>
            </a:extLst>
          </p:cNvPr>
          <p:cNvSpPr>
            <a:spLocks noGrp="1"/>
          </p:cNvSpPr>
          <p:nvPr>
            <p:ph type="title"/>
          </p:nvPr>
        </p:nvSpPr>
        <p:spPr>
          <a:xfrm>
            <a:off x="521208" y="978408"/>
            <a:ext cx="11155680" cy="1010603"/>
          </a:xfrm>
        </p:spPr>
        <p:txBody>
          <a:bodyPr/>
          <a:lstStyle/>
          <a:p>
            <a:r>
              <a:rPr lang="en-US">
                <a:solidFill>
                  <a:srgbClr val="C00000"/>
                </a:solidFill>
                <a:latin typeface="buckeye serif 2 black"/>
              </a:rPr>
              <a:t>Foundation Engagement, pt. II</a:t>
            </a:r>
          </a:p>
        </p:txBody>
      </p:sp>
      <p:sp>
        <p:nvSpPr>
          <p:cNvPr id="3" name="Content Placeholder 2">
            <a:extLst>
              <a:ext uri="{FF2B5EF4-FFF2-40B4-BE49-F238E27FC236}">
                <a16:creationId xmlns:a16="http://schemas.microsoft.com/office/drawing/2014/main" id="{B0023D11-14B4-1185-F040-A36E78DC966A}"/>
              </a:ext>
            </a:extLst>
          </p:cNvPr>
          <p:cNvSpPr>
            <a:spLocks noGrp="1"/>
          </p:cNvSpPr>
          <p:nvPr>
            <p:ph idx="1"/>
          </p:nvPr>
        </p:nvSpPr>
        <p:spPr>
          <a:xfrm>
            <a:off x="515112" y="1907572"/>
            <a:ext cx="11155680" cy="4557236"/>
          </a:xfrm>
        </p:spPr>
        <p:txBody>
          <a:bodyPr vert="horz" lIns="91440" tIns="45720" rIns="91440" bIns="45720" rtlCol="0" anchor="t">
            <a:normAutofit/>
          </a:bodyPr>
          <a:lstStyle/>
          <a:p>
            <a:pPr>
              <a:buNone/>
            </a:pPr>
            <a:r>
              <a:rPr lang="en-US" sz="2000" b="1">
                <a:solidFill>
                  <a:srgbClr val="404040"/>
                </a:solidFill>
                <a:latin typeface="buckeye sans 2"/>
                <a:ea typeface="Calibri"/>
                <a:cs typeface="Calibri"/>
              </a:rPr>
              <a:t>The Office of Foundation Relations are institutional liaisons</a:t>
            </a:r>
            <a:endParaRPr lang="en-US" sz="2000">
              <a:latin typeface="buckeye sans 2"/>
            </a:endParaRPr>
          </a:p>
          <a:p>
            <a:r>
              <a:rPr lang="en-US" sz="2000">
                <a:solidFill>
                  <a:srgbClr val="404040"/>
                </a:solidFill>
                <a:latin typeface="buckeye sans 2"/>
                <a:ea typeface="Calibri"/>
                <a:cs typeface="Calibri"/>
              </a:rPr>
              <a:t>Provide a connection between the Ohio State research community and foundations</a:t>
            </a:r>
            <a:endParaRPr lang="en-US" sz="2000">
              <a:latin typeface="buckeye sans 2"/>
            </a:endParaRPr>
          </a:p>
          <a:p>
            <a:r>
              <a:rPr lang="en-US" sz="2000">
                <a:solidFill>
                  <a:srgbClr val="404040"/>
                </a:solidFill>
                <a:latin typeface="buckeye sans 2"/>
                <a:ea typeface="Calibri"/>
                <a:cs typeface="Calibri"/>
              </a:rPr>
              <a:t>Some foundations expressly require that only designated officials approach them</a:t>
            </a:r>
            <a:endParaRPr lang="en-US" sz="2000">
              <a:latin typeface="buckeye sans 2"/>
            </a:endParaRPr>
          </a:p>
          <a:p>
            <a:pPr>
              <a:buNone/>
            </a:pPr>
            <a:r>
              <a:rPr lang="en-US" sz="2000" b="1">
                <a:solidFill>
                  <a:srgbClr val="404040"/>
                </a:solidFill>
                <a:latin typeface="buckeye sans 2"/>
                <a:ea typeface="Calibri"/>
                <a:cs typeface="Calibri"/>
              </a:rPr>
              <a:t>Foundation Engagement recommends you contact their office before you approach a foundation. They can offer background on our current relationship and offer guidance on the best methods of contact.</a:t>
            </a:r>
            <a:endParaRPr lang="en-US" sz="2000">
              <a:latin typeface="buckeye sans 2"/>
            </a:endParaRPr>
          </a:p>
          <a:p>
            <a:pPr>
              <a:buNone/>
            </a:pPr>
            <a:r>
              <a:rPr lang="en-US" sz="2000" b="1">
                <a:solidFill>
                  <a:srgbClr val="404040"/>
                </a:solidFill>
                <a:latin typeface="buckeye sans 2"/>
                <a:ea typeface="Calibri"/>
                <a:cs typeface="Calibri"/>
              </a:rPr>
              <a:t>*Be mindful of </a:t>
            </a:r>
            <a:r>
              <a:rPr lang="en-US" sz="2000" b="1">
                <a:solidFill>
                  <a:srgbClr val="404040"/>
                </a:solidFill>
                <a:latin typeface="buckeye sans 2"/>
                <a:ea typeface="Calibri"/>
                <a:cs typeface="Calibri"/>
                <a:hlinkClick r:id="rId3"/>
              </a:rPr>
              <a:t>limited submissions</a:t>
            </a:r>
            <a:r>
              <a:rPr lang="en-US" sz="2000" b="1">
                <a:solidFill>
                  <a:srgbClr val="404040"/>
                </a:solidFill>
                <a:latin typeface="buckeye sans 2"/>
                <a:ea typeface="Calibri"/>
                <a:cs typeface="Calibri"/>
              </a:rPr>
              <a:t>: sponsors can restrict the number of proposals and institution can submit. If interested in these opportunities, contact OSP or Foundation Engagement. </a:t>
            </a:r>
            <a:endParaRPr lang="en-US" sz="2000">
              <a:solidFill>
                <a:srgbClr val="404040"/>
              </a:solidFill>
              <a:latin typeface="buckeye sans 2"/>
              <a:ea typeface="Calibri"/>
              <a:cs typeface="Calibri"/>
            </a:endParaRPr>
          </a:p>
        </p:txBody>
      </p:sp>
      <p:pic>
        <p:nvPicPr>
          <p:cNvPr id="4" name="Picture 3">
            <a:extLst>
              <a:ext uri="{FF2B5EF4-FFF2-40B4-BE49-F238E27FC236}">
                <a16:creationId xmlns:a16="http://schemas.microsoft.com/office/drawing/2014/main" id="{37D1400C-8682-DC6D-10D2-6A208870817B}"/>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522249" y="6086127"/>
            <a:ext cx="2338039" cy="465795"/>
          </a:xfrm>
          <a:prstGeom prst="rect">
            <a:avLst/>
          </a:prstGeom>
        </p:spPr>
      </p:pic>
    </p:spTree>
    <p:extLst>
      <p:ext uri="{BB962C8B-B14F-4D97-AF65-F5344CB8AC3E}">
        <p14:creationId xmlns:p14="http://schemas.microsoft.com/office/powerpoint/2010/main" val="39302557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4C0160-E763-683A-105F-2A2D3D4B1A13}"/>
              </a:ext>
            </a:extLst>
          </p:cNvPr>
          <p:cNvSpPr>
            <a:spLocks noGrp="1"/>
          </p:cNvSpPr>
          <p:nvPr>
            <p:ph type="title"/>
          </p:nvPr>
        </p:nvSpPr>
        <p:spPr>
          <a:xfrm>
            <a:off x="521208" y="714248"/>
            <a:ext cx="11155680" cy="1463040"/>
          </a:xfrm>
        </p:spPr>
        <p:txBody>
          <a:bodyPr>
            <a:normAutofit/>
          </a:bodyPr>
          <a:lstStyle/>
          <a:p>
            <a:r>
              <a:rPr lang="en-US" sz="3000">
                <a:solidFill>
                  <a:srgbClr val="C00000"/>
                </a:solidFill>
                <a:latin typeface="buckeye serif 2 black"/>
                <a:cs typeface="Arial"/>
              </a:rPr>
              <a:t>Foundations Funding Research at Ohio State </a:t>
            </a:r>
            <a:r>
              <a:rPr lang="en-US" sz="2000">
                <a:solidFill>
                  <a:srgbClr val="C00000"/>
                </a:solidFill>
                <a:latin typeface="buckeye serif 2 black"/>
                <a:cs typeface="Arial"/>
              </a:rPr>
              <a:t>(not exhaustive)</a:t>
            </a:r>
            <a:endParaRPr lang="en-US" sz="2000">
              <a:solidFill>
                <a:srgbClr val="C00000"/>
              </a:solidFill>
              <a:latin typeface="buckeye serif 2 black"/>
              <a:cs typeface="Arial" panose="020B0604020202020204" pitchFamily="34" charset="0"/>
            </a:endParaRPr>
          </a:p>
        </p:txBody>
      </p:sp>
      <p:sp>
        <p:nvSpPr>
          <p:cNvPr id="3" name="Content Placeholder 2">
            <a:extLst>
              <a:ext uri="{FF2B5EF4-FFF2-40B4-BE49-F238E27FC236}">
                <a16:creationId xmlns:a16="http://schemas.microsoft.com/office/drawing/2014/main" id="{F5F7CDE7-7C08-0639-AFFE-13D10E48BC48}"/>
              </a:ext>
            </a:extLst>
          </p:cNvPr>
          <p:cNvSpPr>
            <a:spLocks noGrp="1"/>
          </p:cNvSpPr>
          <p:nvPr>
            <p:ph idx="1"/>
          </p:nvPr>
        </p:nvSpPr>
        <p:spPr>
          <a:xfrm>
            <a:off x="521207" y="1328308"/>
            <a:ext cx="11155680" cy="4535276"/>
          </a:xfrm>
        </p:spPr>
        <p:txBody>
          <a:bodyPr vert="horz" lIns="91440" tIns="45720" rIns="91440" bIns="45720" rtlCol="0" anchor="t">
            <a:noAutofit/>
          </a:bodyPr>
          <a:lstStyle/>
          <a:p>
            <a:pPr marL="0" indent="0">
              <a:spcAft>
                <a:spcPts val="600"/>
              </a:spcAft>
              <a:buNone/>
            </a:pPr>
            <a:r>
              <a:rPr lang="en-US" sz="1700" b="1">
                <a:latin typeface="buckeye sans 2"/>
                <a:cs typeface="Arial"/>
              </a:rPr>
              <a:t>Alfred P. Sloan Foundation* - </a:t>
            </a:r>
            <a:r>
              <a:rPr lang="en-US" sz="1700">
                <a:latin typeface="buckeye sans 2"/>
                <a:cs typeface="Arial"/>
              </a:rPr>
              <a:t>We fund research and education in science, technology, engineering, mathematics and economics. </a:t>
            </a:r>
            <a:r>
              <a:rPr lang="en-US" sz="1700" b="1">
                <a:latin typeface="buckeye sans 2"/>
                <a:cs typeface="Arial"/>
                <a:hlinkClick r:id="rId3"/>
              </a:rPr>
              <a:t>Website</a:t>
            </a:r>
            <a:r>
              <a:rPr lang="en-US" sz="1700" b="1">
                <a:latin typeface="buckeye sans 2"/>
                <a:cs typeface="Arial"/>
              </a:rPr>
              <a:t> </a:t>
            </a:r>
            <a:endParaRPr lang="en-US" sz="1700">
              <a:latin typeface="buckeye sans 2"/>
              <a:cs typeface="Arial"/>
            </a:endParaRPr>
          </a:p>
          <a:p>
            <a:pPr marL="0" indent="0">
              <a:spcAft>
                <a:spcPts val="600"/>
              </a:spcAft>
              <a:buNone/>
            </a:pPr>
            <a:r>
              <a:rPr lang="en-US" sz="1700" b="1">
                <a:latin typeface="buckeye sans 2"/>
                <a:cs typeface="Arial"/>
              </a:rPr>
              <a:t>American Heart Association - </a:t>
            </a:r>
            <a:r>
              <a:rPr lang="en-US" sz="1700">
                <a:latin typeface="buckeye sans 2"/>
                <a:cs typeface="Arial"/>
              </a:rPr>
              <a:t>We’re looking for organizations that are translating evidence-based science research and clinical know-how into solutions that address health care access</a:t>
            </a:r>
            <a:r>
              <a:rPr lang="en-US" sz="1700">
                <a:solidFill>
                  <a:srgbClr val="000000"/>
                </a:solidFill>
                <a:latin typeface="buckeye sans 2"/>
                <a:cs typeface="Arial"/>
              </a:rPr>
              <a:t> and quality, food security, economic empowerment or a combination of these three social drivers of health. </a:t>
            </a:r>
            <a:r>
              <a:rPr lang="en-US" sz="1700" b="1">
                <a:latin typeface="buckeye sans 2"/>
                <a:ea typeface="+mn-lt"/>
                <a:cs typeface="+mn-lt"/>
                <a:hlinkClick r:id="rId4"/>
              </a:rPr>
              <a:t>Website</a:t>
            </a:r>
            <a:r>
              <a:rPr lang="en-US" sz="1700" b="1">
                <a:latin typeface="buckeye sans 2"/>
                <a:cs typeface="Arial"/>
              </a:rPr>
              <a:t>  </a:t>
            </a:r>
            <a:endParaRPr lang="en-US" sz="1700">
              <a:latin typeface="buckeye sans 2"/>
              <a:cs typeface="Arial"/>
            </a:endParaRPr>
          </a:p>
          <a:p>
            <a:pPr marL="0" indent="0">
              <a:spcAft>
                <a:spcPts val="600"/>
              </a:spcAft>
              <a:buNone/>
            </a:pPr>
            <a:r>
              <a:rPr lang="en-US" sz="1700" b="1">
                <a:latin typeface="buckeye sans 2"/>
                <a:cs typeface="Arial"/>
              </a:rPr>
              <a:t>Arnold Ventures* - </a:t>
            </a:r>
            <a:r>
              <a:rPr lang="en-US" sz="1700">
                <a:latin typeface="buckeye sans 2"/>
                <a:cs typeface="Arial"/>
              </a:rPr>
              <a:t>Dedicated to improving the lives of all Americans through evidence-based policy solutions that maximize opportunity and minimize injustice. This includes education, criminal justice, health, infrastructure, and public finance. </a:t>
            </a:r>
            <a:r>
              <a:rPr lang="en-US" sz="1700" b="1">
                <a:latin typeface="buckeye sans 2"/>
                <a:cs typeface="Arial"/>
                <a:hlinkClick r:id="rId5"/>
              </a:rPr>
              <a:t>Website</a:t>
            </a:r>
            <a:r>
              <a:rPr lang="en-US" sz="1700" b="1">
                <a:latin typeface="buckeye sans 2"/>
                <a:cs typeface="Arial"/>
              </a:rPr>
              <a:t> </a:t>
            </a:r>
            <a:endParaRPr lang="en-US" sz="1700">
              <a:latin typeface="buckeye sans 2"/>
              <a:cs typeface="Arial"/>
            </a:endParaRPr>
          </a:p>
          <a:p>
            <a:pPr marL="0" indent="0">
              <a:spcAft>
                <a:spcPts val="600"/>
              </a:spcAft>
              <a:buNone/>
            </a:pPr>
            <a:r>
              <a:rPr lang="en-US" sz="1700" b="1">
                <a:latin typeface="buckeye sans 2"/>
                <a:cs typeface="Arial"/>
              </a:rPr>
              <a:t>Burroughs </a:t>
            </a:r>
            <a:r>
              <a:rPr lang="en-US" sz="1700" b="1" err="1">
                <a:latin typeface="buckeye sans 2"/>
                <a:cs typeface="Arial"/>
              </a:rPr>
              <a:t>Wellcome</a:t>
            </a:r>
            <a:r>
              <a:rPr lang="en-US" sz="1700" b="1">
                <a:latin typeface="buckeye sans 2"/>
                <a:cs typeface="Arial"/>
              </a:rPr>
              <a:t> Fund </a:t>
            </a:r>
            <a:r>
              <a:rPr lang="en-US" sz="1700">
                <a:latin typeface="buckeye sans 2"/>
                <a:cs typeface="Arial"/>
              </a:rPr>
              <a:t>- BWF believes that a diverse scientific workforce is essential to the process and advancement of research innovation, academic discovery, and public service. </a:t>
            </a:r>
            <a:r>
              <a:rPr lang="en-US" sz="1700" b="1">
                <a:latin typeface="buckeye sans 2"/>
                <a:cs typeface="Arial"/>
                <a:hlinkClick r:id="rId6"/>
              </a:rPr>
              <a:t>Website</a:t>
            </a:r>
            <a:r>
              <a:rPr lang="en-US" sz="1700" b="1">
                <a:latin typeface="buckeye sans 2"/>
                <a:cs typeface="Arial"/>
              </a:rPr>
              <a:t> </a:t>
            </a:r>
            <a:endParaRPr lang="en-US" sz="1700">
              <a:latin typeface="buckeye sans 2"/>
              <a:cs typeface="Arial"/>
            </a:endParaRPr>
          </a:p>
          <a:p>
            <a:pPr marL="0" indent="0">
              <a:spcAft>
                <a:spcPts val="600"/>
              </a:spcAft>
              <a:buNone/>
            </a:pPr>
            <a:r>
              <a:rPr lang="en-US" sz="1700" b="1">
                <a:latin typeface="buckeye sans 2"/>
                <a:cs typeface="Arial"/>
              </a:rPr>
              <a:t>Charles Koch Foundation-</a:t>
            </a:r>
            <a:r>
              <a:rPr lang="en-US" sz="1700" b="1">
                <a:solidFill>
                  <a:srgbClr val="00B0F0"/>
                </a:solidFill>
                <a:latin typeface="buckeye sans 2"/>
                <a:cs typeface="Arial"/>
              </a:rPr>
              <a:t> </a:t>
            </a:r>
            <a:r>
              <a:rPr lang="en-US" sz="1700">
                <a:latin typeface="buckeye sans 2"/>
                <a:cs typeface="Arial"/>
              </a:rPr>
              <a:t>Our support focuses on identifying, exploring, and removing the barriers that keep individuals from realizing their unique potential. Key focus areas are the future of work and liberalism. </a:t>
            </a:r>
            <a:r>
              <a:rPr lang="en-US" sz="1700" b="1">
                <a:latin typeface="buckeye sans 2"/>
                <a:cs typeface="Arial"/>
                <a:hlinkClick r:id="rId7"/>
              </a:rPr>
              <a:t>Website</a:t>
            </a:r>
            <a:r>
              <a:rPr lang="en-US" sz="1700" b="1">
                <a:latin typeface="buckeye sans 2"/>
                <a:cs typeface="Arial"/>
              </a:rPr>
              <a:t> </a:t>
            </a:r>
            <a:br>
              <a:rPr lang="en-US" sz="1700">
                <a:latin typeface="buckeye sans 2"/>
                <a:cs typeface="Arial"/>
              </a:rPr>
            </a:br>
            <a:br>
              <a:rPr lang="en-US" b="1">
                <a:latin typeface="buckeye sans 2"/>
                <a:cs typeface="Arial"/>
              </a:rPr>
            </a:br>
            <a:endParaRPr lang="en-US">
              <a:latin typeface="buckeye sans 2"/>
              <a:cs typeface="Arial"/>
            </a:endParaRPr>
          </a:p>
        </p:txBody>
      </p:sp>
      <p:pic>
        <p:nvPicPr>
          <p:cNvPr id="5" name="Picture 4">
            <a:extLst>
              <a:ext uri="{FF2B5EF4-FFF2-40B4-BE49-F238E27FC236}">
                <a16:creationId xmlns:a16="http://schemas.microsoft.com/office/drawing/2014/main" id="{F50B7665-48ED-51DB-6A47-7F808D865513}"/>
              </a:ext>
              <a:ext uri="{C183D7F6-B498-43B3-948B-1728B52AA6E4}">
                <adec:decorative xmlns:adec="http://schemas.microsoft.com/office/drawing/2017/decorative" val="1"/>
              </a:ext>
            </a:extLst>
          </p:cNvPr>
          <p:cNvPicPr>
            <a:picLocks noChangeAspect="1"/>
          </p:cNvPicPr>
          <p:nvPr/>
        </p:nvPicPr>
        <p:blipFill>
          <a:blip r:embed="rId8"/>
          <a:stretch>
            <a:fillRect/>
          </a:stretch>
        </p:blipFill>
        <p:spPr>
          <a:xfrm>
            <a:off x="522249" y="6141883"/>
            <a:ext cx="2133600" cy="428625"/>
          </a:xfrm>
          <a:prstGeom prst="rect">
            <a:avLst/>
          </a:prstGeom>
        </p:spPr>
      </p:pic>
    </p:spTree>
    <p:extLst>
      <p:ext uri="{BB962C8B-B14F-4D97-AF65-F5344CB8AC3E}">
        <p14:creationId xmlns:p14="http://schemas.microsoft.com/office/powerpoint/2010/main" val="22901279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10F1D6DB-312B-214E-5944-7A17A112A059}"/>
              </a:ext>
            </a:extLst>
          </p:cNvPr>
          <p:cNvSpPr>
            <a:spLocks noGrp="1"/>
          </p:cNvSpPr>
          <p:nvPr>
            <p:ph type="title"/>
          </p:nvPr>
        </p:nvSpPr>
        <p:spPr>
          <a:xfrm>
            <a:off x="577596" y="719898"/>
            <a:ext cx="10119659" cy="5067762"/>
          </a:xfrm>
        </p:spPr>
        <p:txBody>
          <a:bodyPr>
            <a:normAutofit fontScale="90000"/>
          </a:bodyPr>
          <a:lstStyle/>
          <a:p>
            <a:pPr>
              <a:spcBef>
                <a:spcPts val="1000"/>
              </a:spcBef>
              <a:spcAft>
                <a:spcPts val="600"/>
              </a:spcAft>
            </a:pPr>
            <a:r>
              <a:rPr lang="en-US" sz="2000">
                <a:latin typeface="buckeye sans 2"/>
                <a:cs typeface="Arial"/>
              </a:rPr>
              <a:t>Columbus Foundation- </a:t>
            </a:r>
            <a:r>
              <a:rPr lang="en-US" sz="2000" b="0">
                <a:latin typeface="buckeye sans 2"/>
                <a:cs typeface="Arial"/>
              </a:rPr>
              <a:t>Works to strengthen and improve our communities in the following areas: arts &amp; culture, health &amp; special populations, basic needs, youth&amp; education, environment, capacity building, neighborhoods, community gardens, and animals</a:t>
            </a:r>
            <a:r>
              <a:rPr lang="en-US" sz="2000">
                <a:latin typeface="buckeye sans 2"/>
                <a:cs typeface="Arial"/>
              </a:rPr>
              <a:t>. </a:t>
            </a:r>
            <a:r>
              <a:rPr lang="en-US" sz="2000">
                <a:latin typeface="buckeye sans 2"/>
                <a:cs typeface="Arial"/>
                <a:hlinkClick r:id="rId3"/>
              </a:rPr>
              <a:t>Website</a:t>
            </a:r>
            <a:br>
              <a:rPr lang="en-US" sz="2000">
                <a:latin typeface="buckeye sans 2"/>
                <a:cs typeface="Arial"/>
              </a:rPr>
            </a:br>
            <a:br>
              <a:rPr lang="en-US" sz="2000">
                <a:latin typeface="buckeye sans 2"/>
                <a:cs typeface="Arial"/>
              </a:rPr>
            </a:br>
            <a:r>
              <a:rPr lang="en-US" sz="2000">
                <a:latin typeface="buckeye sans 2"/>
                <a:cs typeface="Arial"/>
              </a:rPr>
              <a:t>Commonwealth Fund - </a:t>
            </a:r>
            <a:r>
              <a:rPr lang="en-US" sz="2000" b="0">
                <a:latin typeface="buckeye sans 2"/>
              </a:rPr>
              <a:t>We support independent research on health care issues and make grants to promote better access, improved quality, and greater efficiency in health care, particularly for society’s most vulnerable, including people of color, people with low income, and those who are uninsured. </a:t>
            </a:r>
            <a:r>
              <a:rPr lang="en-US" sz="2000">
                <a:latin typeface="buckeye sans 2"/>
                <a:hlinkClick r:id="rId4"/>
              </a:rPr>
              <a:t>Website</a:t>
            </a:r>
            <a:br>
              <a:rPr lang="en-US" sz="2000">
                <a:latin typeface="buckeye sans 2"/>
                <a:cs typeface="Arial"/>
              </a:rPr>
            </a:br>
            <a:br>
              <a:rPr lang="en-US" sz="2000">
                <a:latin typeface="buckeye sans 2"/>
                <a:cs typeface="Arial"/>
              </a:rPr>
            </a:br>
            <a:r>
              <a:rPr lang="en-US" sz="2000">
                <a:latin typeface="buckeye sans 2"/>
                <a:cs typeface="Arial"/>
              </a:rPr>
              <a:t>Doris Duke Foundation - </a:t>
            </a:r>
            <a:r>
              <a:rPr lang="en-US" sz="2000" b="0">
                <a:latin typeface="buckeye sans 2"/>
                <a:cs typeface="Arial"/>
              </a:rPr>
              <a:t>The mission of the Doris Duke Foundation (DDF) is to build a more creative, equitable, and sustainable future by investing in artists and the performing arts, environmental conservation, medical research, child well-being, and greater mutual understanding among diverse communities. </a:t>
            </a:r>
            <a:r>
              <a:rPr lang="en-US" sz="2000">
                <a:latin typeface="buckeye sans 2"/>
                <a:ea typeface="+mj-lt"/>
                <a:cs typeface="+mj-lt"/>
                <a:hlinkClick r:id="rId5"/>
              </a:rPr>
              <a:t>Website</a:t>
            </a:r>
            <a:r>
              <a:rPr lang="en-US" sz="2000">
                <a:latin typeface="buckeye sans 2"/>
                <a:ea typeface="+mj-lt"/>
                <a:cs typeface="+mj-lt"/>
              </a:rPr>
              <a:t> </a:t>
            </a:r>
            <a:br>
              <a:rPr lang="en-US" sz="2000">
                <a:latin typeface="buckeye sans 2"/>
                <a:ea typeface="+mj-lt"/>
                <a:cs typeface="+mj-lt"/>
              </a:rPr>
            </a:br>
            <a:br>
              <a:rPr lang="en-US" sz="2000" b="0">
                <a:latin typeface="buckeye sans 2"/>
                <a:cs typeface="Arial"/>
              </a:rPr>
            </a:br>
            <a:r>
              <a:rPr lang="en-US" sz="2000">
                <a:latin typeface="buckeye sans 2"/>
                <a:cs typeface="Arial"/>
              </a:rPr>
              <a:t>Harry Frank Guggenheim Foundation* -</a:t>
            </a:r>
            <a:r>
              <a:rPr lang="en-US" sz="2000" b="0">
                <a:latin typeface="buckeye sans 2"/>
                <a:cs typeface="Arial"/>
              </a:rPr>
              <a:t> The Harry Frank Guggenheim Foundation examines enduring and urgent problems of violence, such as war, crime, and human aggression. Through basic and applied research, we aim to understand the causes, manifestations, and control of violence. </a:t>
            </a:r>
            <a:r>
              <a:rPr lang="en-US" sz="2000">
                <a:latin typeface="buckeye sans 2"/>
                <a:ea typeface="+mj-lt"/>
                <a:cs typeface="+mj-lt"/>
                <a:hlinkClick r:id="rId6"/>
              </a:rPr>
              <a:t>Website</a:t>
            </a:r>
            <a:r>
              <a:rPr lang="en-US" sz="2000">
                <a:latin typeface="buckeye sans 2"/>
                <a:ea typeface="+mj-lt"/>
                <a:cs typeface="+mj-lt"/>
              </a:rPr>
              <a:t> </a:t>
            </a:r>
            <a:br>
              <a:rPr lang="en-US" sz="2000">
                <a:latin typeface="buckeye sans 2"/>
                <a:cs typeface="Arial" panose="020B0604020202020204" pitchFamily="34" charset="0"/>
              </a:rPr>
            </a:br>
            <a:br>
              <a:rPr lang="en-US" sz="1100" b="0">
                <a:latin typeface="Arial" panose="020B0604020202020204" pitchFamily="34" charset="0"/>
                <a:cs typeface="Arial" panose="020B0604020202020204" pitchFamily="34" charset="0"/>
              </a:rPr>
            </a:br>
            <a:br>
              <a:rPr lang="en-US" sz="1100" b="0">
                <a:latin typeface="Arial" panose="020B0604020202020204" pitchFamily="34" charset="0"/>
                <a:cs typeface="Arial" panose="020B0604020202020204" pitchFamily="34" charset="0"/>
              </a:rPr>
            </a:br>
            <a:br>
              <a:rPr lang="en-US" sz="1200" b="0">
                <a:latin typeface="Arial" panose="020B0604020202020204" pitchFamily="34" charset="0"/>
                <a:cs typeface="Arial" panose="020B0604020202020204" pitchFamily="34" charset="0"/>
              </a:rPr>
            </a:br>
            <a:br>
              <a:rPr lang="en-US" sz="1100" b="0">
                <a:latin typeface="Arial" panose="020B0604020202020204" pitchFamily="34" charset="0"/>
                <a:cs typeface="Arial" panose="020B0604020202020204" pitchFamily="34" charset="0"/>
              </a:rPr>
            </a:br>
            <a:br>
              <a:rPr lang="en-US" sz="1100" b="0">
                <a:latin typeface="Arial" panose="020B0604020202020204" pitchFamily="34" charset="0"/>
                <a:cs typeface="Arial" panose="020B0604020202020204" pitchFamily="34" charset="0"/>
              </a:rPr>
            </a:br>
            <a:br>
              <a:rPr lang="en-US" sz="1100" b="0">
                <a:latin typeface="Arial" panose="020B0604020202020204" pitchFamily="34" charset="0"/>
                <a:cs typeface="Arial" panose="020B0604020202020204" pitchFamily="34" charset="0"/>
              </a:rPr>
            </a:br>
            <a:br>
              <a:rPr lang="en-US" sz="1100" b="0">
                <a:latin typeface="Arial" panose="020B0604020202020204" pitchFamily="34" charset="0"/>
                <a:cs typeface="Arial" panose="020B0604020202020204" pitchFamily="34" charset="0"/>
              </a:rPr>
            </a:br>
            <a:br>
              <a:rPr lang="en-US" sz="1100" b="0">
                <a:latin typeface="Arial" panose="020B0604020202020204" pitchFamily="34" charset="0"/>
                <a:cs typeface="Arial" panose="020B0604020202020204" pitchFamily="34" charset="0"/>
              </a:rPr>
            </a:br>
            <a:endParaRPr lang="en-US" sz="1100">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8112096B-8266-2507-B277-653F57DD736C}"/>
              </a:ext>
              <a:ext uri="{C183D7F6-B498-43B3-948B-1728B52AA6E4}">
                <adec:decorative xmlns:adec="http://schemas.microsoft.com/office/drawing/2017/decorative" val="1"/>
              </a:ext>
            </a:extLst>
          </p:cNvPr>
          <p:cNvPicPr>
            <a:picLocks noChangeAspect="1"/>
          </p:cNvPicPr>
          <p:nvPr/>
        </p:nvPicPr>
        <p:blipFill>
          <a:blip r:embed="rId7"/>
          <a:stretch>
            <a:fillRect/>
          </a:stretch>
        </p:blipFill>
        <p:spPr>
          <a:xfrm>
            <a:off x="578005" y="6004972"/>
            <a:ext cx="3011053" cy="555624"/>
          </a:xfrm>
          <a:prstGeom prst="rect">
            <a:avLst/>
          </a:prstGeom>
        </p:spPr>
      </p:pic>
      <p:pic>
        <p:nvPicPr>
          <p:cNvPr id="4" name="Picture 3" descr="Harry Frank Guggenheim Foundation logo&#10;">
            <a:extLst>
              <a:ext uri="{FF2B5EF4-FFF2-40B4-BE49-F238E27FC236}">
                <a16:creationId xmlns:a16="http://schemas.microsoft.com/office/drawing/2014/main" id="{7AD10692-98AE-B116-CAD3-773BA9E39D99}"/>
              </a:ext>
            </a:extLst>
          </p:cNvPr>
          <p:cNvPicPr>
            <a:picLocks noChangeAspect="1"/>
          </p:cNvPicPr>
          <p:nvPr/>
        </p:nvPicPr>
        <p:blipFill>
          <a:blip r:embed="rId8"/>
          <a:stretch>
            <a:fillRect/>
          </a:stretch>
        </p:blipFill>
        <p:spPr>
          <a:xfrm>
            <a:off x="8799800" y="5652230"/>
            <a:ext cx="2743200" cy="907366"/>
          </a:xfrm>
          <a:prstGeom prst="rect">
            <a:avLst/>
          </a:prstGeom>
        </p:spPr>
      </p:pic>
    </p:spTree>
    <p:extLst>
      <p:ext uri="{BB962C8B-B14F-4D97-AF65-F5344CB8AC3E}">
        <p14:creationId xmlns:p14="http://schemas.microsoft.com/office/powerpoint/2010/main" val="9632103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B185BD-4BB5-ED7F-8F8E-59C033F9E852}"/>
            </a:ext>
          </a:extLst>
        </p:cNvPr>
        <p:cNvGrpSpPr/>
        <p:nvPr/>
      </p:nvGrpSpPr>
      <p:grpSpPr>
        <a:xfrm>
          <a:off x="0" y="0"/>
          <a:ext cx="0" cy="0"/>
          <a:chOff x="0" y="0"/>
          <a:chExt cx="0" cy="0"/>
        </a:xfrm>
      </p:grpSpPr>
      <p:sp>
        <p:nvSpPr>
          <p:cNvPr id="8" name="Title 7">
            <a:extLst>
              <a:ext uri="{FF2B5EF4-FFF2-40B4-BE49-F238E27FC236}">
                <a16:creationId xmlns:a16="http://schemas.microsoft.com/office/drawing/2014/main" id="{013F4AB0-F149-3935-36D2-F1FC21387F5B}"/>
              </a:ext>
            </a:extLst>
          </p:cNvPr>
          <p:cNvSpPr>
            <a:spLocks noGrp="1"/>
          </p:cNvSpPr>
          <p:nvPr>
            <p:ph type="title"/>
          </p:nvPr>
        </p:nvSpPr>
        <p:spPr>
          <a:xfrm>
            <a:off x="525866" y="997439"/>
            <a:ext cx="8893374" cy="4846636"/>
          </a:xfrm>
        </p:spPr>
        <p:txBody>
          <a:bodyPr>
            <a:normAutofit fontScale="90000"/>
          </a:bodyPr>
          <a:lstStyle/>
          <a:p>
            <a:pPr>
              <a:spcBef>
                <a:spcPts val="1000"/>
              </a:spcBef>
              <a:spcAft>
                <a:spcPts val="600"/>
              </a:spcAft>
            </a:pPr>
            <a:r>
              <a:rPr lang="en-US" sz="2200">
                <a:latin typeface="buckeye sans 2"/>
                <a:cs typeface="Arial"/>
              </a:rPr>
              <a:t>Gates Foundation* - </a:t>
            </a:r>
            <a:r>
              <a:rPr lang="en-US" sz="2200" b="0">
                <a:latin typeface="buckeye sans 2"/>
                <a:cs typeface="Arial"/>
              </a:rPr>
              <a:t>Our mission is to create a world where every person has the opportunity to live a healthy, productive life. For over 25 years, the Gates Foundation has been committed to fighting the greatest inequities in the world. </a:t>
            </a:r>
            <a:r>
              <a:rPr lang="en-US" sz="2200">
                <a:latin typeface="buckeye sans 2"/>
                <a:cs typeface="Arial"/>
                <a:hlinkClick r:id="rId3"/>
              </a:rPr>
              <a:t>Website</a:t>
            </a:r>
            <a:br>
              <a:rPr lang="en-US" sz="2200">
                <a:latin typeface="buckeye sans 2"/>
                <a:cs typeface="Arial"/>
              </a:rPr>
            </a:br>
            <a:br>
              <a:rPr lang="en-US" sz="2200">
                <a:latin typeface="buckeye sans 2"/>
                <a:cs typeface="Arial"/>
              </a:rPr>
            </a:br>
            <a:r>
              <a:rPr lang="en-US" sz="2200">
                <a:latin typeface="buckeye sans 2"/>
                <a:cs typeface="Arial"/>
              </a:rPr>
              <a:t>Henry Luce Foundation - </a:t>
            </a:r>
            <a:r>
              <a:rPr lang="en-US" sz="2200" b="0">
                <a:latin typeface="buckeye sans 2"/>
                <a:cs typeface="Arial"/>
              </a:rPr>
              <a:t>The Democracy, Ethics, and Public Trust (DEPT) Initiative helps grantees ‌reimagine and reinvigorate democratic culture and practices by expanding networks and encouraging new research and approaches. </a:t>
            </a:r>
            <a:r>
              <a:rPr lang="en-US" sz="2200">
                <a:latin typeface="buckeye sans 2"/>
                <a:cs typeface="Arial"/>
                <a:hlinkClick r:id="rId4"/>
              </a:rPr>
              <a:t>Website</a:t>
            </a:r>
            <a:br>
              <a:rPr lang="en-US" sz="2200">
                <a:latin typeface="buckeye sans 2"/>
                <a:cs typeface="Arial"/>
              </a:rPr>
            </a:br>
            <a:br>
              <a:rPr lang="en-US" sz="2200">
                <a:latin typeface="buckeye sans 2"/>
                <a:cs typeface="Arial"/>
              </a:rPr>
            </a:br>
            <a:r>
              <a:rPr lang="en-US" sz="2200">
                <a:latin typeface="buckeye sans 2"/>
                <a:cs typeface="Arial"/>
              </a:rPr>
              <a:t>Herbert W. Hoover Foundation -  </a:t>
            </a:r>
            <a:r>
              <a:rPr lang="en-US" sz="2200" b="0">
                <a:latin typeface="buckeye sans 2"/>
                <a:cs typeface="Arial"/>
              </a:rPr>
              <a:t>Advances innovative strategies for community engagement, science, education, and environmental stewardship. </a:t>
            </a:r>
            <a:r>
              <a:rPr lang="en-US" sz="2200">
                <a:latin typeface="buckeye sans 2"/>
                <a:cs typeface="Arial"/>
                <a:hlinkClick r:id="rId5"/>
              </a:rPr>
              <a:t>Website</a:t>
            </a:r>
            <a:br>
              <a:rPr lang="en-US" sz="2200" b="0">
                <a:latin typeface="buckeye sans 2"/>
                <a:cs typeface="Arial"/>
              </a:rPr>
            </a:br>
            <a:br>
              <a:rPr lang="en-US" sz="2200" b="0">
                <a:latin typeface="buckeye sans 2"/>
                <a:cs typeface="Arial"/>
              </a:rPr>
            </a:br>
            <a:r>
              <a:rPr lang="en-US" sz="2200">
                <a:latin typeface="buckeye sans 2"/>
                <a:cs typeface="Arial"/>
              </a:rPr>
              <a:t>John A. Hartford Foundation- </a:t>
            </a:r>
            <a:r>
              <a:rPr lang="en-US" sz="2200" b="0">
                <a:latin typeface="buckeye sans 2"/>
                <a:cs typeface="Arial"/>
              </a:rPr>
              <a:t>We invest in aging experts and practice innovations that transform how the care of older adults is delivered. </a:t>
            </a:r>
            <a:r>
              <a:rPr lang="en-US" sz="2200">
                <a:latin typeface="buckeye sans 2"/>
                <a:cs typeface="Arial"/>
                <a:hlinkClick r:id="rId6"/>
              </a:rPr>
              <a:t>Website</a:t>
            </a:r>
            <a:br>
              <a:rPr lang="en-US" sz="2000">
                <a:latin typeface="buckeye sans 2"/>
                <a:cs typeface="Arial" panose="020B0604020202020204" pitchFamily="34" charset="0"/>
              </a:rPr>
            </a:br>
            <a:br>
              <a:rPr lang="en-US" sz="2000">
                <a:latin typeface="buckeye sans 2"/>
                <a:cs typeface="Arial" panose="020B0604020202020204" pitchFamily="34" charset="0"/>
              </a:rPr>
            </a:br>
            <a:br>
              <a:rPr lang="en-US" sz="1100" b="0">
                <a:latin typeface="buckeye sans 2"/>
                <a:cs typeface="Arial" panose="020B0604020202020204" pitchFamily="34" charset="0"/>
              </a:rPr>
            </a:br>
            <a:br>
              <a:rPr lang="en-US" sz="1100" b="0">
                <a:latin typeface="buckeye sans 2"/>
                <a:cs typeface="Arial" panose="020B0604020202020204" pitchFamily="34" charset="0"/>
              </a:rPr>
            </a:br>
            <a:br>
              <a:rPr lang="en-US" sz="1200" b="0">
                <a:latin typeface="buckeye sans 2"/>
                <a:cs typeface="Arial" panose="020B0604020202020204" pitchFamily="34" charset="0"/>
              </a:rPr>
            </a:br>
            <a:br>
              <a:rPr lang="en-US" sz="1100" b="0">
                <a:latin typeface="buckeye sans 2"/>
                <a:cs typeface="Arial" panose="020B0604020202020204" pitchFamily="34" charset="0"/>
              </a:rPr>
            </a:br>
            <a:br>
              <a:rPr lang="en-US" sz="1100" b="0">
                <a:latin typeface="buckeye sans 2"/>
                <a:cs typeface="Arial" panose="020B0604020202020204" pitchFamily="34" charset="0"/>
              </a:rPr>
            </a:br>
            <a:br>
              <a:rPr lang="en-US" sz="1100" b="0">
                <a:latin typeface="buckeye sans 2"/>
                <a:cs typeface="Arial" panose="020B0604020202020204" pitchFamily="34" charset="0"/>
              </a:rPr>
            </a:br>
            <a:br>
              <a:rPr lang="en-US" sz="1100" b="0">
                <a:latin typeface="Arial"/>
                <a:cs typeface="Arial" panose="020B0604020202020204" pitchFamily="34" charset="0"/>
              </a:rPr>
            </a:br>
            <a:br>
              <a:rPr lang="en-US" sz="1100" b="0">
                <a:latin typeface="Arial"/>
                <a:cs typeface="Arial" panose="020B0604020202020204" pitchFamily="34" charset="0"/>
              </a:rPr>
            </a:br>
            <a:endParaRPr lang="en-US" sz="1100">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6EFAC9BF-21C7-482A-CB9A-1ACC9B6B2356}"/>
              </a:ext>
              <a:ext uri="{C183D7F6-B498-43B3-948B-1728B52AA6E4}">
                <adec:decorative xmlns:adec="http://schemas.microsoft.com/office/drawing/2017/decorative" val="1"/>
              </a:ext>
            </a:extLst>
          </p:cNvPr>
          <p:cNvPicPr>
            <a:picLocks noChangeAspect="1"/>
          </p:cNvPicPr>
          <p:nvPr/>
        </p:nvPicPr>
        <p:blipFill>
          <a:blip r:embed="rId7"/>
          <a:stretch>
            <a:fillRect/>
          </a:stretch>
        </p:blipFill>
        <p:spPr>
          <a:xfrm>
            <a:off x="522249" y="6141883"/>
            <a:ext cx="2133600" cy="428625"/>
          </a:xfrm>
          <a:prstGeom prst="rect">
            <a:avLst/>
          </a:prstGeom>
        </p:spPr>
      </p:pic>
      <p:pic>
        <p:nvPicPr>
          <p:cNvPr id="4" name="Picture 3" descr="Gates Foundation logo&#10;">
            <a:extLst>
              <a:ext uri="{FF2B5EF4-FFF2-40B4-BE49-F238E27FC236}">
                <a16:creationId xmlns:a16="http://schemas.microsoft.com/office/drawing/2014/main" id="{AF3250FC-A9C2-F5CC-690C-4F2CDA4132EA}"/>
              </a:ext>
            </a:extLst>
          </p:cNvPr>
          <p:cNvPicPr>
            <a:picLocks noChangeAspect="1"/>
          </p:cNvPicPr>
          <p:nvPr/>
        </p:nvPicPr>
        <p:blipFill>
          <a:blip r:embed="rId8"/>
          <a:stretch>
            <a:fillRect/>
          </a:stretch>
        </p:blipFill>
        <p:spPr>
          <a:xfrm>
            <a:off x="9418052" y="1000706"/>
            <a:ext cx="2143125" cy="2143125"/>
          </a:xfrm>
          <a:prstGeom prst="rect">
            <a:avLst/>
          </a:prstGeom>
        </p:spPr>
      </p:pic>
    </p:spTree>
    <p:extLst>
      <p:ext uri="{BB962C8B-B14F-4D97-AF65-F5344CB8AC3E}">
        <p14:creationId xmlns:p14="http://schemas.microsoft.com/office/powerpoint/2010/main" val="166473377"/>
      </p:ext>
    </p:extLst>
  </p:cSld>
  <p:clrMapOvr>
    <a:masterClrMapping/>
  </p:clrMapOvr>
</p:sld>
</file>

<file path=ppt/theme/theme1.xml><?xml version="1.0" encoding="utf-8"?>
<a:theme xmlns:a="http://schemas.openxmlformats.org/drawingml/2006/main" name="GestaltVTI">
  <a:themeElements>
    <a:clrScheme name="Gestalt">
      <a:dk1>
        <a:srgbClr val="000000"/>
      </a:dk1>
      <a:lt1>
        <a:sysClr val="window" lastClr="FFFFFF"/>
      </a:lt1>
      <a:dk2>
        <a:srgbClr val="262626"/>
      </a:dk2>
      <a:lt2>
        <a:srgbClr val="F7F7F7"/>
      </a:lt2>
      <a:accent1>
        <a:srgbClr val="EBA000"/>
      </a:accent1>
      <a:accent2>
        <a:srgbClr val="00BAC8"/>
      </a:accent2>
      <a:accent3>
        <a:srgbClr val="E64823"/>
      </a:accent3>
      <a:accent4>
        <a:srgbClr val="4D5AFF"/>
      </a:accent4>
      <a:accent5>
        <a:srgbClr val="FE5D21"/>
      </a:accent5>
      <a:accent6>
        <a:srgbClr val="00C777"/>
      </a:accent6>
      <a:hlink>
        <a:srgbClr val="2998E3"/>
      </a:hlink>
      <a:folHlink>
        <a:srgbClr val="939393"/>
      </a:folHlink>
    </a:clrScheme>
    <a:fontScheme name="Gestalt">
      <a:majorFont>
        <a:latin typeface="Bierstadt"/>
        <a:ea typeface=""/>
        <a:cs typeface=""/>
      </a:majorFont>
      <a:minorFont>
        <a:latin typeface="Bierstad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GestaltVTI" id="{4F87C71D-53D1-4B71-BF97-FD0EA4B25665}" vid="{A110AFC4-8D8A-4C02-8885-7BA370B379B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0</TotalTime>
  <Words>1609</Words>
  <Application>Microsoft Office PowerPoint</Application>
  <PresentationFormat>Widescreen</PresentationFormat>
  <Paragraphs>106</Paragraphs>
  <Slides>22</Slides>
  <Notes>22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22</vt:i4>
      </vt:variant>
    </vt:vector>
  </HeadingPairs>
  <TitlesOfParts>
    <vt:vector size="31" baseType="lpstr">
      <vt:lpstr>Aptos</vt:lpstr>
      <vt:lpstr>Arial</vt:lpstr>
      <vt:lpstr>Bierstadt</vt:lpstr>
      <vt:lpstr>buckeye sans 2</vt:lpstr>
      <vt:lpstr>buckeye serif 2 black</vt:lpstr>
      <vt:lpstr>Courier New</vt:lpstr>
      <vt:lpstr>Courier New,monospace</vt:lpstr>
      <vt:lpstr>Wingdings</vt:lpstr>
      <vt:lpstr>GestaltVTI</vt:lpstr>
      <vt:lpstr>Applying for Research Funding from Foundations </vt:lpstr>
      <vt:lpstr>Support for Foundation Funding</vt:lpstr>
      <vt:lpstr>What do private foundations fund?</vt:lpstr>
      <vt:lpstr>Identifying potential funders</vt:lpstr>
      <vt:lpstr>Foundation Engagement</vt:lpstr>
      <vt:lpstr>Foundation Engagement, pt. II</vt:lpstr>
      <vt:lpstr>Foundations Funding Research at Ohio State (not exhaustive)</vt:lpstr>
      <vt:lpstr>Columbus Foundation- Works to strengthen and improve our communities in the following areas: arts &amp; culture, health &amp; special populations, basic needs, youth&amp; education, environment, capacity building, neighborhoods, community gardens, and animals. Website  Commonwealth Fund - We support independent research on health care issues and make grants to promote better access, improved quality, and greater efficiency in health care, particularly for society’s most vulnerable, including people of color, people with low income, and those who are uninsured. Website  Doris Duke Foundation - The mission of the Doris Duke Foundation (DDF) is to build a more creative, equitable, and sustainable future by investing in artists and the performing arts, environmental conservation, medical research, child well-being, and greater mutual understanding among diverse communities. Website   Harry Frank Guggenheim Foundation* - The Harry Frank Guggenheim Foundation examines enduring and urgent problems of violence, such as war, crime, and human aggression. Through basic and applied research, we aim to understand the causes, manifestations, and control of violence. Website          </vt:lpstr>
      <vt:lpstr>Gates Foundation* - Our mission is to create a world where every person has the opportunity to live a healthy, productive life. For over 25 years, the Gates Foundation has been committed to fighting the greatest inequities in the world. Website  Henry Luce Foundation - The Democracy, Ethics, and Public Trust (DEPT) Initiative helps grantees ‌reimagine and reinvigorate democratic culture and practices by expanding networks and encouraging new research and approaches. Website  Herbert W. Hoover Foundation -  Advances innovative strategies for community engagement, science, education, and environmental stewardship. Website  John A. Hartford Foundation- We invest in aging experts and practice innovations that transform how the care of older adults is delivered. Website          </vt:lpstr>
      <vt:lpstr>Foundations (cont'd) </vt:lpstr>
      <vt:lpstr>Robert Wood Johnson Foundation* - We fund programs that inspire bold ideas and encourage collaboration to achieve health equity faster and pave the way, together, to a future where health is no longer a privilege, but a right. Website Rapid Response: Reinvesting in Racial and Indigenous Health Equity Research (due Oct. 1)   The Rockefeller Foundation - We are a philanthropic foundation that promotes the well-being of humanity by finding and scaling solutions that advance opportunity and reverse the climate crisis. Website  Russell Sage Foundation* - RSF funds research projects in four principal programs—Behavioral Science and Decision Making in Context; the Future of Work; Race, Ethnicity, and Immigration; and Social, Political, and Economic Inequality—and in a number of special initiatives. Website   Society for Family Planning* - The Society of Family Planning is the source for abortion and contraception science. Website  Bridge funds for terminated NIH awards         </vt:lpstr>
      <vt:lpstr>Spencer Foundation* - Our programs provide funding for education-focused research projects, research training fellowships, and additional field-building initiatives. Website   Templeton World Charity Foundation* - catalyzes discovery and accelerates progress in the spiritual search for meaning, purpose, and truth. We promote scientific findings and religious exploration to inspire new perspectives on life’s deepest questions. Website  W.K. Kellogg Foundation - W.K. Kellogg believed in the ingenuity of the people who shape children’s lives and the power of collaborative leadership. This spirit threads through our work today, along with our commitments to racial equity and community engagement. Website  The William T. Grant Foundation* -  The William T. Grant Foundation invests in high-quality research focused on reducing inequality in youth outcomes and improving the use of research evidence in decisions that affect young people in the United States. Website  </vt:lpstr>
      <vt:lpstr>Navigating the proposal process</vt:lpstr>
      <vt:lpstr>Case Studies</vt:lpstr>
      <vt:lpstr>Spencer Foundation</vt:lpstr>
      <vt:lpstr>Spencer restrictions</vt:lpstr>
      <vt:lpstr>Spencer Restrictions</vt:lpstr>
      <vt:lpstr>H.F. Guggenheim Distinguished Scholars</vt:lpstr>
      <vt:lpstr>Sample budget guidelines</vt:lpstr>
      <vt:lpstr>Sample budget</vt:lpstr>
      <vt:lpstr>Final Example: Postaward Management</vt:lpstr>
      <vt:lpstr>Thank you!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Tobler, Janet</dc:creator>
  <cp:lastModifiedBy>Florian, Diane</cp:lastModifiedBy>
  <cp:revision>207</cp:revision>
  <cp:lastPrinted>2025-09-16T13:44:49Z</cp:lastPrinted>
  <dcterms:created xsi:type="dcterms:W3CDTF">2025-07-11T13:57:40Z</dcterms:created>
  <dcterms:modified xsi:type="dcterms:W3CDTF">2025-09-18T00:14:39Z</dcterms:modified>
</cp:coreProperties>
</file>