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notesSlides/notesSlide8.xml" ContentType="application/vnd.openxmlformats-officedocument.presentationml.notesSlide+xml"/>
  <Override PartName="/ppt/tags/tag31.xml" ContentType="application/vnd.openxmlformats-officedocument.presentationml.tags+xml"/>
  <Override PartName="/ppt/notesSlides/notesSlide9.xml" ContentType="application/vnd.openxmlformats-officedocument.presentationml.notesSlide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33.xml" ContentType="application/vnd.openxmlformats-officedocument.presentationml.tags+xml"/>
  <Override PartName="/ppt/notesSlides/notesSlide11.xml" ContentType="application/vnd.openxmlformats-officedocument.presentationml.notesSlide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ppt/tags/tag36.xml" ContentType="application/vnd.openxmlformats-officedocument.presentationml.tags+xml"/>
  <Override PartName="/ppt/notesSlides/notesSlide14.xml" ContentType="application/vnd.openxmlformats-officedocument.presentationml.notesSlide+xml"/>
  <Override PartName="/ppt/tags/tag37.xml" ContentType="application/vnd.openxmlformats-officedocument.presentationml.tags+xml"/>
  <Override PartName="/ppt/notesSlides/notesSlide15.xml" ContentType="application/vnd.openxmlformats-officedocument.presentationml.notesSlide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gs/tag39.xml" ContentType="application/vnd.openxmlformats-officedocument.presentationml.tags+xml"/>
  <Override PartName="/ppt/notesSlides/notesSlide17.xml" ContentType="application/vnd.openxmlformats-officedocument.presentationml.notesSlide+xml"/>
  <Override PartName="/ppt/tags/tag40.xml" ContentType="application/vnd.openxmlformats-officedocument.presentationml.tags+xml"/>
  <Override PartName="/ppt/notesSlides/notesSlide18.xml" ContentType="application/vnd.openxmlformats-officedocument.presentationml.notesSlide+xml"/>
  <Override PartName="/ppt/tags/tag41.xml" ContentType="application/vnd.openxmlformats-officedocument.presentationml.tags+xml"/>
  <Override PartName="/ppt/notesSlides/notesSlide19.xml" ContentType="application/vnd.openxmlformats-officedocument.presentationml.notesSlide+xml"/>
  <Override PartName="/ppt/tags/tag42.xml" ContentType="application/vnd.openxmlformats-officedocument.presentationml.tags+xml"/>
  <Override PartName="/ppt/notesSlides/notesSlide20.xml" ContentType="application/vnd.openxmlformats-officedocument.presentationml.notesSlide+xml"/>
  <Override PartName="/ppt/tags/tag43.xml" ContentType="application/vnd.openxmlformats-officedocument.presentationml.tags+xml"/>
  <Override PartName="/ppt/notesSlides/notesSlide21.xml" ContentType="application/vnd.openxmlformats-officedocument.presentationml.notesSlide+xml"/>
  <Override PartName="/ppt/tags/tag44.xml" ContentType="application/vnd.openxmlformats-officedocument.presentationml.tags+xml"/>
  <Override PartName="/ppt/notesSlides/notesSlide22.xml" ContentType="application/vnd.openxmlformats-officedocument.presentationml.notesSlide+xml"/>
  <Override PartName="/ppt/tags/tag45.xml" ContentType="application/vnd.openxmlformats-officedocument.presentationml.tags+xml"/>
  <Override PartName="/ppt/notesSlides/notesSlide23.xml" ContentType="application/vnd.openxmlformats-officedocument.presentationml.notesSlide+xml"/>
  <Override PartName="/ppt/tags/tag46.xml" ContentType="application/vnd.openxmlformats-officedocument.presentationml.tags+xml"/>
  <Override PartName="/ppt/notesSlides/notesSlide24.xml" ContentType="application/vnd.openxmlformats-officedocument.presentationml.notesSlide+xml"/>
  <Override PartName="/ppt/tags/tag47.xml" ContentType="application/vnd.openxmlformats-officedocument.presentationml.tags+xml"/>
  <Override PartName="/ppt/notesSlides/notesSlide25.xml" ContentType="application/vnd.openxmlformats-officedocument.presentationml.notesSlide+xml"/>
  <Override PartName="/ppt/tags/tag48.xml" ContentType="application/vnd.openxmlformats-officedocument.presentationml.tags+xml"/>
  <Override PartName="/ppt/notesSlides/notesSlide26.xml" ContentType="application/vnd.openxmlformats-officedocument.presentationml.notesSlide+xml"/>
  <Override PartName="/ppt/tags/tag49.xml" ContentType="application/vnd.openxmlformats-officedocument.presentationml.tags+xml"/>
  <Override PartName="/ppt/notesSlides/notesSlide27.xml" ContentType="application/vnd.openxmlformats-officedocument.presentationml.notesSlide+xml"/>
  <Override PartName="/ppt/tags/tag50.xml" ContentType="application/vnd.openxmlformats-officedocument.presentationml.tags+xml"/>
  <Override PartName="/ppt/notesSlides/notesSlide28.xml" ContentType="application/vnd.openxmlformats-officedocument.presentationml.notesSlide+xml"/>
  <Override PartName="/ppt/tags/tag51.xml" ContentType="application/vnd.openxmlformats-officedocument.presentationml.tags+xml"/>
  <Override PartName="/ppt/notesSlides/notesSlide29.xml" ContentType="application/vnd.openxmlformats-officedocument.presentationml.notesSlide+xml"/>
  <Override PartName="/ppt/tags/tag52.xml" ContentType="application/vnd.openxmlformats-officedocument.presentationml.tags+xml"/>
  <Override PartName="/ppt/notesSlides/notesSlide30.xml" ContentType="application/vnd.openxmlformats-officedocument.presentationml.notesSlide+xml"/>
  <Override PartName="/ppt/tags/tag53.xml" ContentType="application/vnd.openxmlformats-officedocument.presentationml.tags+xml"/>
  <Override PartName="/ppt/notesSlides/notesSlide31.xml" ContentType="application/vnd.openxmlformats-officedocument.presentationml.notesSlide+xml"/>
  <Override PartName="/ppt/tags/tag54.xml" ContentType="application/vnd.openxmlformats-officedocument.presentationml.tags+xml"/>
  <Override PartName="/ppt/notesSlides/notesSlide32.xml" ContentType="application/vnd.openxmlformats-officedocument.presentationml.notesSlide+xml"/>
  <Override PartName="/ppt/tags/tag55.xml" ContentType="application/vnd.openxmlformats-officedocument.presentationml.tags+xml"/>
  <Override PartName="/ppt/notesSlides/notesSlide33.xml" ContentType="application/vnd.openxmlformats-officedocument.presentationml.notesSlide+xml"/>
  <Override PartName="/ppt/tags/tag56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333" r:id="rId5"/>
    <p:sldId id="267" r:id="rId6"/>
    <p:sldId id="370" r:id="rId7"/>
    <p:sldId id="334" r:id="rId8"/>
    <p:sldId id="270" r:id="rId9"/>
    <p:sldId id="271" r:id="rId10"/>
    <p:sldId id="724" r:id="rId11"/>
    <p:sldId id="380" r:id="rId12"/>
    <p:sldId id="274" r:id="rId13"/>
    <p:sldId id="335" r:id="rId14"/>
    <p:sldId id="336" r:id="rId15"/>
    <p:sldId id="272" r:id="rId16"/>
    <p:sldId id="273" r:id="rId17"/>
    <p:sldId id="276" r:id="rId18"/>
    <p:sldId id="306" r:id="rId19"/>
    <p:sldId id="311" r:id="rId20"/>
    <p:sldId id="309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297" r:id="rId40"/>
    <p:sldId id="331" r:id="rId41"/>
    <p:sldId id="277" r:id="rId42"/>
    <p:sldId id="298" r:id="rId43"/>
    <p:sldId id="301" r:id="rId44"/>
    <p:sldId id="303" r:id="rId45"/>
    <p:sldId id="304" r:id="rId46"/>
    <p:sldId id="305" r:id="rId47"/>
  </p:sldIdLst>
  <p:sldSz cx="12192000" cy="6858000"/>
  <p:notesSz cx="6858000" cy="9144000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42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hita Das" initials="ID" lastIdx="5" clrIdx="0">
    <p:extLst>
      <p:ext uri="{19B8F6BF-5375-455C-9EA6-DF929625EA0E}">
        <p15:presenceInfo xmlns:p15="http://schemas.microsoft.com/office/powerpoint/2012/main" userId="S-1-5-21-3236396418-442755357-2490465116-10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CEFF"/>
    <a:srgbClr val="B48EE0"/>
    <a:srgbClr val="A4E2EC"/>
    <a:srgbClr val="126BB4"/>
    <a:srgbClr val="E8E8E8"/>
    <a:srgbClr val="F4F8FB"/>
    <a:srgbClr val="2A4A60"/>
    <a:srgbClr val="344A4E"/>
    <a:srgbClr val="20558A"/>
    <a:srgbClr val="F583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17" autoAdjust="0"/>
    <p:restoredTop sz="94712" autoAdjust="0"/>
  </p:normalViewPr>
  <p:slideViewPr>
    <p:cSldViewPr snapToGrid="0">
      <p:cViewPr varScale="1">
        <p:scale>
          <a:sx n="70" d="100"/>
          <a:sy n="70" d="100"/>
        </p:scale>
        <p:origin x="666" y="66"/>
      </p:cViewPr>
      <p:guideLst>
        <p:guide orient="horz" pos="3552"/>
        <p:guide pos="42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5" y="7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4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540844362654559"/>
          <c:y val="0.18478169361287575"/>
          <c:w val="0.76448013277956672"/>
          <c:h val="0.7244996083177364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explosion val="5"/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739-43AA-AF57-8F6B523C3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739-43AA-AF57-8F6B523C3E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6739-43AA-AF57-8F6B523C3E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739-43AA-AF57-8F6B523C3E2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6739-43AA-AF57-8F6B523C3E2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6739-43AA-AF57-8F6B523C3E2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6739-43AA-AF57-8F6B523C3E2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739-43AA-AF57-8F6B523C3E2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6739-43AA-AF57-8F6B523C3E21}"/>
              </c:ext>
            </c:extLst>
          </c:dPt>
          <c:dLbls>
            <c:dLbl>
              <c:idx val="0"/>
              <c:layout>
                <c:manualLayout>
                  <c:x val="1.6460429885697219E-2"/>
                  <c:y val="-2.0308794187618429E-2"/>
                </c:manualLayout>
              </c:layout>
              <c:tx>
                <c:rich>
                  <a:bodyPr/>
                  <a:lstStyle/>
                  <a:p>
                    <a:fld id="{E8F380BA-191D-4E0C-9BB1-8D18502B0BCE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94D1B345-B10A-44A0-B44D-1228593B66CA}" type="PERCENTAGE">
                      <a:rPr lang="en-US" sz="2000" baseline="0">
                        <a:solidFill>
                          <a:srgbClr val="126BB4"/>
                        </a:solidFill>
                      </a:rPr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739-43AA-AF57-8F6B523C3E21}"/>
                </c:ext>
              </c:extLst>
            </c:dLbl>
            <c:dLbl>
              <c:idx val="1"/>
              <c:layout>
                <c:manualLayout>
                  <c:x val="-1.8811919869368272E-2"/>
                  <c:y val="4.7031497771743917E-2"/>
                </c:manualLayout>
              </c:layout>
              <c:tx>
                <c:rich>
                  <a:bodyPr/>
                  <a:lstStyle/>
                  <a:p>
                    <a:fld id="{343430CD-881E-409E-87F9-36E5484DEBFD}" type="CATEGORYNAME">
                      <a:rPr lang="en-US" dirty="0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373B4ECA-0523-43E8-879C-6A8259AF271C}" type="PERCENTAGE">
                      <a:rPr lang="en-US" sz="2000" baseline="0" dirty="0">
                        <a:solidFill>
                          <a:srgbClr val="126BB4"/>
                        </a:solidFill>
                      </a:rPr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739-43AA-AF57-8F6B523C3E21}"/>
                </c:ext>
              </c:extLst>
            </c:dLbl>
            <c:dLbl>
              <c:idx val="2"/>
              <c:layout>
                <c:manualLayout>
                  <c:x val="-3.8799584730572031E-2"/>
                  <c:y val="6.270866369565855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23216EA-533F-4E3B-A642-697C5A52AFB7}" type="CATEGORYNAME">
                      <a:rPr lang="en-US" dirty="0"/>
                      <a:pPr>
                        <a:defRPr sz="1600" b="1"/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r>
                      <a:rPr lang="en-US" sz="2000" baseline="0" dirty="0">
                        <a:solidFill>
                          <a:srgbClr val="126BB4"/>
                        </a:solidFill>
                      </a:rPr>
                      <a:t>7%</a:t>
                    </a:r>
                  </a:p>
                </c:rich>
              </c:tx>
              <c:spPr>
                <a:solidFill>
                  <a:prstClr val="white"/>
                </a:solidFill>
                <a:ln w="38100">
                  <a:solidFill>
                    <a:srgbClr val="E7E6E6">
                      <a:lumMod val="75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6739-43AA-AF57-8F6B523C3E21}"/>
                </c:ext>
              </c:extLst>
            </c:dLbl>
            <c:dLbl>
              <c:idx val="3"/>
              <c:layout>
                <c:manualLayout>
                  <c:x val="-5.9962994583611297E-2"/>
                  <c:y val="8.152126280435613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9022A3F-DE6C-4840-9B7C-00EEECB44A74}" type="CATEGORYNAME">
                      <a:rPr lang="en-US"/>
                      <a:pPr>
                        <a:defRPr sz="1600" b="1"/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fld id="{B656CC93-3F56-4397-96B3-8BD405A6D7A9}" type="PERCENTAGE">
                      <a:rPr lang="en-US" sz="2000" baseline="0">
                        <a:solidFill>
                          <a:srgbClr val="126BB4"/>
                        </a:solidFill>
                      </a:rPr>
                      <a:pPr>
                        <a:defRPr sz="1600" b="1"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solidFill>
                  <a:prstClr val="white"/>
                </a:solidFill>
                <a:ln w="38100">
                  <a:solidFill>
                    <a:srgbClr val="FFC000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739-43AA-AF57-8F6B523C3E21}"/>
                </c:ext>
              </c:extLst>
            </c:dLbl>
            <c:dLbl>
              <c:idx val="4"/>
              <c:layout>
                <c:manualLayout>
                  <c:x val="-9.993832430601883E-2"/>
                  <c:y val="-3.1354331847829306E-2"/>
                </c:manualLayout>
              </c:layout>
              <c:tx>
                <c:rich>
                  <a:bodyPr/>
                  <a:lstStyle/>
                  <a:p>
                    <a:fld id="{BB3B7AA5-C65A-4168-BFA5-200CAFB271F2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r>
                      <a:rPr lang="en-US" sz="2000" baseline="0" dirty="0">
                        <a:solidFill>
                          <a:srgbClr val="126BB4"/>
                        </a:solidFill>
                      </a:rPr>
                      <a:t>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739-43AA-AF57-8F6B523C3E21}"/>
                </c:ext>
              </c:extLst>
            </c:dLbl>
            <c:dLbl>
              <c:idx val="5"/>
              <c:layout>
                <c:manualLayout>
                  <c:x val="-8.7005129395828135E-2"/>
                  <c:y val="-0.12855276057610004"/>
                </c:manualLayout>
              </c:layout>
              <c:tx>
                <c:rich>
                  <a:bodyPr/>
                  <a:lstStyle/>
                  <a:p>
                    <a:fld id="{7B668467-B2F1-4355-A5FE-2DD1DDD0A904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r>
                      <a:rPr lang="en-US" sz="2000" baseline="0" dirty="0">
                        <a:solidFill>
                          <a:srgbClr val="126BB4"/>
                        </a:solidFill>
                      </a:rPr>
                      <a:t>1%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6739-43AA-AF57-8F6B523C3E21}"/>
                </c:ext>
              </c:extLst>
            </c:dLbl>
            <c:dLbl>
              <c:idx val="6"/>
              <c:layout>
                <c:manualLayout>
                  <c:x val="3.938745722648973E-2"/>
                  <c:y val="-8.020260363767284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01A472E-2660-4139-809F-1330AB84355A}" type="CATEGORYNAME">
                      <a:rPr lang="en-US" dirty="0"/>
                      <a:pPr>
                        <a:defRPr sz="1600" b="1"/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fld id="{1E5D1CB1-FCC8-4352-B176-AFAD1280675D}" type="PERCENTAGE">
                      <a:rPr lang="en-US" sz="2000" baseline="0" dirty="0">
                        <a:solidFill>
                          <a:srgbClr val="126BB4"/>
                        </a:solidFill>
                      </a:rPr>
                      <a:pPr>
                        <a:defRPr sz="1600" b="1"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solidFill>
                  <a:prstClr val="white"/>
                </a:solidFill>
                <a:ln w="38100"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475787337170891"/>
                      <c:h val="0.210806425894375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6739-43AA-AF57-8F6B523C3E21}"/>
                </c:ext>
              </c:extLst>
            </c:dLbl>
            <c:dLbl>
              <c:idx val="7"/>
              <c:layout>
                <c:manualLayout>
                  <c:x val="0.15990131888963005"/>
                  <c:y val="-7.091035940397687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099B9B-18B9-4F47-BF76-8DCE9ABA54CF}" type="CATEGORYNAME">
                      <a:rPr lang="en-US"/>
                      <a:pPr>
                        <a:defRPr sz="1600" b="1"/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r>
                      <a:rPr lang="en-US" sz="2000" baseline="0" dirty="0">
                        <a:solidFill>
                          <a:srgbClr val="126BB4"/>
                        </a:solidFill>
                      </a:rPr>
                      <a:t>2%</a:t>
                    </a:r>
                  </a:p>
                </c:rich>
              </c:tx>
              <c:spPr>
                <a:solidFill>
                  <a:prstClr val="white"/>
                </a:solidFill>
                <a:ln w="38100">
                  <a:solidFill>
                    <a:srgbClr val="E7E6E6">
                      <a:lumMod val="75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739-43AA-AF57-8F6B523C3E21}"/>
                </c:ext>
              </c:extLst>
            </c:dLbl>
            <c:dLbl>
              <c:idx val="8"/>
              <c:layout>
                <c:manualLayout>
                  <c:x val="4.0563202218325205E-2"/>
                  <c:y val="6.930484078281540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1996174-0E4F-41DC-8684-D5870B9F4B60}" type="CATEGORYNAME">
                      <a:rPr lang="en-US" b="1" dirty="0">
                        <a:solidFill>
                          <a:schemeClr val="tx1"/>
                        </a:solidFill>
                      </a:rPr>
                      <a:pPr>
                        <a:defRPr sz="1600"/>
                      </a:pPr>
                      <a:t>[CATEGORY NAME]</a:t>
                    </a:fld>
                    <a:r>
                      <a:rPr lang="en-US" b="0" baseline="0" dirty="0"/>
                      <a:t>
</a:t>
                    </a:r>
                    <a:r>
                      <a:rPr lang="en-US" sz="2000" b="0" baseline="0" dirty="0">
                        <a:solidFill>
                          <a:srgbClr val="126BB4"/>
                        </a:solidFill>
                      </a:rPr>
                      <a:t>57%</a:t>
                    </a:r>
                  </a:p>
                </c:rich>
              </c:tx>
              <c:spPr>
                <a:solidFill>
                  <a:prstClr val="white"/>
                </a:solidFill>
                <a:ln w="38100">
                  <a:solidFill>
                    <a:srgbClr val="E7E6E6">
                      <a:lumMod val="75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931865670301479"/>
                      <c:h val="0.2071305113018782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739-43AA-AF57-8F6B523C3E21}"/>
                </c:ext>
              </c:extLst>
            </c:dLbl>
            <c:spPr>
              <a:solidFill>
                <a:prstClr val="white"/>
              </a:solidFill>
              <a:ln w="38100"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Sheet1!$A$2:$A$10</c:f>
              <c:strCache>
                <c:ptCount val="9"/>
                <c:pt idx="0">
                  <c:v>Internal Research</c:v>
                </c:pt>
                <c:pt idx="1">
                  <c:v>R&amp;D Contracts</c:v>
                </c:pt>
                <c:pt idx="2">
                  <c:v>Research Centers</c:v>
                </c:pt>
                <c:pt idx="3">
                  <c:v>Career Development</c:v>
                </c:pt>
                <c:pt idx="4">
                  <c:v>Other Research</c:v>
                </c:pt>
                <c:pt idx="5">
                  <c:v>All Other</c:v>
                </c:pt>
                <c:pt idx="6">
                  <c:v>Research Mgmt &amp; Support</c:v>
                </c:pt>
                <c:pt idx="7">
                  <c:v>Research Training</c:v>
                </c:pt>
                <c:pt idx="8">
                  <c:v>Research Project Grants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0.11</c:v>
                </c:pt>
                <c:pt idx="1">
                  <c:v>0.09</c:v>
                </c:pt>
                <c:pt idx="2">
                  <c:v>0.08</c:v>
                </c:pt>
                <c:pt idx="3">
                  <c:v>0.02</c:v>
                </c:pt>
                <c:pt idx="4">
                  <c:v>4.2000000000000003E-2</c:v>
                </c:pt>
                <c:pt idx="5">
                  <c:v>3.1E-2</c:v>
                </c:pt>
                <c:pt idx="6">
                  <c:v>0.05</c:v>
                </c:pt>
                <c:pt idx="7">
                  <c:v>0.03</c:v>
                </c:pt>
                <c:pt idx="8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39-43AA-AF57-8F6B523C3E2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2A3CAE-3210-497A-856E-9F1FFF2E5D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CB6E0D-14E7-44A4-AE54-B2DBA02A12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12511-1CF3-47EE-9278-261710F3CD7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9FA1C-265A-4E8C-8F70-125B762221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37F47-D64C-4542-9CD7-4493FEBCD9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C0739-3480-4636-A53C-1F3FFC56D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66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2B5C9-D031-42E1-AD3D-91099F0109D3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E3AEF-7E6A-4520-B66B-268461D8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76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96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25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6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72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04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91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60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00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95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60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6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01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55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49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65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601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82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574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348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Starting with applications received for the January 25, 2016 due date and beyond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6229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7098B-A164-324A-B97D-51EDC31F647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85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Separate</a:t>
            </a:r>
            <a:r>
              <a:rPr lang="en-US" baseline="0" dirty="0"/>
              <a:t> components – separate slide for matrix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364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233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393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226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412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E3AEF-7E6A-4520-B66B-268461D89E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51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1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73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68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32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89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79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hyperlink" Target="mailto:NIHTrain@mail.nih.gov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ealth and Human Services logo" descr="Health and Human Services logo&#10;">
            <a:extLst>
              <a:ext uri="{FF2B5EF4-FFF2-40B4-BE49-F238E27FC236}">
                <a16:creationId xmlns:a16="http://schemas.microsoft.com/office/drawing/2014/main" id="{9783F7AC-E20E-46F5-A9F4-E2328FCFC7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6151" y="6364699"/>
            <a:ext cx="327531" cy="326439"/>
          </a:xfrm>
          <a:prstGeom prst="rect">
            <a:avLst/>
          </a:prstGeom>
        </p:spPr>
      </p:pic>
      <p:sp>
        <p:nvSpPr>
          <p:cNvPr id="10" name="Text Placeholder">
            <a:extLst>
              <a:ext uri="{FF2B5EF4-FFF2-40B4-BE49-F238E27FC236}">
                <a16:creationId xmlns:a16="http://schemas.microsoft.com/office/drawing/2014/main" id="{8C704684-D29C-4A3A-9DE4-6DB9141D2A6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0397" y="5904543"/>
            <a:ext cx="11446686" cy="3264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master style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508562F6-5CC1-4739-8ACC-7F3C0C0575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397" y="4405138"/>
            <a:ext cx="11446686" cy="1499405"/>
          </a:xfrm>
        </p:spPr>
        <p:txBody>
          <a:bodyPr anchor="b">
            <a:noAutofit/>
          </a:bodyPr>
          <a:lstStyle>
            <a:lvl1pPr algn="ctr">
              <a:defRPr sz="4400" b="0" cap="all" baseline="0">
                <a:solidFill>
                  <a:srgbClr val="126BB4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here to edit Master title style</a:t>
            </a:r>
          </a:p>
        </p:txBody>
      </p:sp>
      <p:pic>
        <p:nvPicPr>
          <p:cNvPr id="12" name="Decorative image" descr="Office of Extramural Research word cloud">
            <a:extLst>
              <a:ext uri="{FF2B5EF4-FFF2-40B4-BE49-F238E27FC236}">
                <a16:creationId xmlns:a16="http://schemas.microsoft.com/office/drawing/2014/main" id="{D115621B-137A-4F82-8D18-C00DC3A8A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811" b="4312"/>
          <a:stretch/>
        </p:blipFill>
        <p:spPr>
          <a:xfrm>
            <a:off x="1524000" y="0"/>
            <a:ext cx="9144000" cy="4542020"/>
          </a:xfrm>
          <a:prstGeom prst="rect">
            <a:avLst/>
          </a:prstGeom>
        </p:spPr>
      </p:pic>
      <p:pic>
        <p:nvPicPr>
          <p:cNvPr id="7" name="Picture 6" descr="NIH_OER_Master_Logo_2Color.jpg">
            <a:extLst>
              <a:ext uri="{FF2B5EF4-FFF2-40B4-BE49-F238E27FC236}">
                <a16:creationId xmlns:a16="http://schemas.microsoft.com/office/drawing/2014/main" id="{AF2B9896-4DE2-4607-B915-0A2C24C73C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61" y="6327224"/>
            <a:ext cx="1959493" cy="390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468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E1C4-D9DD-4E81-8DBA-238C4CF1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EAA3C-D7EA-4F39-A3C8-C92D7E477E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3518" y="4821995"/>
            <a:ext cx="3945691" cy="5013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BF09C-806D-4E7E-9C41-E22413F2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E96EE8-4BE6-403F-8646-DB161EEDA308}" type="datetime4">
              <a:rPr lang="en-US" smtClean="0"/>
              <a:t>January 7, 2020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A75F2-8473-4E3B-AA9A-2792C87D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685485-BCFD-46E3-AFEC-C3BAB58F9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84296" y="2036381"/>
            <a:ext cx="2464135" cy="2544958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C5E938A-6B96-49F3-9006-C46DCC832B17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043518" y="5323379"/>
            <a:ext cx="3945691" cy="5013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D9DBFA3-3258-453B-AF97-20DBA94C0BB0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328516" y="4821995"/>
            <a:ext cx="3945691" cy="5013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714AB194-04BC-4942-BB89-63E4642E843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069294" y="2036381"/>
            <a:ext cx="2464135" cy="2544958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D45FF16-74B0-4326-A3A0-0A12E08CEB36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8516" y="5323379"/>
            <a:ext cx="3945691" cy="5013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29288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E1C4-D9DD-4E81-8DBA-238C4CF1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EAA3C-D7EA-4F39-A3C8-C92D7E477E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2649" y="4624896"/>
            <a:ext cx="2360348" cy="5686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BF09C-806D-4E7E-9C41-E22413F2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E96EE8-4BE6-403F-8646-DB161EEDA308}" type="datetime4">
              <a:rPr lang="en-US" smtClean="0"/>
              <a:t>January 7, 2020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A75F2-8473-4E3B-AA9A-2792C87D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685485-BCFD-46E3-AFEC-C3BAB58F9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35825" y="1972871"/>
            <a:ext cx="2360347" cy="243776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0E7D5E7-75AC-49CA-878F-036A2C5F0C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45699" y="1972871"/>
            <a:ext cx="2360347" cy="2437766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C2F0449-F305-4876-9B42-84EAC6B744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57162" y="1972871"/>
            <a:ext cx="2360347" cy="243776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C5E938A-6B96-49F3-9006-C46DCC832B17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132649" y="5193526"/>
            <a:ext cx="2360348" cy="5686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7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030440F-E066-4FE5-BFAA-7F5A29B62C5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945698" y="4624896"/>
            <a:ext cx="2360348" cy="5686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01DD5CB-026E-40B0-9201-0D2E22969EA4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4945698" y="5193526"/>
            <a:ext cx="2360348" cy="5686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7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4C1B5E7-AA95-43A4-8DFE-6599E71CEBD9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757162" y="4624896"/>
            <a:ext cx="2360348" cy="5686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0D17F13-681C-423F-9920-86204EFA720E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7757162" y="5193526"/>
            <a:ext cx="2360348" cy="5686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7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5333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E1C4-D9DD-4E81-8DBA-238C4CF1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EAA3C-D7EA-4F39-A3C8-C92D7E477E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4651293"/>
            <a:ext cx="2081213" cy="5013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BF09C-806D-4E7E-9C41-E22413F2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E96EE8-4BE6-403F-8646-DB161EEDA308}" type="datetime4">
              <a:rPr lang="en-US" smtClean="0"/>
              <a:t>January 7, 2020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A75F2-8473-4E3B-AA9A-2792C87D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685485-BCFD-46E3-AFEC-C3BAB58F9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89" y="2261161"/>
            <a:ext cx="2081212" cy="214947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0E7D5E7-75AC-49CA-878F-036A2C5F0C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49663" y="2261161"/>
            <a:ext cx="2081212" cy="214947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C2F0449-F305-4876-9B42-84EAC6B744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1126" y="2261161"/>
            <a:ext cx="2081212" cy="214947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26D81C9-1EB9-44A2-92C7-3820D854EC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72589" y="2261161"/>
            <a:ext cx="2081212" cy="214947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66287B8-4EA9-4FE2-9E68-7923728B9B7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649662" y="4651293"/>
            <a:ext cx="2081213" cy="5013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F4DAF1C-F71B-4C02-A7C3-E62F0441047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461126" y="4651293"/>
            <a:ext cx="2081213" cy="5013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D7BC2B9-E28D-4DEB-A064-A7FB05DF643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324466" y="4651293"/>
            <a:ext cx="2081213" cy="5013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C5E938A-6B96-49F3-9006-C46DCC832B17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36612" y="5152677"/>
            <a:ext cx="2081213" cy="5013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01869D0-DA15-4FA4-A320-4EB4B28D2AE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649662" y="5152677"/>
            <a:ext cx="2081213" cy="5013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3A278E0-3BD5-4D9A-8396-2780B31EA4E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461126" y="5152677"/>
            <a:ext cx="2081213" cy="5013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5077BF1-D135-4DAD-83B9-76F03C244168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324466" y="5152677"/>
            <a:ext cx="2081213" cy="5013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7524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14D5-CFF3-46A8-990A-81F9F50B6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EFEAD6-5ED2-489E-AB14-639921DE58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A8332-F01B-4907-A3D4-C40BD20006D6}" type="datetime4">
              <a:rPr lang="en-US" smtClean="0"/>
              <a:t>January 7, 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F932F9-091E-487A-BB96-E98AFDCD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19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1">
            <a:extLst>
              <a:ext uri="{FF2B5EF4-FFF2-40B4-BE49-F238E27FC236}">
                <a16:creationId xmlns:a16="http://schemas.microsoft.com/office/drawing/2014/main" id="{14DCF1DB-C160-492C-A7AC-983121ED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A27624-A05E-4067-8CFA-9A60DDDF75D8}" type="datetime4">
              <a:rPr lang="en-US" smtClean="0"/>
              <a:t>January 7, 2020</a:t>
            </a:fld>
            <a:endParaRPr lang="en-US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CC6334F3-AB7A-4443-9EED-7CB2D200E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6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C8961-583F-498D-BA7E-C69E86D2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7EC7-F42C-4555-8677-1A95CA1DF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441928-91D8-4396-9380-1C2B52892D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600" i="1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BAA95-8D9B-450A-9307-44988C63E7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FE32E-CB58-45FB-9F5E-216C3D3C3D94}" type="datetime4">
              <a:rPr lang="en-US" smtClean="0"/>
              <a:t>January 7, 2020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FC9D3-44A6-467D-B529-C271BEA0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840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Righ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F7EA9-4D7F-462B-9196-D523DB673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9E8CCE-4DE7-48DE-BBD6-BCD2C9AFE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50780-5FD6-49AB-A6BC-EE8005F60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EFCF6F-4DE8-4DDB-9018-0FA0A9F8BAA6}" type="datetime4">
              <a:rPr lang="en-US" smtClean="0"/>
              <a:t>January 7, 2020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3CE90-743E-4A50-8387-C5FCEF7D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C279B10-CE61-4E12-8A5B-76E84AD03D3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1600" i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685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irc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F7EA9-4D7F-462B-9196-D523DB673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5458067" cy="12262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50780-5FD6-49AB-A6BC-EE8005F60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EFCF6F-4DE8-4DDB-9018-0FA0A9F8BAA6}" type="datetime4">
              <a:rPr lang="en-US" smtClean="0"/>
              <a:t>January 7, 2020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3CE90-743E-4A50-8387-C5FCEF7D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C279B10-CE61-4E12-8A5B-76E84AD03D3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7" y="1792466"/>
            <a:ext cx="5458067" cy="417838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2200"/>
              </a:lnSpc>
              <a:buClr>
                <a:srgbClr val="126BB4"/>
              </a:buClr>
              <a:buFont typeface="Arial" panose="020B0604020202020204" pitchFamily="34" charset="0"/>
              <a:buChar char="•"/>
              <a:defRPr sz="1800" i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235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bottom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F7EA9-4D7F-462B-9196-D523DB673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82057"/>
            <a:ext cx="10515600" cy="5823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9E8CCE-4DE7-48DE-BBD6-BCD2C9AFE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220257"/>
            <a:ext cx="10515600" cy="4535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50780-5FD6-49AB-A6BC-EE8005F60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EFCF6F-4DE8-4DDB-9018-0FA0A9F8BAA6}" type="datetime4">
              <a:rPr lang="en-US" smtClean="0"/>
              <a:t>January 7, 2020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3CE90-743E-4A50-8387-C5FCEF7D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C279B10-CE61-4E12-8A5B-76E84AD03D3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5364403"/>
            <a:ext cx="10515600" cy="8697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1600" i="1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50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 vers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B88D24C-869F-446E-8C35-7AD681FE4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6000"/>
          </a:blip>
          <a:srcRect l="4399" t="57834" r="3343" b="7440"/>
          <a:stretch/>
        </p:blipFill>
        <p:spPr>
          <a:xfrm>
            <a:off x="-1" y="0"/>
            <a:ext cx="12192001" cy="2536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4CE951D-9165-46E3-AD10-1A81B609E418}"/>
              </a:ext>
            </a:extLst>
          </p:cNvPr>
          <p:cNvSpPr txBox="1">
            <a:spLocks/>
          </p:cNvSpPr>
          <p:nvPr userDrawn="1"/>
        </p:nvSpPr>
        <p:spPr>
          <a:xfrm>
            <a:off x="3790251" y="2536292"/>
            <a:ext cx="4611498" cy="169894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4800" cap="all" baseline="0" dirty="0">
                <a:solidFill>
                  <a:srgbClr val="126BB4"/>
                </a:solidFill>
                <a:latin typeface="Arial Black" panose="020B0A04020102020204" pitchFamily="34" charset="0"/>
              </a:rPr>
              <a:t>Contact Us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667DDD0-9E8D-4541-83B6-33E6E8EDD089}"/>
              </a:ext>
            </a:extLst>
          </p:cNvPr>
          <p:cNvGrpSpPr/>
          <p:nvPr userDrawn="1"/>
        </p:nvGrpSpPr>
        <p:grpSpPr>
          <a:xfrm>
            <a:off x="4019050" y="4459285"/>
            <a:ext cx="4220225" cy="1835180"/>
            <a:chOff x="7131864" y="4480248"/>
            <a:chExt cx="4220225" cy="1835180"/>
          </a:xfrm>
        </p:grpSpPr>
        <p:sp>
          <p:nvSpPr>
            <p:cNvPr id="9" name="Text Placeholder 2">
              <a:extLst>
                <a:ext uri="{FF2B5EF4-FFF2-40B4-BE49-F238E27FC236}">
                  <a16:creationId xmlns:a16="http://schemas.microsoft.com/office/drawing/2014/main" id="{1A51AC04-44ED-403B-8364-66B62F0FFB21}"/>
                </a:ext>
              </a:extLst>
            </p:cNvPr>
            <p:cNvSpPr txBox="1">
              <a:spLocks/>
            </p:cNvSpPr>
            <p:nvPr/>
          </p:nvSpPr>
          <p:spPr>
            <a:xfrm>
              <a:off x="7131864" y="4546078"/>
              <a:ext cx="1084120" cy="176935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b="0" i="0" kern="1200" spc="80" baseline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dirty="0">
                  <a:solidFill>
                    <a:srgbClr val="126BB4"/>
                  </a:solidFill>
                  <a:latin typeface="Arial Black" panose="020B0A04020102020204" pitchFamily="34" charset="0"/>
                </a:rPr>
                <a:t>WEBSITE </a:t>
              </a:r>
            </a:p>
            <a:p>
              <a:pPr algn="l"/>
              <a:endParaRPr lang="en-US" sz="1200" dirty="0">
                <a:solidFill>
                  <a:srgbClr val="126BB4"/>
                </a:solidFill>
                <a:latin typeface="Arial Black" panose="020B0A04020102020204" pitchFamily="34" charset="0"/>
              </a:endParaRPr>
            </a:p>
            <a:p>
              <a:pPr algn="l"/>
              <a:r>
                <a:rPr lang="en-US" sz="1200" dirty="0">
                  <a:solidFill>
                    <a:srgbClr val="126BB4"/>
                  </a:solidFill>
                  <a:latin typeface="Arial Black" panose="020B0A04020102020204" pitchFamily="34" charset="0"/>
                </a:rPr>
                <a:t>EMAIL </a:t>
              </a:r>
            </a:p>
            <a:p>
              <a:pPr algn="l"/>
              <a:endParaRPr lang="en-US" sz="1200" dirty="0">
                <a:solidFill>
                  <a:srgbClr val="126BB4"/>
                </a:solidFill>
                <a:latin typeface="Arial Black" panose="020B0A04020102020204" pitchFamily="34" charset="0"/>
              </a:endParaRPr>
            </a:p>
            <a:p>
              <a:pPr algn="l"/>
              <a:r>
                <a:rPr lang="en-US" sz="1200" dirty="0">
                  <a:solidFill>
                    <a:srgbClr val="126BB4"/>
                  </a:solidFill>
                  <a:latin typeface="Arial Black" panose="020B0A04020102020204" pitchFamily="34" charset="0"/>
                </a:rPr>
                <a:t>TWITTER </a:t>
              </a: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42077FC3-BC81-4053-BDCA-FB418A32527E}"/>
                </a:ext>
              </a:extLst>
            </p:cNvPr>
            <p:cNvSpPr txBox="1">
              <a:spLocks/>
            </p:cNvSpPr>
            <p:nvPr/>
          </p:nvSpPr>
          <p:spPr>
            <a:xfrm>
              <a:off x="8215984" y="4480248"/>
              <a:ext cx="3136105" cy="176935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500" b="0" i="0" kern="1200" spc="80" baseline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grants.nih.gov/grants/oer.htm</a:t>
              </a:r>
            </a:p>
            <a:p>
              <a:pPr algn="l"/>
              <a:endPara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500" b="0" i="0" u="sng" kern="1200" spc="80" baseline="0" dirty="0">
                  <a:solidFill>
                    <a:schemeClr val="bg1"/>
                  </a:solidFill>
                  <a:effectLst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  <a:hlinkClick r:id="rId4"/>
                </a:rPr>
                <a:t>NIHTrain@mail.nih.gov</a:t>
              </a:r>
              <a:endParaRPr lang="en-US" sz="1500" b="0" i="0" kern="1200" spc="80" baseline="0" dirty="0">
                <a:solidFill>
                  <a:schemeClr val="bg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algn="l"/>
              <a:endPara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en-US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</a:t>
              </a:r>
              <a:r>
                <a:rPr lang="en-US" sz="16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NIHGrants</a:t>
              </a:r>
              <a:endPara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 descr="Health and Human Services logo">
            <a:extLst>
              <a:ext uri="{FF2B5EF4-FFF2-40B4-BE49-F238E27FC236}">
                <a16:creationId xmlns:a16="http://schemas.microsoft.com/office/drawing/2014/main" id="{6A964169-87CE-496A-8B8D-848F66F1F8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08983" y="2721945"/>
            <a:ext cx="369755" cy="368522"/>
          </a:xfrm>
          <a:prstGeom prst="rect">
            <a:avLst/>
          </a:prstGeom>
        </p:spPr>
      </p:pic>
      <p:pic>
        <p:nvPicPr>
          <p:cNvPr id="11" name="Picture 10" descr="NIH_OER_Master_Logo_2Color.jpg">
            <a:extLst>
              <a:ext uri="{FF2B5EF4-FFF2-40B4-BE49-F238E27FC236}">
                <a16:creationId xmlns:a16="http://schemas.microsoft.com/office/drawing/2014/main" id="{BE16CD0E-BB72-4A6B-9FC7-7F4AC317E3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35" y="2661985"/>
            <a:ext cx="2274637" cy="453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3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-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5AD013-8965-4C1E-8F60-6EDFE3243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9"/>
          <a:stretch/>
        </p:blipFill>
        <p:spPr>
          <a:xfrm>
            <a:off x="0" y="-435428"/>
            <a:ext cx="12230025" cy="748211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AB8FFA4-CC2F-4F44-BBBF-D8D16B4DB343}"/>
              </a:ext>
            </a:extLst>
          </p:cNvPr>
          <p:cNvSpPr/>
          <p:nvPr userDrawn="1"/>
        </p:nvSpPr>
        <p:spPr>
          <a:xfrm>
            <a:off x="1" y="5217885"/>
            <a:ext cx="12315370" cy="28302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762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Health and Human Services logo" descr="Health and Human Services logo&#10;">
            <a:extLst>
              <a:ext uri="{FF2B5EF4-FFF2-40B4-BE49-F238E27FC236}">
                <a16:creationId xmlns:a16="http://schemas.microsoft.com/office/drawing/2014/main" id="{9783F7AC-E20E-46F5-A9F4-E2328FCFC7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6151" y="6364699"/>
            <a:ext cx="327531" cy="326439"/>
          </a:xfrm>
          <a:prstGeom prst="rect">
            <a:avLst/>
          </a:prstGeom>
        </p:spPr>
      </p:pic>
      <p:sp>
        <p:nvSpPr>
          <p:cNvPr id="10" name="Text Placeholder">
            <a:extLst>
              <a:ext uri="{FF2B5EF4-FFF2-40B4-BE49-F238E27FC236}">
                <a16:creationId xmlns:a16="http://schemas.microsoft.com/office/drawing/2014/main" id="{8C704684-D29C-4A3A-9DE4-6DB9141D2A6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0397" y="4056743"/>
            <a:ext cx="11446686" cy="21742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master style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508562F6-5CC1-4739-8ACC-7F3C0C0575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397" y="2380395"/>
            <a:ext cx="11446686" cy="1499405"/>
          </a:xfrm>
        </p:spPr>
        <p:txBody>
          <a:bodyPr anchor="b">
            <a:noAutofit/>
          </a:bodyPr>
          <a:lstStyle>
            <a:lvl1pPr algn="ctr">
              <a:defRPr sz="4400" b="0" cap="all" baseline="0">
                <a:solidFill>
                  <a:srgbClr val="126BB4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here to edit Master title style</a:t>
            </a:r>
          </a:p>
        </p:txBody>
      </p:sp>
      <p:pic>
        <p:nvPicPr>
          <p:cNvPr id="7" name="Picture 6" descr="NIH_OER_Master_Logo_2Color.jpg">
            <a:extLst>
              <a:ext uri="{FF2B5EF4-FFF2-40B4-BE49-F238E27FC236}">
                <a16:creationId xmlns:a16="http://schemas.microsoft.com/office/drawing/2014/main" id="{AF2B9896-4DE2-4607-B915-0A2C24C73C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61" y="6327224"/>
            <a:ext cx="1959493" cy="390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07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USE: For help, visit rippleeffec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Ripple Effect Communications, Inc. logo">
            <a:extLst>
              <a:ext uri="{FF2B5EF4-FFF2-40B4-BE49-F238E27FC236}">
                <a16:creationId xmlns:a16="http://schemas.microsoft.com/office/drawing/2014/main" id="{A6312FA7-2C72-41C1-A454-143339BC0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36" y="2642034"/>
            <a:ext cx="2335926" cy="434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94F219-933C-4F64-B894-A3A25DA16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16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399" t="57834" r="3343" b="7440"/>
          <a:stretch/>
        </p:blipFill>
        <p:spPr>
          <a:xfrm>
            <a:off x="-1" y="0"/>
            <a:ext cx="12192001" cy="253629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106590A-AA4F-4F4F-A337-DA382FFE3C2D}"/>
              </a:ext>
            </a:extLst>
          </p:cNvPr>
          <p:cNvSpPr txBox="1">
            <a:spLocks/>
          </p:cNvSpPr>
          <p:nvPr userDrawn="1"/>
        </p:nvSpPr>
        <p:spPr>
          <a:xfrm>
            <a:off x="932198" y="3025842"/>
            <a:ext cx="10327602" cy="169894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cap="all" baseline="0" dirty="0">
                <a:solidFill>
                  <a:srgbClr val="126BB4"/>
                </a:solidFill>
                <a:latin typeface="Arial Black" panose="020B0A04020102020204" pitchFamily="34" charset="0"/>
              </a:rPr>
              <a:t>FOR more information about this template: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EACC7B-9C10-4070-B57C-BCD8CA183BDB}"/>
              </a:ext>
            </a:extLst>
          </p:cNvPr>
          <p:cNvGrpSpPr/>
          <p:nvPr userDrawn="1"/>
        </p:nvGrpSpPr>
        <p:grpSpPr>
          <a:xfrm>
            <a:off x="3938891" y="4888308"/>
            <a:ext cx="4314216" cy="1835179"/>
            <a:chOff x="7037873" y="4480249"/>
            <a:chExt cx="4314216" cy="1835179"/>
          </a:xfrm>
        </p:grpSpPr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412E178B-EE0B-4F2F-AC76-8B1BC4499123}"/>
                </a:ext>
              </a:extLst>
            </p:cNvPr>
            <p:cNvSpPr txBox="1">
              <a:spLocks/>
            </p:cNvSpPr>
            <p:nvPr/>
          </p:nvSpPr>
          <p:spPr>
            <a:xfrm>
              <a:off x="7037873" y="4546078"/>
              <a:ext cx="1274821" cy="176935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b="0" i="0" kern="1200" spc="80" baseline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rgbClr val="F58344"/>
                  </a:solidFill>
                  <a:latin typeface="Arial Black" panose="020B0A04020102020204" pitchFamily="34" charset="0"/>
                </a:rPr>
                <a:t>WEBSITE </a:t>
              </a:r>
            </a:p>
            <a:p>
              <a:pPr algn="l"/>
              <a:endParaRPr lang="en-US" dirty="0">
                <a:solidFill>
                  <a:srgbClr val="F58344"/>
                </a:solidFill>
                <a:latin typeface="Arial Black" panose="020B0A04020102020204" pitchFamily="34" charset="0"/>
              </a:endParaRPr>
            </a:p>
            <a:p>
              <a:pPr algn="l"/>
              <a:r>
                <a:rPr lang="en-US" dirty="0">
                  <a:solidFill>
                    <a:srgbClr val="F58344"/>
                  </a:solidFill>
                  <a:latin typeface="Arial Black" panose="020B0A04020102020204" pitchFamily="34" charset="0"/>
                </a:rPr>
                <a:t>FACEBOOK </a:t>
              </a:r>
            </a:p>
            <a:p>
              <a:pPr algn="l"/>
              <a:endParaRPr lang="en-US" dirty="0">
                <a:solidFill>
                  <a:srgbClr val="F58344"/>
                </a:solidFill>
                <a:latin typeface="Arial Black" panose="020B0A04020102020204" pitchFamily="34" charset="0"/>
              </a:endParaRPr>
            </a:p>
            <a:p>
              <a:pPr algn="l"/>
              <a:r>
                <a:rPr lang="en-US" dirty="0">
                  <a:solidFill>
                    <a:srgbClr val="F58344"/>
                  </a:solidFill>
                  <a:latin typeface="Arial Black" panose="020B0A04020102020204" pitchFamily="34" charset="0"/>
                </a:rPr>
                <a:t>TWITTER </a:t>
              </a:r>
            </a:p>
          </p:txBody>
        </p:sp>
        <p:sp>
          <p:nvSpPr>
            <p:cNvPr id="24" name="Text Placeholder 2">
              <a:extLst>
                <a:ext uri="{FF2B5EF4-FFF2-40B4-BE49-F238E27FC236}">
                  <a16:creationId xmlns:a16="http://schemas.microsoft.com/office/drawing/2014/main" id="{4ECD1301-3B25-4565-98BB-2B11BE6BAB7D}"/>
                </a:ext>
              </a:extLst>
            </p:cNvPr>
            <p:cNvSpPr txBox="1">
              <a:spLocks/>
            </p:cNvSpPr>
            <p:nvPr/>
          </p:nvSpPr>
          <p:spPr>
            <a:xfrm>
              <a:off x="8215984" y="4480249"/>
              <a:ext cx="3136105" cy="176935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500" b="0" i="0" kern="1200" spc="80" baseline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rippleeffect.com</a:t>
              </a:r>
            </a:p>
            <a:p>
              <a:pPr algn="l"/>
              <a:endPara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en-US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futurerippler</a:t>
              </a:r>
              <a:endPara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endPara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en-US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</a:t>
              </a:r>
              <a:r>
                <a:rPr lang="en-US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rippleeffectcom</a:t>
              </a:r>
              <a:endPara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147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BB359-D779-48B3-B3EA-31E48BF31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E72C1-F9BB-4B17-8760-B5DC2AF97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8850"/>
            <a:ext cx="10515600" cy="4778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BAC03-9E05-49C7-B132-4DAE23D93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85BCB2-9FBF-4790-B649-A418E43EF4BC}" type="datetime4">
              <a:rPr lang="en-US" smtClean="0"/>
              <a:pPr/>
              <a:t>January 7, 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1CDCE-EF17-47B2-9F9D-FE201282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145064-9D3C-45D4-9025-07C0526170CE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862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6CFDB-3E2A-4DB9-AF76-FD4529038B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2A7AA-3CB2-4D36-806D-CE08A9487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B017E-D417-4798-ACC5-AD89C165F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1A7448-6D98-4FB7-8DE9-A2D836C7DADB}" type="datetime4">
              <a:rPr lang="en-US" smtClean="0"/>
              <a:t>January 7, 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6F9EB-BD10-433D-9CEE-56C6EDB3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CA37C-95CD-4712-B4AC-DE407B517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47858-EE6D-4FFE-AB59-75E14C80C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9E520-893B-4E98-A798-692C9EB13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6D8D4-F173-426B-8A81-22F15A1C1A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8B8892-BDDB-4234-AF31-0B2D9D9FE322}" type="datetime4">
              <a:rPr lang="en-US" smtClean="0"/>
              <a:t>January 7, 2020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69428A-4E72-44DA-8CBC-60F622B65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3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E1C4-D9DD-4E81-8DBA-238C4CF1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EAA3C-D7EA-4F39-A3C8-C92D7E477E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1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0C60A-1A14-4E1B-AA36-1635094D0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9F3602-6E11-4E0C-9C9D-9FE4BC77B21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1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6F4F4-2133-48E9-8422-63A736394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BF09C-806D-4E7E-9C41-E22413F2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E96EE8-4BE6-403F-8646-DB161EEDA308}" type="datetime4">
              <a:rPr lang="en-US" smtClean="0"/>
              <a:t>January 7, 2020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A75F2-8473-4E3B-AA9A-2792C87D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E1C4-D9DD-4E81-8DBA-238C4CF1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EAA3C-D7EA-4F39-A3C8-C92D7E477E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1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9F3602-6E11-4E0C-9C9D-9FE4BC77B21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1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BF09C-806D-4E7E-9C41-E22413F2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E96EE8-4BE6-403F-8646-DB161EEDA308}" type="datetime4">
              <a:rPr lang="en-US" smtClean="0"/>
              <a:t>January 7, 2020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A75F2-8473-4E3B-AA9A-2792C87D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hart Placeholder 9">
            <a:extLst>
              <a:ext uri="{FF2B5EF4-FFF2-40B4-BE49-F238E27FC236}">
                <a16:creationId xmlns:a16="http://schemas.microsoft.com/office/drawing/2014/main" id="{CE9406D3-9E1F-4635-B5AA-067E01245011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836613" y="2505075"/>
            <a:ext cx="5157787" cy="36957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chart</a:t>
            </a:r>
          </a:p>
        </p:txBody>
      </p:sp>
      <p:sp>
        <p:nvSpPr>
          <p:cNvPr id="12" name="Chart Placeholder 9">
            <a:extLst>
              <a:ext uri="{FF2B5EF4-FFF2-40B4-BE49-F238E27FC236}">
                <a16:creationId xmlns:a16="http://schemas.microsoft.com/office/drawing/2014/main" id="{4FC7A4E9-CF53-48A5-B398-2B4AA8659D5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181079" y="2505075"/>
            <a:ext cx="5157787" cy="36957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chart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73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derator or 1 speaker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E1C4-D9DD-4E81-8DBA-238C4CF1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BF09C-806D-4E7E-9C41-E22413F2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E96EE8-4BE6-403F-8646-DB161EEDA308}" type="datetime4">
              <a:rPr lang="en-US" smtClean="0"/>
              <a:t>January 7, 2020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A75F2-8473-4E3B-AA9A-2792C87D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685485-BCFD-46E3-AFEC-C3BAB58F9C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8989" y="1973175"/>
            <a:ext cx="4065027" cy="374015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86FC7-D046-4D41-80A3-146ED684EA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5393" y="3069258"/>
            <a:ext cx="5257800" cy="264407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Description or bio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B5B6D44-DE61-4F4F-A7BA-16867F4048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75392" y="1973175"/>
            <a:ext cx="5257799" cy="453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6CEF6E6-29E4-46AE-B6BF-0457D2771E7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575392" y="2462872"/>
            <a:ext cx="5257799" cy="3651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400" b="0" i="1" cap="none" spc="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224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rator or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E1C4-D9DD-4E81-8DBA-238C4CF1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EAA3C-D7EA-4F39-A3C8-C92D7E477E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66604" y="5395518"/>
            <a:ext cx="3658792" cy="453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i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BF09C-806D-4E7E-9C41-E22413F2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E96EE8-4BE6-403F-8646-DB161EEDA308}" type="datetime4">
              <a:rPr lang="en-US" smtClean="0"/>
              <a:t>January 7, 2020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A75F2-8473-4E3B-AA9A-2792C87D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685485-BCFD-46E3-AFEC-C3BAB58F9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191" y="1973176"/>
            <a:ext cx="3658792" cy="33663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C5E938A-6B96-49F3-9006-C46DCC832B17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266604" y="5848581"/>
            <a:ext cx="3658792" cy="30251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602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Decorative image" descr="Office of Extramural Research word cloud">
            <a:extLst>
              <a:ext uri="{FF2B5EF4-FFF2-40B4-BE49-F238E27FC236}">
                <a16:creationId xmlns:a16="http://schemas.microsoft.com/office/drawing/2014/main" id="{0FFA2E61-BCC9-41B8-8E4D-B752C8855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alphaModFix amt="16000"/>
          </a:blip>
          <a:srcRect r="51159" b="36121"/>
          <a:stretch/>
        </p:blipFill>
        <p:spPr>
          <a:xfrm>
            <a:off x="8774117" y="4387441"/>
            <a:ext cx="3417883" cy="2470559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D137D012-DB3A-41AA-B8CE-2896DC115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145064-9D3C-45D4-9025-07C0526170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">
            <a:extLst>
              <a:ext uri="{FF2B5EF4-FFF2-40B4-BE49-F238E27FC236}">
                <a16:creationId xmlns:a16="http://schemas.microsoft.com/office/drawing/2014/main" id="{233F26C8-7004-4984-A878-6563BCC15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D179B2F-2DF2-4B08-A8A6-FC140E67955D}" type="datetime4">
              <a:rPr lang="en-US" smtClean="0"/>
              <a:pPr/>
              <a:t>January 7, 2020</a:t>
            </a:fld>
            <a:endParaRPr lang="en-US"/>
          </a:p>
        </p:txBody>
      </p:sp>
      <p:pic>
        <p:nvPicPr>
          <p:cNvPr id="12" name="Health and Human Services logo" descr="Health and Human Services logo&#10;">
            <a:extLst>
              <a:ext uri="{FF2B5EF4-FFF2-40B4-BE49-F238E27FC236}">
                <a16:creationId xmlns:a16="http://schemas.microsoft.com/office/drawing/2014/main" id="{93B38F55-5720-45EB-AEBF-9C6AA235A8D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838200" y="6253701"/>
            <a:ext cx="448365" cy="446870"/>
          </a:xfrm>
          <a:prstGeom prst="rect">
            <a:avLst/>
          </a:prstGeom>
        </p:spPr>
      </p:pic>
      <p:sp>
        <p:nvSpPr>
          <p:cNvPr id="3" name="Text Placeholder">
            <a:extLst>
              <a:ext uri="{FF2B5EF4-FFF2-40B4-BE49-F238E27FC236}">
                <a16:creationId xmlns:a16="http://schemas.microsoft.com/office/drawing/2014/main" id="{5C80CC38-8049-40F5-8A5F-FEDC414B8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47295"/>
            <a:ext cx="10515600" cy="4729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34053F9-8C6E-460A-9E73-893C18442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6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NIH_OER_Master_Logo_2Color.jpg">
            <a:extLst>
              <a:ext uri="{FF2B5EF4-FFF2-40B4-BE49-F238E27FC236}">
                <a16:creationId xmlns:a16="http://schemas.microsoft.com/office/drawing/2014/main" id="{29EB34D9-2901-4AE3-A1C0-31AB42DCE5DE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119" y="6241754"/>
            <a:ext cx="2616777" cy="521644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73BE7FD-12B8-401D-9C20-5094E4AE937F}"/>
              </a:ext>
            </a:extLst>
          </p:cNvPr>
          <p:cNvSpPr txBox="1">
            <a:spLocks/>
          </p:cNvSpPr>
          <p:nvPr userDrawn="1"/>
        </p:nvSpPr>
        <p:spPr>
          <a:xfrm>
            <a:off x="11000232" y="6239152"/>
            <a:ext cx="548640" cy="548640"/>
          </a:xfrm>
          <a:prstGeom prst="ellipse">
            <a:avLst/>
          </a:prstGeom>
          <a:solidFill>
            <a:srgbClr val="434F5A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fld id="{60583324-AE1C-3546-A724-4BA4670D7901}" type="slidenum">
              <a:rPr lang="en-US" sz="1500" smtClean="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‹#›</a:t>
            </a:fld>
            <a:endParaRPr lang="en-US" sz="15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custDataLst>
      <p:tags r:id="rId22"/>
    </p:custDataLst>
    <p:extLst>
      <p:ext uri="{BB962C8B-B14F-4D97-AF65-F5344CB8AC3E}">
        <p14:creationId xmlns:p14="http://schemas.microsoft.com/office/powerpoint/2010/main" val="186216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50" r:id="rId3"/>
    <p:sldLayoutId id="2147483651" r:id="rId4"/>
    <p:sldLayoutId id="2147483652" r:id="rId5"/>
    <p:sldLayoutId id="2147483653" r:id="rId6"/>
    <p:sldLayoutId id="2147483661" r:id="rId7"/>
    <p:sldLayoutId id="2147483668" r:id="rId8"/>
    <p:sldLayoutId id="2147483664" r:id="rId9"/>
    <p:sldLayoutId id="2147483666" r:id="rId10"/>
    <p:sldLayoutId id="2147483667" r:id="rId11"/>
    <p:sldLayoutId id="2147483665" r:id="rId12"/>
    <p:sldLayoutId id="2147483654" r:id="rId13"/>
    <p:sldLayoutId id="2147483669" r:id="rId14"/>
    <p:sldLayoutId id="2147483656" r:id="rId15"/>
    <p:sldLayoutId id="2147483657" r:id="rId16"/>
    <p:sldLayoutId id="2147483670" r:id="rId17"/>
    <p:sldLayoutId id="2147483660" r:id="rId18"/>
    <p:sldLayoutId id="2147483662" r:id="rId19"/>
    <p:sldLayoutId id="2147483663" r:id="rId20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 cap="none" baseline="0">
          <a:solidFill>
            <a:srgbClr val="126BB4"/>
          </a:solidFill>
          <a:latin typeface="Arial Black" panose="020B0A04020102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glossary.htm#AncillaryStudy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5" Type="http://schemas.openxmlformats.org/officeDocument/2006/relationships/hyperlink" Target="https://grants.nih.gov/policy/clinical-trials/specific-funding-opportunities.htm" TargetMode="External"/><Relationship Id="rId4" Type="http://schemas.openxmlformats.org/officeDocument/2006/relationships/hyperlink" Target="https://grants.nih.gov/grants/how-to-apply-application-guide/forms-e/general/g.500-phs-human-subjects-and-clinical-trials-information.ht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forms-e/general/g.410-phs-398-career-development-award-supplemental-form.htm#4.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4" Type="http://schemas.openxmlformats.org/officeDocument/2006/relationships/hyperlink" Target="https://grants.nih.gov/policy/clinical-trials/specific-funding-opportunities.htm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14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8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9.xml"/><Relationship Id="rId5" Type="http://schemas.openxmlformats.org/officeDocument/2006/relationships/image" Target="../media/image23.jpg"/><Relationship Id="rId4" Type="http://schemas.openxmlformats.org/officeDocument/2006/relationships/hyperlink" Target="https://report.nih.gov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0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1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2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3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4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5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6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8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9.xml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0.xml"/><Relationship Id="rId4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1.xml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5" Type="http://schemas.openxmlformats.org/officeDocument/2006/relationships/chart" Target="../charts/chart1.xml"/><Relationship Id="rId4" Type="http://schemas.openxmlformats.org/officeDocument/2006/relationships/hyperlink" Target="http://officeofbudget.od.nih.gov/index.ht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4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5.xml"/><Relationship Id="rId4" Type="http://schemas.openxmlformats.org/officeDocument/2006/relationships/image" Target="../media/image2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6.xml"/><Relationship Id="rId4" Type="http://schemas.openxmlformats.org/officeDocument/2006/relationships/image" Target="../media/image2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7.xml"/><Relationship Id="rId4" Type="http://schemas.openxmlformats.org/officeDocument/2006/relationships/image" Target="../media/image2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8.xml"/><Relationship Id="rId4" Type="http://schemas.openxmlformats.org/officeDocument/2006/relationships/image" Target="../media/image2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9.xml"/><Relationship Id="rId4" Type="http://schemas.openxmlformats.org/officeDocument/2006/relationships/image" Target="../media/image2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oer.htm" TargetMode="Externa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1.xml"/><Relationship Id="rId4" Type="http://schemas.openxmlformats.org/officeDocument/2006/relationships/hyperlink" Target="mailto:NIHTrain@mail.nih.gov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guide/notice-files/NOT-OD-19-109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ra.nih.gov/erahelp/commons/PPF_Help/8_2_orcid.htm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8.png"/><Relationship Id="rId12" Type="http://schemas.openxmlformats.org/officeDocument/2006/relationships/image" Target="../media/image43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jpg"/><Relationship Id="rId4" Type="http://schemas.openxmlformats.org/officeDocument/2006/relationships/hyperlink" Target="http://grants.nih.gov/grants/about_grants.htm" TargetMode="External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Relationship Id="rId4" Type="http://schemas.openxmlformats.org/officeDocument/2006/relationships/hyperlink" Target="https://researchtraining.nih.gov/programs/career-development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4.sv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48.svg"/><Relationship Id="rId12" Type="http://schemas.openxmlformats.org/officeDocument/2006/relationships/image" Target="../media/image48.png"/><Relationship Id="rId17" Type="http://schemas.openxmlformats.org/officeDocument/2006/relationships/image" Target="../media/image57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0.png"/><Relationship Id="rId1" Type="http://schemas.openxmlformats.org/officeDocument/2006/relationships/tags" Target="../tags/tag54.xml"/><Relationship Id="rId6" Type="http://schemas.openxmlformats.org/officeDocument/2006/relationships/image" Target="../media/image45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5.sv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50.svg"/><Relationship Id="rId1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5.xml"/><Relationship Id="rId4" Type="http://schemas.openxmlformats.org/officeDocument/2006/relationships/image" Target="../media/image5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4" Type="http://schemas.openxmlformats.org/officeDocument/2006/relationships/hyperlink" Target="https://grants.nih.gov/grants/guide/pa-files/PA-18-906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6" Type="http://schemas.openxmlformats.org/officeDocument/2006/relationships/hyperlink" Target="https://researchtraining.nih.gov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hyperlink" Target="https://researchtraining.nih.gov/programs/career-development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grants.nih.gov/grants/guide/pa-files/par-19-144.html" TargetMode="External"/><Relationship Id="rId13" Type="http://schemas.openxmlformats.org/officeDocument/2006/relationships/image" Target="../media/image12.jpeg"/><Relationship Id="rId3" Type="http://schemas.openxmlformats.org/officeDocument/2006/relationships/hyperlink" Target="https://grants.nih.gov/grants/guide/pa-files/PA-18-398.html" TargetMode="External"/><Relationship Id="rId7" Type="http://schemas.openxmlformats.org/officeDocument/2006/relationships/hyperlink" Target="https://grants.nih.gov/grants/guide/pa-files/PAR-18-432.html" TargetMode="External"/><Relationship Id="rId12" Type="http://schemas.openxmlformats.org/officeDocument/2006/relationships/hyperlink" Target="https://grants.nih.gov/grants/guide/pa-files/PAR-19-342.html" TargetMode="External"/><Relationship Id="rId2" Type="http://schemas.openxmlformats.org/officeDocument/2006/relationships/hyperlink" Target="https://grants.nih.gov/grants/guide/pa-files/PA-18-397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rants.nih.gov/grants/guide/notice-files/NOT-AI-19-034.html" TargetMode="External"/><Relationship Id="rId11" Type="http://schemas.openxmlformats.org/officeDocument/2006/relationships/hyperlink" Target="https://grants.nih.gov/grants/guide/pa-files/par-19-343.html" TargetMode="External"/><Relationship Id="rId5" Type="http://schemas.openxmlformats.org/officeDocument/2006/relationships/hyperlink" Target="https://grants.nih.gov/grants/guide/pa-files/PAR-17-329.html" TargetMode="External"/><Relationship Id="rId10" Type="http://schemas.openxmlformats.org/officeDocument/2006/relationships/hyperlink" Target="https://grants.nih.gov/grants/guide/pa-files/PAR-18-813.html" TargetMode="External"/><Relationship Id="rId4" Type="http://schemas.openxmlformats.org/officeDocument/2006/relationships/hyperlink" Target="https://grants.nih.gov/grants/guide/pa-files/PAR-18-679.html" TargetMode="External"/><Relationship Id="rId9" Type="http://schemas.openxmlformats.org/officeDocument/2006/relationships/hyperlink" Target="https://grants.nih.gov/grants/guide/pa-files/PAR-18-814.html" TargetMode="External"/><Relationship Id="rId14" Type="http://schemas.openxmlformats.org/officeDocument/2006/relationships/hyperlink" Target="http://selskajabiblioteka.blogspot.com/2013/11/2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training.nih.gov/programs/career-development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glossary.htm#IndependentClinicalTrial" TargetMode="External"/><Relationship Id="rId7" Type="http://schemas.openxmlformats.org/officeDocument/2006/relationships/hyperlink" Target="https://grants.nih.gov/grants/policy/faq_clinical_trial-specific_FOAs.htm#5636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6" Type="http://schemas.openxmlformats.org/officeDocument/2006/relationships/hyperlink" Target="https://grants.nih.gov/grants/policy/faq_clinical_trial-specific_FOAs.htm#5505" TargetMode="External"/><Relationship Id="rId5" Type="http://schemas.openxmlformats.org/officeDocument/2006/relationships/hyperlink" Target="https://grants.nih.gov/policy/clinical-trials/specific-funding-opportunities.htm" TargetMode="External"/><Relationship Id="rId4" Type="http://schemas.openxmlformats.org/officeDocument/2006/relationships/hyperlink" Target="https://grants.nih.gov/grants/glossary.htm#ClinicalTrialResearchExperienc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265EF-83E4-4CE3-9EAB-1F6ABB087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P. Kay Lund, PhD  </a:t>
            </a:r>
            <a:r>
              <a:rPr lang="en-US" sz="1800" dirty="0">
                <a:solidFill>
                  <a:schemeClr val="tx1"/>
                </a:solidFill>
              </a:rPr>
              <a:t>kay.lund@nih.gov </a:t>
            </a:r>
          </a:p>
          <a:p>
            <a:r>
              <a:rPr lang="en-US" sz="1800" dirty="0">
                <a:solidFill>
                  <a:schemeClr val="tx1"/>
                </a:solidFill>
              </a:rPr>
              <a:t>Division of Biomedical Research Workforce</a:t>
            </a:r>
          </a:p>
          <a:p>
            <a:r>
              <a:rPr lang="en-US" sz="1800" dirty="0">
                <a:solidFill>
                  <a:schemeClr val="tx1"/>
                </a:solidFill>
              </a:rPr>
              <a:t>Office of the Director</a:t>
            </a:r>
          </a:p>
          <a:p>
            <a:r>
              <a:rPr lang="en-US" sz="1800" dirty="0">
                <a:solidFill>
                  <a:schemeClr val="tx1"/>
                </a:solidFill>
              </a:rPr>
              <a:t>National Institutes of Health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A5750-79D6-4A40-BE91-E5A915B82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7227" y="1698171"/>
            <a:ext cx="8173026" cy="1867533"/>
          </a:xfrm>
          <a:solidFill>
            <a:schemeClr val="bg1">
              <a:alpha val="60000"/>
            </a:schemeClr>
          </a:solidFill>
        </p:spPr>
        <p:txBody>
          <a:bodyPr anchor="ctr" anchorCtr="0"/>
          <a:lstStyle/>
          <a:p>
            <a:r>
              <a:rPr lang="en-US" sz="5400" cap="none" dirty="0"/>
              <a:t>Writing an Effective </a:t>
            </a:r>
            <a:br>
              <a:rPr lang="en-US" sz="5400" cap="none" dirty="0"/>
            </a:br>
            <a:r>
              <a:rPr lang="en-US" sz="5400" cap="none" dirty="0"/>
              <a:t>K Application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090AA76-1E1C-4CD7-A78D-886AA1590F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6798660" y="5604673"/>
            <a:ext cx="5340875" cy="856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None/>
              <a:defRPr sz="1600" b="0" i="0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C1A7DC-E706-4A96-8C30-174696E183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946140" y="3749579"/>
            <a:ext cx="2235200" cy="773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895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Trials in K Awards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(2 of 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F3F261-9FE8-4E95-8B65-7E916262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93" y="2741905"/>
            <a:ext cx="11957614" cy="2278575"/>
          </a:xfrm>
        </p:spPr>
        <p:txBody>
          <a:bodyPr>
            <a:noAutofit/>
          </a:bodyPr>
          <a:lstStyle/>
          <a:p>
            <a:pPr lvl="1">
              <a:spcBef>
                <a:spcPts val="1200"/>
              </a:spcBef>
            </a:pPr>
            <a:r>
              <a:rPr lang="en-US" dirty="0"/>
              <a:t>Funding for the trial comes from the grant awarded to the PD/PI of the K application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May be an independent </a:t>
            </a:r>
            <a:r>
              <a:rPr lang="en-US" dirty="0">
                <a:hlinkClick r:id="rId3"/>
              </a:rPr>
              <a:t>ancillary trial </a:t>
            </a:r>
            <a:r>
              <a:rPr lang="en-US" dirty="0"/>
              <a:t>to a larger trial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May be a feasibility study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Requires completion of </a:t>
            </a:r>
            <a:r>
              <a:rPr lang="en-US" dirty="0">
                <a:hlinkClick r:id="rId4"/>
              </a:rPr>
              <a:t>PHS Human Subjects and Clinical Trials Information form</a:t>
            </a:r>
            <a:endParaRPr lang="en-US" dirty="0"/>
          </a:p>
        </p:txBody>
      </p:sp>
      <p:sp>
        <p:nvSpPr>
          <p:cNvPr id="3" name="Content Placeholder 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/>
        </p:nvSpPr>
        <p:spPr bwMode="auto">
          <a:xfrm>
            <a:off x="1910623" y="1249703"/>
            <a:ext cx="8547519" cy="485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215928"/>
              </a:buClr>
              <a:buFont typeface="Wingdings" pitchFamily="2" charset="2"/>
              <a:buChar char="§"/>
              <a:defRPr/>
            </a:pPr>
            <a:endParaRPr lang="en-US" sz="2400" b="0" i="1" dirty="0"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C5F33-95F4-4824-824E-CF933325F3D4}"/>
              </a:ext>
            </a:extLst>
          </p:cNvPr>
          <p:cNvSpPr txBox="1"/>
          <p:nvPr/>
        </p:nvSpPr>
        <p:spPr>
          <a:xfrm>
            <a:off x="1486545" y="5391462"/>
            <a:ext cx="9395674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Learn more at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5" tooltip="Click on link to learn more about special considerations on the OER website. "/>
              </a:rPr>
              <a:t>https://grants.nih.gov/policy/clinical-trials/specific-funding-opportunities.htm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819A4D-04A6-440C-A327-6361643AEE5B}"/>
              </a:ext>
            </a:extLst>
          </p:cNvPr>
          <p:cNvSpPr txBox="1"/>
          <p:nvPr/>
        </p:nvSpPr>
        <p:spPr>
          <a:xfrm>
            <a:off x="838200" y="1516110"/>
            <a:ext cx="10648954" cy="919401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Clinical Trial: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one for which the researcher proposing the study has primary or lead responsibility for conducting and executing the trial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410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Trials in K Awards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(3 of 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F3F261-9FE8-4E95-8B65-7E916262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750" y="2940547"/>
            <a:ext cx="10800522" cy="2667750"/>
          </a:xfrm>
        </p:spPr>
        <p:txBody>
          <a:bodyPr>
            <a:noAutofit/>
          </a:bodyPr>
          <a:lstStyle/>
          <a:p>
            <a:pPr lvl="1">
              <a:spcBef>
                <a:spcPts val="1200"/>
              </a:spcBef>
            </a:pPr>
            <a:r>
              <a:rPr lang="en-US" sz="2000" dirty="0"/>
              <a:t>Applicants should provide details of their contribution to the study in the </a:t>
            </a:r>
            <a:r>
              <a:rPr lang="en-US" sz="2000" i="1" dirty="0">
                <a:hlinkClick r:id="rId3"/>
              </a:rPr>
              <a:t>Research Strategy</a:t>
            </a:r>
            <a:r>
              <a:rPr lang="en-US" sz="2000" dirty="0"/>
              <a:t> rather than in the PHS Human Subjects and Clinical Trials Information form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Applicant will be supervised by an experienced investigator (mentor or co-mentor) with the intent to prepare the K applicant/awardee to lead a future independent clinical trial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Mentor should assume overall responsibility of the trial including registering and reporting in ClinicalTrials.gov, obtaining IRB approval, and other documentation</a:t>
            </a:r>
          </a:p>
        </p:txBody>
      </p:sp>
      <p:sp>
        <p:nvSpPr>
          <p:cNvPr id="3" name="Content Placeholder 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/>
        </p:nvSpPr>
        <p:spPr bwMode="auto">
          <a:xfrm>
            <a:off x="1910623" y="1249703"/>
            <a:ext cx="8547519" cy="485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215928"/>
              </a:buClr>
              <a:buFont typeface="Wingdings" pitchFamily="2" charset="2"/>
              <a:buChar char="§"/>
              <a:defRPr/>
            </a:pPr>
            <a:endParaRPr lang="en-US" sz="2400" b="0" i="1" dirty="0"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F20516-7B28-48A8-BA83-75E787580328}"/>
              </a:ext>
            </a:extLst>
          </p:cNvPr>
          <p:cNvSpPr txBox="1"/>
          <p:nvPr/>
        </p:nvSpPr>
        <p:spPr>
          <a:xfrm>
            <a:off x="1486545" y="5776901"/>
            <a:ext cx="9395674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Learn more at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4" tooltip="Click on link to learn more about special considerations on the OER website. "/>
              </a:rPr>
              <a:t>https://grants.nih.gov/policy/clinical-trials/specific-funding-opportunities.htm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2E5E0-6CD2-4360-98C2-2B350EE315E4}"/>
              </a:ext>
            </a:extLst>
          </p:cNvPr>
          <p:cNvSpPr txBox="1"/>
          <p:nvPr/>
        </p:nvSpPr>
        <p:spPr>
          <a:xfrm>
            <a:off x="838200" y="1450997"/>
            <a:ext cx="10648954" cy="1225868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200" b="1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Trial Research Experience: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involvement of a K applicant in a clinical trial led by their mentor or other investigator, with the goal of obtaining clinical trial experience relevant to their research interests and career goals</a:t>
            </a:r>
            <a:endParaRPr lang="en-US" sz="2200" b="1" dirty="0">
              <a:solidFill>
                <a:srgbClr val="126B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82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DACFA56-9A49-49A6-8136-539153B59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979829"/>
              </p:ext>
            </p:extLst>
          </p:nvPr>
        </p:nvGraphicFramePr>
        <p:xfrm>
          <a:off x="1054367" y="1775744"/>
          <a:ext cx="9894112" cy="2664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3528">
                  <a:extLst>
                    <a:ext uri="{9D8B030D-6E8A-4147-A177-3AD203B41FA5}">
                      <a16:colId xmlns:a16="http://schemas.microsoft.com/office/drawing/2014/main" val="146052025"/>
                    </a:ext>
                  </a:extLst>
                </a:gridCol>
                <a:gridCol w="2473528">
                  <a:extLst>
                    <a:ext uri="{9D8B030D-6E8A-4147-A177-3AD203B41FA5}">
                      <a16:colId xmlns:a16="http://schemas.microsoft.com/office/drawing/2014/main" val="850874538"/>
                    </a:ext>
                  </a:extLst>
                </a:gridCol>
                <a:gridCol w="2473528">
                  <a:extLst>
                    <a:ext uri="{9D8B030D-6E8A-4147-A177-3AD203B41FA5}">
                      <a16:colId xmlns:a16="http://schemas.microsoft.com/office/drawing/2014/main" val="3814969980"/>
                    </a:ext>
                  </a:extLst>
                </a:gridCol>
                <a:gridCol w="2473528">
                  <a:extLst>
                    <a:ext uri="{9D8B030D-6E8A-4147-A177-3AD203B41FA5}">
                      <a16:colId xmlns:a16="http://schemas.microsoft.com/office/drawing/2014/main" val="1068255834"/>
                    </a:ext>
                  </a:extLst>
                </a:gridCol>
              </a:tblGrid>
              <a:tr h="489308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122187"/>
                  </a:ext>
                </a:extLst>
              </a:tr>
              <a:tr h="53008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RECEIPT DATE</a:t>
                      </a:r>
                    </a:p>
                  </a:txBody>
                  <a:tcPr anchor="ctr">
                    <a:solidFill>
                      <a:srgbClr val="126B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REVIEW</a:t>
                      </a:r>
                    </a:p>
                  </a:txBody>
                  <a:tcPr anchor="ctr">
                    <a:solidFill>
                      <a:srgbClr val="126B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COUNCIL</a:t>
                      </a:r>
                    </a:p>
                  </a:txBody>
                  <a:tcPr anchor="ctr">
                    <a:solidFill>
                      <a:srgbClr val="126B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AWARD DATE</a:t>
                      </a:r>
                    </a:p>
                  </a:txBody>
                  <a:tcPr anchor="ctr">
                    <a:solidFill>
                      <a:srgbClr val="126B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711183"/>
                  </a:ext>
                </a:extLst>
              </a:tr>
              <a:tr h="5484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 12 (Mar 12)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Jun/July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October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December 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235300"/>
                  </a:ext>
                </a:extLst>
              </a:tr>
              <a:tr h="5484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 12 (Jul 12)</a:t>
                      </a:r>
                    </a:p>
                  </a:txBody>
                  <a:tcPr marL="0" marR="0" marT="0" marB="0"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Oct/Nov</a:t>
                      </a:r>
                    </a:p>
                  </a:txBody>
                  <a:tcPr marL="0" marR="0" marT="0" marB="0"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January</a:t>
                      </a:r>
                    </a:p>
                  </a:txBody>
                  <a:tcPr marL="0" marR="0" marT="0" marB="0"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April</a:t>
                      </a:r>
                    </a:p>
                  </a:txBody>
                  <a:tcPr marL="0" marR="0" marT="0" marB="0"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750784"/>
                  </a:ext>
                </a:extLst>
              </a:tr>
              <a:tr h="5484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 12 (Nov 12)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Feb/Mar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July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911440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C7F96F15-043F-4EF9-A1CF-2102F786A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Timeline for K Applications</a:t>
            </a:r>
          </a:p>
        </p:txBody>
      </p:sp>
      <p:pic>
        <p:nvPicPr>
          <p:cNvPr id="12" name="Graphic 11" descr="Diploma">
            <a:extLst>
              <a:ext uri="{FF2B5EF4-FFF2-40B4-BE49-F238E27FC236}">
                <a16:creationId xmlns:a16="http://schemas.microsoft.com/office/drawing/2014/main" id="{7043C654-D149-49C0-BC7E-770317710F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335088" y="1521923"/>
            <a:ext cx="791338" cy="791338"/>
          </a:xfrm>
          <a:prstGeom prst="rect">
            <a:avLst/>
          </a:prstGeom>
        </p:spPr>
      </p:pic>
      <p:pic>
        <p:nvPicPr>
          <p:cNvPr id="14" name="Graphic 13" descr="Open envelope">
            <a:extLst>
              <a:ext uri="{FF2B5EF4-FFF2-40B4-BE49-F238E27FC236}">
                <a16:creationId xmlns:a16="http://schemas.microsoft.com/office/drawing/2014/main" id="{A5D427AB-B9B6-4017-9200-3A4247D8E0C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38662" y="1516648"/>
            <a:ext cx="655968" cy="655968"/>
          </a:xfrm>
          <a:prstGeom prst="rect">
            <a:avLst/>
          </a:prstGeom>
        </p:spPr>
      </p:pic>
      <p:pic>
        <p:nvPicPr>
          <p:cNvPr id="17" name="Graphic 16" descr="Meeting">
            <a:extLst>
              <a:ext uri="{FF2B5EF4-FFF2-40B4-BE49-F238E27FC236}">
                <a16:creationId xmlns:a16="http://schemas.microsoft.com/office/drawing/2014/main" id="{9EA87AC5-694D-44E0-824A-BFA0BA838D6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816549" y="1490748"/>
            <a:ext cx="834233" cy="834233"/>
          </a:xfrm>
          <a:prstGeom prst="rect">
            <a:avLst/>
          </a:prstGeom>
        </p:spPr>
      </p:pic>
      <p:pic>
        <p:nvPicPr>
          <p:cNvPr id="23" name="Graphic 22" descr="Magnifying glass">
            <a:extLst>
              <a:ext uri="{FF2B5EF4-FFF2-40B4-BE49-F238E27FC236}">
                <a16:creationId xmlns:a16="http://schemas.microsoft.com/office/drawing/2014/main" id="{5DD3E1E0-E7D4-4F4A-B5FD-D8E3A4C5A59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383800" y="1470411"/>
            <a:ext cx="748443" cy="748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97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6AA8998-19D0-40FD-BDC1-87EABBAA6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343"/>
            <a:ext cx="10515600" cy="906557"/>
          </a:xfrm>
        </p:spPr>
        <p:txBody>
          <a:bodyPr/>
          <a:lstStyle/>
          <a:p>
            <a:r>
              <a:rPr lang="en-US" dirty="0"/>
              <a:t>Writing an Effective K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E7558-5AEE-4519-8F95-5CA66BDC7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93" y="4038362"/>
            <a:ext cx="1728878" cy="56591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sz="2000" b="1" dirty="0">
                <a:solidFill>
                  <a:srgbClr val="126BB4"/>
                </a:solidFill>
              </a:rPr>
              <a:t>Start Early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AEBC8A-F828-4A0B-B949-FEB9B64A8E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994229" y="3269552"/>
            <a:ext cx="10733314" cy="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0E8D102-1AED-42C9-996E-94E60A2A4D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29685" r="27801" b="15549"/>
          <a:stretch/>
        </p:blipFill>
        <p:spPr>
          <a:xfrm>
            <a:off x="651465" y="2489200"/>
            <a:ext cx="1488134" cy="148813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17C732-9B9C-43B5-8066-D149C1EDDC09}"/>
              </a:ext>
            </a:extLst>
          </p:cNvPr>
          <p:cNvSpPr/>
          <p:nvPr/>
        </p:nvSpPr>
        <p:spPr>
          <a:xfrm>
            <a:off x="2732975" y="4038362"/>
            <a:ext cx="1861457" cy="830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200"/>
              </a:spcBef>
            </a:pPr>
            <a:r>
              <a:rPr lang="en-US" sz="2000" b="1" dirty="0">
                <a:solidFill>
                  <a:srgbClr val="126BB4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Develop a Strategy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4B0145-AFE6-4DCF-8371-83F2E6BA5F6A}"/>
              </a:ext>
            </a:extLst>
          </p:cNvPr>
          <p:cNvSpPr/>
          <p:nvPr/>
        </p:nvSpPr>
        <p:spPr>
          <a:xfrm>
            <a:off x="5075533" y="4038362"/>
            <a:ext cx="17126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b="1" dirty="0">
                <a:solidFill>
                  <a:srgbClr val="126BB4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Plan Your Application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AD3067-0C3E-419C-A45A-E01347A9A64C}"/>
              </a:ext>
            </a:extLst>
          </p:cNvPr>
          <p:cNvSpPr/>
          <p:nvPr/>
        </p:nvSpPr>
        <p:spPr>
          <a:xfrm>
            <a:off x="7211261" y="4038362"/>
            <a:ext cx="19775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b="1" dirty="0">
                <a:solidFill>
                  <a:srgbClr val="126BB4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Application Requirements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8A9BC4-E196-4896-B1CC-657B78E80238}"/>
              </a:ext>
            </a:extLst>
          </p:cNvPr>
          <p:cNvSpPr/>
          <p:nvPr/>
        </p:nvSpPr>
        <p:spPr>
          <a:xfrm>
            <a:off x="9743770" y="4038362"/>
            <a:ext cx="14685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b="1" dirty="0">
                <a:solidFill>
                  <a:srgbClr val="126BB4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Review Criteria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BA62D2-040E-4121-A801-DBE033C6F4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4" t="20075" r="36540"/>
          <a:stretch/>
        </p:blipFill>
        <p:spPr>
          <a:xfrm>
            <a:off x="2919638" y="2489200"/>
            <a:ext cx="1488133" cy="1488133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AF64BD-C51C-45AE-84A5-AB2B2443B7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>
          <a:xfrm>
            <a:off x="5187810" y="2489201"/>
            <a:ext cx="1488132" cy="1488132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F7B8BB-4346-4FAD-ADDF-66470C0CF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455981" y="2489200"/>
            <a:ext cx="1488133" cy="1488133"/>
          </a:xfrm>
          <a:prstGeom prst="ellips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444664-8B2E-487E-87BE-04FE6E9FE9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t="22324" r="31793" b="25107"/>
          <a:stretch/>
        </p:blipFill>
        <p:spPr>
          <a:xfrm>
            <a:off x="9724153" y="2489200"/>
            <a:ext cx="1488133" cy="1488133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6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41" y="0"/>
            <a:ext cx="5441859" cy="563880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ln w="76200"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5458067" cy="12262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Start Early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7088" y="1683465"/>
            <a:ext cx="6096910" cy="364191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Start at least </a:t>
            </a:r>
            <a:r>
              <a:rPr lang="en-US" sz="2000" b="1" dirty="0">
                <a:solidFill>
                  <a:schemeClr val="bg1"/>
                </a:solidFill>
              </a:rPr>
              <a:t>6 months prior </a:t>
            </a:r>
            <a:r>
              <a:rPr lang="en-US" sz="2000" dirty="0">
                <a:solidFill>
                  <a:schemeClr val="bg1"/>
                </a:solidFill>
              </a:rPr>
              <a:t>to the application due date (or begin planning even sooner)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Get an </a:t>
            </a:r>
            <a:r>
              <a:rPr lang="en-US" sz="2000" b="1" dirty="0">
                <a:solidFill>
                  <a:schemeClr val="bg1"/>
                </a:solidFill>
              </a:rPr>
              <a:t>NIH Commons account </a:t>
            </a:r>
            <a:r>
              <a:rPr lang="en-US" sz="2000" dirty="0">
                <a:solidFill>
                  <a:schemeClr val="bg1"/>
                </a:solidFill>
              </a:rPr>
              <a:t>at least a month before the application deadline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New Requirement for </a:t>
            </a:r>
            <a:r>
              <a:rPr lang="en-US" sz="2000" b="1" dirty="0">
                <a:solidFill>
                  <a:schemeClr val="bg1"/>
                </a:solidFill>
              </a:rPr>
              <a:t>ORCID ID </a:t>
            </a:r>
            <a:r>
              <a:rPr lang="en-US" sz="2000" dirty="0">
                <a:solidFill>
                  <a:schemeClr val="bg1"/>
                </a:solidFill>
              </a:rPr>
              <a:t>for K award applicants effective with receipt dates after January 25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2020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Know your organization's </a:t>
            </a:r>
            <a:r>
              <a:rPr lang="en-US" sz="2000" b="1" dirty="0">
                <a:solidFill>
                  <a:schemeClr val="bg1"/>
                </a:solidFill>
              </a:rPr>
              <a:t>Authorized Organizational Representative (AOR)</a:t>
            </a:r>
            <a:r>
              <a:rPr lang="en-US" sz="2000" dirty="0">
                <a:solidFill>
                  <a:schemeClr val="bg1"/>
                </a:solidFill>
              </a:rPr>
              <a:t> to assist with the application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Notify your </a:t>
            </a:r>
            <a:r>
              <a:rPr lang="en-US" sz="2000" b="1" dirty="0">
                <a:solidFill>
                  <a:schemeClr val="bg1"/>
                </a:solidFill>
              </a:rPr>
              <a:t>referees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early</a:t>
            </a:r>
            <a:r>
              <a:rPr lang="en-US" sz="2000" dirty="0">
                <a:solidFill>
                  <a:schemeClr val="bg1"/>
                </a:solidFill>
              </a:rPr>
              <a:t> and give them plenty of time to </a:t>
            </a:r>
            <a:r>
              <a:rPr lang="en-US" sz="2000" b="1" dirty="0">
                <a:solidFill>
                  <a:schemeClr val="bg1"/>
                </a:solidFill>
              </a:rPr>
              <a:t>submit letters of reference </a:t>
            </a:r>
            <a:r>
              <a:rPr lang="en-US" sz="2000" dirty="0">
                <a:solidFill>
                  <a:schemeClr val="bg1"/>
                </a:solidFill>
              </a:rPr>
              <a:t>(ensure they know you, have your current CV and aims of grant)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439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Develop a Strategy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(1 of 2)</a:t>
            </a:r>
            <a:endParaRPr lang="en-US" sz="4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Assess your career situation and needs. Is there added value to a K award? Why not another funding mechanism?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Check which NIH Institute or Center (IC) funds K awards in your research area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Schedule </a:t>
            </a:r>
            <a:r>
              <a:rPr lang="en-US" b="1" dirty="0">
                <a:solidFill>
                  <a:schemeClr val="bg1"/>
                </a:solidFill>
              </a:rPr>
              <a:t>a phone call </a:t>
            </a:r>
            <a:r>
              <a:rPr lang="en-US" dirty="0">
                <a:solidFill>
                  <a:schemeClr val="bg1"/>
                </a:solidFill>
              </a:rPr>
              <a:t>with an NIH Program Officer to discuss your research area, training needs and career development plans 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Assess the field and the competition. See what is being funded by NIH: Research Portfolio Online Reporting Tools (</a:t>
            </a:r>
            <a:r>
              <a:rPr lang="en-US" dirty="0" err="1">
                <a:solidFill>
                  <a:schemeClr val="bg1"/>
                </a:solidFill>
              </a:rPr>
              <a:t>RePORT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rgbClr val="126BB4"/>
                </a:solidFill>
                <a:hlinkClick r:id="rId4"/>
              </a:rPr>
              <a:t>https://report.nih.gov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E3E21A-0024-486D-951A-FDA63F0DB4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7" r="9569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759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5458067" cy="12262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/>
              <a:t>Develop a Strategy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(2 of 2)</a:t>
            </a:r>
            <a:endParaRPr lang="en-US" sz="4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92465"/>
            <a:ext cx="5734633" cy="41916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Identify mentor(s) and collaborators- discuss your plans, project and career development needs early to be sure they are on board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Consider your strengths and areas for growth 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Can you fill any gaps and gain essential experiences with proposed mentor, collaborators or consultants? 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Identify essential resources and support needed and consider if this is available within your organization – or must be obtained elsewhere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E3E21A-0024-486D-951A-FDA63F0DB4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7" r="9569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276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5458067" cy="12262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Plan Your Application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92466"/>
            <a:ext cx="5458067" cy="41783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Coordinate with your mentor(s) – 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 K application is a collaboration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between you and your mentor(s)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Put together a review committee to assist planning and provide critical feedback </a:t>
            </a:r>
          </a:p>
          <a:p>
            <a:pPr marL="74295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Draft a short description of your specific aims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and discuss these with the committee – chalk talk, diagrams, central hypotheses, scope</a:t>
            </a:r>
          </a:p>
          <a:p>
            <a:pPr marL="74295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Do not write the entire grant before input received on aims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Be sure the project is </a:t>
            </a:r>
            <a:r>
              <a:rPr lang="en-US" b="1" dirty="0">
                <a:solidFill>
                  <a:schemeClr val="bg1"/>
                </a:solidFill>
              </a:rPr>
              <a:t>distinct</a:t>
            </a:r>
            <a:r>
              <a:rPr lang="en-US" dirty="0">
                <a:solidFill>
                  <a:schemeClr val="bg1"/>
                </a:solidFill>
              </a:rPr>
              <a:t> from your mentor’s research and that the mentor is supportive of future independence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1CB15-D039-4DDE-BDAB-6899EF8DFD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2" r="9717"/>
          <a:stretch/>
        </p:blipFill>
        <p:spPr>
          <a:xfrm>
            <a:off x="6750141" y="0"/>
            <a:ext cx="5441859" cy="563880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799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C7C514-637F-4954-AFA5-E7CB685B1C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4580201"/>
            <a:ext cx="12092940" cy="1590974"/>
          </a:xfrm>
          <a:prstGeom prst="rect">
            <a:avLst/>
          </a:prstGeom>
          <a:gradFill>
            <a:gsLst>
              <a:gs pos="22000">
                <a:schemeClr val="tx2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Don’t Propose </a:t>
            </a:r>
            <a:br>
              <a:rPr lang="en-US" sz="4400" dirty="0"/>
            </a:br>
            <a:r>
              <a:rPr lang="en-US" sz="4400" dirty="0"/>
              <a:t>Too Much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92467"/>
            <a:ext cx="5458067" cy="29704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Avoid an “over-ambitious” project – but it should be novel and significant!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Your hypothesis should be testable and aims doable with the resources you are requesting (and mentor support)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scope of your hypothesis and aims should match available time and resources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Your research and career development objectives should be related/matched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1CB15-D039-4DDE-BDAB-6899EF8DFD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2" t="-36" r="2919" b="36"/>
          <a:stretch/>
        </p:blipFill>
        <p:spPr>
          <a:xfrm>
            <a:off x="6750141" y="-2009"/>
            <a:ext cx="5441859" cy="5640809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4F27E2-28F3-44FD-981F-2FBCCD1FBD05}"/>
              </a:ext>
            </a:extLst>
          </p:cNvPr>
          <p:cNvSpPr txBox="1"/>
          <p:nvPr/>
        </p:nvSpPr>
        <p:spPr>
          <a:xfrm>
            <a:off x="730737" y="4913674"/>
            <a:ext cx="3305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26BB4"/>
                </a:solidFill>
              </a:rPr>
              <a:t>New Research Direction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26BB4"/>
                </a:solidFill>
              </a:rPr>
              <a:t>RNA Sequencing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26BB4"/>
                </a:solidFill>
              </a:rPr>
              <a:t>Novel imaging approaches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26BB4"/>
                </a:solidFill>
              </a:rPr>
              <a:t>Take advantage of core facilities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3383BC-06E5-4F1B-81AC-FA7A03BE2020}"/>
              </a:ext>
            </a:extLst>
          </p:cNvPr>
          <p:cNvSpPr txBox="1"/>
          <p:nvPr/>
        </p:nvSpPr>
        <p:spPr>
          <a:xfrm>
            <a:off x="4209109" y="4913674"/>
            <a:ext cx="3646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26BB4"/>
                </a:solidFill>
              </a:rPr>
              <a:t>Career Development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26BB4"/>
                </a:solidFill>
              </a:rPr>
              <a:t>Bioinformatics workshop &amp; courses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26BB4"/>
                </a:solidFill>
              </a:rPr>
              <a:t>Expert collaborator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26BB4"/>
                </a:solidFill>
              </a:rPr>
              <a:t>May be at other institution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EB64B3-5446-438A-BDB0-2B92B2818894}"/>
              </a:ext>
            </a:extLst>
          </p:cNvPr>
          <p:cNvSpPr txBox="1"/>
          <p:nvPr/>
        </p:nvSpPr>
        <p:spPr>
          <a:xfrm>
            <a:off x="3279979" y="4569813"/>
            <a:ext cx="127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126BB4"/>
                </a:solidFill>
              </a:rPr>
              <a:t>EXAMPLES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59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Application Requirements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1053" y="2186005"/>
            <a:ext cx="7713904" cy="357818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Candidate Qualifications, Career Goals &amp; Objectives</a:t>
            </a:r>
          </a:p>
          <a:p>
            <a:pPr marL="57150" indent="0">
              <a:spcBef>
                <a:spcPts val="600"/>
              </a:spcBef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pPr marL="400050" indent="-342900">
              <a:spcBef>
                <a:spcPts val="600"/>
              </a:spcBef>
            </a:pPr>
            <a:r>
              <a:rPr lang="en-US" sz="2200" dirty="0">
                <a:solidFill>
                  <a:schemeClr val="bg1"/>
                </a:solidFill>
              </a:rPr>
              <a:t>Mentor(s), Collaborators &amp; Consultants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Institution’s Environment &amp; Commitment to the Candidate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Specific Aims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Research Strategy</a:t>
            </a:r>
            <a:r>
              <a:rPr lang="en-US" sz="2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		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1CB15-D039-4DDE-BDAB-6899EF8DFD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3" t="1" b="-5052"/>
          <a:stretch/>
        </p:blipFill>
        <p:spPr>
          <a:xfrm>
            <a:off x="7649361" y="0"/>
            <a:ext cx="454264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732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DFD14C4-6EFF-44D6-8053-D56C2709CC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2871549" y="4788278"/>
            <a:ext cx="6498634" cy="548640"/>
            <a:chOff x="2871549" y="2253870"/>
            <a:chExt cx="6498634" cy="548640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66C2C62-6F3C-4D8D-8990-6F5FBE625666}"/>
                </a:ext>
              </a:extLst>
            </p:cNvPr>
            <p:cNvCxnSpPr>
              <a:cxnSpLocks/>
            </p:cNvCxnSpPr>
            <p:nvPr/>
          </p:nvCxnSpPr>
          <p:spPr>
            <a:xfrm>
              <a:off x="4139752" y="2253870"/>
              <a:ext cx="0" cy="5486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or: Elbow 119">
              <a:extLst>
                <a:ext uri="{FF2B5EF4-FFF2-40B4-BE49-F238E27FC236}">
                  <a16:creationId xmlns:a16="http://schemas.microsoft.com/office/drawing/2014/main" id="{0C21CA25-70AA-4D57-B73E-62AD3EDA19EA}"/>
                </a:ext>
              </a:extLst>
            </p:cNvPr>
            <p:cNvCxnSpPr/>
            <p:nvPr/>
          </p:nvCxnSpPr>
          <p:spPr>
            <a:xfrm rot="5400000" flipH="1" flipV="1">
              <a:off x="6114516" y="-865791"/>
              <a:ext cx="12700" cy="6498634"/>
            </a:xfrm>
            <a:prstGeom prst="bentConnector3">
              <a:avLst>
                <a:gd name="adj1" fmla="val 1132457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FEE7DE6-602E-4E17-92CE-601EF0208DCA}"/>
                </a:ext>
              </a:extLst>
            </p:cNvPr>
            <p:cNvCxnSpPr>
              <a:cxnSpLocks/>
            </p:cNvCxnSpPr>
            <p:nvPr/>
          </p:nvCxnSpPr>
          <p:spPr>
            <a:xfrm>
              <a:off x="5419229" y="2253870"/>
              <a:ext cx="0" cy="5486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A1BC06-1C56-4DF1-937B-4ED6BE1ED561}"/>
                </a:ext>
              </a:extLst>
            </p:cNvPr>
            <p:cNvCxnSpPr>
              <a:cxnSpLocks/>
            </p:cNvCxnSpPr>
            <p:nvPr/>
          </p:nvCxnSpPr>
          <p:spPr>
            <a:xfrm>
              <a:off x="6814713" y="2253870"/>
              <a:ext cx="0" cy="5486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7C06F0BC-86CA-4985-B347-5A3D5BF32D14}"/>
                </a:ext>
              </a:extLst>
            </p:cNvPr>
            <p:cNvCxnSpPr>
              <a:cxnSpLocks/>
            </p:cNvCxnSpPr>
            <p:nvPr/>
          </p:nvCxnSpPr>
          <p:spPr>
            <a:xfrm>
              <a:off x="8128951" y="2253870"/>
              <a:ext cx="0" cy="5486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7163F62-1ED9-4067-BE11-0C404DB88F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2871549" y="4036956"/>
            <a:ext cx="6498634" cy="548640"/>
            <a:chOff x="2871549" y="2253870"/>
            <a:chExt cx="6498634" cy="548640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7A2141A-B609-4DD2-A0A3-FFFDE3350A9C}"/>
                </a:ext>
              </a:extLst>
            </p:cNvPr>
            <p:cNvCxnSpPr>
              <a:cxnSpLocks/>
            </p:cNvCxnSpPr>
            <p:nvPr/>
          </p:nvCxnSpPr>
          <p:spPr>
            <a:xfrm>
              <a:off x="4139752" y="2253870"/>
              <a:ext cx="0" cy="5486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or: Elbow 113">
              <a:extLst>
                <a:ext uri="{FF2B5EF4-FFF2-40B4-BE49-F238E27FC236}">
                  <a16:creationId xmlns:a16="http://schemas.microsoft.com/office/drawing/2014/main" id="{34331A35-5717-438A-8DC7-C3E7B932B495}"/>
                </a:ext>
              </a:extLst>
            </p:cNvPr>
            <p:cNvCxnSpPr/>
            <p:nvPr/>
          </p:nvCxnSpPr>
          <p:spPr>
            <a:xfrm rot="5400000" flipH="1" flipV="1">
              <a:off x="6114516" y="-865791"/>
              <a:ext cx="12700" cy="6498634"/>
            </a:xfrm>
            <a:prstGeom prst="bentConnector3">
              <a:avLst>
                <a:gd name="adj1" fmla="val 1132457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FCB177C-D528-401B-A0AA-1D6E52454990}"/>
                </a:ext>
              </a:extLst>
            </p:cNvPr>
            <p:cNvCxnSpPr>
              <a:cxnSpLocks/>
            </p:cNvCxnSpPr>
            <p:nvPr/>
          </p:nvCxnSpPr>
          <p:spPr>
            <a:xfrm>
              <a:off x="5419229" y="2253870"/>
              <a:ext cx="0" cy="5486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1046593-B6F2-4E76-96F3-B501589ABC7B}"/>
                </a:ext>
              </a:extLst>
            </p:cNvPr>
            <p:cNvCxnSpPr>
              <a:cxnSpLocks/>
            </p:cNvCxnSpPr>
            <p:nvPr/>
          </p:nvCxnSpPr>
          <p:spPr>
            <a:xfrm>
              <a:off x="6814713" y="2253870"/>
              <a:ext cx="0" cy="5486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5BE1EE6-F760-4700-B6D2-DA41226B60C7}"/>
                </a:ext>
              </a:extLst>
            </p:cNvPr>
            <p:cNvCxnSpPr>
              <a:cxnSpLocks/>
            </p:cNvCxnSpPr>
            <p:nvPr/>
          </p:nvCxnSpPr>
          <p:spPr>
            <a:xfrm>
              <a:off x="8128951" y="2253870"/>
              <a:ext cx="0" cy="5486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276C881-6CCC-4FA8-8D60-DA8C0874B6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2871549" y="3248719"/>
            <a:ext cx="6498634" cy="548640"/>
            <a:chOff x="2871549" y="2253870"/>
            <a:chExt cx="6498634" cy="548640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AE201D3-FE02-4597-A8FC-2ABFC2E2F552}"/>
                </a:ext>
              </a:extLst>
            </p:cNvPr>
            <p:cNvCxnSpPr>
              <a:cxnSpLocks/>
            </p:cNvCxnSpPr>
            <p:nvPr/>
          </p:nvCxnSpPr>
          <p:spPr>
            <a:xfrm>
              <a:off x="4139752" y="2253870"/>
              <a:ext cx="0" cy="5486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or: Elbow 107">
              <a:extLst>
                <a:ext uri="{FF2B5EF4-FFF2-40B4-BE49-F238E27FC236}">
                  <a16:creationId xmlns:a16="http://schemas.microsoft.com/office/drawing/2014/main" id="{518D3FCF-D3CF-4454-B324-492AC1DDDF74}"/>
                </a:ext>
              </a:extLst>
            </p:cNvPr>
            <p:cNvCxnSpPr/>
            <p:nvPr/>
          </p:nvCxnSpPr>
          <p:spPr>
            <a:xfrm rot="5400000" flipH="1" flipV="1">
              <a:off x="6114516" y="-865791"/>
              <a:ext cx="12700" cy="6498634"/>
            </a:xfrm>
            <a:prstGeom prst="bentConnector3">
              <a:avLst>
                <a:gd name="adj1" fmla="val 1132457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8B623C2-09B3-4959-88F5-21992A156EDA}"/>
                </a:ext>
              </a:extLst>
            </p:cNvPr>
            <p:cNvCxnSpPr>
              <a:cxnSpLocks/>
            </p:cNvCxnSpPr>
            <p:nvPr/>
          </p:nvCxnSpPr>
          <p:spPr>
            <a:xfrm>
              <a:off x="5419229" y="2253870"/>
              <a:ext cx="0" cy="5486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6DF17AA-8E02-4A7F-B5FB-7190B00DA6CF}"/>
                </a:ext>
              </a:extLst>
            </p:cNvPr>
            <p:cNvCxnSpPr>
              <a:cxnSpLocks/>
            </p:cNvCxnSpPr>
            <p:nvPr/>
          </p:nvCxnSpPr>
          <p:spPr>
            <a:xfrm>
              <a:off x="6814713" y="2253870"/>
              <a:ext cx="0" cy="5486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97009EE-3DC4-4CC8-8DE6-2B373500F9F7}"/>
                </a:ext>
              </a:extLst>
            </p:cNvPr>
            <p:cNvCxnSpPr>
              <a:cxnSpLocks/>
            </p:cNvCxnSpPr>
            <p:nvPr/>
          </p:nvCxnSpPr>
          <p:spPr>
            <a:xfrm>
              <a:off x="8128951" y="2253870"/>
              <a:ext cx="0" cy="5486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E93FC4F-19E6-4998-BE05-33B0B8848F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2871549" y="2466661"/>
            <a:ext cx="6498634" cy="548640"/>
            <a:chOff x="2871549" y="2253870"/>
            <a:chExt cx="6498634" cy="54864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3A4CB2D-1709-496C-A529-F71C67604B11}"/>
                </a:ext>
              </a:extLst>
            </p:cNvPr>
            <p:cNvCxnSpPr>
              <a:cxnSpLocks/>
            </p:cNvCxnSpPr>
            <p:nvPr/>
          </p:nvCxnSpPr>
          <p:spPr>
            <a:xfrm>
              <a:off x="4139752" y="2253870"/>
              <a:ext cx="0" cy="5486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or: Elbow 95">
              <a:extLst>
                <a:ext uri="{FF2B5EF4-FFF2-40B4-BE49-F238E27FC236}">
                  <a16:creationId xmlns:a16="http://schemas.microsoft.com/office/drawing/2014/main" id="{C2F6DF68-D774-4EB6-82DA-B262599EA839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114516" y="-785277"/>
              <a:ext cx="12700" cy="6498634"/>
            </a:xfrm>
            <a:prstGeom prst="bentConnector3">
              <a:avLst>
                <a:gd name="adj1" fmla="val 180000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6AB7CD4-4800-4F3D-A9A9-B5269D55B52E}"/>
                </a:ext>
              </a:extLst>
            </p:cNvPr>
            <p:cNvCxnSpPr>
              <a:cxnSpLocks/>
            </p:cNvCxnSpPr>
            <p:nvPr/>
          </p:nvCxnSpPr>
          <p:spPr>
            <a:xfrm>
              <a:off x="5419229" y="2253870"/>
              <a:ext cx="0" cy="5486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F53A6F7-D945-4761-ADDF-4D38FE87B216}"/>
                </a:ext>
              </a:extLst>
            </p:cNvPr>
            <p:cNvCxnSpPr>
              <a:cxnSpLocks/>
            </p:cNvCxnSpPr>
            <p:nvPr/>
          </p:nvCxnSpPr>
          <p:spPr>
            <a:xfrm>
              <a:off x="6814713" y="2253870"/>
              <a:ext cx="0" cy="5486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A503315-61F8-4926-8E66-BCB012AA8667}"/>
                </a:ext>
              </a:extLst>
            </p:cNvPr>
            <p:cNvCxnSpPr>
              <a:cxnSpLocks/>
            </p:cNvCxnSpPr>
            <p:nvPr/>
          </p:nvCxnSpPr>
          <p:spPr>
            <a:xfrm>
              <a:off x="8128951" y="2253870"/>
              <a:ext cx="0" cy="5486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itle 74">
            <a:extLst>
              <a:ext uri="{FF2B5EF4-FFF2-40B4-BE49-F238E27FC236}">
                <a16:creationId xmlns:a16="http://schemas.microsoft.com/office/drawing/2014/main" id="{DFF5CB35-EBE6-4E22-B8EC-490165D6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NIH includes 27 </a:t>
            </a:r>
            <a:br>
              <a:rPr lang="en-US" dirty="0"/>
            </a:br>
            <a:r>
              <a:rPr lang="en-US" dirty="0"/>
              <a:t>Institutes and Centers</a:t>
            </a:r>
          </a:p>
        </p:txBody>
      </p:sp>
      <p:cxnSp>
        <p:nvCxnSpPr>
          <p:cNvPr id="71" name="Straight Connector 70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7156854" y="1931293"/>
            <a:ext cx="226365" cy="1302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4362855" y="2061588"/>
            <a:ext cx="707072" cy="12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/>
          <p:cNvSpPr>
            <a:spLocks noChangeArrowheads="1"/>
          </p:cNvSpPr>
          <p:nvPr/>
        </p:nvSpPr>
        <p:spPr bwMode="auto">
          <a:xfrm>
            <a:off x="5069927" y="1787045"/>
            <a:ext cx="2086927" cy="549085"/>
          </a:xfrm>
          <a:prstGeom prst="roundRect">
            <a:avLst/>
          </a:prstGeom>
          <a:solidFill>
            <a:srgbClr val="126BB4"/>
          </a:solidFill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bg1"/>
                </a:solidFill>
                <a:latin typeface="Lucida Sans" pitchFamily="34" charset="0"/>
              </a:rPr>
              <a:t>Office of the Director</a:t>
            </a: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 </a:t>
            </a:r>
          </a:p>
        </p:txBody>
      </p:sp>
      <p:sp>
        <p:nvSpPr>
          <p:cNvPr id="42" name="Rectangle 74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686" y="5564006"/>
            <a:ext cx="4442510" cy="688418"/>
          </a:xfrm>
          <a:prstGeom prst="roundRect">
            <a:avLst/>
          </a:prstGeom>
          <a:noFill/>
          <a:ln w="28575" cap="rnd">
            <a:solidFill>
              <a:srgbClr val="126BB4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2" name="Rectangle: Rounded Corners 71"/>
          <p:cNvSpPr/>
          <p:nvPr/>
        </p:nvSpPr>
        <p:spPr>
          <a:xfrm>
            <a:off x="7407444" y="2078193"/>
            <a:ext cx="2528521" cy="238363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Lucida Sans" panose="020B0602030504020204" pitchFamily="34" charset="0"/>
              </a:rPr>
              <a:t>Office Intramural Training and Education</a:t>
            </a:r>
          </a:p>
        </p:txBody>
      </p:sp>
      <p:sp>
        <p:nvSpPr>
          <p:cNvPr id="73" name="Rectangle: Rounded Corners 72"/>
          <p:cNvSpPr/>
          <p:nvPr/>
        </p:nvSpPr>
        <p:spPr>
          <a:xfrm>
            <a:off x="2296884" y="1787045"/>
            <a:ext cx="2065971" cy="55159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Lucida Sans" panose="020B0602030504020204" pitchFamily="34" charset="0"/>
              </a:rPr>
              <a:t>Office of Extramural Research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Lucida Sans" panose="020B0602030504020204" pitchFamily="34" charset="0"/>
              </a:rPr>
              <a:t>Division of Biomedical Research Workforce (DBRW)</a:t>
            </a:r>
          </a:p>
        </p:txBody>
      </p:sp>
      <p:sp>
        <p:nvSpPr>
          <p:cNvPr id="76" name="Rectangle: Rounded Corners 75"/>
          <p:cNvSpPr/>
          <p:nvPr/>
        </p:nvSpPr>
        <p:spPr>
          <a:xfrm>
            <a:off x="7407443" y="1790829"/>
            <a:ext cx="2520606" cy="238363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Lucida Sans" panose="020B0602030504020204" pitchFamily="34" charset="0"/>
              </a:rPr>
              <a:t>Office for Scientific Workforce Diversity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B02F5D7-A390-4F0E-B76B-51E99F8778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156854" y="2061588"/>
            <a:ext cx="226366" cy="1613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3493035-A108-4716-817D-4B2C0CDF0C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6113391" y="2336130"/>
            <a:ext cx="16550" cy="3227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5"/>
          <p:cNvSpPr>
            <a:spLocks noChangeArrowheads="1"/>
          </p:cNvSpPr>
          <p:nvPr/>
        </p:nvSpPr>
        <p:spPr bwMode="auto">
          <a:xfrm>
            <a:off x="6229868" y="4891773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Library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of Medicine</a:t>
            </a:r>
          </a:p>
        </p:txBody>
      </p:sp>
      <p:sp>
        <p:nvSpPr>
          <p:cNvPr id="44" name="Rectangle 46"/>
          <p:cNvSpPr>
            <a:spLocks noChangeArrowheads="1"/>
          </p:cNvSpPr>
          <p:nvPr/>
        </p:nvSpPr>
        <p:spPr bwMode="auto">
          <a:xfrm>
            <a:off x="5597262" y="5670245"/>
            <a:ext cx="1133639" cy="47373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Center for 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Information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Technology</a:t>
            </a:r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6993728" y="5670245"/>
            <a:ext cx="1135223" cy="47373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Center for 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Scientific Review</a:t>
            </a:r>
          </a:p>
        </p:txBody>
      </p:sp>
      <p:sp>
        <p:nvSpPr>
          <p:cNvPr id="46" name="Rectangle 48"/>
          <p:cNvSpPr>
            <a:spLocks noChangeArrowheads="1"/>
          </p:cNvSpPr>
          <p:nvPr/>
        </p:nvSpPr>
        <p:spPr bwMode="auto">
          <a:xfrm>
            <a:off x="3525601" y="4891773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Fogarty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International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Center</a:t>
            </a:r>
          </a:p>
        </p:txBody>
      </p:sp>
      <p:sp>
        <p:nvSpPr>
          <p:cNvPr id="47" name="Rectangle 49"/>
          <p:cNvSpPr>
            <a:spLocks noChangeArrowheads="1"/>
          </p:cNvSpPr>
          <p:nvPr/>
        </p:nvSpPr>
        <p:spPr bwMode="auto">
          <a:xfrm>
            <a:off x="6211660" y="2596317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Institute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of Arthritis and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Musculoskeletal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and Skin Diseases</a:t>
            </a:r>
          </a:p>
        </p:txBody>
      </p:sp>
      <p:sp>
        <p:nvSpPr>
          <p:cNvPr id="48" name="Rectangle 50"/>
          <p:cNvSpPr>
            <a:spLocks noChangeArrowheads="1"/>
          </p:cNvSpPr>
          <p:nvPr/>
        </p:nvSpPr>
        <p:spPr bwMode="auto">
          <a:xfrm>
            <a:off x="4821528" y="3361469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Institute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of Diabetes and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Digestive and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Kidney Diseases</a:t>
            </a:r>
          </a:p>
        </p:txBody>
      </p:sp>
      <p:sp>
        <p:nvSpPr>
          <p:cNvPr id="49" name="Rectangle 51"/>
          <p:cNvSpPr>
            <a:spLocks noChangeArrowheads="1"/>
          </p:cNvSpPr>
          <p:nvPr/>
        </p:nvSpPr>
        <p:spPr bwMode="auto">
          <a:xfrm>
            <a:off x="3545392" y="3361469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Institute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of Dental and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Craniofacial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Research</a:t>
            </a:r>
          </a:p>
        </p:txBody>
      </p:sp>
      <p:sp>
        <p:nvSpPr>
          <p:cNvPr id="50" name="Rectangle 52"/>
          <p:cNvSpPr>
            <a:spLocks noChangeArrowheads="1"/>
          </p:cNvSpPr>
          <p:nvPr/>
        </p:nvSpPr>
        <p:spPr bwMode="auto">
          <a:xfrm>
            <a:off x="2260547" y="3361469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Institute on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Deafness and Other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Communication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Disorders</a:t>
            </a:r>
          </a:p>
        </p:txBody>
      </p:sp>
      <p:sp>
        <p:nvSpPr>
          <p:cNvPr id="51" name="Rectangle 53"/>
          <p:cNvSpPr>
            <a:spLocks noChangeArrowheads="1"/>
          </p:cNvSpPr>
          <p:nvPr/>
        </p:nvSpPr>
        <p:spPr bwMode="auto">
          <a:xfrm>
            <a:off x="8788473" y="3361469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Eye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Institute</a:t>
            </a:r>
          </a:p>
        </p:txBody>
      </p:sp>
      <p:sp>
        <p:nvSpPr>
          <p:cNvPr id="52" name="Rectangle 54"/>
          <p:cNvSpPr>
            <a:spLocks noChangeArrowheads="1"/>
          </p:cNvSpPr>
          <p:nvPr/>
        </p:nvSpPr>
        <p:spPr bwMode="auto">
          <a:xfrm>
            <a:off x="3536684" y="4126621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Heart,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Lung, and Blood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Institute</a:t>
            </a:r>
          </a:p>
        </p:txBody>
      </p:sp>
      <p:sp>
        <p:nvSpPr>
          <p:cNvPr id="53" name="Rectangle 55"/>
          <p:cNvSpPr>
            <a:spLocks noChangeArrowheads="1"/>
          </p:cNvSpPr>
          <p:nvPr/>
        </p:nvSpPr>
        <p:spPr bwMode="auto">
          <a:xfrm>
            <a:off x="3545392" y="2596317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Institute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on Alcohol Abuse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and Alcoholism</a:t>
            </a:r>
          </a:p>
        </p:txBody>
      </p:sp>
      <p:sp>
        <p:nvSpPr>
          <p:cNvPr id="54" name="Rectangle 56"/>
          <p:cNvSpPr>
            <a:spLocks noChangeArrowheads="1"/>
          </p:cNvSpPr>
          <p:nvPr/>
        </p:nvSpPr>
        <p:spPr bwMode="auto">
          <a:xfrm>
            <a:off x="7508379" y="2596317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Cancer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Institute</a:t>
            </a:r>
          </a:p>
        </p:txBody>
      </p:sp>
      <p:sp>
        <p:nvSpPr>
          <p:cNvPr id="55" name="Rectangle 57"/>
          <p:cNvSpPr>
            <a:spLocks noChangeArrowheads="1"/>
          </p:cNvSpPr>
          <p:nvPr/>
        </p:nvSpPr>
        <p:spPr bwMode="auto">
          <a:xfrm>
            <a:off x="6211660" y="3361469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Institute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on Drug Abuse</a:t>
            </a:r>
          </a:p>
        </p:txBody>
      </p:sp>
      <p:sp>
        <p:nvSpPr>
          <p:cNvPr id="56" name="Rectangle 58"/>
          <p:cNvSpPr>
            <a:spLocks noChangeArrowheads="1"/>
          </p:cNvSpPr>
          <p:nvPr/>
        </p:nvSpPr>
        <p:spPr bwMode="auto">
          <a:xfrm>
            <a:off x="7508379" y="3361469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Institute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of Environmental 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Health Sciences</a:t>
            </a:r>
          </a:p>
        </p:txBody>
      </p:sp>
      <p:sp>
        <p:nvSpPr>
          <p:cNvPr id="57" name="Rectangle 59"/>
          <p:cNvSpPr>
            <a:spLocks noChangeArrowheads="1"/>
          </p:cNvSpPr>
          <p:nvPr/>
        </p:nvSpPr>
        <p:spPr bwMode="auto">
          <a:xfrm>
            <a:off x="6211660" y="4126621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Institute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of Mental Health</a:t>
            </a:r>
          </a:p>
        </p:txBody>
      </p:sp>
      <p:sp>
        <p:nvSpPr>
          <p:cNvPr id="58" name="Rectangle 60"/>
          <p:cNvSpPr>
            <a:spLocks noChangeArrowheads="1"/>
          </p:cNvSpPr>
          <p:nvPr/>
        </p:nvSpPr>
        <p:spPr bwMode="auto">
          <a:xfrm>
            <a:off x="7508379" y="4126621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Institute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of Neurological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Disorders and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Stroke</a:t>
            </a:r>
          </a:p>
        </p:txBody>
      </p:sp>
      <p:sp>
        <p:nvSpPr>
          <p:cNvPr id="59" name="Rectangle 61"/>
          <p:cNvSpPr>
            <a:spLocks noChangeArrowheads="1"/>
          </p:cNvSpPr>
          <p:nvPr/>
        </p:nvSpPr>
        <p:spPr bwMode="auto">
          <a:xfrm>
            <a:off x="4821528" y="2596317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Institute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of Allergy and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Infectious Diseases</a:t>
            </a:r>
          </a:p>
        </p:txBody>
      </p:sp>
      <p:sp>
        <p:nvSpPr>
          <p:cNvPr id="60" name="Rectangle 62"/>
          <p:cNvSpPr>
            <a:spLocks noChangeArrowheads="1"/>
          </p:cNvSpPr>
          <p:nvPr/>
        </p:nvSpPr>
        <p:spPr bwMode="auto">
          <a:xfrm>
            <a:off x="8767890" y="4883159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Institute on 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Minority Health and 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Health Disparities </a:t>
            </a:r>
          </a:p>
        </p:txBody>
      </p:sp>
      <p:sp>
        <p:nvSpPr>
          <p:cNvPr id="61" name="Rectangle 63"/>
          <p:cNvSpPr>
            <a:spLocks noChangeArrowheads="1"/>
          </p:cNvSpPr>
          <p:nvPr/>
        </p:nvSpPr>
        <p:spPr bwMode="auto">
          <a:xfrm>
            <a:off x="2270839" y="2596317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Institute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on Aging</a:t>
            </a:r>
          </a:p>
        </p:txBody>
      </p:sp>
      <p:sp>
        <p:nvSpPr>
          <p:cNvPr id="62" name="Rectangle 64"/>
          <p:cNvSpPr>
            <a:spLocks noChangeArrowheads="1"/>
          </p:cNvSpPr>
          <p:nvPr/>
        </p:nvSpPr>
        <p:spPr bwMode="auto">
          <a:xfrm>
            <a:off x="8769473" y="2596317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Institute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of Child Health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and Human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Development</a:t>
            </a:r>
          </a:p>
        </p:txBody>
      </p:sp>
      <p:sp>
        <p:nvSpPr>
          <p:cNvPr id="63" name="Rectangle 65"/>
          <p:cNvSpPr>
            <a:spLocks noChangeArrowheads="1"/>
          </p:cNvSpPr>
          <p:nvPr/>
        </p:nvSpPr>
        <p:spPr bwMode="auto">
          <a:xfrm>
            <a:off x="4839735" y="4126621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Human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Genome Research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Institute</a:t>
            </a:r>
          </a:p>
        </p:txBody>
      </p:sp>
      <p:sp>
        <p:nvSpPr>
          <p:cNvPr id="64" name="Rectangle 67"/>
          <p:cNvSpPr>
            <a:spLocks noChangeArrowheads="1"/>
          </p:cNvSpPr>
          <p:nvPr/>
        </p:nvSpPr>
        <p:spPr bwMode="auto">
          <a:xfrm>
            <a:off x="8769473" y="4126621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Institute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of Nursing Research</a:t>
            </a:r>
          </a:p>
        </p:txBody>
      </p:sp>
      <p:sp>
        <p:nvSpPr>
          <p:cNvPr id="65" name="Rectangle 68"/>
          <p:cNvSpPr>
            <a:spLocks noChangeArrowheads="1"/>
          </p:cNvSpPr>
          <p:nvPr/>
        </p:nvSpPr>
        <p:spPr bwMode="auto">
          <a:xfrm>
            <a:off x="2260547" y="4883159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Center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for Complementary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and Integrative 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Health</a:t>
            </a:r>
          </a:p>
        </p:txBody>
      </p:sp>
      <p:sp>
        <p:nvSpPr>
          <p:cNvPr id="66" name="Rectangle 69"/>
          <p:cNvSpPr>
            <a:spLocks noChangeArrowheads="1"/>
          </p:cNvSpPr>
          <p:nvPr/>
        </p:nvSpPr>
        <p:spPr bwMode="auto">
          <a:xfrm>
            <a:off x="4843694" y="4891773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Center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for Advancing 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Translational 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Sciences</a:t>
            </a:r>
          </a:p>
        </p:txBody>
      </p:sp>
      <p:sp>
        <p:nvSpPr>
          <p:cNvPr id="67" name="Rectangle 70"/>
          <p:cNvSpPr>
            <a:spLocks noChangeArrowheads="1"/>
          </p:cNvSpPr>
          <p:nvPr/>
        </p:nvSpPr>
        <p:spPr bwMode="auto">
          <a:xfrm>
            <a:off x="4132714" y="5670245"/>
            <a:ext cx="1138389" cy="47373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 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Clinical Center</a:t>
            </a:r>
          </a:p>
          <a:p>
            <a:pPr algn="ctr">
              <a:defRPr/>
            </a:pPr>
            <a:endParaRPr lang="en-US" sz="800" b="1" dirty="0">
              <a:solidFill>
                <a:schemeClr val="bg1"/>
              </a:solidFill>
              <a:latin typeface="Lucida Sans" pitchFamily="34" charset="0"/>
            </a:endParaRPr>
          </a:p>
        </p:txBody>
      </p:sp>
      <p:sp>
        <p:nvSpPr>
          <p:cNvPr id="68" name="Rectangle 71"/>
          <p:cNvSpPr>
            <a:spLocks noChangeArrowheads="1"/>
          </p:cNvSpPr>
          <p:nvPr/>
        </p:nvSpPr>
        <p:spPr bwMode="auto">
          <a:xfrm>
            <a:off x="7498879" y="4901822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Institute of 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Biomedical Imaging 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and Bioengineering </a:t>
            </a:r>
          </a:p>
        </p:txBody>
      </p:sp>
      <p:sp>
        <p:nvSpPr>
          <p:cNvPr id="69" name="Rectangle 54"/>
          <p:cNvSpPr>
            <a:spLocks noChangeArrowheads="1"/>
          </p:cNvSpPr>
          <p:nvPr/>
        </p:nvSpPr>
        <p:spPr bwMode="auto">
          <a:xfrm>
            <a:off x="2268464" y="4138105"/>
            <a:ext cx="1188720" cy="548640"/>
          </a:xfrm>
          <a:prstGeom prst="roundRect">
            <a:avLst/>
          </a:prstGeom>
          <a:solidFill>
            <a:srgbClr val="126BB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none" lIns="90488" tIns="44450" rIns="90488" bIns="44450" anchor="ctr"/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National Institute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of General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latin typeface="Lucida Sans" pitchFamily="34" charset="0"/>
              </a:rPr>
              <a:t>Medical Sciences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59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CF876D-AF02-4112-9445-51EB2C049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01" t="35" r="6179" b="909"/>
          <a:stretch/>
        </p:blipFill>
        <p:spPr>
          <a:xfrm>
            <a:off x="9083856" y="1"/>
            <a:ext cx="3108144" cy="3217762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A Few Tips </a:t>
            </a:r>
            <a:br>
              <a:rPr lang="en-US" sz="4400" dirty="0"/>
            </a:br>
            <a:r>
              <a:rPr lang="en-US" sz="4400" dirty="0"/>
              <a:t>as You Write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81084"/>
            <a:ext cx="4489166" cy="41783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3975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126BB4"/>
                </a:solidFill>
              </a:rPr>
              <a:t>Make Life Easy for Reviewers: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Write clearly and concisely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Label all components clearly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Make sure figures and legends are readable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Avoid TMI – a figure is worth a thousand words!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Guide the reviewers with graphics as much as possible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Edit and proofread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6869B6-A1D8-48C0-9331-854CAE9C0353}"/>
              </a:ext>
            </a:extLst>
          </p:cNvPr>
          <p:cNvSpPr/>
          <p:nvPr/>
        </p:nvSpPr>
        <p:spPr>
          <a:xfrm>
            <a:off x="5328954" y="1981084"/>
            <a:ext cx="4523604" cy="3406702"/>
          </a:xfrm>
          <a:prstGeom prst="rect">
            <a:avLst/>
          </a:prstGeom>
          <a:solidFill>
            <a:schemeClr val="tx1"/>
          </a:solidFill>
          <a:effectLst>
            <a:softEdge rad="571500"/>
          </a:effectLst>
        </p:spPr>
        <p:txBody>
          <a:bodyPr wrap="square">
            <a:spAutoFit/>
          </a:bodyPr>
          <a:lstStyle/>
          <a:p>
            <a:pPr marL="57150">
              <a:spcBef>
                <a:spcPts val="600"/>
              </a:spcBef>
            </a:pPr>
            <a:r>
              <a:rPr lang="en-US" b="1" dirty="0">
                <a:solidFill>
                  <a:srgbClr val="126BB4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Know These Review </a:t>
            </a:r>
            <a:br>
              <a:rPr lang="en-US" b="1" dirty="0">
                <a:solidFill>
                  <a:srgbClr val="126BB4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126BB4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Problems and Solutions:</a:t>
            </a:r>
          </a:p>
          <a:p>
            <a:pPr marL="285750" indent="-228600">
              <a:lnSpc>
                <a:spcPts val="2200"/>
              </a:lnSpc>
              <a:spcBef>
                <a:spcPts val="600"/>
              </a:spcBef>
              <a:buClr>
                <a:srgbClr val="126BB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Write a compelling argument for why your career will be advanced to independence and enhanced by receiving a K award</a:t>
            </a:r>
          </a:p>
          <a:p>
            <a:pPr marL="285750" indent="-228600">
              <a:lnSpc>
                <a:spcPts val="2200"/>
              </a:lnSpc>
              <a:spcBef>
                <a:spcPts val="600"/>
              </a:spcBef>
              <a:buClr>
                <a:srgbClr val="126BB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Write for both experts and non-experts in your field</a:t>
            </a:r>
          </a:p>
          <a:p>
            <a:pPr marL="285750" indent="-228600">
              <a:lnSpc>
                <a:spcPts val="2200"/>
              </a:lnSpc>
              <a:spcBef>
                <a:spcPts val="600"/>
              </a:spcBef>
              <a:buClr>
                <a:srgbClr val="126BB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Cite the published work of experts with leading articles in the field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	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		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998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Candidate’s Qualifications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126BB4"/>
                </a:solidFill>
              </a:rPr>
              <a:t>Biographical Sketch: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Education/training 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Contributions to science </a:t>
            </a:r>
            <a:r>
              <a:rPr lang="en-US" dirty="0">
                <a:solidFill>
                  <a:schemeClr val="bg1"/>
                </a:solidFill>
              </a:rPr>
              <a:t>– background, findings, influence/impact, your specific role, cite publications or research products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Personal statement </a:t>
            </a:r>
            <a:r>
              <a:rPr lang="en-US" dirty="0">
                <a:solidFill>
                  <a:schemeClr val="bg1"/>
                </a:solidFill>
              </a:rPr>
              <a:t>– your research experience and other qualifications for this K award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Research support </a:t>
            </a:r>
            <a:r>
              <a:rPr lang="en-US" dirty="0">
                <a:solidFill>
                  <a:schemeClr val="bg1"/>
                </a:solidFill>
              </a:rPr>
              <a:t>– ongoing and completed research projects, accomplishments of you and your mentor(s)/colleague(s) attesting to qualifications of the research team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1CB15-D039-4DDE-BDAB-6899EF8DFD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4" r="1537" b="7881"/>
          <a:stretch/>
        </p:blipFill>
        <p:spPr>
          <a:xfrm>
            <a:off x="6743700" y="0"/>
            <a:ext cx="5448299" cy="563880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2391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Candidate’s Background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1355" y="1873488"/>
            <a:ext cx="6232345" cy="41800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7338" indent="-2301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Can coordinate with information in the </a:t>
            </a:r>
            <a:r>
              <a:rPr lang="en-US" sz="2200" dirty="0" err="1">
                <a:solidFill>
                  <a:schemeClr val="bg1"/>
                </a:solidFill>
              </a:rPr>
              <a:t>biosketch</a:t>
            </a:r>
            <a:r>
              <a:rPr lang="en-US" sz="2200" dirty="0">
                <a:solidFill>
                  <a:schemeClr val="bg1"/>
                </a:solidFill>
              </a:rPr>
              <a:t> but make sure that </a:t>
            </a:r>
            <a:r>
              <a:rPr lang="en-US" sz="2200" b="1" dirty="0">
                <a:solidFill>
                  <a:schemeClr val="bg1"/>
                </a:solidFill>
              </a:rPr>
              <a:t>key information is provided here, even if it repeats the </a:t>
            </a:r>
            <a:r>
              <a:rPr lang="en-US" sz="2200" b="1" dirty="0" err="1">
                <a:solidFill>
                  <a:schemeClr val="bg1"/>
                </a:solidFill>
              </a:rPr>
              <a:t>biosketch</a:t>
            </a:r>
            <a:endParaRPr lang="en-US" sz="2200" b="1" dirty="0">
              <a:solidFill>
                <a:schemeClr val="bg1"/>
              </a:solidFill>
            </a:endParaRP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Commitment to an academic research career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Interactions, collaborations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Research achievements experience and potential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Other relevant experience (leadership, teaching, mentoring)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1CB15-D039-4DDE-BDAB-6899EF8DFD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t="594" r="28027" b="-88"/>
          <a:stretch/>
        </p:blipFill>
        <p:spPr>
          <a:xfrm>
            <a:off x="6743700" y="0"/>
            <a:ext cx="5448299" cy="563880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585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5990963" cy="12262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Career Goals and Objectives of the </a:t>
            </a:r>
            <a:br>
              <a:rPr lang="en-US" sz="4400" dirty="0"/>
            </a:br>
            <a:r>
              <a:rPr lang="en-US" sz="4400" dirty="0"/>
              <a:t>K Award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6831" y="2006688"/>
            <a:ext cx="6243919" cy="41063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New or enhanced research skills you will gain 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Other activities to enhance your research career, e.g., courses, workshops, techniques, teaching, mentoring (including ‘soft skills’ management, leadership)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If you have </a:t>
            </a:r>
            <a:r>
              <a:rPr lang="en-US" b="1" dirty="0">
                <a:solidFill>
                  <a:schemeClr val="bg1"/>
                </a:solidFill>
              </a:rPr>
              <a:t>changed research direction</a:t>
            </a:r>
            <a:r>
              <a:rPr lang="en-US" dirty="0">
                <a:solidFill>
                  <a:schemeClr val="bg1"/>
                </a:solidFill>
              </a:rPr>
              <a:t>, discuss the reasons and justify how it will help you to develop your research career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Provide a </a:t>
            </a:r>
            <a:r>
              <a:rPr lang="en-US" b="1" dirty="0">
                <a:solidFill>
                  <a:schemeClr val="bg1"/>
                </a:solidFill>
              </a:rPr>
              <a:t>career development timeline</a:t>
            </a:r>
            <a:r>
              <a:rPr lang="en-US" dirty="0">
                <a:solidFill>
                  <a:schemeClr val="bg1"/>
                </a:solidFill>
              </a:rPr>
              <a:t>, including plans to apply for subsequent grant support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Career development can include a visit to another laboratory, to learn new technologies or approaches (network for the future!)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1CB15-D039-4DDE-BDAB-6899EF8DFD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6" t="703" r="22761"/>
          <a:stretch/>
        </p:blipFill>
        <p:spPr>
          <a:xfrm>
            <a:off x="6766185" y="-2008"/>
            <a:ext cx="5448299" cy="5655798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9819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Sponsor/Mentor(s), Collaborators, </a:t>
            </a:r>
            <a:br>
              <a:rPr lang="en-US" sz="3600" dirty="0"/>
            </a:br>
            <a:r>
              <a:rPr lang="en-US" sz="3600" dirty="0"/>
              <a:t>Consultants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6718" y="1867050"/>
            <a:ext cx="6706907" cy="44578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Primary/Key Sponsor/Mentor(s) </a:t>
            </a:r>
            <a:r>
              <a:rPr lang="en-US" dirty="0">
                <a:solidFill>
                  <a:schemeClr val="bg1"/>
                </a:solidFill>
              </a:rPr>
              <a:t>must explain how they will tangibly contribute to the development of the applicant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Discuss </a:t>
            </a:r>
            <a:r>
              <a:rPr lang="en-US" b="1" dirty="0">
                <a:solidFill>
                  <a:schemeClr val="bg1"/>
                </a:solidFill>
              </a:rPr>
              <a:t>research and career development </a:t>
            </a:r>
            <a:r>
              <a:rPr lang="en-US" dirty="0">
                <a:solidFill>
                  <a:schemeClr val="bg1"/>
                </a:solidFill>
              </a:rPr>
              <a:t>activities:</a:t>
            </a:r>
          </a:p>
          <a:p>
            <a:pPr marL="80010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Regular interactions with applicant, how interactions &amp; proposed activities advance applicant’s research and career 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Document sources/amounts of anticipated support for the applicant’s research project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Mentor(s) should discuss the plans for transitioning the candidate to independence by the end of the K award- and </a:t>
            </a:r>
            <a:r>
              <a:rPr lang="en-US" b="1" dirty="0">
                <a:solidFill>
                  <a:schemeClr val="bg1"/>
                </a:solidFill>
              </a:rPr>
              <a:t>convey clear support for the pathway to independence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Provide details of previous experience as a mentor &amp; outcomes of mentees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1CB15-D039-4DDE-BDAB-6899EF8DFD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2" t="20084" r="8861" b="1221"/>
          <a:stretch/>
        </p:blipFill>
        <p:spPr>
          <a:xfrm>
            <a:off x="7394215" y="1"/>
            <a:ext cx="4797783" cy="4965538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9538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Institutional Environment </a:t>
            </a:r>
            <a:br>
              <a:rPr lang="en-US" sz="3600" dirty="0"/>
            </a:br>
            <a:r>
              <a:rPr lang="en-US" sz="3600" dirty="0"/>
              <a:t>&amp; Commitment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949912"/>
            <a:ext cx="5458067" cy="40209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Document a strong, well-established research program related to the candidate's interests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Experienced faculty, facilities &amp; resources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Opportunities for intellectual interactions, e.g., journal clubs, seminars &amp; presentations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Research Centers or Program Projects which may provide resources &amp; interactions to promote your success 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Commitment to the candidate’s career development </a:t>
            </a:r>
            <a:r>
              <a:rPr lang="en-US" b="1" dirty="0">
                <a:solidFill>
                  <a:schemeClr val="bg1"/>
                </a:solidFill>
              </a:rPr>
              <a:t>independent of the K award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Adequate office and lab space, time and support to the candidate for the period of K award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1CB15-D039-4DDE-BDAB-6899EF8DFD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t="2022" r="21600"/>
          <a:stretch/>
        </p:blipFill>
        <p:spPr>
          <a:xfrm>
            <a:off x="6753192" y="0"/>
            <a:ext cx="5448299" cy="563880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0737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Specific Aims </a:t>
            </a:r>
            <a:br>
              <a:rPr lang="en-US" sz="4400" dirty="0"/>
            </a:br>
            <a:r>
              <a:rPr lang="en-US" sz="4400" dirty="0"/>
              <a:t>of the Project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92466"/>
            <a:ext cx="5815349" cy="41783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Test a central hypothesis &amp; sub-hypotheses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Solve a specific problem &amp; address a critical barrier to progress in the field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Challenge an existing paradigm or develop new technology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All members of the review panel may read this page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State the problem, why you can solve it, what’s new &amp; the hypothesis and sub-hypotheses related to each aim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 summary figure helps!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End with why completing the aims will be a major contribution to the biomedical field or clinical practice and to your career development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BD2713-914E-49A4-B6ED-CA1512836E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367" y="457200"/>
            <a:ext cx="4365748" cy="34647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1182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5458067" cy="12262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/>
              <a:t>A Few Tips on </a:t>
            </a:r>
            <a:br>
              <a:rPr lang="en-US" sz="4400"/>
            </a:br>
            <a:r>
              <a:rPr lang="en-US" sz="4400"/>
              <a:t>the Hypothesis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92466"/>
            <a:ext cx="5584867" cy="41783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Strong, testable hypotheses rather than advance in technology or ‘collecting’ information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Aim 2 should still be doable/meaningful if aim 1 does not pan out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Ask questions that prove or disprove a hypothesis rather than use a method to search for a problem or simply collect information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Methods are the means to perform your experiments. Your experimental results &amp; appropriate statistical analyses will prove or disprove your hypothesis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hypothesis must be testable during the K award and with the level of available 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1CB15-D039-4DDE-BDAB-6899EF8DFD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7" t="653" r="36746" b="28244"/>
          <a:stretch/>
        </p:blipFill>
        <p:spPr>
          <a:xfrm>
            <a:off x="6794324" y="37968"/>
            <a:ext cx="5204803" cy="4862618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388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5458067" cy="12262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Research Strategy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(1 of 3)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92466"/>
            <a:ext cx="6093908" cy="38463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126BB4"/>
                </a:solidFill>
              </a:rPr>
              <a:t>Significance: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importance of the problem you are trying to solve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 your study and anticipated results will improve scientific knowledge, technical capability, or clinical practice in one or more fields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 existing concepts, methods, technologies, treatments, or interventions may be impacted if the proposed aims are achieved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346C87-59AF-40DD-9158-85A961B0DE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9" t="6643" r="43869" b="1187"/>
          <a:stretch/>
        </p:blipFill>
        <p:spPr>
          <a:xfrm>
            <a:off x="7096453" y="0"/>
            <a:ext cx="5105038" cy="5442857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713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5458067" cy="12262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Research Strategy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(2 of 3)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92466"/>
            <a:ext cx="5797183" cy="41783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126BB4"/>
                </a:solidFill>
              </a:rPr>
              <a:t>Innovation: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 your proposed research will challenge or improve current research or clinical practice paradigms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Novel theoretical concepts, approaches, methodologies, or interventions that may be developed or used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Advantages over existing approaches, methodologies, instrumentation, or interventions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70574B-00D1-4572-A7E6-CB03A8C572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9" t="6643" r="43869" b="1187"/>
          <a:stretch/>
        </p:blipFill>
        <p:spPr>
          <a:xfrm>
            <a:off x="7096453" y="0"/>
            <a:ext cx="5105038" cy="5442857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4637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610E9-A08E-49DF-9B81-7589AD590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FY 2018 NIH Operating Budget: $36,388,000</a:t>
            </a:r>
          </a:p>
        </p:txBody>
      </p:sp>
      <p:sp>
        <p:nvSpPr>
          <p:cNvPr id="44" name="Rectangle 8"/>
          <p:cNvSpPr>
            <a:spLocks noChangeArrowheads="1"/>
          </p:cNvSpPr>
          <p:nvPr/>
        </p:nvSpPr>
        <p:spPr bwMode="auto">
          <a:xfrm>
            <a:off x="4966981" y="6277684"/>
            <a:ext cx="545534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200"/>
              </a:spcBef>
              <a:buFont typeface="Arial" charset="0"/>
              <a:buChar char="•"/>
              <a:defRPr sz="3200" b="1">
                <a:solidFill>
                  <a:schemeClr val="tx2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Arial" charset="0"/>
              </a:rPr>
              <a:t>NIH Budget Office: </a:t>
            </a:r>
            <a:r>
              <a:rPr lang="en-US" altLang="en-US" sz="1400" dirty="0">
                <a:solidFill>
                  <a:schemeClr val="tx1"/>
                </a:solidFill>
                <a:latin typeface="Arial" charset="0"/>
                <a:hlinkClick r:id="rId4"/>
              </a:rPr>
              <a:t>http://officeofbudget.od.nih.gov/index.htm</a:t>
            </a:r>
            <a:r>
              <a:rPr lang="en-US" altLang="en-US" sz="1400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graphicFrame>
        <p:nvGraphicFramePr>
          <p:cNvPr id="6" name="Chart 5" descr="FY 2018 NIH Operating Budget: $36,388,000, Pie Chart">
            <a:extLst>
              <a:ext uri="{FF2B5EF4-FFF2-40B4-BE49-F238E27FC236}">
                <a16:creationId xmlns:a16="http://schemas.microsoft.com/office/drawing/2014/main" id="{87121102-2554-4B36-88FF-3291DD7FD2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7760076"/>
              </p:ext>
            </p:extLst>
          </p:nvPr>
        </p:nvGraphicFramePr>
        <p:xfrm>
          <a:off x="838200" y="1690688"/>
          <a:ext cx="10801662" cy="4377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641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Research Strategy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(3 of 3)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92466"/>
            <a:ext cx="6435655" cy="41783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126BB4"/>
                </a:solidFill>
              </a:rPr>
              <a:t>Approach: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Methods and analyses to test the hypotheses and accomplish the specific aims (attention to positive and negative controls or randomization where appropriate).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Benchmarks for success anticipated to achieve the aims.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Potential problems and alternative strategies.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For early stages of development, describe strategies to establish feasibility &amp; manage high-risk aspects of the proposed work.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Rigorous experimental design – power calculations, sufficient N, biological variables, appropriate statistical tests and authentication of reagents.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532E35-937D-44D5-A59F-D8737BCB31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9" t="6643" r="43869" b="1187"/>
          <a:stretch/>
        </p:blipFill>
        <p:spPr>
          <a:xfrm>
            <a:off x="7096453" y="0"/>
            <a:ext cx="5105038" cy="5442857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743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5608721" cy="12262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Career Award Review Criteria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(1 of 5)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92466"/>
            <a:ext cx="5910730" cy="41783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126BB4"/>
                </a:solidFill>
              </a:rPr>
              <a:t>Scored Review Criteria: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Candidate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Career Development Plan/Career Goals and Objectives/Plan to Provide Mentoring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Research Plan (includes review of Scientific Premise, rigorous experimental design, biological variables)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Mentor(s), Co-Mentor(s), Consultants(s), Collaborator(s)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Environment and Institutional Commitment to the Candidate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05E45-E098-4C80-AB2A-5D22BCC242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80" y="-137019"/>
            <a:ext cx="5910730" cy="591073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5509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5682126" cy="12262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Career Award Review Criteria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(2 of 5)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92466"/>
            <a:ext cx="6188382" cy="41783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126BB4"/>
                </a:solidFill>
              </a:rPr>
              <a:t>Candidate: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Research, academic and/or clinical record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Commitment and potential to develop as an independent and productive researcher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Quality of letters of reference (referees know you!)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126BB4"/>
                </a:solidFill>
              </a:rPr>
              <a:t>Career Development Plan, Goals and Objectives: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Contribute substantially to the scientific development of candidate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Content, scope, phasing, and duration of the plan in the context of prior experience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05E45-E098-4C80-AB2A-5D22BCC242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80" y="-137019"/>
            <a:ext cx="5910730" cy="591073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882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5688181" cy="12262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Career Award Review Criteria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(3 of 5)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126BB4"/>
                </a:solidFill>
              </a:rPr>
              <a:t>Research Plan: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Scientific and technical merit of the research question, design &amp; methodology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Strong premise, rigorous experimental design &amp; statistical analyses, unbiased approach, addresses relevant biological variables 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Relevance of the proposed research to the candidate‘s career objectives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Is the research plan appropriate to the stage of research development &amp; developing the research skills described in the career development plan?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05E45-E098-4C80-AB2A-5D22BCC242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80" y="-137019"/>
            <a:ext cx="5910730" cy="591073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496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5742993" cy="12262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Career Award Review Criteria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(4 of 5)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05E45-E098-4C80-AB2A-5D22BCC242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80" y="-137019"/>
            <a:ext cx="5910730" cy="5910730"/>
          </a:xfrm>
          <a:prstGeom prst="ellipse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31909"/>
            <a:ext cx="6869055" cy="442060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1800"/>
              </a:lnSpc>
              <a:spcBef>
                <a:spcPts val="1200"/>
              </a:spcBef>
              <a:buNone/>
            </a:pPr>
            <a:r>
              <a:rPr lang="en-US" b="1" dirty="0">
                <a:solidFill>
                  <a:srgbClr val="126BB4"/>
                </a:solidFill>
              </a:rPr>
              <a:t>Mentor(s), Consultants(s), Collaborator(s): </a:t>
            </a:r>
          </a:p>
          <a:p>
            <a:pPr marL="342900" indent="-285750">
              <a:lnSpc>
                <a:spcPts val="1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Qualifications, funding, and statement by Mentor(s), collaborators, and/or Consultants</a:t>
            </a:r>
          </a:p>
          <a:p>
            <a:pPr marL="342900" indent="-285750">
              <a:lnSpc>
                <a:spcPts val="1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Clear commitment and plan for career development &amp; pathway to independence</a:t>
            </a:r>
          </a:p>
          <a:p>
            <a:pPr marL="342900" indent="-285750">
              <a:lnSpc>
                <a:spcPts val="1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Mentors and collaborators must have real roles – i.e. be clearly involved and have the time to commit </a:t>
            </a:r>
          </a:p>
          <a:p>
            <a:pPr marL="0" indent="0">
              <a:lnSpc>
                <a:spcPts val="1800"/>
              </a:lnSpc>
              <a:spcBef>
                <a:spcPts val="1200"/>
              </a:spcBef>
              <a:buNone/>
            </a:pPr>
            <a:r>
              <a:rPr lang="en-US" b="1" dirty="0">
                <a:solidFill>
                  <a:srgbClr val="126BB4"/>
                </a:solidFill>
              </a:rPr>
              <a:t>Environment and Institutional Commitment to the Candidate: </a:t>
            </a:r>
          </a:p>
          <a:p>
            <a:pPr marL="342900" indent="-285750">
              <a:lnSpc>
                <a:spcPts val="1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Assurance that minimum 75% effort will be devoted to research and related activities</a:t>
            </a:r>
          </a:p>
          <a:p>
            <a:pPr marL="342900" indent="-285750">
              <a:lnSpc>
                <a:spcPts val="1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Capable faculty and research facilities</a:t>
            </a:r>
          </a:p>
          <a:p>
            <a:pPr marL="342900" indent="-285750">
              <a:lnSpc>
                <a:spcPts val="1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Assurance that the candidate is considered an integral part of the institutional research program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1720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5742993" cy="12262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Career Award Review Criteria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(5 of 5)</a:t>
            </a:r>
            <a:endParaRPr lang="en-US" sz="4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92466"/>
            <a:ext cx="5643022" cy="41783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2000"/>
              </a:lnSpc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126BB4"/>
                </a:solidFill>
              </a:rPr>
              <a:t>Additional Review Criteria: </a:t>
            </a:r>
          </a:p>
          <a:p>
            <a:pPr marL="342900" indent="-2857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Study Timeline for Clinical Trials </a:t>
            </a:r>
          </a:p>
          <a:p>
            <a:pPr marL="342900" indent="-2857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Protection of Human Subjects</a:t>
            </a:r>
          </a:p>
          <a:p>
            <a:pPr marL="342900" indent="-2857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Inclusion of Women, Minorities, and Children</a:t>
            </a:r>
          </a:p>
          <a:p>
            <a:pPr marL="342900" indent="-2857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 Animals</a:t>
            </a:r>
          </a:p>
          <a:p>
            <a:pPr marL="342900" indent="-2857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Biohazards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ts val="2000"/>
              </a:lnSpc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126BB4"/>
                </a:solidFill>
              </a:rPr>
              <a:t>Additional Review Considerations: </a:t>
            </a:r>
          </a:p>
          <a:p>
            <a:pPr marL="342900" indent="-2857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Training in the Responsible Conduct of Research</a:t>
            </a:r>
          </a:p>
          <a:p>
            <a:pPr marL="342900" indent="-2857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Select Agent Research</a:t>
            </a:r>
          </a:p>
          <a:p>
            <a:pPr marL="342900">
              <a:lnSpc>
                <a:spcPts val="2000"/>
              </a:lnSpc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</a:rPr>
              <a:t>Resource Sharing Plans</a:t>
            </a:r>
          </a:p>
          <a:p>
            <a:pPr marL="342900" indent="-2857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Authentication of Key Biological and/or Chemical Resources</a:t>
            </a:r>
          </a:p>
          <a:p>
            <a:pPr marL="342900" indent="-2857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Budget and Period of Support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05E45-E098-4C80-AB2A-5D22BCC242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80" y="-137019"/>
            <a:ext cx="5910730" cy="591073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419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633625" cy="9065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Rigor in K Award Application and Review</a:t>
            </a: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625555"/>
              </p:ext>
            </p:extLst>
          </p:nvPr>
        </p:nvGraphicFramePr>
        <p:xfrm>
          <a:off x="1627952" y="1691909"/>
          <a:ext cx="8839200" cy="433517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6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0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335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</a:t>
                      </a:r>
                      <a:r>
                        <a:rPr lang="en-US" sz="17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Rigor</a:t>
                      </a:r>
                      <a:endParaRPr lang="en-US" sz="17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6B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Section of Application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6B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Criterion Score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6B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Additional Review Consideration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6B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Contribute to</a:t>
                      </a:r>
                      <a:r>
                        <a:rPr lang="en-US" sz="17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 Impact?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6B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351">
                <a:tc>
                  <a:txBody>
                    <a:bodyPr/>
                    <a:lstStyle/>
                    <a:p>
                      <a:pPr algn="ctr"/>
                      <a:r>
                        <a:rPr lang="en-US" sz="17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Scientific Premise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6B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Strategy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Significance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351">
                <a:tc>
                  <a:txBody>
                    <a:bodyPr/>
                    <a:lstStyle/>
                    <a:p>
                      <a:pPr algn="ctr"/>
                      <a:r>
                        <a:rPr lang="en-US" sz="17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Scientific</a:t>
                      </a:r>
                      <a:r>
                        <a:rPr lang="en-US" sz="1700" b="1" i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Rigor</a:t>
                      </a:r>
                      <a:endParaRPr lang="en-US" sz="17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6B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Approach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3358">
                <a:tc>
                  <a:txBody>
                    <a:bodyPr/>
                    <a:lstStyle/>
                    <a:p>
                      <a:pPr algn="ctr"/>
                      <a:r>
                        <a:rPr lang="en-US" sz="17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Consideration</a:t>
                      </a:r>
                      <a:r>
                        <a:rPr lang="en-US" sz="1700" b="1" i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Relevant Biological Variables Such as Sex</a:t>
                      </a:r>
                      <a:endParaRPr lang="en-US" sz="17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6B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Approach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3358">
                <a:tc>
                  <a:txBody>
                    <a:bodyPr/>
                    <a:lstStyle/>
                    <a:p>
                      <a:pPr algn="ctr"/>
                      <a:r>
                        <a:rPr lang="en-US" sz="17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Authentication of Key Biological and/or Chemical</a:t>
                      </a:r>
                      <a:r>
                        <a:rPr lang="en-US" sz="1700" b="1" i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Resources</a:t>
                      </a:r>
                      <a:endParaRPr lang="en-US" sz="17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6B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Attachment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Adequate or Inadequate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1204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E2F267C5-DCE1-46F2-9ADE-F2BF13C90B3C}"/>
              </a:ext>
            </a:extLst>
          </p:cNvPr>
          <p:cNvSpPr txBox="1">
            <a:spLocks/>
          </p:cNvSpPr>
          <p:nvPr/>
        </p:nvSpPr>
        <p:spPr>
          <a:xfrm>
            <a:off x="1959980" y="2371649"/>
            <a:ext cx="7772400" cy="2406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the Joy in Research </a:t>
            </a:r>
            <a:br>
              <a:rPr lang="en-US" sz="2800" i="1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a Grant is Fun (really!)</a:t>
            </a:r>
          </a:p>
          <a:p>
            <a:r>
              <a:rPr lang="en-US" sz="2800" i="1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Trainees and Mentees Provide a </a:t>
            </a:r>
          </a:p>
          <a:p>
            <a:r>
              <a:rPr lang="en-US" sz="2800" i="1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Family Forever</a:t>
            </a: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A48298D7-EE20-4EA1-9FC1-95E0F94F2057}"/>
              </a:ext>
            </a:extLst>
          </p:cNvPr>
          <p:cNvSpPr txBox="1">
            <a:spLocks/>
          </p:cNvSpPr>
          <p:nvPr/>
        </p:nvSpPr>
        <p:spPr>
          <a:xfrm>
            <a:off x="2975321" y="379491"/>
            <a:ext cx="5741718" cy="25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rgbClr val="126BB4"/>
                </a:solidFill>
                <a:latin typeface="Arial Black" panose="020B0A04020102020204" pitchFamily="34" charset="0"/>
              </a:rPr>
              <a:t>THANK YOU!</a:t>
            </a:r>
          </a:p>
          <a:p>
            <a:r>
              <a:rPr lang="en-US" sz="6000" dirty="0">
                <a:solidFill>
                  <a:srgbClr val="126BB4"/>
                </a:solidFill>
                <a:latin typeface="Arial Black" panose="020B0A04020102020204" pitchFamily="34" charset="0"/>
              </a:rPr>
              <a:t>QUESTIONS?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46829-4498-2041-BC92-FCE41C523E99}"/>
              </a:ext>
            </a:extLst>
          </p:cNvPr>
          <p:cNvSpPr/>
          <p:nvPr/>
        </p:nvSpPr>
        <p:spPr>
          <a:xfrm>
            <a:off x="3245052" y="5050970"/>
            <a:ext cx="1471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26BB4"/>
                </a:solidFill>
                <a:latin typeface="Arial Black" panose="020B0A04020102020204" pitchFamily="34" charset="0"/>
              </a:rPr>
              <a:t>Websites:</a:t>
            </a:r>
          </a:p>
          <a:p>
            <a:endParaRPr lang="en-US" dirty="0">
              <a:solidFill>
                <a:srgbClr val="126BB4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CC1619-55F6-5041-9226-CB35609C8D7C}"/>
              </a:ext>
            </a:extLst>
          </p:cNvPr>
          <p:cNvSpPr/>
          <p:nvPr/>
        </p:nvSpPr>
        <p:spPr>
          <a:xfrm>
            <a:off x="4578043" y="5050969"/>
            <a:ext cx="3717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https://grants.nih.gov/grants/oer.htm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E9056F-70AD-D745-B049-26878E3B261F}"/>
              </a:ext>
            </a:extLst>
          </p:cNvPr>
          <p:cNvSpPr/>
          <p:nvPr/>
        </p:nvSpPr>
        <p:spPr>
          <a:xfrm>
            <a:off x="3245052" y="5580725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26BB4"/>
                </a:solidFill>
                <a:latin typeface="Arial Black" panose="020B0A04020102020204" pitchFamily="34" charset="0"/>
              </a:rPr>
              <a:t>Contact us: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7F8E22-7F9A-0D4E-8769-DE89ECD79A0F}"/>
              </a:ext>
            </a:extLst>
          </p:cNvPr>
          <p:cNvSpPr/>
          <p:nvPr/>
        </p:nvSpPr>
        <p:spPr>
          <a:xfrm>
            <a:off x="4801202" y="5580725"/>
            <a:ext cx="2401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NIHTrain@mail.nih.gov</a:t>
            </a:r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2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586" y="985971"/>
            <a:ext cx="11084828" cy="524509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 </a:t>
            </a:r>
            <a:br>
              <a:rPr lang="en-US" sz="2400" dirty="0"/>
            </a:br>
            <a:r>
              <a:rPr lang="en-US" sz="2800" dirty="0"/>
              <a:t>ORCID </a:t>
            </a:r>
            <a:r>
              <a:rPr lang="en-US" sz="2800" dirty="0" err="1"/>
              <a:t>iD</a:t>
            </a:r>
            <a:r>
              <a:rPr lang="en-US" sz="2800" dirty="0"/>
              <a:t> Requirement for Trainees, Fellows &amp; Career Development (K) Appointees or Awardees: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NOT-OD-19-109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386" y="1689375"/>
            <a:ext cx="11084828" cy="4096593"/>
          </a:xfrm>
        </p:spPr>
        <p:txBody>
          <a:bodyPr>
            <a:normAutofit/>
          </a:bodyPr>
          <a:lstStyle/>
          <a:p>
            <a:r>
              <a:rPr lang="en-US" sz="2200" dirty="0"/>
              <a:t>To enhance career tracking, NIH will require </a:t>
            </a:r>
            <a:r>
              <a:rPr lang="en-US" sz="2200" b="1" u="sng" dirty="0"/>
              <a:t>O</a:t>
            </a:r>
            <a:r>
              <a:rPr lang="en-US" sz="2200" dirty="0"/>
              <a:t>pen </a:t>
            </a:r>
            <a:r>
              <a:rPr lang="en-US" sz="2200" b="1" u="sng" dirty="0"/>
              <a:t>R</a:t>
            </a:r>
            <a:r>
              <a:rPr lang="en-US" sz="2200" dirty="0"/>
              <a:t>esearcher &amp; </a:t>
            </a:r>
            <a:r>
              <a:rPr lang="en-US" sz="2200" b="1" u="sng" dirty="0"/>
              <a:t>C</a:t>
            </a:r>
            <a:r>
              <a:rPr lang="en-US" sz="2200" dirty="0"/>
              <a:t>ontributor </a:t>
            </a:r>
            <a:r>
              <a:rPr lang="en-US" sz="2200" b="1" u="sng" dirty="0"/>
              <a:t>Id</a:t>
            </a:r>
            <a:r>
              <a:rPr lang="en-US" sz="2200" dirty="0"/>
              <a:t>entifiers (ORCID </a:t>
            </a:r>
            <a:r>
              <a:rPr lang="en-US" sz="2200" dirty="0" err="1"/>
              <a:t>iDs</a:t>
            </a:r>
            <a:r>
              <a:rPr lang="en-US" sz="2200" dirty="0"/>
              <a:t>) for trainees, fellows &amp; career development (K) appointees/awardees, beginning in FY 2020</a:t>
            </a:r>
          </a:p>
          <a:p>
            <a:r>
              <a:rPr lang="en-US" sz="2200" dirty="0"/>
              <a:t>Required as part of the </a:t>
            </a:r>
            <a:r>
              <a:rPr lang="en-US" sz="2200" b="1" i="1" u="sng" dirty="0"/>
              <a:t>appointment</a:t>
            </a:r>
            <a:r>
              <a:rPr lang="en-US" sz="2200" dirty="0"/>
              <a:t> process for trainees, scholars, and participants supported by the following activities, </a:t>
            </a:r>
            <a:r>
              <a:rPr lang="en-US" sz="2200" b="1" i="1" dirty="0"/>
              <a:t>beginning in October 2019:  </a:t>
            </a:r>
          </a:p>
          <a:p>
            <a:pPr lvl="1">
              <a:buFont typeface="Courier New" panose="02070309020205020404" pitchFamily="49" charset="0"/>
              <a:buChar char="–"/>
            </a:pPr>
            <a:r>
              <a:rPr lang="en-US" sz="2200" dirty="0"/>
              <a:t>T15, T32, T34, T35, T37, T90/R90, TL1, TL4, TU2, K12/KL2, R25, R38, RL5, RL9</a:t>
            </a:r>
          </a:p>
          <a:p>
            <a:r>
              <a:rPr lang="en-US" sz="2200" dirty="0"/>
              <a:t>Required at the time of </a:t>
            </a:r>
            <a:r>
              <a:rPr lang="en-US" sz="2200" b="1" i="1" u="sng" dirty="0"/>
              <a:t>application</a:t>
            </a:r>
            <a:r>
              <a:rPr lang="en-US" sz="2200" dirty="0"/>
              <a:t> for fellowship and career development (K) awards, beginning with </a:t>
            </a:r>
            <a:r>
              <a:rPr lang="en-US" sz="2200" b="1" i="1" dirty="0"/>
              <a:t>receipt dates after January 25, 2020</a:t>
            </a:r>
            <a:r>
              <a:rPr lang="en-US" sz="2200" dirty="0"/>
              <a:t>:  </a:t>
            </a:r>
          </a:p>
          <a:p>
            <a:pPr lvl="1">
              <a:buFont typeface="Courier New" panose="02070309020205020404" pitchFamily="49" charset="0"/>
              <a:buChar char="–"/>
            </a:pPr>
            <a:r>
              <a:rPr lang="en-US" sz="2200" dirty="0"/>
              <a:t>F05, F30, F31, F32, F33, F37, F38, F99/K00, FI2, K01, K02, K05, K07, K08, K18, K22, K23, K24, K25, K26, K38, K43, K76, K99/R00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BB8942-00D1-0146-8981-72EDC003FBED}"/>
              </a:ext>
            </a:extLst>
          </p:cNvPr>
          <p:cNvSpPr/>
          <p:nvPr/>
        </p:nvSpPr>
        <p:spPr>
          <a:xfrm>
            <a:off x="3037242" y="5964863"/>
            <a:ext cx="6558578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https://era.nih.gov/erahelp/commons/PPF_Help/8_2_orcid.htm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61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2741E97-0806-4293-B8DB-2EBF1A204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6200000">
            <a:off x="3634828" y="-2415627"/>
            <a:ext cx="4922347" cy="12192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D22007-0930-4B0C-9FC4-8457B3725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Grants</a:t>
            </a:r>
          </a:p>
        </p:txBody>
      </p:sp>
      <p:sp>
        <p:nvSpPr>
          <p:cNvPr id="9" name="Content Placeholder 2"/>
          <p:cNvSpPr>
            <a:spLocks noGrp="1"/>
          </p:cNvSpPr>
          <p:nvPr/>
        </p:nvSpPr>
        <p:spPr bwMode="auto">
          <a:xfrm>
            <a:off x="5736527" y="6290050"/>
            <a:ext cx="4711414" cy="4188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ctr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3399"/>
              </a:buClr>
              <a:buNone/>
              <a:defRPr/>
            </a:pPr>
            <a:r>
              <a:rPr lang="en-US" sz="16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http://grants.nih.gov/grants/about_grants.htm</a:t>
            </a:r>
            <a:r>
              <a:rPr lang="en-US" sz="16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62" name="Picture 14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 r="13617"/>
          <a:stretch/>
        </p:blipFill>
        <p:spPr bwMode="auto">
          <a:xfrm>
            <a:off x="1053972" y="1414118"/>
            <a:ext cx="1036026" cy="1036026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/>
        </p:nvSpPr>
        <p:spPr bwMode="auto">
          <a:xfrm>
            <a:off x="2210240" y="1672771"/>
            <a:ext cx="238280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Grants Basics</a:t>
            </a:r>
          </a:p>
        </p:txBody>
      </p:sp>
      <p:pic>
        <p:nvPicPr>
          <p:cNvPr id="2065" name="Picture 17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4" r="1530"/>
          <a:stretch/>
        </p:blipFill>
        <p:spPr bwMode="auto">
          <a:xfrm>
            <a:off x="1053972" y="4984931"/>
            <a:ext cx="980440" cy="980440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r="4728"/>
          <a:stretch/>
        </p:blipFill>
        <p:spPr bwMode="auto">
          <a:xfrm>
            <a:off x="5335166" y="1414222"/>
            <a:ext cx="1021804" cy="1021804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" t="1103" r="25582" b="-1103"/>
          <a:stretch/>
        </p:blipFill>
        <p:spPr bwMode="auto">
          <a:xfrm>
            <a:off x="5331721" y="3795053"/>
            <a:ext cx="1028695" cy="102869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2"/>
          <p:cNvSpPr>
            <a:spLocks noGrp="1"/>
          </p:cNvSpPr>
          <p:nvPr/>
        </p:nvSpPr>
        <p:spPr bwMode="auto">
          <a:xfrm>
            <a:off x="2210240" y="2730931"/>
            <a:ext cx="248005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Grants Process Overview</a:t>
            </a:r>
          </a:p>
        </p:txBody>
      </p:sp>
      <p:sp>
        <p:nvSpPr>
          <p:cNvPr id="22" name="Content Placeholder 2"/>
          <p:cNvSpPr>
            <a:spLocks noGrp="1"/>
          </p:cNvSpPr>
          <p:nvPr/>
        </p:nvSpPr>
        <p:spPr bwMode="auto">
          <a:xfrm>
            <a:off x="2207343" y="3917199"/>
            <a:ext cx="24549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Your Application</a:t>
            </a:r>
          </a:p>
        </p:txBody>
      </p:sp>
      <p:sp>
        <p:nvSpPr>
          <p:cNvPr id="23" name="Content Placeholder 2"/>
          <p:cNvSpPr>
            <a:spLocks noGrp="1"/>
          </p:cNvSpPr>
          <p:nvPr/>
        </p:nvSpPr>
        <p:spPr bwMode="auto">
          <a:xfrm>
            <a:off x="2207344" y="5293205"/>
            <a:ext cx="2454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Apply</a:t>
            </a:r>
          </a:p>
        </p:txBody>
      </p:sp>
      <p:sp>
        <p:nvSpPr>
          <p:cNvPr id="24" name="Content Placeholder 2"/>
          <p:cNvSpPr>
            <a:spLocks noGrp="1"/>
          </p:cNvSpPr>
          <p:nvPr/>
        </p:nvSpPr>
        <p:spPr bwMode="auto">
          <a:xfrm>
            <a:off x="6473462" y="1632582"/>
            <a:ext cx="2524945" cy="53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Receipt &amp; Referral</a:t>
            </a:r>
          </a:p>
        </p:txBody>
      </p:sp>
      <p:sp>
        <p:nvSpPr>
          <p:cNvPr id="25" name="Content Placeholder 2"/>
          <p:cNvSpPr>
            <a:spLocks noGrp="1"/>
          </p:cNvSpPr>
          <p:nvPr/>
        </p:nvSpPr>
        <p:spPr bwMode="auto">
          <a:xfrm>
            <a:off x="6511980" y="2910631"/>
            <a:ext cx="252494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Review</a:t>
            </a:r>
          </a:p>
        </p:txBody>
      </p:sp>
      <p:sp>
        <p:nvSpPr>
          <p:cNvPr id="26" name="Content Placeholder 2"/>
          <p:cNvSpPr>
            <a:spLocks noGrp="1"/>
          </p:cNvSpPr>
          <p:nvPr/>
        </p:nvSpPr>
        <p:spPr bwMode="auto">
          <a:xfrm>
            <a:off x="6491046" y="3862170"/>
            <a:ext cx="254587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Pre-Award Process</a:t>
            </a:r>
          </a:p>
        </p:txBody>
      </p:sp>
      <p:sp>
        <p:nvSpPr>
          <p:cNvPr id="27" name="Content Placeholder 2"/>
          <p:cNvSpPr>
            <a:spLocks noGrp="1"/>
          </p:cNvSpPr>
          <p:nvPr/>
        </p:nvSpPr>
        <p:spPr bwMode="auto">
          <a:xfrm>
            <a:off x="6473462" y="5058281"/>
            <a:ext cx="3590143" cy="8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Post-Award Monitoring and Reporting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24358-BF23-4C9F-BF79-E458745AD4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826" r="13408"/>
          <a:stretch/>
        </p:blipFill>
        <p:spPr>
          <a:xfrm>
            <a:off x="1053973" y="2602716"/>
            <a:ext cx="1034906" cy="1034906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D08D65-5389-49B9-9352-1D12E18AEE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 r="13617"/>
          <a:stretch/>
        </p:blipFill>
        <p:spPr>
          <a:xfrm rot="894771">
            <a:off x="5323135" y="4978716"/>
            <a:ext cx="1045867" cy="1045867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9F203-AE0A-4090-9733-4E5500C1C4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262" r="973"/>
          <a:stretch/>
        </p:blipFill>
        <p:spPr>
          <a:xfrm>
            <a:off x="5334158" y="2603629"/>
            <a:ext cx="1023821" cy="1023821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1C2CEE-4670-4185-B31D-BAA3CC56C7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 r="13617"/>
          <a:stretch/>
        </p:blipFill>
        <p:spPr>
          <a:xfrm>
            <a:off x="1053972" y="3790194"/>
            <a:ext cx="1042164" cy="1042164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80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hevron 31">
            <a:extLst>
              <a:ext uri="{FF2B5EF4-FFF2-40B4-BE49-F238E27FC236}">
                <a16:creationId xmlns:a16="http://schemas.microsoft.com/office/drawing/2014/main" id="{CE21BDBB-7FF6-4D95-B03C-F0893D475929}"/>
              </a:ext>
            </a:extLst>
          </p:cNvPr>
          <p:cNvSpPr/>
          <p:nvPr/>
        </p:nvSpPr>
        <p:spPr>
          <a:xfrm>
            <a:off x="6743700" y="3881910"/>
            <a:ext cx="1529889" cy="574904"/>
          </a:xfrm>
          <a:prstGeom prst="chevron">
            <a:avLst/>
          </a:prstGeom>
          <a:solidFill>
            <a:srgbClr val="B48EE0"/>
          </a:solidFill>
          <a:ln w="25400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K22, R00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5B48C04-0283-4EE2-A246-F5CD0BEAB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Postdoctoral and Early </a:t>
            </a:r>
            <a:br>
              <a:rPr lang="en-US" dirty="0"/>
            </a:br>
            <a:r>
              <a:rPr lang="en-US" dirty="0"/>
              <a:t>Research Career Training</a:t>
            </a:r>
          </a:p>
        </p:txBody>
      </p:sp>
      <p:sp>
        <p:nvSpPr>
          <p:cNvPr id="12" name="Chevron 11"/>
          <p:cNvSpPr/>
          <p:nvPr/>
        </p:nvSpPr>
        <p:spPr>
          <a:xfrm>
            <a:off x="2235200" y="4632123"/>
            <a:ext cx="6342742" cy="537848"/>
          </a:xfrm>
          <a:prstGeom prst="chevron">
            <a:avLst>
              <a:gd name="adj" fmla="val 43254"/>
            </a:avLst>
          </a:prstGeom>
          <a:solidFill>
            <a:srgbClr val="D0CFD2"/>
          </a:solidFill>
          <a:ln w="25400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Loan Repayment Programs</a:t>
            </a:r>
          </a:p>
        </p:txBody>
      </p:sp>
      <p:sp>
        <p:nvSpPr>
          <p:cNvPr id="13" name="Chevron 12"/>
          <p:cNvSpPr/>
          <p:nvPr/>
        </p:nvSpPr>
        <p:spPr>
          <a:xfrm>
            <a:off x="965199" y="5264875"/>
            <a:ext cx="7612743" cy="512301"/>
          </a:xfrm>
          <a:prstGeom prst="chevron">
            <a:avLst>
              <a:gd name="adj" fmla="val 42917"/>
            </a:avLst>
          </a:prstGeom>
          <a:solidFill>
            <a:srgbClr val="D0CFD2"/>
          </a:solidFill>
          <a:ln w="25400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Supplements</a:t>
            </a:r>
          </a:p>
        </p:txBody>
      </p:sp>
      <p:sp>
        <p:nvSpPr>
          <p:cNvPr id="24" name="Chevron 23"/>
          <p:cNvSpPr/>
          <p:nvPr/>
        </p:nvSpPr>
        <p:spPr>
          <a:xfrm>
            <a:off x="8408838" y="1835161"/>
            <a:ext cx="2858512" cy="1368821"/>
          </a:xfrm>
          <a:prstGeom prst="chevron">
            <a:avLst/>
          </a:prstGeom>
          <a:solidFill>
            <a:srgbClr val="C05954"/>
          </a:solidFill>
          <a:ln w="25400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Investigator</a:t>
            </a:r>
          </a:p>
        </p:txBody>
      </p:sp>
      <p:sp>
        <p:nvSpPr>
          <p:cNvPr id="25" name="Chevron 24"/>
          <p:cNvSpPr/>
          <p:nvPr/>
        </p:nvSpPr>
        <p:spPr>
          <a:xfrm>
            <a:off x="6351368" y="1831515"/>
            <a:ext cx="2650199" cy="1368821"/>
          </a:xfrm>
          <a:prstGeom prst="chevron">
            <a:avLst/>
          </a:prstGeom>
          <a:solidFill>
            <a:srgbClr val="A884D2"/>
          </a:solidFill>
          <a:ln w="25400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Research Career</a:t>
            </a:r>
          </a:p>
        </p:txBody>
      </p:sp>
      <p:sp>
        <p:nvSpPr>
          <p:cNvPr id="32" name="Chevron 31"/>
          <p:cNvSpPr/>
          <p:nvPr/>
        </p:nvSpPr>
        <p:spPr>
          <a:xfrm>
            <a:off x="2256715" y="1823633"/>
            <a:ext cx="4688010" cy="1368821"/>
          </a:xfrm>
          <a:prstGeom prst="chevron">
            <a:avLst/>
          </a:prstGeom>
          <a:solidFill>
            <a:srgbClr val="9AD5DE"/>
          </a:solidFill>
          <a:ln w="25400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344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Postdoctoral Training/</a:t>
            </a:r>
            <a:br>
              <a:rPr lang="en-US" b="1" dirty="0">
                <a:solidFill>
                  <a:srgbClr val="344A4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344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Residency</a:t>
            </a:r>
          </a:p>
        </p:txBody>
      </p:sp>
      <p:sp>
        <p:nvSpPr>
          <p:cNvPr id="39" name="Chevron 31">
            <a:extLst>
              <a:ext uri="{FF2B5EF4-FFF2-40B4-BE49-F238E27FC236}">
                <a16:creationId xmlns:a16="http://schemas.microsoft.com/office/drawing/2014/main" id="{26C0EA9E-67C2-465B-AE6A-F24E60F245C5}"/>
              </a:ext>
            </a:extLst>
          </p:cNvPr>
          <p:cNvSpPr/>
          <p:nvPr/>
        </p:nvSpPr>
        <p:spPr>
          <a:xfrm>
            <a:off x="3947886" y="3256867"/>
            <a:ext cx="2605315" cy="574904"/>
          </a:xfrm>
          <a:prstGeom prst="homePlate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8000">
                <a:srgbClr val="B3E6EF"/>
              </a:gs>
              <a:gs pos="0">
                <a:srgbClr val="A4E2EC"/>
              </a:gs>
            </a:gsLst>
            <a:lin ang="10800000" scaled="0"/>
          </a:gradFill>
          <a:ln w="25400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rgbClr val="344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K01, K07, K25</a:t>
            </a:r>
          </a:p>
        </p:txBody>
      </p:sp>
      <p:sp>
        <p:nvSpPr>
          <p:cNvPr id="41" name="Chevron 31">
            <a:extLst>
              <a:ext uri="{FF2B5EF4-FFF2-40B4-BE49-F238E27FC236}">
                <a16:creationId xmlns:a16="http://schemas.microsoft.com/office/drawing/2014/main" id="{890E9EBF-B975-4DE2-B6EA-A17F4EB65724}"/>
              </a:ext>
            </a:extLst>
          </p:cNvPr>
          <p:cNvSpPr/>
          <p:nvPr/>
        </p:nvSpPr>
        <p:spPr>
          <a:xfrm>
            <a:off x="4746619" y="3881910"/>
            <a:ext cx="2198915" cy="574904"/>
          </a:xfrm>
          <a:prstGeom prst="homePlate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8000">
                <a:srgbClr val="B3E6EF"/>
              </a:gs>
              <a:gs pos="0">
                <a:srgbClr val="A4E2EC"/>
              </a:gs>
            </a:gsLst>
            <a:lin ang="10800000" scaled="0"/>
          </a:gradFill>
          <a:ln w="25400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rgbClr val="344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K22, </a:t>
            </a:r>
          </a:p>
          <a:p>
            <a:pPr algn="r"/>
            <a:r>
              <a:rPr lang="en-US" sz="1600" b="1" dirty="0">
                <a:solidFill>
                  <a:srgbClr val="344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K99</a:t>
            </a:r>
          </a:p>
        </p:txBody>
      </p:sp>
      <p:sp>
        <p:nvSpPr>
          <p:cNvPr id="44" name="Pentagon 32">
            <a:extLst>
              <a:ext uri="{FF2B5EF4-FFF2-40B4-BE49-F238E27FC236}">
                <a16:creationId xmlns:a16="http://schemas.microsoft.com/office/drawing/2014/main" id="{5CF44979-B249-44B1-A1CF-DE907EF2E0C7}"/>
              </a:ext>
            </a:extLst>
          </p:cNvPr>
          <p:cNvSpPr/>
          <p:nvPr/>
        </p:nvSpPr>
        <p:spPr>
          <a:xfrm>
            <a:off x="1" y="1812105"/>
            <a:ext cx="2845097" cy="1372467"/>
          </a:xfrm>
          <a:prstGeom prst="homePlate">
            <a:avLst/>
          </a:prstGeom>
          <a:gradFill>
            <a:gsLst>
              <a:gs pos="100000">
                <a:schemeClr val="accent1">
                  <a:alpha val="0"/>
                  <a:lumMod val="0"/>
                  <a:lumOff val="100000"/>
                </a:schemeClr>
              </a:gs>
              <a:gs pos="53000">
                <a:srgbClr val="7FCEFF"/>
              </a:gs>
            </a:gsLst>
            <a:lin ang="10800000" scaled="0"/>
          </a:gradFill>
          <a:ln w="25400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1825" algn="ctr"/>
            <a:r>
              <a:rPr lang="en-US" b="1" dirty="0">
                <a:solidFill>
                  <a:srgbClr val="2A4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Graduate/</a:t>
            </a:r>
            <a:br>
              <a:rPr lang="en-US" b="1" dirty="0">
                <a:solidFill>
                  <a:srgbClr val="2A4A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2A4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br>
              <a:rPr lang="en-US" b="1" dirty="0">
                <a:solidFill>
                  <a:srgbClr val="2A4A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2A4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45" name="Chevron 31">
            <a:extLst>
              <a:ext uri="{FF2B5EF4-FFF2-40B4-BE49-F238E27FC236}">
                <a16:creationId xmlns:a16="http://schemas.microsoft.com/office/drawing/2014/main" id="{D4BCD816-B585-46BC-AA38-FAD4121837CC}"/>
              </a:ext>
            </a:extLst>
          </p:cNvPr>
          <p:cNvSpPr/>
          <p:nvPr/>
        </p:nvSpPr>
        <p:spPr>
          <a:xfrm>
            <a:off x="6351368" y="3249158"/>
            <a:ext cx="1580690" cy="574904"/>
          </a:xfrm>
          <a:prstGeom prst="chevron">
            <a:avLst/>
          </a:prstGeom>
          <a:solidFill>
            <a:srgbClr val="B48EE0"/>
          </a:solidFill>
          <a:ln w="25400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K08, K23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6E6405-DAF7-4165-BC14-D2FFB19AA8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795025" y="3378259"/>
            <a:ext cx="641829" cy="366146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E7BD037-18AB-402A-9E0C-45068D43F9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866869" y="3234290"/>
            <a:ext cx="936296" cy="564762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D2115FC-6945-45B6-B0F6-919A3A091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846076" y="3845851"/>
            <a:ext cx="2427513" cy="666768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984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1F91E-DD16-46F8-8D24-797C70D3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K-Awardees or Appointees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E9A9A-4236-4FE0-A75E-23685F95A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buClr>
                <a:srgbClr val="126BB4"/>
              </a:buClr>
            </a:pPr>
            <a:r>
              <a:rPr lang="en-US" sz="1800" dirty="0"/>
              <a:t>Must be citizens, non-citizen nationals, or lawfully admitted for permanent residence in the U.S. at the time of award/appointment (</a:t>
            </a:r>
            <a:r>
              <a:rPr lang="en-US" sz="1800" b="1" dirty="0"/>
              <a:t>except for some K99-R00 awards</a:t>
            </a:r>
            <a:r>
              <a:rPr lang="en-US" sz="1800" dirty="0"/>
              <a:t>) </a:t>
            </a:r>
          </a:p>
          <a:p>
            <a:pPr>
              <a:spcBef>
                <a:spcPts val="1200"/>
              </a:spcBef>
              <a:buClr>
                <a:srgbClr val="126BB4"/>
              </a:buClr>
            </a:pPr>
            <a:r>
              <a:rPr lang="en-US" sz="1800" dirty="0"/>
              <a:t>Must have a research or clinical doctoral degree from an accredited domestic (U.S.) or foreign institution</a:t>
            </a:r>
          </a:p>
          <a:p>
            <a:pPr>
              <a:spcBef>
                <a:spcPts val="1200"/>
              </a:spcBef>
              <a:buClr>
                <a:srgbClr val="126BB4"/>
              </a:buClr>
            </a:pPr>
            <a:r>
              <a:rPr lang="en-US" sz="1800" dirty="0"/>
              <a:t>Must have a full-time appointment at the institution, and commit a minimum of 9 person-months (75% of full-time professional effort) to research career development</a:t>
            </a:r>
          </a:p>
          <a:p>
            <a:pPr>
              <a:spcBef>
                <a:spcPts val="1200"/>
              </a:spcBef>
              <a:buClr>
                <a:srgbClr val="126BB4"/>
              </a:buClr>
            </a:pPr>
            <a:r>
              <a:rPr lang="en-US" sz="1800" dirty="0"/>
              <a:t>Cannot be former PD/PIs on major NIH research grants (e.g. R01 equivalent), or other individual career development (K) awards.</a:t>
            </a:r>
          </a:p>
          <a:p>
            <a:pPr>
              <a:spcBef>
                <a:spcPts val="1200"/>
              </a:spcBef>
              <a:buClr>
                <a:srgbClr val="126BB4"/>
              </a:buClr>
            </a:pPr>
            <a:r>
              <a:rPr lang="en-US" sz="1800" dirty="0"/>
              <a:t>Appointees to institutional K12/KL2 awardees are eligible to apply for individual K</a:t>
            </a:r>
          </a:p>
        </p:txBody>
      </p:sp>
      <p:sp>
        <p:nvSpPr>
          <p:cNvPr id="6" name="Content Placeholder 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/>
        </p:nvSpPr>
        <p:spPr bwMode="auto">
          <a:xfrm>
            <a:off x="2605241" y="-4525760"/>
            <a:ext cx="8506326" cy="42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tabLst>
                <a:tab pos="0" algn="l"/>
              </a:tabLst>
            </a:pPr>
            <a:endParaRPr lang="en-US" altLang="en-US" sz="2000" b="0" dirty="0">
              <a:solidFill>
                <a:srgbClr val="00339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3882" y="4869769"/>
            <a:ext cx="76962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tabLst>
                <a:tab pos="0" algn="l"/>
              </a:tabLst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K-Kiosk:</a:t>
            </a:r>
            <a:r>
              <a:rPr lang="en-US" altLang="en-US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https://researchtraining.nih.gov/programs/career-development</a:t>
            </a:r>
            <a:r>
              <a:rPr lang="en-US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altLang="en-US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68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EA3F68-2B6D-4413-96BF-152DF24B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Overview of Grant Process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13360F-FFE5-4E29-9473-55A391C3A4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2590728" y="1182948"/>
            <a:ext cx="7029728" cy="5233399"/>
            <a:chOff x="2540259" y="1325354"/>
            <a:chExt cx="7029728" cy="5233399"/>
          </a:xfrm>
        </p:grpSpPr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D0490E64-976D-4EEB-93A0-6E095D6194F9}"/>
                </a:ext>
              </a:extLst>
            </p:cNvPr>
            <p:cNvSpPr/>
            <p:nvPr/>
          </p:nvSpPr>
          <p:spPr>
            <a:xfrm rot="16200000">
              <a:off x="3472375" y="4292089"/>
              <a:ext cx="783863" cy="408780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26BB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Arrow: Right 46">
              <a:extLst>
                <a:ext uri="{FF2B5EF4-FFF2-40B4-BE49-F238E27FC236}">
                  <a16:creationId xmlns:a16="http://schemas.microsoft.com/office/drawing/2014/main" id="{36D8B09A-CDC1-40FD-B7AD-73C6F392B352}"/>
                </a:ext>
              </a:extLst>
            </p:cNvPr>
            <p:cNvSpPr/>
            <p:nvPr/>
          </p:nvSpPr>
          <p:spPr>
            <a:xfrm rot="5400000">
              <a:off x="7579412" y="4391112"/>
              <a:ext cx="934449" cy="408780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26BB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9345242E-8AD3-4409-AEF9-BED1697AF589}"/>
                </a:ext>
              </a:extLst>
            </p:cNvPr>
            <p:cNvSpPr/>
            <p:nvPr/>
          </p:nvSpPr>
          <p:spPr>
            <a:xfrm rot="1800000">
              <a:off x="3564672" y="2045592"/>
              <a:ext cx="2058574" cy="408780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26BB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 descr="Users">
              <a:extLst>
                <a:ext uri="{FF2B5EF4-FFF2-40B4-BE49-F238E27FC236}">
                  <a16:creationId xmlns:a16="http://schemas.microsoft.com/office/drawing/2014/main" id="{A0CE0084-990E-4EB7-8A50-8A313E216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270641" y="1325354"/>
              <a:ext cx="1370142" cy="1370142"/>
            </a:xfrm>
            <a:prstGeom prst="rect">
              <a:avLst/>
            </a:prstGeom>
          </p:spPr>
        </p:pic>
        <p:pic>
          <p:nvPicPr>
            <p:cNvPr id="14" name="Graphic 13" descr="Laptop">
              <a:extLst>
                <a:ext uri="{FF2B5EF4-FFF2-40B4-BE49-F238E27FC236}">
                  <a16:creationId xmlns:a16="http://schemas.microsoft.com/office/drawing/2014/main" id="{8ACF564E-0538-4365-B8AB-C53CCF8E8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312570" y="1964226"/>
              <a:ext cx="1575518" cy="1575518"/>
            </a:xfrm>
            <a:prstGeom prst="rect">
              <a:avLst/>
            </a:prstGeom>
          </p:spPr>
        </p:pic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4BE0A7E0-DA19-421D-BEB4-DB0FEF79DB45}"/>
                </a:ext>
              </a:extLst>
            </p:cNvPr>
            <p:cNvSpPr/>
            <p:nvPr/>
          </p:nvSpPr>
          <p:spPr>
            <a:xfrm rot="9000000">
              <a:off x="6559004" y="2045594"/>
              <a:ext cx="2058574" cy="408780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26BB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 descr="Document">
              <a:extLst>
                <a:ext uri="{FF2B5EF4-FFF2-40B4-BE49-F238E27FC236}">
                  <a16:creationId xmlns:a16="http://schemas.microsoft.com/office/drawing/2014/main" id="{D2CE4688-8897-44CD-986A-B987066CE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469469" y="1432679"/>
              <a:ext cx="1124745" cy="1124745"/>
            </a:xfrm>
            <a:prstGeom prst="rect">
              <a:avLst/>
            </a:prstGeom>
          </p:spPr>
        </p:pic>
        <p:pic>
          <p:nvPicPr>
            <p:cNvPr id="18" name="Graphic 17" descr="Bank">
              <a:extLst>
                <a:ext uri="{FF2B5EF4-FFF2-40B4-BE49-F238E27FC236}">
                  <a16:creationId xmlns:a16="http://schemas.microsoft.com/office/drawing/2014/main" id="{5DA8C770-2C2E-4FBA-BE12-9D5355610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7361566" y="3299151"/>
              <a:ext cx="1370142" cy="1370142"/>
            </a:xfrm>
            <a:prstGeom prst="rect">
              <a:avLst/>
            </a:prstGeom>
          </p:spPr>
        </p:pic>
        <p:pic>
          <p:nvPicPr>
            <p:cNvPr id="39" name="Graphic 38" descr="Schoolhouse">
              <a:extLst>
                <a:ext uri="{FF2B5EF4-FFF2-40B4-BE49-F238E27FC236}">
                  <a16:creationId xmlns:a16="http://schemas.microsoft.com/office/drawing/2014/main" id="{035C6A45-9A45-4AF0-B6CB-A41306225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3182049" y="4366158"/>
              <a:ext cx="1370142" cy="1370142"/>
            </a:xfrm>
            <a:prstGeom prst="rect">
              <a:avLst/>
            </a:prstGeom>
          </p:spPr>
        </p:pic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234FBEBD-F0FE-4C9C-8523-583D2F94A673}"/>
                </a:ext>
              </a:extLst>
            </p:cNvPr>
            <p:cNvSpPr/>
            <p:nvPr/>
          </p:nvSpPr>
          <p:spPr>
            <a:xfrm rot="1800000">
              <a:off x="6537258" y="3488796"/>
              <a:ext cx="1032340" cy="408780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26BB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BC64D2-530D-49D4-B42E-C5441BAA8BB6}"/>
                </a:ext>
              </a:extLst>
            </p:cNvPr>
            <p:cNvSpPr txBox="1"/>
            <p:nvPr/>
          </p:nvSpPr>
          <p:spPr>
            <a:xfrm>
              <a:off x="3120675" y="2348960"/>
              <a:ext cx="1699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6BB4"/>
                  </a:solidFill>
                </a:rPr>
                <a:t>Program Staff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ECA29CE-ACD7-4863-B348-B274CFCEA761}"/>
                </a:ext>
              </a:extLst>
            </p:cNvPr>
            <p:cNvSpPr txBox="1"/>
            <p:nvPr/>
          </p:nvSpPr>
          <p:spPr>
            <a:xfrm>
              <a:off x="7147882" y="2456284"/>
              <a:ext cx="1699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6BB4"/>
                  </a:solidFill>
                </a:rPr>
                <a:t>FOA</a:t>
              </a:r>
              <a:endParaRPr lang="en-US" sz="2400" b="1" dirty="0">
                <a:solidFill>
                  <a:srgbClr val="126BB4"/>
                </a:solidFill>
              </a:endParaRPr>
            </a:p>
          </p:txBody>
        </p:sp>
        <p:sp>
          <p:nvSpPr>
            <p:cNvPr id="49" name="Arrow: Right 48">
              <a:extLst>
                <a:ext uri="{FF2B5EF4-FFF2-40B4-BE49-F238E27FC236}">
                  <a16:creationId xmlns:a16="http://schemas.microsoft.com/office/drawing/2014/main" id="{0F78B82E-75ED-48AA-8FD5-13EFA0B15993}"/>
                </a:ext>
              </a:extLst>
            </p:cNvPr>
            <p:cNvSpPr/>
            <p:nvPr/>
          </p:nvSpPr>
          <p:spPr>
            <a:xfrm rot="9000000">
              <a:off x="6674118" y="5323868"/>
              <a:ext cx="1575390" cy="408780"/>
            </a:xfrm>
            <a:prstGeom prst="rightArrow">
              <a:avLst>
                <a:gd name="adj1" fmla="val 60773"/>
                <a:gd name="adj2" fmla="val 50000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26BB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Graphic 21" descr="Meeting">
              <a:extLst>
                <a:ext uri="{FF2B5EF4-FFF2-40B4-BE49-F238E27FC236}">
                  <a16:creationId xmlns:a16="http://schemas.microsoft.com/office/drawing/2014/main" id="{5EE720DB-300A-443A-950A-936CEF216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5477476" y="4846186"/>
              <a:ext cx="1288039" cy="1288039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BBCFE84-F35E-4E44-B134-C9E117E9F085}"/>
                </a:ext>
              </a:extLst>
            </p:cNvPr>
            <p:cNvSpPr txBox="1"/>
            <p:nvPr/>
          </p:nvSpPr>
          <p:spPr>
            <a:xfrm>
              <a:off x="5281104" y="3195698"/>
              <a:ext cx="1699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6BB4"/>
                  </a:solidFill>
                </a:rPr>
                <a:t>Application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63364D6-6D6E-4012-AEEA-75842B5CA115}"/>
                </a:ext>
              </a:extLst>
            </p:cNvPr>
            <p:cNvSpPr txBox="1"/>
            <p:nvPr/>
          </p:nvSpPr>
          <p:spPr>
            <a:xfrm>
              <a:off x="7870189" y="3904492"/>
              <a:ext cx="1699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6BB4"/>
                  </a:solidFill>
                </a:rPr>
                <a:t>NIH</a:t>
              </a:r>
              <a:endParaRPr lang="en-US" sz="2400" b="1" dirty="0">
                <a:solidFill>
                  <a:srgbClr val="126BB4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1B1FEBF-FA8F-4C0A-873F-9A7EFA0C7BC9}"/>
                </a:ext>
              </a:extLst>
            </p:cNvPr>
            <p:cNvSpPr txBox="1"/>
            <p:nvPr/>
          </p:nvSpPr>
          <p:spPr>
            <a:xfrm>
              <a:off x="3026518" y="5496924"/>
              <a:ext cx="16997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6BB4"/>
                  </a:solidFill>
                </a:rPr>
                <a:t>Institute/</a:t>
              </a:r>
              <a:br>
                <a:rPr lang="en-US" sz="2000" b="1" dirty="0">
                  <a:solidFill>
                    <a:srgbClr val="126BB4"/>
                  </a:solidFill>
                </a:rPr>
              </a:br>
              <a:r>
                <a:rPr lang="en-US" sz="2000" b="1" dirty="0">
                  <a:solidFill>
                    <a:srgbClr val="126BB4"/>
                  </a:solidFill>
                </a:rPr>
                <a:t>Center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04E139B-D246-461C-B452-46BA0ACAED46}"/>
                </a:ext>
              </a:extLst>
            </p:cNvPr>
            <p:cNvSpPr txBox="1"/>
            <p:nvPr/>
          </p:nvSpPr>
          <p:spPr>
            <a:xfrm>
              <a:off x="4894289" y="5850867"/>
              <a:ext cx="24672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6BB4"/>
                  </a:solidFill>
                </a:rPr>
                <a:t>Study Section </a:t>
              </a:r>
              <a:br>
                <a:rPr lang="en-US" sz="2000" b="1" dirty="0">
                  <a:solidFill>
                    <a:srgbClr val="126BB4"/>
                  </a:solidFill>
                </a:rPr>
              </a:br>
              <a:r>
                <a:rPr lang="en-US" sz="2000" b="1" dirty="0">
                  <a:solidFill>
                    <a:srgbClr val="126BB4"/>
                  </a:solidFill>
                </a:rPr>
                <a:t>Council Review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9A802CF-0C60-4222-A5F9-7B2BF5B21A48}"/>
                </a:ext>
              </a:extLst>
            </p:cNvPr>
            <p:cNvSpPr txBox="1"/>
            <p:nvPr/>
          </p:nvSpPr>
          <p:spPr>
            <a:xfrm>
              <a:off x="7196737" y="5043064"/>
              <a:ext cx="1699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6BB4"/>
                  </a:solidFill>
                </a:rPr>
                <a:t>CSR</a:t>
              </a:r>
            </a:p>
          </p:txBody>
        </p:sp>
        <p:sp>
          <p:nvSpPr>
            <p:cNvPr id="61" name="Arrow: Right 60">
              <a:extLst>
                <a:ext uri="{FF2B5EF4-FFF2-40B4-BE49-F238E27FC236}">
                  <a16:creationId xmlns:a16="http://schemas.microsoft.com/office/drawing/2014/main" id="{79A23FAE-DF10-42E3-9EE5-2BD28F8EFCBB}"/>
                </a:ext>
              </a:extLst>
            </p:cNvPr>
            <p:cNvSpPr/>
            <p:nvPr/>
          </p:nvSpPr>
          <p:spPr>
            <a:xfrm rot="12600000">
              <a:off x="4357848" y="5400339"/>
              <a:ext cx="1277153" cy="408780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26BB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Graphic 23" descr="Ribbon">
              <a:extLst>
                <a:ext uri="{FF2B5EF4-FFF2-40B4-BE49-F238E27FC236}">
                  <a16:creationId xmlns:a16="http://schemas.microsoft.com/office/drawing/2014/main" id="{A5467C48-C59E-40A9-BACC-E05A91EDC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3419217" y="3292977"/>
              <a:ext cx="914400" cy="91440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5311895-BF0D-499D-8EBB-651C2A69F245}"/>
                </a:ext>
              </a:extLst>
            </p:cNvPr>
            <p:cNvSpPr txBox="1"/>
            <p:nvPr/>
          </p:nvSpPr>
          <p:spPr>
            <a:xfrm>
              <a:off x="2540259" y="3424868"/>
              <a:ext cx="11608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6BB4"/>
                  </a:solidFill>
                </a:rPr>
                <a:t>Award</a:t>
              </a:r>
            </a:p>
          </p:txBody>
        </p:sp>
        <p:sp>
          <p:nvSpPr>
            <p:cNvPr id="64" name="Arrow: Right 63">
              <a:extLst>
                <a:ext uri="{FF2B5EF4-FFF2-40B4-BE49-F238E27FC236}">
                  <a16:creationId xmlns:a16="http://schemas.microsoft.com/office/drawing/2014/main" id="{A93F407D-473D-472B-8CFB-44D7ACAD58E3}"/>
                </a:ext>
              </a:extLst>
            </p:cNvPr>
            <p:cNvSpPr/>
            <p:nvPr/>
          </p:nvSpPr>
          <p:spPr>
            <a:xfrm rot="16200000">
              <a:off x="5562818" y="3900156"/>
              <a:ext cx="1052625" cy="408780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26BB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9D5EE69-3A6F-4611-ACF3-5D90D4026DF7}"/>
                </a:ext>
              </a:extLst>
            </p:cNvPr>
            <p:cNvSpPr txBox="1"/>
            <p:nvPr/>
          </p:nvSpPr>
          <p:spPr>
            <a:xfrm>
              <a:off x="5246682" y="4274385"/>
              <a:ext cx="16997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Feedback</a:t>
              </a:r>
              <a:b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&amp; Revision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5324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39F15C-DE3F-4A74-A448-C84D32BC6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Responsible Conduct of Research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AEE78A1-6F41-4D2F-B703-AA906E634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92466"/>
            <a:ext cx="6275577" cy="417838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Discuss the five components outlined in the NIH Policy: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(1) Format, (1) Subject Matter, </a:t>
            </a:r>
            <a:b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(3) Faculty Participation, (4) Duration, and (5)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the plan appropriate for your career stage, and will it enhance your understanding of ethical issues related to research?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Document any prior participation in RCR training and/or propose plans to receive additional instruction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/>
        </p:nvSpPr>
        <p:spPr bwMode="auto">
          <a:xfrm>
            <a:off x="1714501" y="1659534"/>
            <a:ext cx="6728773" cy="47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 hangingPunct="1">
              <a:spcAft>
                <a:spcPts val="600"/>
              </a:spcAft>
              <a:buClr>
                <a:srgbClr val="215928"/>
              </a:buClr>
              <a:buFont typeface="Wingdings" pitchFamily="2" charset="2"/>
              <a:buChar char="§"/>
            </a:pPr>
            <a:endParaRPr lang="en-US" altLang="en-US" u="sng" dirty="0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D34511-398A-4415-92C0-CDCCBB1DA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>
          <a:xfrm>
            <a:off x="7172567" y="-1184223"/>
            <a:ext cx="6288599" cy="628859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68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51D165-ED54-4710-9B38-34EF6FABA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Supplement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4072"/>
            <a:ext cx="10515600" cy="46595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126BB4"/>
                </a:solidFill>
              </a:rPr>
              <a:t>Administrative supplement to an existing, actively funded </a:t>
            </a:r>
            <a:br>
              <a:rPr lang="en-US" sz="2400" b="1" dirty="0">
                <a:solidFill>
                  <a:srgbClr val="126BB4"/>
                </a:solidFill>
              </a:rPr>
            </a:br>
            <a:r>
              <a:rPr lang="en-US" sz="2400" b="1" dirty="0">
                <a:solidFill>
                  <a:srgbClr val="126BB4"/>
                </a:solidFill>
              </a:rPr>
              <a:t>research grant designed to: </a:t>
            </a:r>
          </a:p>
          <a:p>
            <a:r>
              <a:rPr lang="en-US" sz="2000" dirty="0"/>
              <a:t>Support candidates from underrepresented groups who “wish to develop research capabilities…participate in…career development experiences”</a:t>
            </a:r>
          </a:p>
          <a:p>
            <a:r>
              <a:rPr lang="en-US" sz="2000" dirty="0"/>
              <a:t>Support many career stages from undergraduate to faculty </a:t>
            </a:r>
          </a:p>
          <a:p>
            <a:r>
              <a:rPr lang="en-US" sz="2000" b="1" dirty="0"/>
              <a:t>Could be a bridge to a K for postdoctoral researchers or early stage faculty</a:t>
            </a:r>
          </a:p>
          <a:p>
            <a:r>
              <a:rPr lang="en-US" sz="2000" dirty="0"/>
              <a:t>Add to ongoing research and career development</a:t>
            </a:r>
          </a:p>
          <a:p>
            <a:r>
              <a:rPr lang="en-US" sz="2000" dirty="0"/>
              <a:t>Expectation of a subsequent application for NIH support</a:t>
            </a:r>
          </a:p>
          <a:p>
            <a:r>
              <a:rPr lang="en-US" sz="2000" dirty="0"/>
              <a:t>Diversity workforce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126BB4"/>
                </a:solidFill>
              </a:rPr>
              <a:t>PA-18-906: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https://grants.nih.gov/grants/guide/pa-files/PA-18-906.html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dirty="0"/>
              <a:t>Administratively reviewed by the Institute or Center (IC) funding the original grant</a:t>
            </a:r>
          </a:p>
          <a:p>
            <a:pPr lvl="1"/>
            <a:r>
              <a:rPr lang="en-US" sz="1600" dirty="0"/>
              <a:t>Note: different ICs have different deadlines and policies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3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of NIH Research Training website">
            <a:extLst>
              <a:ext uri="{FF2B5EF4-FFF2-40B4-BE49-F238E27FC236}">
                <a16:creationId xmlns:a16="http://schemas.microsoft.com/office/drawing/2014/main" id="{41BFE38D-C53A-4E91-BDB0-4257FD616C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3"/>
          <a:stretch/>
        </p:blipFill>
        <p:spPr>
          <a:xfrm>
            <a:off x="493486" y="478973"/>
            <a:ext cx="8425245" cy="576942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973267-37BB-4A53-A54D-9D5D84217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NIH Research Training Website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74876B-06FC-4612-A3A9-D7D2AA81A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0436" y="1654629"/>
            <a:ext cx="3622474" cy="3523162"/>
          </a:xfrm>
        </p:spPr>
        <p:txBody>
          <a:bodyPr>
            <a:normAutofit/>
          </a:bodyPr>
          <a:lstStyle/>
          <a:p>
            <a:pPr marL="284163" indent="-284163">
              <a:spcBef>
                <a:spcPts val="1200"/>
              </a:spcBef>
            </a:pPr>
            <a:r>
              <a:rPr lang="en-US" sz="2000" b="1" dirty="0">
                <a:solidFill>
                  <a:srgbClr val="126BB4"/>
                </a:solidFill>
              </a:rPr>
              <a:t>Launched in 2015</a:t>
            </a:r>
            <a:r>
              <a:rPr lang="en-US" sz="2000" dirty="0">
                <a:solidFill>
                  <a:srgbClr val="126BB4"/>
                </a:solidFill>
              </a:rPr>
              <a:t>,</a:t>
            </a:r>
            <a:r>
              <a:rPr lang="en-US" sz="2000" dirty="0"/>
              <a:t>one stop for funding opportunities</a:t>
            </a:r>
          </a:p>
          <a:p>
            <a:pPr marL="284163" indent="-284163">
              <a:spcBef>
                <a:spcPts val="1200"/>
              </a:spcBef>
            </a:pPr>
            <a:r>
              <a:rPr lang="en-US" sz="2000" b="1" dirty="0">
                <a:solidFill>
                  <a:srgbClr val="126BB4"/>
                </a:solidFill>
              </a:rPr>
              <a:t>Useful resource </a:t>
            </a:r>
            <a:r>
              <a:rPr lang="en-US" sz="2000" dirty="0"/>
              <a:t>for trainees, postdocs, potential K award applicants and early stage faculty</a:t>
            </a:r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34" t="11241" r="61002" b="50427"/>
          <a:stretch/>
        </p:blipFill>
        <p:spPr>
          <a:xfrm>
            <a:off x="1579129" y="2116294"/>
            <a:ext cx="6251274" cy="3351417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130C10-6D9B-40A7-8498-39F353252C13}"/>
              </a:ext>
            </a:extLst>
          </p:cNvPr>
          <p:cNvSpPr/>
          <p:nvPr/>
        </p:nvSpPr>
        <p:spPr>
          <a:xfrm>
            <a:off x="1579130" y="1654629"/>
            <a:ext cx="6251274" cy="4339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91440" bIns="91440">
            <a:spAutoFit/>
          </a:bodyPr>
          <a:lstStyle/>
          <a:p>
            <a:pPr algn="ctr" eaLnBrk="0" hangingPunct="0">
              <a:lnSpc>
                <a:spcPct val="90000"/>
              </a:lnSpc>
              <a:buClr>
                <a:srgbClr val="FF9966"/>
              </a:buClr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https://researchtraining.nih.gov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96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Screenshot of Career Kiosk K">
            <a:extLst>
              <a:ext uri="{FF2B5EF4-FFF2-40B4-BE49-F238E27FC236}">
                <a16:creationId xmlns:a16="http://schemas.microsoft.com/office/drawing/2014/main" id="{9F2867DE-3408-4747-9404-8432B5BFB031}"/>
              </a:ext>
            </a:extLst>
          </p:cNvPr>
          <p:cNvGrpSpPr/>
          <p:nvPr/>
        </p:nvGrpSpPr>
        <p:grpSpPr>
          <a:xfrm>
            <a:off x="654471" y="1149406"/>
            <a:ext cx="7756798" cy="4792038"/>
            <a:chOff x="1272145" y="1556395"/>
            <a:chExt cx="7068604" cy="4366882"/>
          </a:xfrm>
        </p:grpSpPr>
        <p:pic>
          <p:nvPicPr>
            <p:cNvPr id="21" name="Picture 20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009" y="1556395"/>
              <a:ext cx="6888480" cy="100584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209" y="2515155"/>
              <a:ext cx="6812280" cy="116586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209" y="3697167"/>
              <a:ext cx="6987540" cy="103632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13"/>
            <a:stretch/>
          </p:blipFill>
          <p:spPr>
            <a:xfrm>
              <a:off x="1272145" y="4694574"/>
              <a:ext cx="6979920" cy="1228703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40C09CB-3DFA-4BBE-8132-A10CB4F4A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Career (K) Kiosk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FCC55E-CE89-C546-88EF-B815AD336AD7}"/>
              </a:ext>
            </a:extLst>
          </p:cNvPr>
          <p:cNvSpPr/>
          <p:nvPr/>
        </p:nvSpPr>
        <p:spPr>
          <a:xfrm>
            <a:off x="4485154" y="6090404"/>
            <a:ext cx="6350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7"/>
              </a:rPr>
              <a:t>https://researchtraining.nih.gov/programs/career-development</a:t>
            </a:r>
            <a:endParaRPr lang="en-US" b="1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58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D13FAD-1345-4F84-946B-31DB37B6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Pathway to Independence Award</a:t>
            </a:r>
            <a:br>
              <a:rPr lang="en-US" b="1" dirty="0"/>
            </a:b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F90A066-9D94-40B2-9485-E0A9579C2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A91A7-4B0D-3F42-845C-4A4BDE159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5BCB2-9FBF-4790-B649-A418E43EF4BC}" type="datetime4">
              <a:rPr lang="en-US" smtClean="0"/>
              <a:pPr/>
              <a:t>January 7, 2020</a:t>
            </a:fld>
            <a:endParaRPr lang="en-US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5594F92-2910-8549-9B2E-A7B50B6CA384}"/>
              </a:ext>
            </a:extLst>
          </p:cNvPr>
          <p:cNvSpPr txBox="1">
            <a:spLocks/>
          </p:cNvSpPr>
          <p:nvPr/>
        </p:nvSpPr>
        <p:spPr>
          <a:xfrm>
            <a:off x="3404018" y="1789338"/>
            <a:ext cx="5383964" cy="300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50" b="1">
                <a:solidFill>
                  <a:srgbClr val="126BB4"/>
                </a:solidFill>
              </a:rPr>
              <a:t>Supports protected time (75%) in 2 distinct phases:</a:t>
            </a:r>
            <a:endParaRPr lang="en-US" sz="1650" b="1" dirty="0">
              <a:solidFill>
                <a:srgbClr val="126BB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5B03AD-5338-F747-901D-6C09C1C49884}"/>
              </a:ext>
            </a:extLst>
          </p:cNvPr>
          <p:cNvSpPr txBox="1"/>
          <p:nvPr/>
        </p:nvSpPr>
        <p:spPr>
          <a:xfrm>
            <a:off x="301805" y="1046204"/>
            <a:ext cx="11579761" cy="71508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K99/R00: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to facilitate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a mentored postdoctoral research position to an independent research position with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independent NIH research support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an earlier stage than the current norm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B51390-F2FE-BD4D-96AA-1A3F911DA9B5}"/>
              </a:ext>
            </a:extLst>
          </p:cNvPr>
          <p:cNvSpPr/>
          <p:nvPr/>
        </p:nvSpPr>
        <p:spPr>
          <a:xfrm>
            <a:off x="2052530" y="2202609"/>
            <a:ext cx="4043470" cy="15501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K99 – Phase 1- 2 years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Mentored: must be affiliated with an institution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4 years of attaining PhD or completing clinical training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 awardees: 94.7% transition to R00;  2014 awardees 87.6% transition to R00.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BB8DC3-8E54-F942-B78C-AB072D8D2519}"/>
              </a:ext>
            </a:extLst>
          </p:cNvPr>
          <p:cNvSpPr/>
          <p:nvPr/>
        </p:nvSpPr>
        <p:spPr>
          <a:xfrm>
            <a:off x="6366554" y="2178158"/>
            <a:ext cx="4272759" cy="15361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R00 – Phase 2 (3 years</a:t>
            </a:r>
            <a:r>
              <a:rPr lang="en-US" sz="13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(tenure-track or equivalent),own lab limited teaching and/or clinical responsibilities to assist pathway to next independent award.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‘Quality’ of tenure-track offer administratively reviewed by NIH staff before R00 awarded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8A551FA-889E-9240-AE9D-55E97F7122FB}"/>
              </a:ext>
            </a:extLst>
          </p:cNvPr>
          <p:cNvSpPr txBox="1">
            <a:spLocks/>
          </p:cNvSpPr>
          <p:nvPr/>
        </p:nvSpPr>
        <p:spPr>
          <a:xfrm>
            <a:off x="375770" y="3877480"/>
            <a:ext cx="11353873" cy="23856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No U.S. citizenship requirement </a:t>
            </a:r>
            <a:r>
              <a:rPr lang="en-US" sz="1400" dirty="0"/>
              <a:t>for applicants to the </a:t>
            </a:r>
            <a:r>
              <a:rPr lang="en-US" sz="1400" b="1" dirty="0"/>
              <a:t>parent K99 (</a:t>
            </a:r>
            <a:r>
              <a:rPr lang="en-US" sz="1400" dirty="0">
                <a:hlinkClick r:id="rId2"/>
              </a:rPr>
              <a:t>PA-18-397</a:t>
            </a:r>
            <a:r>
              <a:rPr lang="en-US" sz="1400" dirty="0"/>
              <a:t>; </a:t>
            </a:r>
            <a:r>
              <a:rPr lang="en-US" sz="1400" dirty="0">
                <a:hlinkClick r:id="rId3"/>
              </a:rPr>
              <a:t>PA-18-398</a:t>
            </a:r>
            <a:r>
              <a:rPr lang="en-US" sz="1400" dirty="0"/>
              <a:t>)</a:t>
            </a:r>
          </a:p>
          <a:p>
            <a:pPr marL="0" indent="0">
              <a:lnSpc>
                <a:spcPts val="100"/>
              </a:lnSpc>
              <a:buNone/>
            </a:pPr>
            <a:endParaRPr lang="en-US" sz="1400" b="1" dirty="0"/>
          </a:p>
          <a:p>
            <a:pPr marL="0" indent="0">
              <a:lnSpc>
                <a:spcPts val="100"/>
              </a:lnSpc>
              <a:buNone/>
            </a:pPr>
            <a:r>
              <a:rPr lang="en-US" sz="1400" b="1" dirty="0"/>
              <a:t>NIAID Physician Scientist K99-R00: </a:t>
            </a:r>
            <a:r>
              <a:rPr lang="en-US" sz="1400" dirty="0">
                <a:solidFill>
                  <a:srgbClr val="428BCA"/>
                </a:solidFill>
                <a:hlinkClick r:id="rId4"/>
              </a:rPr>
              <a:t>PAR-18-679</a:t>
            </a:r>
            <a:r>
              <a:rPr lang="en-US" sz="1400" dirty="0">
                <a:solidFill>
                  <a:srgbClr val="428BCA"/>
                </a:solidFill>
              </a:rPr>
              <a:t>; </a:t>
            </a:r>
            <a:r>
              <a:rPr lang="en-US" sz="1400" dirty="0">
                <a:hlinkClick r:id="rId5"/>
              </a:rPr>
              <a:t>PAR-17-329</a:t>
            </a:r>
            <a:r>
              <a:rPr lang="en-US" sz="1400" dirty="0"/>
              <a:t>; </a:t>
            </a:r>
            <a:r>
              <a:rPr lang="en-US" sz="1400" dirty="0">
                <a:hlinkClick r:id="rId6"/>
              </a:rPr>
              <a:t>NOT-AI-19-034</a:t>
            </a:r>
            <a:r>
              <a:rPr lang="en-US" sz="1400" dirty="0"/>
              <a:t>; </a:t>
            </a:r>
            <a:r>
              <a:rPr lang="en-US" sz="1400" b="1" dirty="0"/>
              <a:t>Requires 50% effort; </a:t>
            </a:r>
            <a:r>
              <a:rPr lang="en-US" sz="1400" dirty="0"/>
              <a:t>no U.S. citizenship requirement</a:t>
            </a:r>
          </a:p>
          <a:p>
            <a:pPr marL="0" indent="0">
              <a:buNone/>
            </a:pPr>
            <a:r>
              <a:rPr lang="en-US" sz="1400" b="1" dirty="0"/>
              <a:t>NIDCR Dual Degree Dentist Scientist K99-R00 (</a:t>
            </a:r>
            <a:r>
              <a:rPr lang="en-US" sz="1400" dirty="0">
                <a:hlinkClick r:id="rId7"/>
              </a:rPr>
              <a:t>PAR-18-432</a:t>
            </a:r>
            <a:r>
              <a:rPr lang="en-US" sz="1400" dirty="0"/>
              <a:t>; </a:t>
            </a:r>
            <a:r>
              <a:rPr lang="en-US" sz="1400" dirty="0">
                <a:hlinkClick r:id="rId8"/>
              </a:rPr>
              <a:t>PAR-19-144</a:t>
            </a:r>
            <a:r>
              <a:rPr lang="en-US" sz="1400" dirty="0"/>
              <a:t>) no U.S. citizenship requirement. </a:t>
            </a:r>
          </a:p>
          <a:p>
            <a:pPr marL="0" indent="0">
              <a:buNone/>
            </a:pPr>
            <a:r>
              <a:rPr lang="en-US" sz="1400" b="1" dirty="0"/>
              <a:t>Brain Research through Advancing Innovative </a:t>
            </a:r>
            <a:r>
              <a:rPr lang="en-US" sz="1400" b="1" dirty="0" err="1"/>
              <a:t>Neurotechnologies</a:t>
            </a:r>
            <a:r>
              <a:rPr lang="en-US" sz="1400" b="1" dirty="0"/>
              <a:t> (BRAIN) Initiative K99-R00 to promote diversity </a:t>
            </a:r>
            <a:r>
              <a:rPr lang="en-US" sz="1400" b="1" i="1" dirty="0"/>
              <a:t>requires</a:t>
            </a:r>
            <a:r>
              <a:rPr lang="en-US" sz="1400" dirty="0"/>
              <a:t> citizenship or permanent residence; </a:t>
            </a:r>
            <a:r>
              <a:rPr lang="en-US" sz="1400" b="1" dirty="0"/>
              <a:t>(</a:t>
            </a:r>
            <a:r>
              <a:rPr lang="en-US" sz="1400" dirty="0">
                <a:hlinkClick r:id="rId9"/>
              </a:rPr>
              <a:t>PAR-18-814</a:t>
            </a:r>
            <a:r>
              <a:rPr lang="en-US" sz="1400" dirty="0"/>
              <a:t>; </a:t>
            </a:r>
            <a:r>
              <a:rPr lang="en-US" sz="1400" u="sng" dirty="0">
                <a:hlinkClick r:id="rId10"/>
              </a:rPr>
              <a:t>PAR-18-813</a:t>
            </a:r>
            <a:r>
              <a:rPr lang="en-US" sz="1400" u="sng" dirty="0"/>
              <a:t>)</a:t>
            </a:r>
          </a:p>
          <a:p>
            <a:pPr marL="0" indent="0">
              <a:buNone/>
            </a:pPr>
            <a:r>
              <a:rPr lang="en-US" sz="1400" b="1" dirty="0"/>
              <a:t>Maximizing Opportunities for Scientific and Academic Independent Careers (MOSAIC) Postdoctoral Career Transition Award to Promote Diversity </a:t>
            </a:r>
            <a:r>
              <a:rPr lang="en-US" sz="1400" b="1" i="1" dirty="0"/>
              <a:t>K99-R00</a:t>
            </a:r>
            <a:r>
              <a:rPr lang="en-US" sz="1400" i="1" dirty="0"/>
              <a:t> </a:t>
            </a:r>
            <a:r>
              <a:rPr lang="en-US" sz="1400" b="1" dirty="0"/>
              <a:t>requires</a:t>
            </a:r>
            <a:r>
              <a:rPr lang="en-US" sz="1400" i="1" dirty="0"/>
              <a:t> citizenship or permanent residence; </a:t>
            </a:r>
            <a:r>
              <a:rPr lang="en-US" sz="1400" dirty="0"/>
              <a:t>first due date February 12</a:t>
            </a:r>
            <a:r>
              <a:rPr lang="en-US" sz="1400" baseline="30000" dirty="0"/>
              <a:t>th</a:t>
            </a:r>
            <a:r>
              <a:rPr lang="en-US" sz="1400" dirty="0"/>
              <a:t> 2020 (</a:t>
            </a:r>
            <a:r>
              <a:rPr lang="en-US" sz="1400" dirty="0">
                <a:hlinkClick r:id="rId11"/>
              </a:rPr>
              <a:t>PAR-19-343</a:t>
            </a:r>
            <a:r>
              <a:rPr lang="en-US" sz="1400" dirty="0"/>
              <a:t>); </a:t>
            </a:r>
            <a:r>
              <a:rPr lang="en-US" sz="1400" b="1" dirty="0"/>
              <a:t>Institutional UE5 Co-operative Agreement </a:t>
            </a:r>
            <a:r>
              <a:rPr lang="en-US" sz="1400" dirty="0"/>
              <a:t>due date November 15</a:t>
            </a:r>
            <a:r>
              <a:rPr lang="en-US" sz="1400" baseline="30000" dirty="0"/>
              <a:t>th</a:t>
            </a:r>
            <a:r>
              <a:rPr lang="en-US" sz="1400" dirty="0"/>
              <a:t> 2019 (</a:t>
            </a:r>
            <a:r>
              <a:rPr lang="en-US" sz="1400" dirty="0">
                <a:hlinkClick r:id="rId12"/>
              </a:rPr>
              <a:t>PAR-19-342</a:t>
            </a:r>
            <a:r>
              <a:rPr lang="en-US" sz="1400" dirty="0"/>
              <a:t>) provides courses for skills development &amp; mentoring.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 </a:t>
            </a:r>
          </a:p>
          <a:p>
            <a:pPr marL="0" indent="0">
              <a:buNone/>
            </a:pPr>
            <a:r>
              <a:rPr lang="en-US" sz="1400" b="1" dirty="0"/>
              <a:t> </a:t>
            </a:r>
          </a:p>
          <a:p>
            <a:endParaRPr lang="en-US" sz="1400" b="1" dirty="0"/>
          </a:p>
        </p:txBody>
      </p:sp>
      <p:sp>
        <p:nvSpPr>
          <p:cNvPr id="10" name="Title 5" descr="Pathway to Independence Award&#10;">
            <a:extLst>
              <a:ext uri="{FF2B5EF4-FFF2-40B4-BE49-F238E27FC236}">
                <a16:creationId xmlns:a16="http://schemas.microsoft.com/office/drawing/2014/main" id="{C9C6EC93-1D2A-EE43-B5A8-884650671106}"/>
              </a:ext>
            </a:extLst>
          </p:cNvPr>
          <p:cNvSpPr txBox="1">
            <a:spLocks/>
          </p:cNvSpPr>
          <p:nvPr/>
        </p:nvSpPr>
        <p:spPr>
          <a:xfrm>
            <a:off x="723481" y="237319"/>
            <a:ext cx="9606224" cy="679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none" baseline="0">
                <a:solidFill>
                  <a:srgbClr val="126BB4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endParaRPr lang="en-US" sz="3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E22EF6-B6EF-1640-A552-ABE254EFC1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10544959" y="95901"/>
            <a:ext cx="843393" cy="84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7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C09CB-3DFA-4BBE-8132-A10CB4F4A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18" y="414822"/>
            <a:ext cx="11640379" cy="807692"/>
          </a:xfrm>
        </p:spPr>
        <p:txBody>
          <a:bodyPr>
            <a:noAutofit/>
          </a:bodyPr>
          <a:lstStyle/>
          <a:p>
            <a:r>
              <a:rPr lang="en-US" sz="2800" dirty="0"/>
              <a:t>Individual (K) Awards Across NIH Institutes &amp; Centers (IC)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FCC55E-CE89-C546-88EF-B815AD336AD7}"/>
              </a:ext>
            </a:extLst>
          </p:cNvPr>
          <p:cNvSpPr/>
          <p:nvPr/>
        </p:nvSpPr>
        <p:spPr>
          <a:xfrm>
            <a:off x="4485154" y="6090404"/>
            <a:ext cx="6350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3"/>
              </a:rPr>
              <a:t>https://researchtraining.nih.gov/programs/career-development</a:t>
            </a:r>
            <a:endParaRPr lang="en-US" b="1" dirty="0"/>
          </a:p>
          <a:p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6C49383-86CE-7648-AC22-6D7C776B4E9B}"/>
              </a:ext>
            </a:extLst>
          </p:cNvPr>
          <p:cNvSpPr txBox="1">
            <a:spLocks/>
          </p:cNvSpPr>
          <p:nvPr/>
        </p:nvSpPr>
        <p:spPr>
          <a:xfrm>
            <a:off x="0" y="1222514"/>
            <a:ext cx="12521799" cy="486789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200"/>
              </a:spcBef>
            </a:pPr>
            <a:r>
              <a:rPr lang="en-US" sz="2000" b="1" dirty="0">
                <a:solidFill>
                  <a:srgbClr val="0070C0"/>
                </a:solidFill>
              </a:rPr>
              <a:t>K01 </a:t>
            </a:r>
            <a:r>
              <a:rPr lang="en-US" sz="2000" dirty="0"/>
              <a:t>– Parent (NHLBI, NHGRI, NIA, NIAAA, NIAMS, NIAID, NIBIB, NIDCR, NIMH, NINR, NIMH) </a:t>
            </a:r>
          </a:p>
          <a:p>
            <a:pPr lvl="1">
              <a:spcBef>
                <a:spcPts val="1200"/>
              </a:spcBef>
            </a:pPr>
            <a:r>
              <a:rPr lang="en-US" sz="2000" b="1" dirty="0">
                <a:solidFill>
                  <a:srgbClr val="126BB4"/>
                </a:solidFill>
              </a:rPr>
              <a:t>K01</a:t>
            </a:r>
            <a:r>
              <a:rPr lang="en-US" sz="2000" dirty="0"/>
              <a:t> IC specific (NINDS, NIDDK, NLM)</a:t>
            </a:r>
          </a:p>
          <a:p>
            <a:pPr lvl="1">
              <a:spcBef>
                <a:spcPts val="1200"/>
              </a:spcBef>
            </a:pPr>
            <a:r>
              <a:rPr lang="en-US" sz="2000" b="1" dirty="0">
                <a:solidFill>
                  <a:srgbClr val="126BB4"/>
                </a:solidFill>
              </a:rPr>
              <a:t>K01</a:t>
            </a:r>
            <a:r>
              <a:rPr lang="en-US" sz="2000" dirty="0"/>
              <a:t> to promote diversity (NCI, NHLBI, NINDS, NIDCR)</a:t>
            </a:r>
          </a:p>
          <a:p>
            <a:pPr lvl="1">
              <a:spcBef>
                <a:spcPts val="1200"/>
              </a:spcBef>
            </a:pPr>
            <a:r>
              <a:rPr lang="en-US" sz="2000" b="1" dirty="0">
                <a:solidFill>
                  <a:srgbClr val="0070C0"/>
                </a:solidFill>
              </a:rPr>
              <a:t>K08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– Parent (NCI, NEI, NHLBI, NHGRI, NIA, NIAAA, NIAID, NIAMS, NIBIB, NICHD, NIDCD, </a:t>
            </a:r>
          </a:p>
          <a:p>
            <a:pPr marL="914400" lvl="2" indent="0">
              <a:spcBef>
                <a:spcPts val="1200"/>
              </a:spcBef>
              <a:buNone/>
            </a:pPr>
            <a:r>
              <a:rPr lang="en-US" sz="1600" dirty="0"/>
              <a:t> </a:t>
            </a:r>
            <a:r>
              <a:rPr lang="en-US" sz="2000" dirty="0"/>
              <a:t>       NIDCR, NIDDK,  NIDA, NIEHS, NIGMS, NIMH, NIMHD, NCCIH, NINDS)  </a:t>
            </a:r>
          </a:p>
          <a:p>
            <a:pPr lvl="1">
              <a:spcBef>
                <a:spcPts val="1200"/>
              </a:spcBef>
            </a:pPr>
            <a:r>
              <a:rPr lang="en-US" sz="2000" b="1" dirty="0">
                <a:solidFill>
                  <a:srgbClr val="126BB4"/>
                </a:solidFill>
              </a:rPr>
              <a:t>K08</a:t>
            </a:r>
            <a:r>
              <a:rPr lang="en-US" sz="2000" dirty="0"/>
              <a:t> to promote diversity (NCI)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</a:p>
          <a:p>
            <a:pPr lvl="1">
              <a:spcBef>
                <a:spcPts val="1200"/>
              </a:spcBef>
            </a:pPr>
            <a:r>
              <a:rPr lang="en-US" sz="2000" b="1" dirty="0">
                <a:solidFill>
                  <a:srgbClr val="0070C0"/>
                </a:solidFill>
              </a:rPr>
              <a:t>K23 </a:t>
            </a:r>
            <a:r>
              <a:rPr lang="en-US" sz="2000" dirty="0"/>
              <a:t>– Parent (NEI, NHLBI, NIA, NIAAA, NIAID, NIBIB, NICHD, NIDCD, NIDCR, NIDDK, NIDA</a:t>
            </a:r>
          </a:p>
          <a:p>
            <a:pPr marL="1371600" lvl="3" indent="0">
              <a:spcBef>
                <a:spcPts val="1200"/>
              </a:spcBef>
              <a:buNone/>
            </a:pPr>
            <a:r>
              <a:rPr lang="en-US" sz="1400" dirty="0"/>
              <a:t> </a:t>
            </a:r>
            <a:r>
              <a:rPr lang="en-US" sz="2000" dirty="0"/>
              <a:t>NIEHS, NIGMS, NIMH, NINR, NIMHD, NCCIH, NINDS)</a:t>
            </a:r>
          </a:p>
          <a:p>
            <a:pPr lvl="1">
              <a:spcBef>
                <a:spcPts val="1200"/>
              </a:spcBef>
            </a:pPr>
            <a:r>
              <a:rPr lang="en-US" sz="2000" b="1" dirty="0">
                <a:solidFill>
                  <a:srgbClr val="0070C0"/>
                </a:solidFill>
              </a:rPr>
              <a:t>K99/R00 </a:t>
            </a:r>
            <a:r>
              <a:rPr lang="en-US" sz="2000" dirty="0"/>
              <a:t>– Parent (All IC but NCATS)</a:t>
            </a:r>
          </a:p>
          <a:p>
            <a:pPr lvl="1">
              <a:spcBef>
                <a:spcPts val="1200"/>
              </a:spcBef>
            </a:pPr>
            <a:r>
              <a:rPr lang="en-US" sz="2000" b="1" dirty="0">
                <a:solidFill>
                  <a:srgbClr val="126BB4"/>
                </a:solidFill>
              </a:rPr>
              <a:t>BRAIN K99-R00 </a:t>
            </a:r>
            <a:r>
              <a:rPr lang="en-US" sz="2000" dirty="0"/>
              <a:t>– (NEI, NIA, NIAAA, NIBIB NICHD, NIDCR, NIDA, NIMH, NINDS, NCCIH, ORWH)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en-US" sz="2200" dirty="0"/>
          </a:p>
          <a:p>
            <a:pPr marL="457200" lvl="1" indent="0">
              <a:spcBef>
                <a:spcPts val="1200"/>
              </a:spcBef>
              <a:buNone/>
            </a:pPr>
            <a:endParaRPr lang="en-US" sz="2200" dirty="0"/>
          </a:p>
          <a:p>
            <a:pPr lvl="1">
              <a:spcBef>
                <a:spcPts val="1200"/>
              </a:spcBef>
            </a:pPr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51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Trials in K Awards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(1 of 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F3F261-9FE8-4E95-8B65-7E916262C6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62786"/>
            <a:ext cx="5181600" cy="207321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28600" indent="0">
              <a:spcBef>
                <a:spcPts val="1200"/>
              </a:spcBef>
              <a:buNone/>
            </a:pPr>
            <a:r>
              <a:rPr lang="en-US" sz="2000" dirty="0"/>
              <a:t>Permit PD/PI to conduct an </a:t>
            </a:r>
            <a:r>
              <a:rPr lang="en-US" sz="2000" b="1" dirty="0">
                <a:hlinkClick r:id="rId3"/>
              </a:rPr>
              <a:t>independent clinical trial</a:t>
            </a:r>
            <a:endParaRPr lang="en-US" sz="2000" b="1" dirty="0"/>
          </a:p>
          <a:p>
            <a:pPr lvl="1">
              <a:spcBef>
                <a:spcPts val="1200"/>
              </a:spcBef>
            </a:pPr>
            <a:r>
              <a:rPr lang="en-US" sz="1800" dirty="0"/>
              <a:t>FOA titles will include “Independent Clinical Trial Required”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6C3CE6-EEAA-4701-9A71-74D9434B7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62784"/>
            <a:ext cx="5181600" cy="207321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28600" indent="0">
              <a:spcBef>
                <a:spcPts val="1200"/>
              </a:spcBef>
              <a:buNone/>
            </a:pPr>
            <a:r>
              <a:rPr lang="en-US" sz="2000" dirty="0"/>
              <a:t>Permit </a:t>
            </a:r>
            <a:r>
              <a:rPr lang="en-US" sz="2000" b="1" dirty="0">
                <a:hlinkClick r:id="rId4"/>
              </a:rPr>
              <a:t>clinical trial research experience </a:t>
            </a:r>
            <a:r>
              <a:rPr lang="en-US" sz="2000" dirty="0"/>
              <a:t>under mentor guidance but will NOT permit an independent clinical trial</a:t>
            </a:r>
          </a:p>
          <a:p>
            <a:pPr marL="228600" indent="0" algn="ctr">
              <a:spcBef>
                <a:spcPts val="0"/>
              </a:spcBef>
              <a:buNone/>
            </a:pPr>
            <a:endParaRPr lang="en-US" sz="2000" dirty="0"/>
          </a:p>
          <a:p>
            <a:pPr lvl="1">
              <a:spcBef>
                <a:spcPts val="0"/>
              </a:spcBef>
            </a:pPr>
            <a:r>
              <a:rPr lang="en-US" sz="1800" dirty="0"/>
              <a:t>FOA titles will include “Independent Clinical Trial Not Allowed”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/>
        </p:nvSpPr>
        <p:spPr bwMode="auto">
          <a:xfrm>
            <a:off x="1910623" y="1249703"/>
            <a:ext cx="8547519" cy="485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215928"/>
              </a:buClr>
              <a:buFont typeface="Wingdings" pitchFamily="2" charset="2"/>
              <a:buChar char="§"/>
              <a:defRPr/>
            </a:pPr>
            <a:endParaRPr lang="en-US" sz="2400" b="0" i="1" dirty="0"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2588" y="5088030"/>
            <a:ext cx="7386825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Learn more at: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5" tooltip="Click on link to learn more about special considerations on the OER website. "/>
              </a:rPr>
              <a:t>https://grants.nih.gov/policy/clinical-trials/specific-funding-opportunities.htm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https://grants.nih.gov/grants/policy/faq_clinical_trial-specific_FOAs.htm#5505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https://grants.nih.gov/grants/policy/faq_clinical_trial-specific_FOAs.htm#5636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0F2D1F-2E88-4209-9D9F-B3EEF2AC1809}"/>
              </a:ext>
            </a:extLst>
          </p:cNvPr>
          <p:cNvSpPr txBox="1"/>
          <p:nvPr/>
        </p:nvSpPr>
        <p:spPr>
          <a:xfrm>
            <a:off x="771523" y="1629209"/>
            <a:ext cx="10648954" cy="510778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Opportunity Announcements (FOAs)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 K Awards will either: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3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K5AKIzNF"/>
  <p:tag name="ARTICULATE_SLIDE_THUMBNAIL_REFRESH" val="1"/>
  <p:tag name="ARTICULATE_SLIDE_COUNT" val="4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ersion_x0020_Notes xmlns="8a5db1ec-7ae6-4711-9c45-ac12a8162a3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C930B256096E419AA7DC2F4EF88867" ma:contentTypeVersion="7" ma:contentTypeDescription="Create a new document." ma:contentTypeScope="" ma:versionID="d0196c8d08f02468a3d89d63a43f7287">
  <xsd:schema xmlns:xsd="http://www.w3.org/2001/XMLSchema" xmlns:xs="http://www.w3.org/2001/XMLSchema" xmlns:p="http://schemas.microsoft.com/office/2006/metadata/properties" xmlns:ns2="8a5db1ec-7ae6-4711-9c45-ac12a8162a39" xmlns:ns3="cef12564-ffa3-4683-841e-06f6fa01ec6b" xmlns:ns4="2019b7dc-4b1c-4f91-b4fd-11595ef0ba40" targetNamespace="http://schemas.microsoft.com/office/2006/metadata/properties" ma:root="true" ma:fieldsID="aa742b89e0e85ec72b5796cc089d7384" ns2:_="" ns3:_="" ns4:_="">
    <xsd:import namespace="8a5db1ec-7ae6-4711-9c45-ac12a8162a39"/>
    <xsd:import namespace="cef12564-ffa3-4683-841e-06f6fa01ec6b"/>
    <xsd:import namespace="2019b7dc-4b1c-4f91-b4fd-11595ef0ba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Version_x0020_Notes" minOccurs="0"/>
                <xsd:element ref="ns3:SharedWithUsers" minOccurs="0"/>
                <xsd:element ref="ns4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5db1ec-7ae6-4711-9c45-ac12a8162a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Version_x0020_Notes" ma:index="10" nillable="true" ma:displayName="Version Notes" ma:internalName="Version_x0020_Notes">
      <xsd:simpleType>
        <xsd:restriction base="dms:Text">
          <xsd:maxLength value="255"/>
        </xsd:restriction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f12564-ffa3-4683-841e-06f6fa01ec6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19b7dc-4b1c-4f91-b4fd-11595ef0ba40" elementFormDefault="qualified">
    <xsd:import namespace="http://schemas.microsoft.com/office/2006/documentManagement/types"/>
    <xsd:import namespace="http://schemas.microsoft.com/office/infopath/2007/PartnerControls"/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663D9E-F57E-4779-AA8D-DCC76D716388}">
  <ds:schemaRefs>
    <ds:schemaRef ds:uri="cef12564-ffa3-4683-841e-06f6fa01ec6b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dcmitype/"/>
    <ds:schemaRef ds:uri="2019b7dc-4b1c-4f91-b4fd-11595ef0ba40"/>
    <ds:schemaRef ds:uri="8a5db1ec-7ae6-4711-9c45-ac12a8162a3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F362BF5-D2FA-4E5F-8F23-71F9B833BB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5db1ec-7ae6-4711-9c45-ac12a8162a39"/>
    <ds:schemaRef ds:uri="cef12564-ffa3-4683-841e-06f6fa01ec6b"/>
    <ds:schemaRef ds:uri="2019b7dc-4b1c-4f91-b4fd-11595ef0ba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9270E1-7ED0-41CA-854D-9EB7543073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2549</TotalTime>
  <Words>3540</Words>
  <Application>Microsoft Office PowerPoint</Application>
  <PresentationFormat>Widescreen</PresentationFormat>
  <Paragraphs>512</Paragraphs>
  <Slides>43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MS PGothic</vt:lpstr>
      <vt:lpstr>Arial</vt:lpstr>
      <vt:lpstr>Arial Black</vt:lpstr>
      <vt:lpstr>Calibri</vt:lpstr>
      <vt:lpstr>Calibri Light</vt:lpstr>
      <vt:lpstr>Courier New</vt:lpstr>
      <vt:lpstr>Lucida Sans</vt:lpstr>
      <vt:lpstr>Open Sans</vt:lpstr>
      <vt:lpstr>Open Sans ExtraBold</vt:lpstr>
      <vt:lpstr>Open Sans Light</vt:lpstr>
      <vt:lpstr>Wingdings</vt:lpstr>
      <vt:lpstr>Office Theme</vt:lpstr>
      <vt:lpstr>Writing an Effective  K Application</vt:lpstr>
      <vt:lpstr>NIH includes 27  Institutes and Centers</vt:lpstr>
      <vt:lpstr>FY 2018 NIH Operating Budget: $36,388,000</vt:lpstr>
      <vt:lpstr>Postdoctoral and Early  Research Career Training</vt:lpstr>
      <vt:lpstr>NIH Research Training Website</vt:lpstr>
      <vt:lpstr>Career (K) Kiosk</vt:lpstr>
      <vt:lpstr>Pathway to Independence Award </vt:lpstr>
      <vt:lpstr>Individual (K) Awards Across NIH Institutes &amp; Centers (IC)  </vt:lpstr>
      <vt:lpstr>Clinical Trials in K Awards (1 of 3)</vt:lpstr>
      <vt:lpstr>Clinical Trials in K Awards (2 of 3)</vt:lpstr>
      <vt:lpstr>Clinical Trials in K Awards (3 of 3)</vt:lpstr>
      <vt:lpstr>Timeline for K Applications</vt:lpstr>
      <vt:lpstr>Writing an Effective K Application</vt:lpstr>
      <vt:lpstr>Start Early</vt:lpstr>
      <vt:lpstr>Develop a Strategy (1 of 2)</vt:lpstr>
      <vt:lpstr>Develop a Strategy (2 of 2)</vt:lpstr>
      <vt:lpstr>Plan Your Application</vt:lpstr>
      <vt:lpstr>Don’t Propose  Too Much</vt:lpstr>
      <vt:lpstr>Application Requirements</vt:lpstr>
      <vt:lpstr>A Few Tips  as You Write</vt:lpstr>
      <vt:lpstr>Candidate’s Qualifications</vt:lpstr>
      <vt:lpstr>Candidate’s Background</vt:lpstr>
      <vt:lpstr>Career Goals and Objectives of the  K Award</vt:lpstr>
      <vt:lpstr>Sponsor/Mentor(s), Collaborators,  Consultants</vt:lpstr>
      <vt:lpstr>Institutional Environment  &amp; Commitment</vt:lpstr>
      <vt:lpstr>Specific Aims  of the Project</vt:lpstr>
      <vt:lpstr>A Few Tips on  the Hypothesis</vt:lpstr>
      <vt:lpstr>Research Strategy (1 of 3)</vt:lpstr>
      <vt:lpstr>Research Strategy (2 of 3)</vt:lpstr>
      <vt:lpstr>Research Strategy (3 of 3)</vt:lpstr>
      <vt:lpstr>Career Award Review Criteria (1 of 5)</vt:lpstr>
      <vt:lpstr>Career Award Review Criteria (2 of 5)</vt:lpstr>
      <vt:lpstr>Career Award Review Criteria (3 of 5)</vt:lpstr>
      <vt:lpstr>Career Award Review Criteria (4 of 5)</vt:lpstr>
      <vt:lpstr>Career Award Review Criteria (5 of 5)</vt:lpstr>
      <vt:lpstr>Rigor in K Award Application and Review</vt:lpstr>
      <vt:lpstr>PowerPoint Presentation</vt:lpstr>
      <vt:lpstr>  ORCID iD Requirement for Trainees, Fellows &amp; Career Development (K) Appointees or Awardees:  NOT-OD-19-109    </vt:lpstr>
      <vt:lpstr>About Grants</vt:lpstr>
      <vt:lpstr> K-Awardees or Appointees</vt:lpstr>
      <vt:lpstr>Brief Overview of Grant Process</vt:lpstr>
      <vt:lpstr>Responsible Conduct of Research</vt:lpstr>
      <vt:lpstr>Diversity Supplement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Chen</dc:creator>
  <cp:lastModifiedBy>Levan, Sophie B.</cp:lastModifiedBy>
  <cp:revision>93</cp:revision>
  <dcterms:created xsi:type="dcterms:W3CDTF">2018-01-29T16:47:27Z</dcterms:created>
  <dcterms:modified xsi:type="dcterms:W3CDTF">2020-01-07T19:11:32Z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0x010100B2C930B256096E419AA7DC2F4EF88867</vt:lpwstr>
  </property>
  <property fmtid="{D5CDD505-2E9C-101B-9397-08002B2CF9AE}" pid="3" name="ArticulateGUID">
    <vt:lpwstr>E325E394-D044-43BB-979F-61A2E0551756</vt:lpwstr>
  </property>
  <property fmtid="{D5CDD505-2E9C-101B-9397-08002B2CF9AE}" pid="4" name="ArticulatePath">
    <vt:lpwstr>https://rippleeffect.sharepoint.com/projects/active/OER/CTComms/2_SlideDeck/New OER Templates/OER_template7a_word cloud</vt:lpwstr>
  </property>
</Properties>
</file>