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5" r:id="rId4"/>
  </p:sldMasterIdLst>
  <p:notesMasterIdLst>
    <p:notesMasterId r:id="rId74"/>
  </p:notesMasterIdLst>
  <p:sldIdLst>
    <p:sldId id="256" r:id="rId5"/>
    <p:sldId id="435" r:id="rId6"/>
    <p:sldId id="261" r:id="rId7"/>
    <p:sldId id="262" r:id="rId8"/>
    <p:sldId id="330" r:id="rId9"/>
    <p:sldId id="329" r:id="rId10"/>
    <p:sldId id="328" r:id="rId11"/>
    <p:sldId id="417" r:id="rId12"/>
    <p:sldId id="325" r:id="rId13"/>
    <p:sldId id="326" r:id="rId14"/>
    <p:sldId id="418" r:id="rId15"/>
    <p:sldId id="419" r:id="rId16"/>
    <p:sldId id="421" r:id="rId17"/>
    <p:sldId id="422" r:id="rId18"/>
    <p:sldId id="424" r:id="rId19"/>
    <p:sldId id="426" r:id="rId20"/>
    <p:sldId id="425" r:id="rId21"/>
    <p:sldId id="327" r:id="rId22"/>
    <p:sldId id="332" r:id="rId23"/>
    <p:sldId id="427" r:id="rId24"/>
    <p:sldId id="331" r:id="rId25"/>
    <p:sldId id="334" r:id="rId26"/>
    <p:sldId id="335" r:id="rId27"/>
    <p:sldId id="336" r:id="rId28"/>
    <p:sldId id="337" r:id="rId29"/>
    <p:sldId id="338" r:id="rId30"/>
    <p:sldId id="339" r:id="rId31"/>
    <p:sldId id="340" r:id="rId32"/>
    <p:sldId id="341" r:id="rId33"/>
    <p:sldId id="342" r:id="rId34"/>
    <p:sldId id="343" r:id="rId35"/>
    <p:sldId id="428" r:id="rId36"/>
    <p:sldId id="344" r:id="rId37"/>
    <p:sldId id="345" r:id="rId38"/>
    <p:sldId id="352" r:id="rId39"/>
    <p:sldId id="354" r:id="rId40"/>
    <p:sldId id="357" r:id="rId41"/>
    <p:sldId id="380" r:id="rId42"/>
    <p:sldId id="358" r:id="rId43"/>
    <p:sldId id="429" r:id="rId44"/>
    <p:sldId id="381" r:id="rId45"/>
    <p:sldId id="382" r:id="rId46"/>
    <p:sldId id="383" r:id="rId47"/>
    <p:sldId id="385" r:id="rId48"/>
    <p:sldId id="363" r:id="rId49"/>
    <p:sldId id="282" r:id="rId50"/>
    <p:sldId id="285" r:id="rId51"/>
    <p:sldId id="286" r:id="rId52"/>
    <p:sldId id="384" r:id="rId53"/>
    <p:sldId id="360" r:id="rId54"/>
    <p:sldId id="361" r:id="rId55"/>
    <p:sldId id="362" r:id="rId56"/>
    <p:sldId id="389" r:id="rId57"/>
    <p:sldId id="366" r:id="rId58"/>
    <p:sldId id="367" r:id="rId59"/>
    <p:sldId id="390" r:id="rId60"/>
    <p:sldId id="368" r:id="rId61"/>
    <p:sldId id="391" r:id="rId62"/>
    <p:sldId id="403" r:id="rId63"/>
    <p:sldId id="392" r:id="rId64"/>
    <p:sldId id="405" r:id="rId65"/>
    <p:sldId id="395" r:id="rId66"/>
    <p:sldId id="406" r:id="rId67"/>
    <p:sldId id="407" r:id="rId68"/>
    <p:sldId id="399" r:id="rId69"/>
    <p:sldId id="400" r:id="rId70"/>
    <p:sldId id="401" r:id="rId71"/>
    <p:sldId id="434" r:id="rId72"/>
    <p:sldId id="37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B4AB0-BC21-4B27-9D8E-8324DF23F36E}" v="119" dt="2019-04-23T00:19:01.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14" autoAdjust="0"/>
    <p:restoredTop sz="95033" autoAdjust="0"/>
  </p:normalViewPr>
  <p:slideViewPr>
    <p:cSldViewPr>
      <p:cViewPr varScale="1">
        <p:scale>
          <a:sx n="74" d="100"/>
          <a:sy n="74" d="100"/>
        </p:scale>
        <p:origin x="786" y="54"/>
      </p:cViewPr>
      <p:guideLst>
        <p:guide orient="horz" pos="2160"/>
        <p:guide pos="2880"/>
      </p:guideLst>
    </p:cSldViewPr>
  </p:slideViewPr>
  <p:outlineViewPr>
    <p:cViewPr>
      <p:scale>
        <a:sx n="33" d="100"/>
        <a:sy n="33" d="100"/>
      </p:scale>
      <p:origin x="0" y="-2304"/>
    </p:cViewPr>
  </p:outlineViewPr>
  <p:notesTextViewPr>
    <p:cViewPr>
      <p:scale>
        <a:sx n="3" d="2"/>
        <a:sy n="3" d="2"/>
      </p:scale>
      <p:origin x="0" y="0"/>
    </p:cViewPr>
  </p:notesTextViewPr>
  <p:sorterViewPr>
    <p:cViewPr>
      <p:scale>
        <a:sx n="100" d="100"/>
        <a:sy n="100" d="100"/>
      </p:scale>
      <p:origin x="0" y="-7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91124E-6C77-4D1A-8784-64951F94B4EB}" type="datetimeFigureOut">
              <a:rPr lang="en-US" smtClean="0"/>
              <a:t>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73ECC-4D07-4C11-B0A1-334B642B4911}" type="slidenum">
              <a:rPr lang="en-US" smtClean="0"/>
              <a:t>‹#›</a:t>
            </a:fld>
            <a:endParaRPr lang="en-US"/>
          </a:p>
        </p:txBody>
      </p:sp>
    </p:spTree>
    <p:extLst>
      <p:ext uri="{BB962C8B-B14F-4D97-AF65-F5344CB8AC3E}">
        <p14:creationId xmlns:p14="http://schemas.microsoft.com/office/powerpoint/2010/main" val="286448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1</a:t>
            </a:fld>
            <a:endParaRPr lang="en-US"/>
          </a:p>
        </p:txBody>
      </p:sp>
    </p:spTree>
    <p:extLst>
      <p:ext uri="{BB962C8B-B14F-4D97-AF65-F5344CB8AC3E}">
        <p14:creationId xmlns:p14="http://schemas.microsoft.com/office/powerpoint/2010/main" val="107738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15</a:t>
            </a:fld>
            <a:endParaRPr lang="en-US"/>
          </a:p>
        </p:txBody>
      </p:sp>
    </p:spTree>
    <p:extLst>
      <p:ext uri="{BB962C8B-B14F-4D97-AF65-F5344CB8AC3E}">
        <p14:creationId xmlns:p14="http://schemas.microsoft.com/office/powerpoint/2010/main" val="65410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16</a:t>
            </a:fld>
            <a:endParaRPr lang="en-US"/>
          </a:p>
        </p:txBody>
      </p:sp>
    </p:spTree>
    <p:extLst>
      <p:ext uri="{BB962C8B-B14F-4D97-AF65-F5344CB8AC3E}">
        <p14:creationId xmlns:p14="http://schemas.microsoft.com/office/powerpoint/2010/main" val="199187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18</a:t>
            </a:fld>
            <a:endParaRPr lang="en-US"/>
          </a:p>
        </p:txBody>
      </p:sp>
    </p:spTree>
    <p:extLst>
      <p:ext uri="{BB962C8B-B14F-4D97-AF65-F5344CB8AC3E}">
        <p14:creationId xmlns:p14="http://schemas.microsoft.com/office/powerpoint/2010/main" val="366330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19</a:t>
            </a:fld>
            <a:endParaRPr lang="en-US"/>
          </a:p>
        </p:txBody>
      </p:sp>
    </p:spTree>
    <p:extLst>
      <p:ext uri="{BB962C8B-B14F-4D97-AF65-F5344CB8AC3E}">
        <p14:creationId xmlns:p14="http://schemas.microsoft.com/office/powerpoint/2010/main" val="75271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search</a:t>
            </a:r>
            <a:r>
              <a:rPr lang="en-US" baseline="0" dirty="0"/>
              <a:t> </a:t>
            </a:r>
            <a:r>
              <a:rPr lang="en-US" dirty="0"/>
              <a:t>is one</a:t>
            </a:r>
            <a:r>
              <a:rPr lang="en-US" baseline="0" dirty="0"/>
              <a:t> of the most common types of searches on </a:t>
            </a:r>
            <a:r>
              <a:rPr lang="en-US" baseline="0" dirty="0" err="1"/>
              <a:t>RePORTER</a:t>
            </a:r>
            <a:r>
              <a:rPr lang="en-US" baseline="0" dirty="0"/>
              <a:t>.</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First, is the box where you can enter your search terms. When entering search terms in the box, the default is for </a:t>
            </a:r>
            <a:r>
              <a:rPr lang="en-US" baseline="0" dirty="0" err="1"/>
              <a:t>RePORTER</a:t>
            </a:r>
            <a:r>
              <a:rPr lang="en-US" baseline="0" dirty="0"/>
              <a:t> to look for projects that contain all of those terms, which we call “AND” logic. For this search, I’ll imagine that I’m looking for recent projects related to infant development, and do an advanced search using advanced logic such as quotes to specify exact phrases.</a:t>
            </a:r>
          </a:p>
          <a:p>
            <a:endParaRPr lang="en-US" baseline="0" dirty="0"/>
          </a:p>
          <a:p>
            <a:r>
              <a:rPr lang="en-US" baseline="0" dirty="0"/>
              <a:t>Then, we have the search targets, where by default you search against projects, but you can also search against the publications and news releases that have been supported by NIH projects.</a:t>
            </a:r>
          </a:p>
          <a:p>
            <a:endParaRPr lang="en-US" baseline="0" dirty="0"/>
          </a:p>
          <a:p>
            <a:r>
              <a:rPr lang="en-US" baseline="0" dirty="0"/>
              <a:t>To the right, we then have options that let you target your project text searches against just the title, terms or abstracts. Project terms are derived through a computer-based text mining process, and when searching against project terms, the search will also retrieve any synonyms. If you are searching against publication text, you can control what years of publications will be searched.</a:t>
            </a:r>
          </a:p>
          <a:p>
            <a:endParaRPr lang="en-US" baseline="0" dirty="0"/>
          </a:p>
          <a:p>
            <a:r>
              <a:rPr lang="en-US" baseline="0" dirty="0"/>
              <a:t>You can combine as many search fields as you like, to find the specific projects that you are looking for. For example, we can use the Agency/Institute/Center search field to limit the results to projects administered by NICHD.</a:t>
            </a:r>
          </a:p>
          <a:p>
            <a:endParaRPr lang="en-US" baseline="0" dirty="0"/>
          </a:p>
          <a:p>
            <a:r>
              <a:rPr lang="en-US" dirty="0"/>
              <a:t>Now</a:t>
            </a:r>
            <a:r>
              <a:rPr lang="en-US" baseline="0" dirty="0"/>
              <a:t> that we have this simple search configured, we simply click “submit query”, here on the upper left of the search screen.</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22</a:t>
            </a:fld>
            <a:endParaRPr lang="en-US"/>
          </a:p>
        </p:txBody>
      </p:sp>
    </p:spTree>
    <p:extLst>
      <p:ext uri="{BB962C8B-B14F-4D97-AF65-F5344CB8AC3E}">
        <p14:creationId xmlns:p14="http://schemas.microsoft.com/office/powerpoint/2010/main" val="353857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 query is complete, </a:t>
            </a:r>
            <a:r>
              <a:rPr lang="en-US" baseline="0" dirty="0" err="1"/>
              <a:t>RePORTER</a:t>
            </a:r>
            <a:r>
              <a:rPr lang="en-US" baseline="0" dirty="0"/>
              <a:t> will return your list of search results, which represents the Active research projects from NICHD that contain any the phrases we searched for. The PROJECTS list includes the Project number, the Title, the PI, the Organization, the fiscal year when this project was funded, which IC or agency funded the research, and how much funding is currently being used.</a:t>
            </a:r>
          </a:p>
          <a:p>
            <a:endParaRPr lang="en-US" baseline="0" dirty="0"/>
          </a:p>
          <a:p>
            <a:r>
              <a:rPr lang="en-US" baseline="0" dirty="0"/>
              <a:t>You can click the hyperlinked text to view the scientific and administrative details about the awarded projects, or get more information about the investigators.</a:t>
            </a:r>
          </a:p>
          <a:p>
            <a:endParaRPr lang="en-US" baseline="0" dirty="0"/>
          </a:p>
          <a:p>
            <a:r>
              <a:rPr lang="en-US" dirty="0"/>
              <a:t>Now I’d like to go through some of the more advanced features of the Search Results</a:t>
            </a:r>
            <a:r>
              <a:rPr lang="en-US" baseline="0" dirty="0"/>
              <a:t> page, where we have several tabs of information about what’s on the </a:t>
            </a:r>
            <a:r>
              <a:rPr lang="en-US" baseline="0" dirty="0" err="1"/>
              <a:t>hitlist</a:t>
            </a:r>
            <a:r>
              <a:rPr lang="en-US" baseline="0" dirty="0"/>
              <a:t>.</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23</a:t>
            </a:fld>
            <a:endParaRPr lang="en-US"/>
          </a:p>
        </p:txBody>
      </p:sp>
    </p:spTree>
    <p:extLst>
      <p:ext uri="{BB962C8B-B14F-4D97-AF65-F5344CB8AC3E}">
        <p14:creationId xmlns:p14="http://schemas.microsoft.com/office/powerpoint/2010/main" val="377504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Next is the publications tab, with the list of publications that were supported by the projects on the first list. This page includes links out to PubMed and PubMed Central, where you can view the abstract or full text of a publication.</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24</a:t>
            </a:fld>
            <a:endParaRPr lang="en-US"/>
          </a:p>
        </p:txBody>
      </p:sp>
    </p:spTree>
    <p:extLst>
      <p:ext uri="{BB962C8B-B14F-4D97-AF65-F5344CB8AC3E}">
        <p14:creationId xmlns:p14="http://schemas.microsoft.com/office/powerpoint/2010/main" val="219592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also display any patents that have been linked to NIH awards through the </a:t>
            </a:r>
            <a:r>
              <a:rPr lang="en-US" baseline="0" dirty="0" err="1"/>
              <a:t>iEdison</a:t>
            </a:r>
            <a:r>
              <a:rPr lang="en-US" baseline="0" dirty="0"/>
              <a:t> tool, or through the NIH Intramural Database. Clicking the Patent Title takes you out to the USPTO database, where you can learn more about these patents that have acknowledged NIH support.</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25</a:t>
            </a:fld>
            <a:endParaRPr lang="en-US"/>
          </a:p>
        </p:txBody>
      </p:sp>
    </p:spTree>
    <p:extLst>
      <p:ext uri="{BB962C8B-B14F-4D97-AF65-F5344CB8AC3E}">
        <p14:creationId xmlns:p14="http://schemas.microsoft.com/office/powerpoint/2010/main" val="2158580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Next over are the clinical studies that are linked to NIH grants through ClinicalTrials.gov. We display the status of the trial reported through ClinicalTrials.gov, so you can easily find out which studies are recruiting participants. You can click the study title to read the details of those studies.</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26</a:t>
            </a:fld>
            <a:endParaRPr lang="en-US"/>
          </a:p>
        </p:txBody>
      </p:sp>
    </p:spTree>
    <p:extLst>
      <p:ext uri="{BB962C8B-B14F-4D97-AF65-F5344CB8AC3E}">
        <p14:creationId xmlns:p14="http://schemas.microsoft.com/office/powerpoint/2010/main" val="145146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For large lists of projects, we offer tools to visualize the characteristics of your search results on the Data &amp; Visualize tab. You may want to view summaries of your </a:t>
            </a:r>
            <a:r>
              <a:rPr lang="en-US" baseline="0" dirty="0" err="1"/>
              <a:t>hitlist</a:t>
            </a:r>
            <a:r>
              <a:rPr lang="en-US" baseline="0" dirty="0"/>
              <a:t> by the funding agency, the investigator, or the organization. We also provide Circles, which is a dynamic application that allows you to explore the terminology used in the project descriptions, and narrow in on a particular set of projects.</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27</a:t>
            </a:fld>
            <a:endParaRPr lang="en-US"/>
          </a:p>
        </p:txBody>
      </p:sp>
    </p:spTree>
    <p:extLst>
      <p:ext uri="{BB962C8B-B14F-4D97-AF65-F5344CB8AC3E}">
        <p14:creationId xmlns:p14="http://schemas.microsoft.com/office/powerpoint/2010/main" val="76396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a:t>
            </a:fld>
            <a:endParaRPr lang="en-US"/>
          </a:p>
        </p:txBody>
      </p:sp>
    </p:spTree>
    <p:extLst>
      <p:ext uri="{BB962C8B-B14F-4D97-AF65-F5344CB8AC3E}">
        <p14:creationId xmlns:p14="http://schemas.microsoft.com/office/powerpoint/2010/main" val="5336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also have a dynamic map so you can see what states receive the most funding and where the projects have been awarded. You can drill down by state or congressional district, or use the map controls to zoom in on a particular region of interest.</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28</a:t>
            </a:fld>
            <a:endParaRPr lang="en-US"/>
          </a:p>
        </p:txBody>
      </p:sp>
    </p:spTree>
    <p:extLst>
      <p:ext uri="{BB962C8B-B14F-4D97-AF65-F5344CB8AC3E}">
        <p14:creationId xmlns:p14="http://schemas.microsoft.com/office/powerpoint/2010/main" val="274925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Finally, we have the News &amp; More tab that lists news articles and NIH reports that have specifically mentioned projects that are on your </a:t>
            </a:r>
            <a:r>
              <a:rPr lang="en-US" baseline="0" dirty="0" err="1"/>
              <a:t>hitlist</a:t>
            </a:r>
            <a:r>
              <a:rPr lang="en-US" baseline="0" dirty="0"/>
              <a:t>. You can click the title to view the full text of the news item.</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29</a:t>
            </a:fld>
            <a:endParaRPr lang="en-US"/>
          </a:p>
        </p:txBody>
      </p:sp>
    </p:spTree>
    <p:extLst>
      <p:ext uri="{BB962C8B-B14F-4D97-AF65-F5344CB8AC3E}">
        <p14:creationId xmlns:p14="http://schemas.microsoft.com/office/powerpoint/2010/main" val="284761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can share</a:t>
            </a:r>
            <a:r>
              <a:rPr lang="en-US" baseline="0" dirty="0"/>
              <a:t> your search criteria by email or otherwise by sharing a unique link. Every time the link is followed, the search criteria will be re-run on </a:t>
            </a:r>
            <a:r>
              <a:rPr lang="en-US" baseline="0" dirty="0" err="1"/>
              <a:t>RePORTER</a:t>
            </a:r>
            <a:r>
              <a:rPr lang="en-US" baseline="0" dirty="0"/>
              <a:t> and the most up-to-date results returned.</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30</a:t>
            </a:fld>
            <a:endParaRPr lang="en-US"/>
          </a:p>
        </p:txBody>
      </p:sp>
    </p:spTree>
    <p:extLst>
      <p:ext uri="{BB962C8B-B14F-4D97-AF65-F5344CB8AC3E}">
        <p14:creationId xmlns:p14="http://schemas.microsoft.com/office/powerpoint/2010/main" val="116648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a:t>
            </a:r>
            <a:r>
              <a:rPr lang="en-US" baseline="0" dirty="0"/>
              <a:t>can export your search results.</a:t>
            </a:r>
          </a:p>
          <a:p>
            <a:endParaRPr lang="en-US" baseline="0" dirty="0"/>
          </a:p>
          <a:p>
            <a:r>
              <a:rPr lang="en-US" baseline="0" dirty="0"/>
              <a:t>By default, you will export all results when you click the Go button, but you can also click these checkboxes along the side to select just the projects you are interested in getting the details for.</a:t>
            </a:r>
          </a:p>
          <a:p>
            <a:endParaRPr lang="en-US" baseline="0" dirty="0"/>
          </a:p>
          <a:p>
            <a:r>
              <a:rPr lang="en-US" baseline="0" dirty="0"/>
              <a:t>After choosing the “Selection” option from the drop-down menu, clicking the Go button will launch a new window where you can set your download options.</a:t>
            </a:r>
            <a:br>
              <a:rPr lang="en-US" baseline="0" dirty="0"/>
            </a:br>
            <a:r>
              <a:rPr lang="en-US" baseline="0" dirty="0"/>
              <a:t/>
            </a:r>
            <a:br>
              <a:rPr lang="en-US" baseline="0" dirty="0"/>
            </a:br>
            <a:r>
              <a:rPr lang="en-US" baseline="0" dirty="0"/>
              <a:t>Once things are configured the way you like, you can click export and open the file in Microsoft Excel or other tools.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31</a:t>
            </a:fld>
            <a:endParaRPr lang="en-US"/>
          </a:p>
        </p:txBody>
      </p:sp>
    </p:spTree>
    <p:extLst>
      <p:ext uri="{BB962C8B-B14F-4D97-AF65-F5344CB8AC3E}">
        <p14:creationId xmlns:p14="http://schemas.microsoft.com/office/powerpoint/2010/main" val="2619859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baseline="0" dirty="0" err="1">
                <a:latin typeface="Arial" charset="0"/>
              </a:rPr>
              <a:t>MyRePORTER</a:t>
            </a:r>
            <a:r>
              <a:rPr lang="en-US" baseline="0" dirty="0">
                <a:latin typeface="Arial" charset="0"/>
              </a:rPr>
              <a:t> enables you to save your common queries and receive email updates for your saved searches on a regular basis.</a:t>
            </a:r>
            <a:endParaRPr lang="en-US" dirty="0">
              <a:latin typeface="Arial" charset="0"/>
            </a:endParaRPr>
          </a:p>
        </p:txBody>
      </p:sp>
      <p:sp>
        <p:nvSpPr>
          <p:cNvPr id="12292" name="Slide Number Placeholder 3"/>
          <p:cNvSpPr txBox="1">
            <a:spLocks noGrp="1"/>
          </p:cNvSpPr>
          <p:nvPr/>
        </p:nvSpPr>
        <p:spPr bwMode="auto">
          <a:xfrm>
            <a:off x="3969214" y="8829123"/>
            <a:ext cx="3039666" cy="465743"/>
          </a:xfrm>
          <a:prstGeom prst="rect">
            <a:avLst/>
          </a:prstGeom>
          <a:noFill/>
          <a:ln w="9525">
            <a:noFill/>
            <a:miter lim="800000"/>
            <a:headEnd/>
            <a:tailEnd/>
          </a:ln>
        </p:spPr>
        <p:txBody>
          <a:bodyPr lIns="92007" tIns="46003" rIns="92007" bIns="46003" anchor="b"/>
          <a:lstStyle/>
          <a:p>
            <a:pPr algn="r" defTabSz="918638"/>
            <a:fld id="{DD49CAE0-F62C-4221-92B8-5A4413973CE9}" type="slidenum">
              <a:rPr lang="en-US" sz="1100" b="0"/>
              <a:pPr algn="r" defTabSz="918638"/>
              <a:t>33</a:t>
            </a:fld>
            <a:endParaRPr lang="en-US" sz="1100" b="0" dirty="0"/>
          </a:p>
        </p:txBody>
      </p:sp>
    </p:spTree>
    <p:extLst>
      <p:ext uri="{BB962C8B-B14F-4D97-AF65-F5344CB8AC3E}">
        <p14:creationId xmlns:p14="http://schemas.microsoft.com/office/powerpoint/2010/main" val="461317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RePORTER</a:t>
            </a:r>
            <a:r>
              <a:rPr lang="en-US" baseline="0" dirty="0"/>
              <a:t> search page, there is a Register button. Click this button.</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34</a:t>
            </a:fld>
            <a:endParaRPr lang="en-US"/>
          </a:p>
        </p:txBody>
      </p:sp>
    </p:spTree>
    <p:extLst>
      <p:ext uri="{BB962C8B-B14F-4D97-AF65-F5344CB8AC3E}">
        <p14:creationId xmlns:p14="http://schemas.microsoft.com/office/powerpoint/2010/main" val="3169919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a:t>
            </a:r>
            <a:r>
              <a:rPr lang="en-US" baseline="0" dirty="0"/>
              <a:t> taken to a new screen where you can give your saved query a name.</a:t>
            </a:r>
          </a:p>
          <a:p>
            <a:endParaRPr lang="en-US" baseline="0" dirty="0"/>
          </a:p>
          <a:p>
            <a:r>
              <a:rPr lang="en-US" baseline="0" dirty="0"/>
              <a:t>And choose to receive email updates where there are new projects, publication, or news releases associated with this saved query.</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35</a:t>
            </a:fld>
            <a:endParaRPr lang="en-US"/>
          </a:p>
        </p:txBody>
      </p:sp>
    </p:spTree>
    <p:extLst>
      <p:ext uri="{BB962C8B-B14F-4D97-AF65-F5344CB8AC3E}">
        <p14:creationId xmlns:p14="http://schemas.microsoft.com/office/powerpoint/2010/main" val="4098409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a:t>
            </a:r>
            <a:r>
              <a:rPr lang="en-US" baseline="0" dirty="0"/>
              <a:t> week, MyRePORTER will send you an email with any new items that match your saved queries, and you can follow links within the email to see all items that match your search, or just the new items. For this example of a publication alert, we can click on the project number to view the details of the project that supported each publication.</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36</a:t>
            </a:fld>
            <a:endParaRPr lang="en-US"/>
          </a:p>
        </p:txBody>
      </p:sp>
    </p:spTree>
    <p:extLst>
      <p:ext uri="{BB962C8B-B14F-4D97-AF65-F5344CB8AC3E}">
        <p14:creationId xmlns:p14="http://schemas.microsoft.com/office/powerpoint/2010/main" val="2212711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45</a:t>
            </a:fld>
            <a:endParaRPr lang="en-US"/>
          </a:p>
        </p:txBody>
      </p:sp>
    </p:spTree>
    <p:extLst>
      <p:ext uri="{BB962C8B-B14F-4D97-AF65-F5344CB8AC3E}">
        <p14:creationId xmlns:p14="http://schemas.microsoft.com/office/powerpoint/2010/main" val="3642466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6E4C4-730C-4F39-80CA-36998E52758D}" type="slidenum">
              <a:rPr lang="en-US" smtClean="0"/>
              <a:t>46</a:t>
            </a:fld>
            <a:endParaRPr lang="en-US"/>
          </a:p>
        </p:txBody>
      </p:sp>
    </p:spTree>
    <p:extLst>
      <p:ext uri="{BB962C8B-B14F-4D97-AF65-F5344CB8AC3E}">
        <p14:creationId xmlns:p14="http://schemas.microsoft.com/office/powerpoint/2010/main" val="363869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7</a:t>
            </a:fld>
            <a:endParaRPr lang="en-US"/>
          </a:p>
        </p:txBody>
      </p:sp>
    </p:spTree>
    <p:extLst>
      <p:ext uri="{BB962C8B-B14F-4D97-AF65-F5344CB8AC3E}">
        <p14:creationId xmlns:p14="http://schemas.microsoft.com/office/powerpoint/2010/main" val="86150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6E4C4-730C-4F39-80CA-36998E52758D}" type="slidenum">
              <a:rPr lang="en-US" smtClean="0"/>
              <a:t>47</a:t>
            </a:fld>
            <a:endParaRPr lang="en-US"/>
          </a:p>
        </p:txBody>
      </p:sp>
    </p:spTree>
    <p:extLst>
      <p:ext uri="{BB962C8B-B14F-4D97-AF65-F5344CB8AC3E}">
        <p14:creationId xmlns:p14="http://schemas.microsoft.com/office/powerpoint/2010/main" val="2032310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6E4C4-730C-4F39-80CA-36998E52758D}" type="slidenum">
              <a:rPr lang="en-US" smtClean="0"/>
              <a:t>48</a:t>
            </a:fld>
            <a:endParaRPr lang="en-US"/>
          </a:p>
        </p:txBody>
      </p:sp>
    </p:spTree>
    <p:extLst>
      <p:ext uri="{BB962C8B-B14F-4D97-AF65-F5344CB8AC3E}">
        <p14:creationId xmlns:p14="http://schemas.microsoft.com/office/powerpoint/2010/main" val="3362278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50</a:t>
            </a:fld>
            <a:endParaRPr lang="en-US"/>
          </a:p>
        </p:txBody>
      </p:sp>
    </p:spTree>
    <p:extLst>
      <p:ext uri="{BB962C8B-B14F-4D97-AF65-F5344CB8AC3E}">
        <p14:creationId xmlns:p14="http://schemas.microsoft.com/office/powerpoint/2010/main" val="301434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51</a:t>
            </a:fld>
            <a:endParaRPr lang="en-US"/>
          </a:p>
        </p:txBody>
      </p:sp>
    </p:spTree>
    <p:extLst>
      <p:ext uri="{BB962C8B-B14F-4D97-AF65-F5344CB8AC3E}">
        <p14:creationId xmlns:p14="http://schemas.microsoft.com/office/powerpoint/2010/main" val="271163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54</a:t>
            </a:fld>
            <a:endParaRPr lang="en-US"/>
          </a:p>
        </p:txBody>
      </p:sp>
    </p:spTree>
    <p:extLst>
      <p:ext uri="{BB962C8B-B14F-4D97-AF65-F5344CB8AC3E}">
        <p14:creationId xmlns:p14="http://schemas.microsoft.com/office/powerpoint/2010/main" val="3235921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65103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http://exporter.nih.gov/</a:t>
            </a:r>
          </a:p>
        </p:txBody>
      </p:sp>
      <p:sp>
        <p:nvSpPr>
          <p:cNvPr id="4" name="Slide Number Placeholder 3"/>
          <p:cNvSpPr>
            <a:spLocks noGrp="1"/>
          </p:cNvSpPr>
          <p:nvPr>
            <p:ph type="sldNum" sz="quarter" idx="10"/>
          </p:nvPr>
        </p:nvSpPr>
        <p:spPr/>
        <p:txBody>
          <a:bodyPr/>
          <a:lstStyle/>
          <a:p>
            <a:fld id="{78173ECC-4D07-4C11-B0A1-334B642B4911}" type="slidenum">
              <a:rPr lang="en-US" smtClean="0"/>
              <a:t>57</a:t>
            </a:fld>
            <a:endParaRPr lang="en-US"/>
          </a:p>
        </p:txBody>
      </p:sp>
    </p:spTree>
    <p:extLst>
      <p:ext uri="{BB962C8B-B14F-4D97-AF65-F5344CB8AC3E}">
        <p14:creationId xmlns:p14="http://schemas.microsoft.com/office/powerpoint/2010/main" val="219028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a:t>
            </a:r>
            <a:r>
              <a:rPr lang="en-US" baseline="0" dirty="0"/>
              <a:t> Reports</a:t>
            </a: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60</a:t>
            </a:fld>
            <a:endParaRPr lang="en-US"/>
          </a:p>
        </p:txBody>
      </p:sp>
    </p:spTree>
    <p:extLst>
      <p:ext uri="{BB962C8B-B14F-4D97-AF65-F5344CB8AC3E}">
        <p14:creationId xmlns:p14="http://schemas.microsoft.com/office/powerpoint/2010/main" val="3443350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Or by visiting report.nih.gov/tutorial/</a:t>
            </a:r>
          </a:p>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62</a:t>
            </a:fld>
            <a:endParaRPr lang="en-US"/>
          </a:p>
        </p:txBody>
      </p:sp>
    </p:spTree>
    <p:extLst>
      <p:ext uri="{BB962C8B-B14F-4D97-AF65-F5344CB8AC3E}">
        <p14:creationId xmlns:p14="http://schemas.microsoft.com/office/powerpoint/2010/main" val="3344361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 Forest</a:t>
            </a:r>
            <a:r>
              <a:rPr lang="en-US" baseline="0" dirty="0"/>
              <a:t> service </a:t>
            </a:r>
          </a:p>
          <a:p>
            <a:r>
              <a:rPr lang="en-US" baseline="0" dirty="0"/>
              <a:t>ARS = Agricultural Research Service (part of USDA)</a:t>
            </a:r>
            <a:endParaRPr lang="en-US" dirty="0"/>
          </a:p>
        </p:txBody>
      </p:sp>
      <p:sp>
        <p:nvSpPr>
          <p:cNvPr id="4" name="Slide Number Placeholder 3"/>
          <p:cNvSpPr>
            <a:spLocks noGrp="1"/>
          </p:cNvSpPr>
          <p:nvPr>
            <p:ph type="sldNum" sz="quarter" idx="10"/>
          </p:nvPr>
        </p:nvSpPr>
        <p:spPr/>
        <p:txBody>
          <a:bodyPr/>
          <a:lstStyle/>
          <a:p>
            <a:fld id="{78173ECC-4D07-4C11-B0A1-334B642B4911}" type="slidenum">
              <a:rPr lang="en-US" smtClean="0"/>
              <a:t>63</a:t>
            </a:fld>
            <a:endParaRPr lang="en-US"/>
          </a:p>
        </p:txBody>
      </p:sp>
    </p:spTree>
    <p:extLst>
      <p:ext uri="{BB962C8B-B14F-4D97-AF65-F5344CB8AC3E}">
        <p14:creationId xmlns:p14="http://schemas.microsoft.com/office/powerpoint/2010/main" val="145756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9</a:t>
            </a:fld>
            <a:endParaRPr lang="en-US"/>
          </a:p>
        </p:txBody>
      </p:sp>
    </p:spTree>
    <p:extLst>
      <p:ext uri="{BB962C8B-B14F-4D97-AF65-F5344CB8AC3E}">
        <p14:creationId xmlns:p14="http://schemas.microsoft.com/office/powerpoint/2010/main" val="727113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Federal </a:t>
            </a:r>
            <a:r>
              <a:rPr lang="en-US" baseline="0" dirty="0" err="1"/>
              <a:t>RePORTER</a:t>
            </a:r>
            <a:r>
              <a:rPr lang="en-US" baseline="0" dirty="0"/>
              <a:t> combines funded project information from the NIH and several other federal research agencies, accessible from the </a:t>
            </a:r>
            <a:r>
              <a:rPr lang="en-US" baseline="0" dirty="0" err="1"/>
              <a:t>PePORT</a:t>
            </a:r>
            <a:r>
              <a:rPr lang="en-US" baseline="0" dirty="0"/>
              <a:t> home page in the spotlight box. </a:t>
            </a: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64</a:t>
            </a:fld>
            <a:endParaRPr lang="en-US"/>
          </a:p>
        </p:txBody>
      </p:sp>
    </p:spTree>
    <p:extLst>
      <p:ext uri="{BB962C8B-B14F-4D97-AF65-F5344CB8AC3E}">
        <p14:creationId xmlns:p14="http://schemas.microsoft.com/office/powerpoint/2010/main" val="3835129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Search across ~980,000 funding records and 18 agencies using an easy-to-use search form, designed around most frequently-searched terms</a:t>
            </a:r>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65</a:t>
            </a:fld>
            <a:endParaRPr lang="en-US"/>
          </a:p>
        </p:txBody>
      </p:sp>
    </p:spTree>
    <p:extLst>
      <p:ext uri="{BB962C8B-B14F-4D97-AF65-F5344CB8AC3E}">
        <p14:creationId xmlns:p14="http://schemas.microsoft.com/office/powerpoint/2010/main" val="1515515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can click the “Advanced Search” button to bring up a search form that includes an agency selector similar to what is on RePORTER, but with additional agencies listed. This can be a useful resource when planning new research projects, to see what federally supported research is already being funded, or to identify potential collaborators with expertise outside your typical area.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66</a:t>
            </a:fld>
            <a:endParaRPr lang="en-US"/>
          </a:p>
        </p:txBody>
      </p:sp>
    </p:spTree>
    <p:extLst>
      <p:ext uri="{BB962C8B-B14F-4D97-AF65-F5344CB8AC3E}">
        <p14:creationId xmlns:p14="http://schemas.microsoft.com/office/powerpoint/2010/main" val="1600904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67</a:t>
            </a:fld>
            <a:endParaRPr lang="en-US"/>
          </a:p>
        </p:txBody>
      </p:sp>
    </p:spTree>
    <p:extLst>
      <p:ext uri="{BB962C8B-B14F-4D97-AF65-F5344CB8AC3E}">
        <p14:creationId xmlns:p14="http://schemas.microsoft.com/office/powerpoint/2010/main" val="302586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10</a:t>
            </a:fld>
            <a:endParaRPr lang="en-US"/>
          </a:p>
        </p:txBody>
      </p:sp>
    </p:spTree>
    <p:extLst>
      <p:ext uri="{BB962C8B-B14F-4D97-AF65-F5344CB8AC3E}">
        <p14:creationId xmlns:p14="http://schemas.microsoft.com/office/powerpoint/2010/main" val="387857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11</a:t>
            </a:fld>
            <a:endParaRPr lang="en-US"/>
          </a:p>
        </p:txBody>
      </p:sp>
    </p:spTree>
    <p:extLst>
      <p:ext uri="{BB962C8B-B14F-4D97-AF65-F5344CB8AC3E}">
        <p14:creationId xmlns:p14="http://schemas.microsoft.com/office/powerpoint/2010/main" val="108704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12</a:t>
            </a:fld>
            <a:endParaRPr lang="en-US"/>
          </a:p>
        </p:txBody>
      </p:sp>
    </p:spTree>
    <p:extLst>
      <p:ext uri="{BB962C8B-B14F-4D97-AF65-F5344CB8AC3E}">
        <p14:creationId xmlns:p14="http://schemas.microsoft.com/office/powerpoint/2010/main" val="329288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13</a:t>
            </a:fld>
            <a:endParaRPr lang="en-US"/>
          </a:p>
        </p:txBody>
      </p:sp>
    </p:spTree>
    <p:extLst>
      <p:ext uri="{BB962C8B-B14F-4D97-AF65-F5344CB8AC3E}">
        <p14:creationId xmlns:p14="http://schemas.microsoft.com/office/powerpoint/2010/main" val="7653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517C4A5-7148-4D9F-89FB-AAFBCAA174FF}" type="slidenum">
              <a:rPr lang="en-US" smtClean="0"/>
              <a:pPr>
                <a:defRPr/>
              </a:pPr>
              <a:t>14</a:t>
            </a:fld>
            <a:endParaRPr lang="en-US"/>
          </a:p>
        </p:txBody>
      </p:sp>
    </p:spTree>
    <p:extLst>
      <p:ext uri="{BB962C8B-B14F-4D97-AF65-F5344CB8AC3E}">
        <p14:creationId xmlns:p14="http://schemas.microsoft.com/office/powerpoint/2010/main" val="35865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E7C039-2B44-42D0-9FD3-FF27EAB6DE72}" type="datetimeFigureOut">
              <a:rPr lang="en-US" smtClean="0"/>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12391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spTree>
    <p:extLst>
      <p:ext uri="{BB962C8B-B14F-4D97-AF65-F5344CB8AC3E}">
        <p14:creationId xmlns:p14="http://schemas.microsoft.com/office/powerpoint/2010/main" val="111808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328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spTree>
    <p:extLst>
      <p:ext uri="{BB962C8B-B14F-4D97-AF65-F5344CB8AC3E}">
        <p14:creationId xmlns:p14="http://schemas.microsoft.com/office/powerpoint/2010/main" val="174378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0434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spTree>
    <p:extLst>
      <p:ext uri="{BB962C8B-B14F-4D97-AF65-F5344CB8AC3E}">
        <p14:creationId xmlns:p14="http://schemas.microsoft.com/office/powerpoint/2010/main" val="4048951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7C039-2B44-42D0-9FD3-FF27EAB6DE72}" type="datetimeFigureOut">
              <a:rPr lang="en-US" smtClean="0"/>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383261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7C039-2B44-42D0-9FD3-FF27EAB6DE72}" type="datetimeFigureOut">
              <a:rPr lang="en-US" smtClean="0"/>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32112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Blank Slide with Red Title Text and White Bkgd">
    <p:spTree>
      <p:nvGrpSpPr>
        <p:cNvPr id="1" name=""/>
        <p:cNvGrpSpPr/>
        <p:nvPr/>
      </p:nvGrpSpPr>
      <p:grpSpPr>
        <a:xfrm>
          <a:off x="0" y="0"/>
          <a:ext cx="0" cy="0"/>
          <a:chOff x="0" y="0"/>
          <a:chExt cx="0" cy="0"/>
        </a:xfrm>
      </p:grpSpPr>
      <p:sp>
        <p:nvSpPr>
          <p:cNvPr id="7" name="Title 6"/>
          <p:cNvSpPr>
            <a:spLocks noGrp="1"/>
          </p:cNvSpPr>
          <p:nvPr>
            <p:ph type="title"/>
          </p:nvPr>
        </p:nvSpPr>
        <p:spPr>
          <a:xfrm>
            <a:off x="457200" y="1066800"/>
            <a:ext cx="8229600" cy="1143000"/>
          </a:xfrm>
          <a:solidFill>
            <a:schemeClr val="bg1"/>
          </a:solidFill>
        </p:spPr>
        <p:txBody>
          <a:bodyPr anchor="ctr"/>
          <a:lstStyle>
            <a:lvl1pPr algn="ctr">
              <a:defRPr b="1">
                <a:solidFill>
                  <a:srgbClr val="FF0000"/>
                </a:solidFill>
              </a:defRPr>
            </a:lvl1pPr>
          </a:lstStyle>
          <a:p>
            <a:r>
              <a:rPr lang="en-US" dirty="0"/>
              <a:t>Click to edit Master title style</a:t>
            </a:r>
          </a:p>
        </p:txBody>
      </p:sp>
      <p:sp>
        <p:nvSpPr>
          <p:cNvPr id="3" name="Text Placeholder 2"/>
          <p:cNvSpPr>
            <a:spLocks noGrp="1"/>
          </p:cNvSpPr>
          <p:nvPr>
            <p:ph type="body" sz="quarter" idx="10"/>
          </p:nvPr>
        </p:nvSpPr>
        <p:spPr>
          <a:xfrm>
            <a:off x="609600" y="2743200"/>
            <a:ext cx="3124200" cy="1219200"/>
          </a:xfrm>
          <a:prstGeom prst="wedgeRoundRectCallout">
            <a:avLst/>
          </a:prstGeom>
          <a:solidFill>
            <a:schemeClr val="bg1"/>
          </a:solidFill>
          <a:ln w="28575">
            <a:solidFill>
              <a:srgbClr val="FF0000"/>
            </a:solidFill>
          </a:ln>
        </p:spPr>
        <p:txBody>
          <a:bodyPr anchor="ctr"/>
          <a:lstStyle>
            <a:lvl1pPr marL="0" indent="0" algn="ctr">
              <a:buNone/>
              <a:defRPr b="1" i="1">
                <a:solidFill>
                  <a:srgbClr val="FF0000"/>
                </a:solidFill>
              </a:defRPr>
            </a:lvl1pPr>
            <a:lvl2pPr marL="393192" indent="0">
              <a:buNone/>
              <a:defRPr/>
            </a:lvl2pPr>
            <a:lvl3pPr marL="667512" indent="0">
              <a:buNone/>
              <a:defRPr/>
            </a:lvl3pPr>
            <a:lvl4pPr marL="978408" indent="0">
              <a:buNone/>
              <a:defRPr/>
            </a:lvl4pPr>
            <a:lvl5pPr marL="1252728" indent="0">
              <a:buNone/>
              <a:defRPr/>
            </a:lvl5pPr>
          </a:lstStyle>
          <a:p>
            <a:pPr lvl="0"/>
            <a:r>
              <a:rPr lang="en-US" dirty="0"/>
              <a:t>Click to edit Master text styles</a:t>
            </a:r>
          </a:p>
        </p:txBody>
      </p:sp>
      <p:sp>
        <p:nvSpPr>
          <p:cNvPr id="5" name="Text Placeholder 4"/>
          <p:cNvSpPr>
            <a:spLocks noGrp="1"/>
          </p:cNvSpPr>
          <p:nvPr>
            <p:ph type="body" sz="quarter" idx="11"/>
          </p:nvPr>
        </p:nvSpPr>
        <p:spPr>
          <a:xfrm>
            <a:off x="4495800" y="2819400"/>
            <a:ext cx="3200400" cy="1219200"/>
          </a:xfrm>
          <a:solidFill>
            <a:schemeClr val="bg1"/>
          </a:solidFill>
          <a:ln>
            <a:noFill/>
          </a:ln>
        </p:spPr>
        <p:txBody>
          <a:bodyPr anchor="ctr"/>
          <a:lstStyle>
            <a:lvl1pPr marL="274320" indent="-274320" algn="ctr">
              <a:buNone/>
              <a:defRPr kumimoji="0" lang="en-US" sz="2600" b="1" i="0" kern="1200" dirty="0" smtClean="0">
                <a:solidFill>
                  <a:srgbClr val="FF0000"/>
                </a:solidFill>
                <a:latin typeface="Arial" panose="020B0604020202020204" pitchFamily="34" charset="0"/>
                <a:ea typeface="+mn-ea"/>
                <a:cs typeface="Arial" panose="020B0604020202020204" pitchFamily="34" charset="0"/>
              </a:defRPr>
            </a:lvl1pPr>
          </a:lstStyle>
          <a:p>
            <a:pPr marL="0" lvl="0" indent="0" algn="ctr" rtl="0" eaLnBrk="1" latinLnBrk="0" hangingPunct="1">
              <a:spcBef>
                <a:spcPct val="20000"/>
              </a:spcBef>
              <a:buClr>
                <a:schemeClr val="accent3"/>
              </a:buClr>
              <a:buSzPct val="95000"/>
            </a:pPr>
            <a:r>
              <a:rPr lang="en-US" dirty="0"/>
              <a:t>Click to edit Master text styles</a:t>
            </a:r>
          </a:p>
        </p:txBody>
      </p:sp>
    </p:spTree>
    <p:extLst>
      <p:ext uri="{BB962C8B-B14F-4D97-AF65-F5344CB8AC3E}">
        <p14:creationId xmlns:p14="http://schemas.microsoft.com/office/powerpoint/2010/main" val="140799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0-50 Divid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br>
              <a:rPr lang="en-US" dirty="0"/>
            </a:br>
            <a:r>
              <a:rPr lang="en-US" dirty="0"/>
              <a:t>Sub Title</a:t>
            </a:r>
          </a:p>
        </p:txBody>
      </p:sp>
      <p:sp>
        <p:nvSpPr>
          <p:cNvPr id="3" name="Date Placeholder 2"/>
          <p:cNvSpPr>
            <a:spLocks noGrp="1"/>
          </p:cNvSpPr>
          <p:nvPr>
            <p:ph type="dt" sz="half" idx="10"/>
          </p:nvPr>
        </p:nvSpPr>
        <p:spPr/>
        <p:txBody>
          <a:bodyPr/>
          <a:lstStyle/>
          <a:p>
            <a:fld id="{8E36A1BE-59D2-924E-85F8-A66F16361DBC}" type="datetime4">
              <a:rPr lang="en-US" smtClean="0">
                <a:solidFill>
                  <a:prstClr val="black">
                    <a:tint val="75000"/>
                  </a:prstClr>
                </a:solidFill>
              </a:rPr>
              <a:pPr/>
              <a:t>January 7, 2020</a:t>
            </a:fld>
            <a:endParaRPr lang="en-US" dirty="0">
              <a:solidFill>
                <a:prstClr val="black">
                  <a:tint val="75000"/>
                </a:prstClr>
              </a:solidFill>
            </a:endParaRPr>
          </a:p>
        </p:txBody>
      </p:sp>
      <p:sp>
        <p:nvSpPr>
          <p:cNvPr id="7" name="Content Placeholder 6"/>
          <p:cNvSpPr>
            <a:spLocks noGrp="1"/>
          </p:cNvSpPr>
          <p:nvPr>
            <p:ph sz="quarter" idx="12"/>
          </p:nvPr>
        </p:nvSpPr>
        <p:spPr>
          <a:xfrm>
            <a:off x="4648200" y="1447800"/>
            <a:ext cx="4419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76200" y="1447800"/>
            <a:ext cx="441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14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7C039-2B44-42D0-9FD3-FF27EAB6DE72}" type="datetimeFigureOut">
              <a:rPr lang="en-US" smtClean="0"/>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156162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7C039-2B44-42D0-9FD3-FF27EAB6DE72}" type="datetimeFigureOut">
              <a:rPr lang="en-US" smtClean="0"/>
              <a:t>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68485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E7C039-2B44-42D0-9FD3-FF27EAB6DE72}" type="datetimeFigureOut">
              <a:rPr lang="en-US" smtClean="0"/>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72370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E7C039-2B44-42D0-9FD3-FF27EAB6DE72}" type="datetimeFigureOut">
              <a:rPr lang="en-US" smtClean="0"/>
              <a:t>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13327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E7C039-2B44-42D0-9FD3-FF27EAB6DE72}" type="datetimeFigureOut">
              <a:rPr lang="en-US" smtClean="0"/>
              <a:t>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252113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7C039-2B44-42D0-9FD3-FF27EAB6DE72}" type="datetimeFigureOut">
              <a:rPr lang="en-US" smtClean="0"/>
              <a:t>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138545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E7C039-2B44-42D0-9FD3-FF27EAB6DE72}" type="datetimeFigureOut">
              <a:rPr lang="en-US" smtClean="0"/>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264814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7C039-2B44-42D0-9FD3-FF27EAB6DE72}" type="datetimeFigureOut">
              <a:rPr lang="en-US" smtClean="0"/>
              <a:t>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E7DD-3C42-4FBD-8B49-3D3F8895160E}" type="slidenum">
              <a:rPr lang="en-US" smtClean="0"/>
              <a:t>‹#›</a:t>
            </a:fld>
            <a:endParaRPr lang="en-US"/>
          </a:p>
        </p:txBody>
      </p:sp>
    </p:spTree>
    <p:extLst>
      <p:ext uri="{BB962C8B-B14F-4D97-AF65-F5344CB8AC3E}">
        <p14:creationId xmlns:p14="http://schemas.microsoft.com/office/powerpoint/2010/main" val="287483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1/7/2020</a:t>
            </a:fld>
            <a:endParaRPr lang="en-US" dirty="0">
              <a:solidFill>
                <a:prstClr val="black">
                  <a:tint val="7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5FCBEF"/>
                </a:solidFill>
              </a:rPr>
              <a:pPr defTabSz="457200"/>
              <a:t>‹#›</a:t>
            </a:fld>
            <a:endParaRPr lang="en-US" dirty="0">
              <a:solidFill>
                <a:srgbClr val="5FCBEF"/>
              </a:solidFill>
            </a:endParaRPr>
          </a:p>
        </p:txBody>
      </p:sp>
      <p:pic>
        <p:nvPicPr>
          <p:cNvPr id="18" name="Picture 17" descr="NIH_OER_Master_Logo_2Color.eps"/>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8600" y="6324600"/>
            <a:ext cx="2363044" cy="403249"/>
          </a:xfrm>
          <a:prstGeom prst="rect">
            <a:avLst/>
          </a:prstGeom>
        </p:spPr>
      </p:pic>
      <p:sp>
        <p:nvSpPr>
          <p:cNvPr id="19" name="Rectangle 18"/>
          <p:cNvSpPr/>
          <p:nvPr userDrawn="1"/>
        </p:nvSpPr>
        <p:spPr>
          <a:xfrm>
            <a:off x="101600" y="101600"/>
            <a:ext cx="8940800" cy="6662057"/>
          </a:xfrm>
          <a:prstGeom prst="rect">
            <a:avLst/>
          </a:prstGeom>
          <a:noFill/>
          <a:ln w="19050" cap="flat" cmpd="sng" algn="ctr">
            <a:gradFill flip="none" rotWithShape="1">
              <a:gsLst>
                <a:gs pos="0">
                  <a:srgbClr val="03D4A8"/>
                </a:gs>
                <a:gs pos="25000">
                  <a:srgbClr val="21D6E0"/>
                </a:gs>
                <a:gs pos="75000">
                  <a:srgbClr val="0087E6"/>
                </a:gs>
                <a:gs pos="100000">
                  <a:srgbClr val="005CBF"/>
                </a:gs>
              </a:gsLst>
              <a:lin ang="16200000" scaled="1"/>
              <a:tileRect/>
            </a:gradFill>
            <a:prstDash val="solid"/>
          </a:ln>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74103288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5.pn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88.JP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895600"/>
            <a:ext cx="8839200" cy="1646302"/>
          </a:xfrm>
        </p:spPr>
        <p:txBody>
          <a:bodyPr>
            <a:noAutofit/>
          </a:bodyPr>
          <a:lstStyle/>
          <a:p>
            <a:r>
              <a:rPr lang="en-US" altLang="en-US" sz="4400" dirty="0">
                <a:latin typeface="Calibri" pitchFamily="34" charset="0"/>
              </a:rPr>
              <a:t>Using NIH’s </a:t>
            </a:r>
            <a:r>
              <a:rPr lang="en-US" altLang="en-US" sz="4000" dirty="0">
                <a:latin typeface="Calibri" pitchFamily="34" charset="0"/>
              </a:rPr>
              <a:t>Research Portfolio Online Report Tool (RePORT) to Your Advantage</a:t>
            </a:r>
            <a:endParaRPr lang="en-US" sz="4000" dirty="0"/>
          </a:p>
        </p:txBody>
      </p:sp>
      <p:sp>
        <p:nvSpPr>
          <p:cNvPr id="5" name="Subtitle 4"/>
          <p:cNvSpPr>
            <a:spLocks noGrp="1"/>
          </p:cNvSpPr>
          <p:nvPr>
            <p:ph type="subTitle" idx="1"/>
          </p:nvPr>
        </p:nvSpPr>
        <p:spPr>
          <a:xfrm>
            <a:off x="381000" y="4903735"/>
            <a:ext cx="7854696" cy="2209800"/>
          </a:xfrm>
        </p:spPr>
        <p:txBody>
          <a:bodyPr>
            <a:normAutofit/>
          </a:bodyPr>
          <a:lstStyle/>
          <a:p>
            <a:pPr algn="ctr"/>
            <a:r>
              <a:rPr lang="en-US" sz="2400" dirty="0">
                <a:solidFill>
                  <a:schemeClr val="accent1"/>
                </a:solidFill>
                <a:latin typeface="Calibri" pitchFamily="34" charset="0"/>
                <a:ea typeface="+mj-ea"/>
                <a:cs typeface="+mj-cs"/>
              </a:rPr>
              <a:t>November 2019</a:t>
            </a:r>
          </a:p>
          <a:p>
            <a:pPr algn="ctr"/>
            <a:endParaRPr lang="en-US" dirty="0">
              <a:solidFill>
                <a:schemeClr val="tx2"/>
              </a:solidFill>
            </a:endParaRPr>
          </a:p>
          <a:p>
            <a:pPr algn="ctr"/>
            <a:r>
              <a:rPr lang="en-US" sz="2000" b="1" dirty="0"/>
              <a:t>Megan Columbus</a:t>
            </a:r>
          </a:p>
          <a:p>
            <a:pPr algn="ctr">
              <a:spcBef>
                <a:spcPts val="0"/>
              </a:spcBef>
            </a:pPr>
            <a:r>
              <a:rPr lang="en-US" altLang="en-US" sz="2000" dirty="0"/>
              <a:t>Director, Division of Communications and Outreach</a:t>
            </a:r>
          </a:p>
          <a:p>
            <a:pPr algn="ctr">
              <a:spcBef>
                <a:spcPts val="0"/>
              </a:spcBef>
            </a:pPr>
            <a:r>
              <a:rPr lang="en-US" altLang="en-US" sz="2000" dirty="0"/>
              <a:t>NIH Office of Extramural Research</a:t>
            </a:r>
          </a:p>
          <a:p>
            <a:pPr algn="ctr"/>
            <a:endParaRPr lang="en-US" altLang="en-US" sz="2000" dirty="0"/>
          </a:p>
        </p:txBody>
      </p:sp>
      <p:pic>
        <p:nvPicPr>
          <p:cNvPr id="2" name="Picture 1" descr="&quot;"/>
          <p:cNvPicPr>
            <a:picLocks noChangeAspect="1"/>
          </p:cNvPicPr>
          <p:nvPr/>
        </p:nvPicPr>
        <p:blipFill>
          <a:blip r:embed="rId3"/>
          <a:stretch>
            <a:fillRect/>
          </a:stretch>
        </p:blipFill>
        <p:spPr>
          <a:xfrm>
            <a:off x="565608" y="0"/>
            <a:ext cx="8067675" cy="3113035"/>
          </a:xfrm>
          <a:prstGeom prst="rect">
            <a:avLst/>
          </a:prstGeom>
          <a:effectLst>
            <a:softEdge rad="444500"/>
          </a:effectLst>
        </p:spPr>
      </p:pic>
    </p:spTree>
    <p:extLst>
      <p:ext uri="{BB962C8B-B14F-4D97-AF65-F5344CB8AC3E}">
        <p14:creationId xmlns:p14="http://schemas.microsoft.com/office/powerpoint/2010/main" val="284973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image: matchmaker results screen. Matchmaker will return the one hundred most similar projects, as well as display a graphical bar chart summary of the results by NIH Institute or Center, Activity Code, and Study Section.&#10;&#10;Below the charts, projects are listed in decreasing similarity, as indicated here by the match score.&#10;"/>
          <p:cNvPicPr>
            <a:picLocks noChangeAspect="1"/>
          </p:cNvPicPr>
          <p:nvPr/>
        </p:nvPicPr>
        <p:blipFill rotWithShape="1">
          <a:blip r:embed="rId3">
            <a:extLst>
              <a:ext uri="{28A0092B-C50C-407E-A947-70E740481C1C}">
                <a14:useLocalDpi xmlns:a14="http://schemas.microsoft.com/office/drawing/2010/main" val="0"/>
              </a:ext>
            </a:extLst>
          </a:blip>
          <a:srcRect b="15507"/>
          <a:stretch/>
        </p:blipFill>
        <p:spPr>
          <a:xfrm>
            <a:off x="10886" y="138416"/>
            <a:ext cx="9144000" cy="6858000"/>
          </a:xfrm>
          <a:prstGeom prst="rect">
            <a:avLst/>
          </a:prstGeom>
        </p:spPr>
      </p:pic>
      <p:sp>
        <p:nvSpPr>
          <p:cNvPr id="3" name="Title 2"/>
          <p:cNvSpPr>
            <a:spLocks noGrp="1"/>
          </p:cNvSpPr>
          <p:nvPr>
            <p:ph type="title"/>
          </p:nvPr>
        </p:nvSpPr>
        <p:spPr>
          <a:xfrm>
            <a:off x="-10886" y="72571"/>
            <a:ext cx="9144000" cy="776514"/>
          </a:xfrm>
          <a:solidFill>
            <a:schemeClr val="bg1"/>
          </a:solidFill>
        </p:spPr>
        <p:txBody>
          <a:bodyPr/>
          <a:lstStyle/>
          <a:p>
            <a:r>
              <a:rPr lang="en-US" dirty="0">
                <a:solidFill>
                  <a:srgbClr val="FF0000"/>
                </a:solidFill>
              </a:rPr>
              <a:t>Matchmaker</a:t>
            </a:r>
            <a:r>
              <a:rPr lang="en-US" dirty="0"/>
              <a:t> – Similar Project Search Result</a:t>
            </a:r>
          </a:p>
        </p:txBody>
      </p:sp>
      <p:sp>
        <p:nvSpPr>
          <p:cNvPr id="2" name="Slide Number Placeholder 1"/>
          <p:cNvSpPr>
            <a:spLocks noGrp="1"/>
          </p:cNvSpPr>
          <p:nvPr>
            <p:ph type="sldNum" sz="quarter" idx="12"/>
          </p:nvPr>
        </p:nvSpPr>
        <p:spPr/>
        <p:txBody>
          <a:bodyPr/>
          <a:lstStyle/>
          <a:p>
            <a:fld id="{DCBBBAC9-EAE3-4D43-8214-8FA8FB9FC5F3}" type="slidenum">
              <a:rPr lang="en-US" smtClean="0"/>
              <a:pPr/>
              <a:t>10</a:t>
            </a:fld>
            <a:endParaRPr lang="en-US" dirty="0"/>
          </a:p>
        </p:txBody>
      </p:sp>
    </p:spTree>
    <p:extLst>
      <p:ext uri="{BB962C8B-B14F-4D97-AF65-F5344CB8AC3E}">
        <p14:creationId xmlns:p14="http://schemas.microsoft.com/office/powerpoint/2010/main" val="237141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descr="&quot;"/>
          <p:cNvGrpSpPr/>
          <p:nvPr/>
        </p:nvGrpSpPr>
        <p:grpSpPr>
          <a:xfrm>
            <a:off x="32824" y="1828800"/>
            <a:ext cx="7587176" cy="5029200"/>
            <a:chOff x="32824" y="1828800"/>
            <a:chExt cx="7587176" cy="5029200"/>
          </a:xfrm>
        </p:grpSpPr>
        <p:pic>
          <p:nvPicPr>
            <p:cNvPr id="5" name="Picture 4" descr="&quot;"/>
            <p:cNvPicPr>
              <a:picLocks noChangeAspect="1"/>
            </p:cNvPicPr>
            <p:nvPr/>
          </p:nvPicPr>
          <p:blipFill>
            <a:blip r:embed="rId3"/>
            <a:stretch>
              <a:fillRect/>
            </a:stretch>
          </p:blipFill>
          <p:spPr>
            <a:xfrm>
              <a:off x="32824" y="2286000"/>
              <a:ext cx="7587176" cy="4572000"/>
            </a:xfrm>
            <a:prstGeom prst="rect">
              <a:avLst/>
            </a:prstGeom>
          </p:spPr>
        </p:pic>
        <p:sp>
          <p:nvSpPr>
            <p:cNvPr id="6" name="TextBox 5"/>
            <p:cNvSpPr txBox="1"/>
            <p:nvPr/>
          </p:nvSpPr>
          <p:spPr>
            <a:xfrm>
              <a:off x="228600" y="1828800"/>
              <a:ext cx="2212465" cy="369332"/>
            </a:xfrm>
            <a:prstGeom prst="rect">
              <a:avLst/>
            </a:prstGeom>
            <a:noFill/>
          </p:spPr>
          <p:txBody>
            <a:bodyPr wrap="none" rtlCol="0">
              <a:spAutoFit/>
            </a:bodyPr>
            <a:lstStyle/>
            <a:p>
              <a:r>
                <a:rPr lang="en-US" dirty="0"/>
                <a:t>Detailed chart view</a:t>
              </a:r>
            </a:p>
          </p:txBody>
        </p:sp>
      </p:grpSp>
      <p:sp>
        <p:nvSpPr>
          <p:cNvPr id="3" name="Title 2"/>
          <p:cNvSpPr>
            <a:spLocks noGrp="1"/>
          </p:cNvSpPr>
          <p:nvPr>
            <p:ph type="title"/>
          </p:nvPr>
        </p:nvSpPr>
        <p:spPr>
          <a:xfrm>
            <a:off x="32824" y="20202"/>
            <a:ext cx="9144000" cy="1320800"/>
          </a:xfrm>
        </p:spPr>
        <p:txBody>
          <a:bodyPr>
            <a:normAutofit fontScale="90000"/>
          </a:bodyPr>
          <a:lstStyle/>
          <a:p>
            <a:r>
              <a:rPr lang="en-US" sz="4000" dirty="0">
                <a:solidFill>
                  <a:srgbClr val="FF0000"/>
                </a:solidFill>
              </a:rPr>
              <a:t>Matchmaker</a:t>
            </a:r>
            <a:r>
              <a:rPr lang="en-US" dirty="0"/>
              <a:t> – Similar Project Result- Institute</a:t>
            </a:r>
            <a:br>
              <a:rPr lang="en-US" dirty="0"/>
            </a:br>
            <a:endParaRPr lang="en-US" dirty="0"/>
          </a:p>
        </p:txBody>
      </p:sp>
      <p:sp>
        <p:nvSpPr>
          <p:cNvPr id="2" name="Slide Number Placeholder 1"/>
          <p:cNvSpPr>
            <a:spLocks noGrp="1"/>
          </p:cNvSpPr>
          <p:nvPr>
            <p:ph type="sldNum" sz="quarter" idx="12"/>
          </p:nvPr>
        </p:nvSpPr>
        <p:spPr/>
        <p:txBody>
          <a:bodyPr/>
          <a:lstStyle/>
          <a:p>
            <a:fld id="{DCBBBAC9-EAE3-4D43-8214-8FA8FB9FC5F3}" type="slidenum">
              <a:rPr lang="en-US" smtClean="0"/>
              <a:pPr/>
              <a:t>11</a:t>
            </a:fld>
            <a:endParaRPr lang="en-US" dirty="0"/>
          </a:p>
        </p:txBody>
      </p:sp>
      <p:pic>
        <p:nvPicPr>
          <p:cNvPr id="4" name="Picture 3" descr="Images of search result - bar graphs showing how many projects by IC. "/>
          <p:cNvPicPr>
            <a:picLocks noChangeAspect="1"/>
          </p:cNvPicPr>
          <p:nvPr/>
        </p:nvPicPr>
        <p:blipFill>
          <a:blip r:embed="rId4"/>
          <a:stretch>
            <a:fillRect/>
          </a:stretch>
        </p:blipFill>
        <p:spPr>
          <a:xfrm>
            <a:off x="3352633" y="818529"/>
            <a:ext cx="5856848" cy="3775242"/>
          </a:xfrm>
          <a:prstGeom prst="rect">
            <a:avLst/>
          </a:prstGeom>
        </p:spPr>
      </p:pic>
    </p:spTree>
    <p:extLst>
      <p:ext uri="{BB962C8B-B14F-4D97-AF65-F5344CB8AC3E}">
        <p14:creationId xmlns:p14="http://schemas.microsoft.com/office/powerpoint/2010/main" val="111311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descr="&quot;&quot;"/>
          <p:cNvGrpSpPr/>
          <p:nvPr/>
        </p:nvGrpSpPr>
        <p:grpSpPr>
          <a:xfrm>
            <a:off x="-21771" y="1853770"/>
            <a:ext cx="9144000" cy="4988990"/>
            <a:chOff x="-21771" y="1853770"/>
            <a:chExt cx="9144000" cy="4988990"/>
          </a:xfrm>
        </p:grpSpPr>
        <p:pic>
          <p:nvPicPr>
            <p:cNvPr id="5" name="Picture 4"/>
            <p:cNvPicPr>
              <a:picLocks noChangeAspect="1"/>
            </p:cNvPicPr>
            <p:nvPr/>
          </p:nvPicPr>
          <p:blipFill>
            <a:blip r:embed="rId3"/>
            <a:stretch>
              <a:fillRect/>
            </a:stretch>
          </p:blipFill>
          <p:spPr>
            <a:xfrm>
              <a:off x="-21771" y="1853770"/>
              <a:ext cx="9144000" cy="4988990"/>
            </a:xfrm>
            <a:prstGeom prst="rect">
              <a:avLst/>
            </a:prstGeom>
          </p:spPr>
        </p:pic>
        <p:sp>
          <p:nvSpPr>
            <p:cNvPr id="6" name="TextBox 5" descr="&quot;&quot;"/>
            <p:cNvSpPr txBox="1"/>
            <p:nvPr/>
          </p:nvSpPr>
          <p:spPr>
            <a:xfrm>
              <a:off x="1219200" y="2209800"/>
              <a:ext cx="2212465" cy="646331"/>
            </a:xfrm>
            <a:prstGeom prst="rect">
              <a:avLst/>
            </a:prstGeom>
            <a:noFill/>
          </p:spPr>
          <p:txBody>
            <a:bodyPr wrap="none" rtlCol="0">
              <a:spAutoFit/>
            </a:bodyPr>
            <a:lstStyle/>
            <a:p>
              <a:r>
                <a:rPr lang="en-US" dirty="0"/>
                <a:t>Detailed chart view</a:t>
              </a:r>
            </a:p>
            <a:p>
              <a:endParaRPr lang="en-US" dirty="0"/>
            </a:p>
          </p:txBody>
        </p:sp>
      </p:grpSp>
      <p:sp>
        <p:nvSpPr>
          <p:cNvPr id="3" name="Title 2"/>
          <p:cNvSpPr>
            <a:spLocks noGrp="1"/>
          </p:cNvSpPr>
          <p:nvPr>
            <p:ph type="title"/>
          </p:nvPr>
        </p:nvSpPr>
        <p:spPr>
          <a:xfrm>
            <a:off x="-35169" y="125935"/>
            <a:ext cx="9372601" cy="1320800"/>
          </a:xfrm>
        </p:spPr>
        <p:txBody>
          <a:bodyPr/>
          <a:lstStyle/>
          <a:p>
            <a:r>
              <a:rPr lang="en-US" dirty="0">
                <a:solidFill>
                  <a:srgbClr val="FF0000"/>
                </a:solidFill>
              </a:rPr>
              <a:t>Matchmaker</a:t>
            </a:r>
            <a:r>
              <a:rPr lang="en-US" dirty="0"/>
              <a:t> – Similar Project Search Result </a:t>
            </a:r>
            <a:br>
              <a:rPr lang="en-US" dirty="0"/>
            </a:br>
            <a:r>
              <a:rPr lang="en-US" dirty="0"/>
              <a:t>– Activity Code</a:t>
            </a:r>
          </a:p>
        </p:txBody>
      </p:sp>
      <p:pic>
        <p:nvPicPr>
          <p:cNvPr id="4" name="Picture 3" descr="images of bar charts showing prevalence of different activity codes matching the search result"/>
          <p:cNvPicPr>
            <a:picLocks noChangeAspect="1"/>
          </p:cNvPicPr>
          <p:nvPr/>
        </p:nvPicPr>
        <p:blipFill>
          <a:blip r:embed="rId4"/>
          <a:stretch>
            <a:fillRect/>
          </a:stretch>
        </p:blipFill>
        <p:spPr>
          <a:xfrm>
            <a:off x="3618467" y="1371600"/>
            <a:ext cx="5572125" cy="3743325"/>
          </a:xfrm>
          <a:prstGeom prst="rect">
            <a:avLst/>
          </a:prstGeom>
        </p:spPr>
      </p:pic>
    </p:spTree>
    <p:extLst>
      <p:ext uri="{BB962C8B-B14F-4D97-AF65-F5344CB8AC3E}">
        <p14:creationId xmlns:p14="http://schemas.microsoft.com/office/powerpoint/2010/main" val="1739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quot;&quot;"/>
          <p:cNvPicPr>
            <a:picLocks noChangeAspect="1"/>
          </p:cNvPicPr>
          <p:nvPr/>
        </p:nvPicPr>
        <p:blipFill>
          <a:blip r:embed="rId3"/>
          <a:stretch>
            <a:fillRect/>
          </a:stretch>
        </p:blipFill>
        <p:spPr>
          <a:xfrm>
            <a:off x="-10886" y="1904388"/>
            <a:ext cx="9144000" cy="4953612"/>
          </a:xfrm>
          <a:prstGeom prst="rect">
            <a:avLst/>
          </a:prstGeom>
        </p:spPr>
      </p:pic>
      <p:pic>
        <p:nvPicPr>
          <p:cNvPr id="4" name="Picture 3" descr="image of bar charts showing prevelence of projects matching search result and which study section they went to. "/>
          <p:cNvPicPr>
            <a:picLocks noChangeAspect="1"/>
          </p:cNvPicPr>
          <p:nvPr/>
        </p:nvPicPr>
        <p:blipFill>
          <a:blip r:embed="rId4"/>
          <a:stretch>
            <a:fillRect/>
          </a:stretch>
        </p:blipFill>
        <p:spPr>
          <a:xfrm>
            <a:off x="3477230" y="1044218"/>
            <a:ext cx="5804883" cy="4365982"/>
          </a:xfrm>
          <a:prstGeom prst="rect">
            <a:avLst/>
          </a:prstGeom>
        </p:spPr>
      </p:pic>
      <p:sp>
        <p:nvSpPr>
          <p:cNvPr id="3" name="Title 2"/>
          <p:cNvSpPr>
            <a:spLocks noGrp="1"/>
          </p:cNvSpPr>
          <p:nvPr>
            <p:ph type="title"/>
          </p:nvPr>
        </p:nvSpPr>
        <p:spPr>
          <a:xfrm>
            <a:off x="76200" y="185057"/>
            <a:ext cx="9372601" cy="1320800"/>
          </a:xfrm>
        </p:spPr>
        <p:txBody>
          <a:bodyPr/>
          <a:lstStyle/>
          <a:p>
            <a:r>
              <a:rPr lang="en-US" dirty="0">
                <a:solidFill>
                  <a:srgbClr val="FF0000"/>
                </a:solidFill>
              </a:rPr>
              <a:t>Matchmaker</a:t>
            </a:r>
            <a:r>
              <a:rPr lang="en-US" dirty="0"/>
              <a:t> – Similar Project Search Result – Study Section</a:t>
            </a:r>
          </a:p>
        </p:txBody>
      </p:sp>
      <p:sp>
        <p:nvSpPr>
          <p:cNvPr id="2" name="Slide Number Placeholder 1"/>
          <p:cNvSpPr>
            <a:spLocks noGrp="1"/>
          </p:cNvSpPr>
          <p:nvPr>
            <p:ph type="sldNum" sz="quarter" idx="12"/>
          </p:nvPr>
        </p:nvSpPr>
        <p:spPr/>
        <p:txBody>
          <a:bodyPr/>
          <a:lstStyle/>
          <a:p>
            <a:fld id="{DCBBBAC9-EAE3-4D43-8214-8FA8FB9FC5F3}" type="slidenum">
              <a:rPr lang="en-US" smtClean="0"/>
              <a:pPr/>
              <a:t>13</a:t>
            </a:fld>
            <a:endParaRPr lang="en-US" dirty="0"/>
          </a:p>
        </p:txBody>
      </p:sp>
    </p:spTree>
    <p:extLst>
      <p:ext uri="{BB962C8B-B14F-4D97-AF65-F5344CB8AC3E}">
        <p14:creationId xmlns:p14="http://schemas.microsoft.com/office/powerpoint/2010/main" val="354514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2824" y="20202"/>
            <a:ext cx="4462976" cy="1320800"/>
          </a:xfrm>
        </p:spPr>
        <p:txBody>
          <a:bodyPr>
            <a:normAutofit fontScale="90000"/>
          </a:bodyPr>
          <a:lstStyle/>
          <a:p>
            <a:r>
              <a:rPr lang="en-US" dirty="0">
                <a:solidFill>
                  <a:srgbClr val="FF0000"/>
                </a:solidFill>
              </a:rPr>
              <a:t>Matchmaker</a:t>
            </a:r>
            <a:r>
              <a:rPr lang="en-US" dirty="0"/>
              <a:t> – Similar Project Result</a:t>
            </a:r>
            <a:br>
              <a:rPr lang="en-US" dirty="0"/>
            </a:br>
            <a:r>
              <a:rPr lang="en-US" dirty="0"/>
              <a:t>- Explore Further</a:t>
            </a:r>
            <a:br>
              <a:rPr lang="en-US" dirty="0"/>
            </a:br>
            <a:endParaRPr lang="en-US" dirty="0"/>
          </a:p>
        </p:txBody>
      </p:sp>
      <p:sp>
        <p:nvSpPr>
          <p:cNvPr id="2" name="Slide Number Placeholder 1"/>
          <p:cNvSpPr>
            <a:spLocks noGrp="1"/>
          </p:cNvSpPr>
          <p:nvPr>
            <p:ph type="sldNum" sz="quarter" idx="12"/>
          </p:nvPr>
        </p:nvSpPr>
        <p:spPr/>
        <p:txBody>
          <a:bodyPr/>
          <a:lstStyle/>
          <a:p>
            <a:fld id="{DCBBBAC9-EAE3-4D43-8214-8FA8FB9FC5F3}" type="slidenum">
              <a:rPr lang="en-US" smtClean="0"/>
              <a:pPr/>
              <a:t>14</a:t>
            </a:fld>
            <a:endParaRPr lang="en-US" dirty="0"/>
          </a:p>
        </p:txBody>
      </p:sp>
      <p:sp>
        <p:nvSpPr>
          <p:cNvPr id="10" name="TextBox 9" descr="On search result chart, selecting one IC will filter result"/>
          <p:cNvSpPr txBox="1"/>
          <p:nvPr/>
        </p:nvSpPr>
        <p:spPr>
          <a:xfrm>
            <a:off x="2286000" y="1921887"/>
            <a:ext cx="1828801" cy="646331"/>
          </a:xfrm>
          <a:prstGeom prst="rect">
            <a:avLst/>
          </a:prstGeom>
          <a:noFill/>
          <a:ln>
            <a:solidFill>
              <a:srgbClr val="FF0000"/>
            </a:solidFill>
          </a:ln>
        </p:spPr>
        <p:txBody>
          <a:bodyPr wrap="square" rtlCol="0">
            <a:spAutoFit/>
          </a:bodyPr>
          <a:lstStyle/>
          <a:p>
            <a:r>
              <a:rPr lang="en-US" dirty="0">
                <a:solidFill>
                  <a:srgbClr val="FF0000"/>
                </a:solidFill>
              </a:rPr>
              <a:t>Select Institute to filter result </a:t>
            </a:r>
          </a:p>
        </p:txBody>
      </p:sp>
      <p:pic>
        <p:nvPicPr>
          <p:cNvPr id="4" name="Picture 3" descr="Images of search result - bar graphs showing how many projects by IC. Indication that clicking on one IC changes results for activity codes and study sections. You can see different ICs use different activity codes and their apps go to different study sections. "/>
          <p:cNvPicPr>
            <a:picLocks noChangeAspect="1"/>
          </p:cNvPicPr>
          <p:nvPr/>
        </p:nvPicPr>
        <p:blipFill>
          <a:blip r:embed="rId3"/>
          <a:stretch>
            <a:fillRect/>
          </a:stretch>
        </p:blipFill>
        <p:spPr>
          <a:xfrm>
            <a:off x="4441537" y="-76200"/>
            <a:ext cx="4550063" cy="2932907"/>
          </a:xfrm>
          <a:prstGeom prst="rect">
            <a:avLst/>
          </a:prstGeom>
        </p:spPr>
      </p:pic>
      <p:pic>
        <p:nvPicPr>
          <p:cNvPr id="11" name="Picture 10" descr="&quot;"/>
          <p:cNvPicPr>
            <a:picLocks noChangeAspect="1"/>
          </p:cNvPicPr>
          <p:nvPr/>
        </p:nvPicPr>
        <p:blipFill>
          <a:blip r:embed="rId4"/>
          <a:stretch>
            <a:fillRect/>
          </a:stretch>
        </p:blipFill>
        <p:spPr>
          <a:xfrm>
            <a:off x="-43377" y="4909280"/>
            <a:ext cx="9034977" cy="1948720"/>
          </a:xfrm>
          <a:prstGeom prst="rect">
            <a:avLst/>
          </a:prstGeom>
        </p:spPr>
      </p:pic>
      <p:pic>
        <p:nvPicPr>
          <p:cNvPr id="9" name="Picture 8" descr="image of result filtered by IC to highlight activitiy codes used and sutdy sections applications go to. "/>
          <p:cNvPicPr>
            <a:picLocks noChangeAspect="1"/>
          </p:cNvPicPr>
          <p:nvPr/>
        </p:nvPicPr>
        <p:blipFill>
          <a:blip r:embed="rId5"/>
          <a:stretch>
            <a:fillRect/>
          </a:stretch>
        </p:blipFill>
        <p:spPr>
          <a:xfrm>
            <a:off x="-137395" y="2667000"/>
            <a:ext cx="9205196" cy="2366608"/>
          </a:xfrm>
          <a:prstGeom prst="rect">
            <a:avLst/>
          </a:prstGeom>
        </p:spPr>
      </p:pic>
      <p:sp>
        <p:nvSpPr>
          <p:cNvPr id="13" name="Rectangle 12" title="&quot;&quot;"/>
          <p:cNvSpPr/>
          <p:nvPr/>
        </p:nvSpPr>
        <p:spPr bwMode="auto">
          <a:xfrm>
            <a:off x="5312063" y="2438400"/>
            <a:ext cx="707737" cy="311911"/>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2" name="Rectangle 11" title="&quot;&quot;"/>
          <p:cNvSpPr/>
          <p:nvPr/>
        </p:nvSpPr>
        <p:spPr bwMode="auto">
          <a:xfrm>
            <a:off x="6988463" y="2431289"/>
            <a:ext cx="631537" cy="311911"/>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Tree>
    <p:extLst>
      <p:ext uri="{BB962C8B-B14F-4D97-AF65-F5344CB8AC3E}">
        <p14:creationId xmlns:p14="http://schemas.microsoft.com/office/powerpoint/2010/main" val="13161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image: bar graph showing prevelence  by activity code"/>
          <p:cNvPicPr>
            <a:picLocks noChangeAspect="1"/>
          </p:cNvPicPr>
          <p:nvPr/>
        </p:nvPicPr>
        <p:blipFill>
          <a:blip r:embed="rId3"/>
          <a:stretch>
            <a:fillRect/>
          </a:stretch>
        </p:blipFill>
        <p:spPr>
          <a:xfrm>
            <a:off x="4495800" y="-99209"/>
            <a:ext cx="4685601" cy="3796797"/>
          </a:xfrm>
          <a:prstGeom prst="rect">
            <a:avLst/>
          </a:prstGeom>
        </p:spPr>
      </p:pic>
      <p:sp>
        <p:nvSpPr>
          <p:cNvPr id="3" name="Title 2"/>
          <p:cNvSpPr>
            <a:spLocks noGrp="1"/>
          </p:cNvSpPr>
          <p:nvPr>
            <p:ph type="title"/>
          </p:nvPr>
        </p:nvSpPr>
        <p:spPr>
          <a:xfrm>
            <a:off x="32824" y="20202"/>
            <a:ext cx="5072576" cy="1320800"/>
          </a:xfrm>
        </p:spPr>
        <p:txBody>
          <a:bodyPr>
            <a:normAutofit fontScale="90000"/>
          </a:bodyPr>
          <a:lstStyle/>
          <a:p>
            <a:r>
              <a:rPr lang="en-US" dirty="0">
                <a:solidFill>
                  <a:srgbClr val="FF0000"/>
                </a:solidFill>
              </a:rPr>
              <a:t>Matchmaker</a:t>
            </a:r>
            <a:r>
              <a:rPr lang="en-US" dirty="0"/>
              <a:t> – Similar Project Result - Filtered by activity code</a:t>
            </a:r>
            <a:br>
              <a:rPr lang="en-US" dirty="0"/>
            </a:br>
            <a:endParaRPr lang="en-US" dirty="0"/>
          </a:p>
        </p:txBody>
      </p:sp>
      <p:sp>
        <p:nvSpPr>
          <p:cNvPr id="2" name="Slide Number Placeholder 1"/>
          <p:cNvSpPr>
            <a:spLocks noGrp="1"/>
          </p:cNvSpPr>
          <p:nvPr>
            <p:ph type="sldNum" sz="quarter" idx="12"/>
          </p:nvPr>
        </p:nvSpPr>
        <p:spPr/>
        <p:txBody>
          <a:bodyPr/>
          <a:lstStyle/>
          <a:p>
            <a:fld id="{DCBBBAC9-EAE3-4D43-8214-8FA8FB9FC5F3}" type="slidenum">
              <a:rPr lang="en-US" smtClean="0"/>
              <a:pPr/>
              <a:t>15</a:t>
            </a:fld>
            <a:endParaRPr lang="en-US" dirty="0"/>
          </a:p>
        </p:txBody>
      </p:sp>
      <p:sp>
        <p:nvSpPr>
          <p:cNvPr id="10" name="TextBox 9" descr="On search result chart, selecting one act5ivity code will filter result"/>
          <p:cNvSpPr txBox="1"/>
          <p:nvPr/>
        </p:nvSpPr>
        <p:spPr>
          <a:xfrm>
            <a:off x="2286000" y="2277191"/>
            <a:ext cx="1752600" cy="923330"/>
          </a:xfrm>
          <a:prstGeom prst="rect">
            <a:avLst/>
          </a:prstGeom>
          <a:noFill/>
          <a:ln>
            <a:solidFill>
              <a:srgbClr val="FF0000"/>
            </a:solidFill>
          </a:ln>
        </p:spPr>
        <p:txBody>
          <a:bodyPr wrap="square" rtlCol="0">
            <a:spAutoFit/>
          </a:bodyPr>
          <a:lstStyle/>
          <a:p>
            <a:r>
              <a:rPr lang="en-US" dirty="0">
                <a:solidFill>
                  <a:srgbClr val="FF0000"/>
                </a:solidFill>
              </a:rPr>
              <a:t>Select activity code to filter result </a:t>
            </a:r>
          </a:p>
        </p:txBody>
      </p:sp>
      <p:sp>
        <p:nvSpPr>
          <p:cNvPr id="12" name="Rectangle 11" title="&quot;&quot;"/>
          <p:cNvSpPr/>
          <p:nvPr/>
        </p:nvSpPr>
        <p:spPr bwMode="auto">
          <a:xfrm>
            <a:off x="7086600" y="3293261"/>
            <a:ext cx="707737" cy="311911"/>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pic>
        <p:nvPicPr>
          <p:cNvPr id="14" name="Picture 13" descr="image: for selected activity code, shows resulting ICs and study sections"/>
          <p:cNvPicPr>
            <a:picLocks noChangeAspect="1"/>
          </p:cNvPicPr>
          <p:nvPr/>
        </p:nvPicPr>
        <p:blipFill>
          <a:blip r:embed="rId4"/>
          <a:stretch>
            <a:fillRect/>
          </a:stretch>
        </p:blipFill>
        <p:spPr>
          <a:xfrm>
            <a:off x="-152400" y="3824666"/>
            <a:ext cx="9538854" cy="3033334"/>
          </a:xfrm>
          <a:prstGeom prst="rect">
            <a:avLst/>
          </a:prstGeom>
        </p:spPr>
      </p:pic>
    </p:spTree>
    <p:extLst>
      <p:ext uri="{BB962C8B-B14F-4D97-AF65-F5344CB8AC3E}">
        <p14:creationId xmlns:p14="http://schemas.microsoft.com/office/powerpoint/2010/main" val="26884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191011"/>
            <a:ext cx="6096000" cy="762000"/>
          </a:xfrm>
        </p:spPr>
        <p:txBody>
          <a:bodyPr/>
          <a:lstStyle/>
          <a:p>
            <a:r>
              <a:rPr lang="en-US" dirty="0">
                <a:solidFill>
                  <a:schemeClr val="bg1"/>
                </a:solidFill>
              </a:rPr>
              <a:t>Matchmaker Search</a:t>
            </a:r>
          </a:p>
        </p:txBody>
      </p:sp>
      <p:pic>
        <p:nvPicPr>
          <p:cNvPr id="11" name="Content Placeholder 10" descr="image: Matchmaker text input screen with description of work entered. This time button highlighted is similar program officials"/>
          <p:cNvPicPr>
            <a:picLocks noGrp="1" noChangeAspect="1"/>
          </p:cNvPicPr>
          <p:nvPr>
            <p:ph idx="1"/>
          </p:nvPr>
        </p:nvPicPr>
        <p:blipFill>
          <a:blip r:embed="rId3"/>
          <a:stretch>
            <a:fillRect/>
          </a:stretch>
        </p:blipFill>
        <p:spPr>
          <a:xfrm>
            <a:off x="-152400" y="454334"/>
            <a:ext cx="9736974" cy="6781799"/>
          </a:xfrm>
          <a:prstGeom prst="rect">
            <a:avLst/>
          </a:prstGeom>
        </p:spPr>
      </p:pic>
      <p:sp>
        <p:nvSpPr>
          <p:cNvPr id="4" name="Slide Number Placeholder 3"/>
          <p:cNvSpPr>
            <a:spLocks noGrp="1"/>
          </p:cNvSpPr>
          <p:nvPr>
            <p:ph type="sldNum" sz="quarter" idx="12"/>
          </p:nvPr>
        </p:nvSpPr>
        <p:spPr/>
        <p:txBody>
          <a:bodyPr/>
          <a:lstStyle/>
          <a:p>
            <a:fld id="{DCBBBAC9-EAE3-4D43-8214-8FA8FB9FC5F3}" type="slidenum">
              <a:rPr lang="en-US" smtClean="0"/>
              <a:pPr/>
              <a:t>16</a:t>
            </a:fld>
            <a:endParaRPr lang="en-US" dirty="0"/>
          </a:p>
        </p:txBody>
      </p:sp>
      <p:sp>
        <p:nvSpPr>
          <p:cNvPr id="15" name="TextBox 14"/>
          <p:cNvSpPr txBox="1"/>
          <p:nvPr/>
        </p:nvSpPr>
        <p:spPr>
          <a:xfrm>
            <a:off x="2108685" y="2857008"/>
            <a:ext cx="5410200" cy="2292935"/>
          </a:xfrm>
          <a:prstGeom prst="rect">
            <a:avLst/>
          </a:prstGeom>
          <a:noFill/>
        </p:spPr>
        <p:txBody>
          <a:bodyPr wrap="square" rtlCol="0">
            <a:spAutoFit/>
          </a:bodyPr>
          <a:lstStyle/>
          <a:p>
            <a:r>
              <a:rPr lang="en-US" sz="1100" b="0" u="none" dirty="0">
                <a:solidFill>
                  <a:schemeClr val="tx1"/>
                </a:solidFill>
              </a:rPr>
              <a:t>The research group investigates the neurobiology underlying drug abuse and related psychiatric disorders. The work is focused on the systematic study of the human brain of drug abusers and subjects with psychiatric disorders in relation to opioid neuropeptide, cannabinoid and dopamine neuronal systems. Drug abuse and, e.g., major depression are associated with alterations of mood, cognition, and motivation, thus, an important goal is to identify and map specific genes in the </a:t>
            </a:r>
            <a:r>
              <a:rPr lang="en-US" sz="1100" b="0" u="none" dirty="0" err="1">
                <a:solidFill>
                  <a:schemeClr val="tx1"/>
                </a:solidFill>
              </a:rPr>
              <a:t>mesocorticolimbic</a:t>
            </a:r>
            <a:r>
              <a:rPr lang="en-US" sz="1100" b="0" u="none" dirty="0">
                <a:solidFill>
                  <a:schemeClr val="tx1"/>
                </a:solidFill>
              </a:rPr>
              <a:t> system, which regulate emotional function. Techniques such as in situ hybridization, RT-PCR, DNA microarray, in vitro autoradiography, and general biochemical assays are used for the detailed analyses of genes, and respective protein products, in discrete </a:t>
            </a:r>
            <a:r>
              <a:rPr lang="en-US" sz="1100" b="0" u="none" dirty="0" err="1">
                <a:solidFill>
                  <a:schemeClr val="tx1"/>
                </a:solidFill>
              </a:rPr>
              <a:t>mesocorticolimbic</a:t>
            </a:r>
            <a:r>
              <a:rPr lang="en-US" sz="1100" b="0" u="none" dirty="0">
                <a:solidFill>
                  <a:schemeClr val="tx1"/>
                </a:solidFill>
              </a:rPr>
              <a:t> brain areas. Molecular, biochemical, and in vivo studies of the human brain are assessed in relation to individual genotype in order to identify neurobiological correlates of functional genetic polymorphisms linked to addiction and affective disorders. Epigenetic mechanisms, e.g., DNA methylation, are also evaluated in relation to the regulation of gene expression.</a:t>
            </a:r>
          </a:p>
        </p:txBody>
      </p:sp>
      <p:sp>
        <p:nvSpPr>
          <p:cNvPr id="12" name="Rectangle 11">
            <a:extLst>
              <a:ext uri="{C183D7F6-B498-43B3-948B-1728B52AA6E4}">
                <adec:decorative xmlns:adec="http://schemas.microsoft.com/office/drawing/2017/decorative" xmlns="" val="1"/>
              </a:ext>
            </a:extLst>
          </p:cNvPr>
          <p:cNvSpPr/>
          <p:nvPr/>
        </p:nvSpPr>
        <p:spPr bwMode="auto">
          <a:xfrm>
            <a:off x="4876800" y="6250415"/>
            <a:ext cx="2138413" cy="53138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useBgFill="1">
        <p:nvSpPr>
          <p:cNvPr id="18" name="Title 1"/>
          <p:cNvSpPr txBox="1">
            <a:spLocks/>
          </p:cNvSpPr>
          <p:nvPr/>
        </p:nvSpPr>
        <p:spPr>
          <a:xfrm>
            <a:off x="35292" y="0"/>
            <a:ext cx="9556985" cy="12518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0000"/>
                </a:solidFill>
              </a:rPr>
              <a:t>Matchmaker</a:t>
            </a:r>
            <a:r>
              <a:rPr lang="en-US" dirty="0"/>
              <a:t> – find program officials</a:t>
            </a:r>
          </a:p>
        </p:txBody>
      </p:sp>
    </p:spTree>
    <p:extLst>
      <p:ext uri="{BB962C8B-B14F-4D97-AF65-F5344CB8AC3E}">
        <p14:creationId xmlns:p14="http://schemas.microsoft.com/office/powerpoint/2010/main" val="27538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26" presetClass="emph" presetSubtype="0" fill="hold" grpId="1" nodeType="withEffect">
                                  <p:stCondLst>
                                    <p:cond delay="0"/>
                                  </p:stCondLst>
                                  <p:childTnLst>
                                    <p:animEffect transition="out" filter="fade">
                                      <p:cBhvr>
                                        <p:cTn id="13" dur="500" tmFilter="0, 0; .2, .5; .8, .5; 1, 0"/>
                                        <p:tgtEl>
                                          <p:spTgt spid="15"/>
                                        </p:tgtEl>
                                      </p:cBhvr>
                                    </p:animEffect>
                                    <p:animScale>
                                      <p:cBhvr>
                                        <p:cTn id="1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Scrteen shot of results of program official search, showing bar graphs by IC and by activity code, and a listing of program officials with emails and institutes and links to drill down to their grants"/>
          <p:cNvPicPr>
            <a:picLocks noChangeAspect="1"/>
          </p:cNvPicPr>
          <p:nvPr/>
        </p:nvPicPr>
        <p:blipFill>
          <a:blip r:embed="rId2"/>
          <a:stretch>
            <a:fillRect/>
          </a:stretch>
        </p:blipFill>
        <p:spPr>
          <a:xfrm>
            <a:off x="76200" y="196943"/>
            <a:ext cx="9296400" cy="6661057"/>
          </a:xfrm>
          <a:prstGeom prst="rect">
            <a:avLst/>
          </a:prstGeom>
        </p:spPr>
      </p:pic>
      <p:sp>
        <p:nvSpPr>
          <p:cNvPr id="5" name="Title 2"/>
          <p:cNvSpPr>
            <a:spLocks noGrp="1"/>
          </p:cNvSpPr>
          <p:nvPr>
            <p:ph type="title"/>
          </p:nvPr>
        </p:nvSpPr>
        <p:spPr>
          <a:xfrm>
            <a:off x="76200" y="76200"/>
            <a:ext cx="9372600" cy="914400"/>
          </a:xfrm>
          <a:solidFill>
            <a:schemeClr val="bg1"/>
          </a:solidFill>
        </p:spPr>
        <p:txBody>
          <a:bodyPr>
            <a:normAutofit fontScale="90000"/>
          </a:bodyPr>
          <a:lstStyle/>
          <a:p>
            <a:r>
              <a:rPr lang="en-US" sz="4000" dirty="0">
                <a:solidFill>
                  <a:srgbClr val="FF0000"/>
                </a:solidFill>
              </a:rPr>
              <a:t>Matchmaker</a:t>
            </a:r>
            <a:r>
              <a:rPr lang="en-US" sz="4000" dirty="0"/>
              <a:t> – Program Official Results</a:t>
            </a:r>
            <a:r>
              <a:rPr lang="en-US" dirty="0"/>
              <a:t/>
            </a:r>
            <a:br>
              <a:rPr lang="en-US" dirty="0"/>
            </a:br>
            <a:endParaRPr lang="en-US" dirty="0"/>
          </a:p>
        </p:txBody>
      </p:sp>
      <p:sp>
        <p:nvSpPr>
          <p:cNvPr id="6" name="TextBox 5" descr="Toggle between matching projects and program officials tabs at top of screen&#10;">
            <a:extLst>
              <a:ext uri="{FF2B5EF4-FFF2-40B4-BE49-F238E27FC236}">
                <a16:creationId xmlns:a16="http://schemas.microsoft.com/office/drawing/2014/main" id="{2A4D85FA-F601-4078-AB89-71561532FCD8}"/>
              </a:ext>
            </a:extLst>
          </p:cNvPr>
          <p:cNvSpPr txBox="1"/>
          <p:nvPr/>
        </p:nvSpPr>
        <p:spPr>
          <a:xfrm>
            <a:off x="2800350" y="847681"/>
            <a:ext cx="3848100" cy="646331"/>
          </a:xfrm>
          <a:prstGeom prst="rect">
            <a:avLst/>
          </a:prstGeom>
          <a:solidFill>
            <a:schemeClr val="bg1"/>
          </a:solidFill>
          <a:ln>
            <a:solidFill>
              <a:srgbClr val="FF0000"/>
            </a:solidFill>
          </a:ln>
        </p:spPr>
        <p:txBody>
          <a:bodyPr wrap="square" rtlCol="0">
            <a:spAutoFit/>
          </a:bodyPr>
          <a:lstStyle/>
          <a:p>
            <a:r>
              <a:rPr lang="en-US" dirty="0">
                <a:solidFill>
                  <a:srgbClr val="FF0000"/>
                </a:solidFill>
              </a:rPr>
              <a:t>Toggle between matching projects and program officials</a:t>
            </a:r>
          </a:p>
        </p:txBody>
      </p:sp>
      <p:cxnSp>
        <p:nvCxnSpPr>
          <p:cNvPr id="9" name="Straight Arrow Connector 8">
            <a:extLst>
              <a:ext uri="{FF2B5EF4-FFF2-40B4-BE49-F238E27FC236}">
                <a16:creationId xmlns:a16="http://schemas.microsoft.com/office/drawing/2014/main" id="{E0E45FB1-21A0-4920-862C-03A32D146A48}"/>
              </a:ext>
              <a:ext uri="{C183D7F6-B498-43B3-948B-1728B52AA6E4}">
                <adec:decorative xmlns:adec="http://schemas.microsoft.com/office/drawing/2017/decorative" xmlns="" val="1"/>
              </a:ext>
            </a:extLst>
          </p:cNvPr>
          <p:cNvCxnSpPr>
            <a:cxnSpLocks/>
          </p:cNvCxnSpPr>
          <p:nvPr/>
        </p:nvCxnSpPr>
        <p:spPr>
          <a:xfrm flipH="1">
            <a:off x="1752600" y="914400"/>
            <a:ext cx="1047750" cy="76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4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creenshot of matchmaker result with links to admin details and description of project"/>
          <p:cNvPicPr>
            <a:picLocks noChangeAspect="1"/>
          </p:cNvPicPr>
          <p:nvPr/>
        </p:nvPicPr>
        <p:blipFill>
          <a:blip r:embed="rId3"/>
          <a:stretch>
            <a:fillRect/>
          </a:stretch>
        </p:blipFill>
        <p:spPr>
          <a:xfrm>
            <a:off x="0" y="1456588"/>
            <a:ext cx="9144000" cy="5316423"/>
          </a:xfrm>
          <a:prstGeom prst="rect">
            <a:avLst/>
          </a:prstGeom>
        </p:spPr>
      </p:pic>
      <p:sp>
        <p:nvSpPr>
          <p:cNvPr id="3" name="Slide Number Placeholder 2"/>
          <p:cNvSpPr>
            <a:spLocks noGrp="1"/>
          </p:cNvSpPr>
          <p:nvPr>
            <p:ph type="sldNum" sz="quarter" idx="12"/>
          </p:nvPr>
        </p:nvSpPr>
        <p:spPr/>
        <p:txBody>
          <a:bodyPr/>
          <a:lstStyle/>
          <a:p>
            <a:fld id="{DCBBBAC9-EAE3-4D43-8214-8FA8FB9FC5F3}" type="slidenum">
              <a:rPr lang="en-US" smtClean="0"/>
              <a:pPr/>
              <a:t>18</a:t>
            </a:fld>
            <a:endParaRPr lang="en-US" dirty="0"/>
          </a:p>
        </p:txBody>
      </p:sp>
      <p:sp>
        <p:nvSpPr>
          <p:cNvPr id="8" name="Rounded Rectangle 7" title="&quot;&quot;"/>
          <p:cNvSpPr/>
          <p:nvPr/>
        </p:nvSpPr>
        <p:spPr>
          <a:xfrm>
            <a:off x="1600201" y="5334000"/>
            <a:ext cx="1904999" cy="609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descr="Click title for description of project&#10;"/>
          <p:cNvSpPr txBox="1"/>
          <p:nvPr/>
        </p:nvSpPr>
        <p:spPr>
          <a:xfrm>
            <a:off x="3972828" y="4419600"/>
            <a:ext cx="1828800" cy="830997"/>
          </a:xfrm>
          <a:prstGeom prst="rect">
            <a:avLst/>
          </a:prstGeom>
          <a:solidFill>
            <a:schemeClr val="bg1"/>
          </a:solidFill>
          <a:ln>
            <a:solidFill>
              <a:srgbClr val="FF0000"/>
            </a:solidFill>
          </a:ln>
        </p:spPr>
        <p:txBody>
          <a:bodyPr wrap="square" rtlCol="0">
            <a:spAutoFit/>
          </a:bodyPr>
          <a:lstStyle/>
          <a:p>
            <a:r>
              <a:rPr lang="en-US" sz="2400" dirty="0">
                <a:solidFill>
                  <a:srgbClr val="FF0000"/>
                </a:solidFill>
              </a:rPr>
              <a:t>description of project</a:t>
            </a:r>
          </a:p>
        </p:txBody>
      </p:sp>
      <p:cxnSp>
        <p:nvCxnSpPr>
          <p:cNvPr id="9" name="Straight Arrow Connector 8" descr="arrow pointing to title"/>
          <p:cNvCxnSpPr/>
          <p:nvPr/>
        </p:nvCxnSpPr>
        <p:spPr>
          <a:xfrm flipH="1">
            <a:off x="3509211" y="5175395"/>
            <a:ext cx="457200" cy="3810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title="&quot;&quot;"/>
          <p:cNvSpPr/>
          <p:nvPr/>
        </p:nvSpPr>
        <p:spPr>
          <a:xfrm>
            <a:off x="28876" y="4775753"/>
            <a:ext cx="1495124" cy="6858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descr="arrow pointing to title"/>
          <p:cNvCxnSpPr/>
          <p:nvPr/>
        </p:nvCxnSpPr>
        <p:spPr>
          <a:xfrm flipH="1">
            <a:off x="1245670" y="4354070"/>
            <a:ext cx="457200" cy="3810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descr="Click title for administrative details&#10;"/>
          <p:cNvSpPr txBox="1"/>
          <p:nvPr/>
        </p:nvSpPr>
        <p:spPr>
          <a:xfrm>
            <a:off x="1676401" y="3962400"/>
            <a:ext cx="2209799" cy="461665"/>
          </a:xfrm>
          <a:prstGeom prst="rect">
            <a:avLst/>
          </a:prstGeom>
          <a:solidFill>
            <a:schemeClr val="bg1"/>
          </a:solidFill>
          <a:ln>
            <a:solidFill>
              <a:srgbClr val="FF0000"/>
            </a:solidFill>
          </a:ln>
        </p:spPr>
        <p:txBody>
          <a:bodyPr wrap="square" rtlCol="0">
            <a:spAutoFit/>
          </a:bodyPr>
          <a:lstStyle/>
          <a:p>
            <a:r>
              <a:rPr lang="en-US" sz="2400" dirty="0">
                <a:solidFill>
                  <a:srgbClr val="FF0000"/>
                </a:solidFill>
              </a:rPr>
              <a:t> admin details</a:t>
            </a:r>
          </a:p>
        </p:txBody>
      </p:sp>
      <p:sp>
        <p:nvSpPr>
          <p:cNvPr id="15" name="Title 1"/>
          <p:cNvSpPr txBox="1">
            <a:spLocks/>
          </p:cNvSpPr>
          <p:nvPr/>
        </p:nvSpPr>
        <p:spPr>
          <a:xfrm>
            <a:off x="0" y="-80096"/>
            <a:ext cx="9067800" cy="994496"/>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10" name="Title 9"/>
          <p:cNvSpPr>
            <a:spLocks noGrp="1"/>
          </p:cNvSpPr>
          <p:nvPr>
            <p:ph type="title"/>
          </p:nvPr>
        </p:nvSpPr>
        <p:spPr>
          <a:xfrm>
            <a:off x="228600" y="61955"/>
            <a:ext cx="8610601" cy="1320800"/>
          </a:xfrm>
        </p:spPr>
        <p:txBody>
          <a:bodyPr>
            <a:normAutofit fontScale="90000"/>
          </a:bodyPr>
          <a:lstStyle/>
          <a:p>
            <a:r>
              <a:rPr lang="en-US" sz="4000" dirty="0" err="1">
                <a:solidFill>
                  <a:srgbClr val="FF0000"/>
                </a:solidFill>
              </a:rPr>
              <a:t>RePORTER</a:t>
            </a:r>
            <a:r>
              <a:rPr lang="en-US" sz="4000" dirty="0">
                <a:solidFill>
                  <a:srgbClr val="FF0000"/>
                </a:solidFill>
              </a:rPr>
              <a:t>/Matchmaker</a:t>
            </a:r>
            <a:r>
              <a:rPr lang="en-US" sz="4000" dirty="0"/>
              <a:t> Results </a:t>
            </a:r>
            <a:br>
              <a:rPr lang="en-US" sz="4000" dirty="0"/>
            </a:br>
            <a:r>
              <a:rPr lang="en-US" sz="4000" dirty="0"/>
              <a:t>– Drilling Down on Individual Projects</a:t>
            </a:r>
            <a:r>
              <a:rPr lang="en-US" dirty="0"/>
              <a:t/>
            </a:r>
            <a:br>
              <a:rPr lang="en-US" dirty="0"/>
            </a:br>
            <a:endParaRPr lang="en-US" dirty="0"/>
          </a:p>
        </p:txBody>
      </p:sp>
    </p:spTree>
    <p:extLst>
      <p:ext uri="{BB962C8B-B14F-4D97-AF65-F5344CB8AC3E}">
        <p14:creationId xmlns:p14="http://schemas.microsoft.com/office/powerpoint/2010/main" val="44119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image of screen shot of administrative details for a single award, showing PI, institutins, dates of award, dollars of oward, foa, study section, awarding NIh institutie."/>
          <p:cNvPicPr>
            <a:picLocks noChangeAspect="1"/>
          </p:cNvPicPr>
          <p:nvPr/>
        </p:nvPicPr>
        <p:blipFill>
          <a:blip r:embed="rId3"/>
          <a:stretch>
            <a:fillRect/>
          </a:stretch>
        </p:blipFill>
        <p:spPr>
          <a:xfrm>
            <a:off x="-76200" y="804395"/>
            <a:ext cx="11144249" cy="6053605"/>
          </a:xfrm>
          <a:prstGeom prst="rect">
            <a:avLst/>
          </a:prstGeom>
        </p:spPr>
      </p:pic>
      <p:sp>
        <p:nvSpPr>
          <p:cNvPr id="7" name="Text Box 6" descr="NIH program official&#10;"/>
          <p:cNvSpPr txBox="1">
            <a:spLocks noChangeArrowheads="1"/>
          </p:cNvSpPr>
          <p:nvPr/>
        </p:nvSpPr>
        <p:spPr bwMode="auto">
          <a:xfrm>
            <a:off x="5909784" y="1905000"/>
            <a:ext cx="2209800" cy="83099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NIH program official</a:t>
            </a:r>
          </a:p>
        </p:txBody>
      </p:sp>
      <p:sp>
        <p:nvSpPr>
          <p:cNvPr id="6" name="Line 5" title="Arrow pointing to &quot;Contact PI&quot; field"/>
          <p:cNvSpPr>
            <a:spLocks noChangeShapeType="1"/>
          </p:cNvSpPr>
          <p:nvPr/>
        </p:nvSpPr>
        <p:spPr bwMode="auto">
          <a:xfrm flipH="1">
            <a:off x="1956646" y="1449428"/>
            <a:ext cx="998578" cy="629406"/>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5" title="Arrow pointing to &quot;Program Official&quot; field"/>
          <p:cNvSpPr>
            <a:spLocks noChangeShapeType="1"/>
          </p:cNvSpPr>
          <p:nvPr/>
        </p:nvSpPr>
        <p:spPr bwMode="auto">
          <a:xfrm flipH="1" flipV="1">
            <a:off x="5247511" y="2293066"/>
            <a:ext cx="646112" cy="201612"/>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6" descr="FOA&#10;"/>
          <p:cNvSpPr txBox="1">
            <a:spLocks noChangeArrowheads="1"/>
          </p:cNvSpPr>
          <p:nvPr/>
        </p:nvSpPr>
        <p:spPr bwMode="auto">
          <a:xfrm>
            <a:off x="3053023" y="3553616"/>
            <a:ext cx="1027008" cy="4619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FOA</a:t>
            </a:r>
          </a:p>
        </p:txBody>
      </p:sp>
      <p:sp>
        <p:nvSpPr>
          <p:cNvPr id="10" name="Line 5" title="Arrow pointing to &quot;FOA&quot; field and hyperlinked number in screenshot"/>
          <p:cNvSpPr>
            <a:spLocks noChangeShapeType="1"/>
          </p:cNvSpPr>
          <p:nvPr/>
        </p:nvSpPr>
        <p:spPr bwMode="auto">
          <a:xfrm flipH="1">
            <a:off x="1423287" y="3740941"/>
            <a:ext cx="1531937" cy="27463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Review  panel&#10;"/>
          <p:cNvSpPr txBox="1">
            <a:spLocks noChangeArrowheads="1"/>
          </p:cNvSpPr>
          <p:nvPr/>
        </p:nvSpPr>
        <p:spPr bwMode="auto">
          <a:xfrm>
            <a:off x="4270248" y="4818858"/>
            <a:ext cx="2263775" cy="4619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Review  panel</a:t>
            </a:r>
          </a:p>
        </p:txBody>
      </p:sp>
      <p:sp>
        <p:nvSpPr>
          <p:cNvPr id="12" name="Line 5" title="Arrow pointing to where Study section information appears in screenshot"/>
          <p:cNvSpPr>
            <a:spLocks noChangeShapeType="1"/>
          </p:cNvSpPr>
          <p:nvPr/>
        </p:nvSpPr>
        <p:spPr bwMode="auto">
          <a:xfrm flipH="1" flipV="1">
            <a:off x="3124200" y="4495800"/>
            <a:ext cx="1143000" cy="3048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155977" y="47299"/>
            <a:ext cx="5940023" cy="562301"/>
          </a:xfrm>
          <a:solidFill>
            <a:schemeClr val="bg1"/>
          </a:solidFill>
        </p:spPr>
        <p:txBody>
          <a:bodyPr>
            <a:normAutofit fontScale="90000"/>
          </a:bodyPr>
          <a:lstStyle/>
          <a:p>
            <a:r>
              <a:rPr lang="en-US" sz="4000" dirty="0"/>
              <a:t>Administrative Details</a:t>
            </a:r>
            <a:r>
              <a:rPr lang="en-US" dirty="0"/>
              <a:t/>
            </a:r>
            <a:br>
              <a:rPr lang="en-US" dirty="0"/>
            </a:br>
            <a:endParaRPr lang="en-US" dirty="0"/>
          </a:p>
        </p:txBody>
      </p:sp>
      <p:sp>
        <p:nvSpPr>
          <p:cNvPr id="5" name="Text Box 6" descr="PI contact info&#10;"/>
          <p:cNvSpPr txBox="1">
            <a:spLocks noChangeArrowheads="1"/>
          </p:cNvSpPr>
          <p:nvPr/>
        </p:nvSpPr>
        <p:spPr bwMode="auto">
          <a:xfrm>
            <a:off x="2955224" y="1099332"/>
            <a:ext cx="2292287"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PI contact info</a:t>
            </a:r>
            <a:endParaRPr lang="en-US" altLang="en-US" sz="1800" dirty="0">
              <a:solidFill>
                <a:srgbClr val="FF0000"/>
              </a:solidFill>
            </a:endParaRPr>
          </a:p>
        </p:txBody>
      </p:sp>
      <p:sp>
        <p:nvSpPr>
          <p:cNvPr id="14" name="Text Box 6" descr="funding&#10;"/>
          <p:cNvSpPr txBox="1">
            <a:spLocks noChangeArrowheads="1"/>
          </p:cNvSpPr>
          <p:nvPr/>
        </p:nvSpPr>
        <p:spPr bwMode="auto">
          <a:xfrm>
            <a:off x="3306793" y="5598318"/>
            <a:ext cx="1417608" cy="461963"/>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Funding</a:t>
            </a:r>
          </a:p>
        </p:txBody>
      </p:sp>
      <p:sp>
        <p:nvSpPr>
          <p:cNvPr id="15" name="Line 5" title="Arrow pointing to where Study section information appears in screenshot"/>
          <p:cNvSpPr>
            <a:spLocks noChangeShapeType="1"/>
          </p:cNvSpPr>
          <p:nvPr/>
        </p:nvSpPr>
        <p:spPr bwMode="auto">
          <a:xfrm flipH="1">
            <a:off x="1956646" y="5915311"/>
            <a:ext cx="1222248" cy="185774"/>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5556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347713" cy="1320800"/>
          </a:xfrm>
        </p:spPr>
        <p:txBody>
          <a:bodyPr/>
          <a:lstStyle/>
          <a:p>
            <a:r>
              <a:rPr lang="en-US" b="1" dirty="0"/>
              <a:t>Objective:</a:t>
            </a:r>
            <a:endParaRPr lang="en-US" dirty="0"/>
          </a:p>
        </p:txBody>
      </p:sp>
      <p:sp>
        <p:nvSpPr>
          <p:cNvPr id="3" name="Content Placeholder 2"/>
          <p:cNvSpPr>
            <a:spLocks noGrp="1"/>
          </p:cNvSpPr>
          <p:nvPr>
            <p:ph idx="1"/>
          </p:nvPr>
        </p:nvSpPr>
        <p:spPr>
          <a:xfrm>
            <a:off x="533400" y="2385308"/>
            <a:ext cx="8382000" cy="4495800"/>
          </a:xfrm>
        </p:spPr>
        <p:txBody>
          <a:bodyPr>
            <a:normAutofit/>
          </a:bodyPr>
          <a:lstStyle/>
          <a:p>
            <a:pPr marL="0" indent="0">
              <a:buNone/>
            </a:pPr>
            <a:endParaRPr lang="en-US" sz="3100" b="1" dirty="0">
              <a:solidFill>
                <a:schemeClr val="tx1"/>
              </a:solidFill>
            </a:endParaRPr>
          </a:p>
          <a:p>
            <a:pPr marL="0" indent="0">
              <a:buNone/>
            </a:pPr>
            <a:endParaRPr lang="en-US" sz="2600" dirty="0"/>
          </a:p>
          <a:p>
            <a:pPr lvl="1"/>
            <a:r>
              <a:rPr lang="en-US" sz="2600" dirty="0"/>
              <a:t>search for info on NIH funding by institution, principal investigator, and more;</a:t>
            </a:r>
          </a:p>
          <a:p>
            <a:pPr lvl="1"/>
            <a:r>
              <a:rPr lang="en-US" sz="2600" dirty="0"/>
              <a:t>identify NIH funded projects and explain how this information can be helpful;</a:t>
            </a:r>
          </a:p>
          <a:p>
            <a:pPr lvl="1"/>
            <a:r>
              <a:rPr lang="en-US" sz="2600" dirty="0"/>
              <a:t>find which institutes support research like yours</a:t>
            </a:r>
          </a:p>
          <a:p>
            <a:pPr lvl="1"/>
            <a:r>
              <a:rPr lang="en-US" sz="2600" dirty="0"/>
              <a:t>identify study sections that review applications like yours</a:t>
            </a:r>
          </a:p>
          <a:p>
            <a:pPr marL="0" indent="0">
              <a:buNone/>
            </a:pPr>
            <a:endParaRPr lang="en-US" sz="2400" dirty="0">
              <a:solidFill>
                <a:schemeClr val="tx1"/>
              </a:solidFill>
            </a:endParaRPr>
          </a:p>
          <a:p>
            <a:endParaRPr lang="en-US" sz="2400" dirty="0">
              <a:solidFill>
                <a:srgbClr val="FF0000"/>
              </a:solidFill>
            </a:endParaRPr>
          </a:p>
          <a:p>
            <a:endParaRPr lang="en-US" sz="2400" dirty="0">
              <a:solidFill>
                <a:schemeClr val="tx1"/>
              </a:solidFill>
            </a:endParaRPr>
          </a:p>
          <a:p>
            <a:endParaRPr lang="en-US" sz="2400" dirty="0">
              <a:solidFill>
                <a:srgbClr val="FF0000"/>
              </a:solidFill>
            </a:endParaRPr>
          </a:p>
          <a:p>
            <a:endParaRPr lang="en-US" dirty="0"/>
          </a:p>
        </p:txBody>
      </p:sp>
      <p:pic>
        <p:nvPicPr>
          <p:cNvPr id="10" name="Picture 5" descr="Picture of open box with &quot;NIH&quot; on it">
            <a:extLst>
              <a:ext uri="{FF2B5EF4-FFF2-40B4-BE49-F238E27FC236}">
                <a16:creationId xmlns:a16="http://schemas.microsoft.com/office/drawing/2014/main" id="{71EB9F5C-8319-4187-849A-EB0F356A5A87}"/>
              </a:ext>
            </a:extLst>
          </p:cNvPr>
          <p:cNvPicPr>
            <a:picLocks noChangeAspect="1" noChangeArrowheads="1"/>
          </p:cNvPicPr>
          <p:nvPr/>
        </p:nvPicPr>
        <p:blipFill>
          <a:blip r:embed="rId2"/>
          <a:stretch>
            <a:fillRect/>
          </a:stretch>
        </p:blipFill>
        <p:spPr bwMode="auto">
          <a:xfrm>
            <a:off x="5727986" y="51955"/>
            <a:ext cx="2909410" cy="2325324"/>
          </a:xfrm>
          <a:prstGeom prst="rect">
            <a:avLst/>
          </a:prstGeom>
          <a:noFill/>
          <a:ln>
            <a:noFill/>
          </a:ln>
          <a:effectLst>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 name="TextBox 10" descr="URL for RePORT https://RePORT.nih.gov&#10;">
            <a:extLst>
              <a:ext uri="{FF2B5EF4-FFF2-40B4-BE49-F238E27FC236}">
                <a16:creationId xmlns:a16="http://schemas.microsoft.com/office/drawing/2014/main" id="{E523B5EA-AA1C-4994-A5F7-0B4F4C853458}"/>
              </a:ext>
            </a:extLst>
          </p:cNvPr>
          <p:cNvSpPr txBox="1"/>
          <p:nvPr/>
        </p:nvSpPr>
        <p:spPr>
          <a:xfrm>
            <a:off x="6096001" y="2294929"/>
            <a:ext cx="3651498" cy="461665"/>
          </a:xfrm>
          <a:prstGeom prst="rect">
            <a:avLst/>
          </a:prstGeom>
          <a:noFill/>
        </p:spPr>
        <p:txBody>
          <a:bodyPr wrap="square" rtlCol="0">
            <a:spAutoFit/>
          </a:bodyPr>
          <a:lstStyle/>
          <a:p>
            <a:r>
              <a:rPr lang="en-US" sz="2400" b="1" dirty="0">
                <a:solidFill>
                  <a:schemeClr val="accent1"/>
                </a:solidFill>
              </a:rPr>
              <a:t>RePORT.nih.gov</a:t>
            </a:r>
          </a:p>
        </p:txBody>
      </p:sp>
      <p:sp>
        <p:nvSpPr>
          <p:cNvPr id="12" name="TextBox 11" descr="Objective of session is to expose you to the power of using RePORT to explore NIH funding&#10;">
            <a:extLst>
              <a:ext uri="{FF2B5EF4-FFF2-40B4-BE49-F238E27FC236}">
                <a16:creationId xmlns:a16="http://schemas.microsoft.com/office/drawing/2014/main" id="{F6BC9442-B018-4BE9-AF28-B26E9DA7FFE4}"/>
              </a:ext>
            </a:extLst>
          </p:cNvPr>
          <p:cNvSpPr txBox="1"/>
          <p:nvPr/>
        </p:nvSpPr>
        <p:spPr>
          <a:xfrm>
            <a:off x="609601" y="1214981"/>
            <a:ext cx="5333999" cy="2062103"/>
          </a:xfrm>
          <a:prstGeom prst="rect">
            <a:avLst/>
          </a:prstGeom>
          <a:noFill/>
        </p:spPr>
        <p:txBody>
          <a:bodyPr wrap="square" rtlCol="0">
            <a:spAutoFit/>
          </a:bodyPr>
          <a:lstStyle/>
          <a:p>
            <a:r>
              <a:rPr lang="en-US" sz="3200" b="1" dirty="0"/>
              <a:t>Expose you to the power of using </a:t>
            </a:r>
            <a:r>
              <a:rPr lang="en-US" sz="3200" b="1" dirty="0">
                <a:solidFill>
                  <a:srgbClr val="FF0000"/>
                </a:solidFill>
              </a:rPr>
              <a:t>RePORT</a:t>
            </a:r>
            <a:r>
              <a:rPr lang="en-US" sz="3200" b="1" dirty="0"/>
              <a:t> to explore NIH funding so you can:</a:t>
            </a:r>
          </a:p>
        </p:txBody>
      </p:sp>
    </p:spTree>
    <p:extLst>
      <p:ext uri="{BB962C8B-B14F-4D97-AF65-F5344CB8AC3E}">
        <p14:creationId xmlns:p14="http://schemas.microsoft.com/office/powerpoint/2010/main" val="38140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063" y="152400"/>
            <a:ext cx="6347713" cy="1320800"/>
          </a:xfrm>
        </p:spPr>
        <p:txBody>
          <a:bodyPr/>
          <a:lstStyle/>
          <a:p>
            <a:r>
              <a:rPr lang="en-US" dirty="0"/>
              <a:t>Project Description</a:t>
            </a:r>
          </a:p>
        </p:txBody>
      </p:sp>
      <p:sp>
        <p:nvSpPr>
          <p:cNvPr id="3" name="Content Placeholder 2"/>
          <p:cNvSpPr>
            <a:spLocks noGrp="1"/>
          </p:cNvSpPr>
          <p:nvPr>
            <p:ph idx="1"/>
          </p:nvPr>
        </p:nvSpPr>
        <p:spPr/>
        <p:txBody>
          <a:bodyPr/>
          <a:lstStyle/>
          <a:p>
            <a:endParaRPr lang="en-US"/>
          </a:p>
        </p:txBody>
      </p:sp>
      <p:pic>
        <p:nvPicPr>
          <p:cNvPr id="4" name="Picture 3" descr="image: screen shot of project desciption from results table. "/>
          <p:cNvPicPr>
            <a:picLocks noChangeAspect="1"/>
          </p:cNvPicPr>
          <p:nvPr/>
        </p:nvPicPr>
        <p:blipFill>
          <a:blip r:embed="rId2"/>
          <a:stretch>
            <a:fillRect/>
          </a:stretch>
        </p:blipFill>
        <p:spPr>
          <a:xfrm>
            <a:off x="0" y="1270000"/>
            <a:ext cx="9144000" cy="6412427"/>
          </a:xfrm>
          <a:prstGeom prst="rect">
            <a:avLst/>
          </a:prstGeom>
        </p:spPr>
      </p:pic>
      <p:sp>
        <p:nvSpPr>
          <p:cNvPr id="5" name="Line 5" descr="&quot;&quot;"/>
          <p:cNvSpPr>
            <a:spLocks noChangeShapeType="1"/>
          </p:cNvSpPr>
          <p:nvPr/>
        </p:nvSpPr>
        <p:spPr bwMode="auto">
          <a:xfrm flipH="1">
            <a:off x="3352800" y="1000470"/>
            <a:ext cx="1613512" cy="319053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Text Box 6" descr="Abstract text and public health narrative are public for funded grants&#10;&#10;"/>
          <p:cNvSpPr txBox="1">
            <a:spLocks noChangeArrowheads="1"/>
          </p:cNvSpPr>
          <p:nvPr/>
        </p:nvSpPr>
        <p:spPr bwMode="auto">
          <a:xfrm>
            <a:off x="4959093" y="493238"/>
            <a:ext cx="3949088" cy="1200329"/>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Abstract text and public health narrative are public for funded grants</a:t>
            </a:r>
            <a:endParaRPr lang="en-US" altLang="en-US" sz="1800" dirty="0">
              <a:solidFill>
                <a:srgbClr val="FF0000"/>
              </a:solidFill>
            </a:endParaRPr>
          </a:p>
        </p:txBody>
      </p:sp>
    </p:spTree>
    <p:extLst>
      <p:ext uri="{BB962C8B-B14F-4D97-AF65-F5344CB8AC3E}">
        <p14:creationId xmlns:p14="http://schemas.microsoft.com/office/powerpoint/2010/main" val="4210155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381000"/>
            <a:ext cx="8001000" cy="1369381"/>
          </a:xfrm>
          <a:solidFill>
            <a:schemeClr val="bg1"/>
          </a:solidFill>
        </p:spPr>
        <p:txBody>
          <a:bodyPr>
            <a:normAutofit/>
          </a:bodyPr>
          <a:lstStyle/>
          <a:p>
            <a:r>
              <a:rPr lang="en-US" sz="3600" dirty="0"/>
              <a:t>Use </a:t>
            </a:r>
            <a:r>
              <a:rPr lang="en-US" sz="3600" dirty="0" err="1">
                <a:solidFill>
                  <a:srgbClr val="FF0000"/>
                </a:solidFill>
              </a:rPr>
              <a:t>RePORTER</a:t>
            </a:r>
            <a:r>
              <a:rPr lang="en-US" sz="3600" dirty="0"/>
              <a:t> Search Screen for Detailed Search </a:t>
            </a:r>
          </a:p>
        </p:txBody>
      </p:sp>
      <p:sp>
        <p:nvSpPr>
          <p:cNvPr id="6" name="Text Placeholder 5"/>
          <p:cNvSpPr>
            <a:spLocks noGrp="1"/>
          </p:cNvSpPr>
          <p:nvPr>
            <p:ph type="body" idx="1"/>
          </p:nvPr>
        </p:nvSpPr>
        <p:spPr>
          <a:xfrm>
            <a:off x="762000" y="2133600"/>
            <a:ext cx="7543800" cy="3886200"/>
          </a:xfrm>
        </p:spPr>
        <p:txBody>
          <a:bodyPr>
            <a:normAutofit lnSpcReduction="10000"/>
          </a:bodyPr>
          <a:lstStyle/>
          <a:p>
            <a:r>
              <a:rPr lang="en-US" sz="2400" dirty="0"/>
              <a:t>Search by:</a:t>
            </a:r>
          </a:p>
          <a:p>
            <a:pPr marL="342900" indent="-342900">
              <a:buFont typeface="Wingdings" panose="05000000000000000000" pitchFamily="2" charset="2"/>
              <a:buChar char="q"/>
            </a:pPr>
            <a:r>
              <a:rPr lang="en-US" sz="2400" dirty="0"/>
              <a:t>PI name</a:t>
            </a:r>
          </a:p>
          <a:p>
            <a:pPr marL="342900" indent="-342900">
              <a:buFont typeface="Wingdings" panose="05000000000000000000" pitchFamily="2" charset="2"/>
              <a:buChar char="q"/>
            </a:pPr>
            <a:r>
              <a:rPr lang="en-US" sz="2400" dirty="0"/>
              <a:t>Institution</a:t>
            </a:r>
          </a:p>
          <a:p>
            <a:pPr marL="342900" indent="-342900">
              <a:buFont typeface="Wingdings" panose="05000000000000000000" pitchFamily="2" charset="2"/>
              <a:buChar char="q"/>
            </a:pPr>
            <a:r>
              <a:rPr lang="en-US" sz="2400" dirty="0"/>
              <a:t>Grant number</a:t>
            </a:r>
          </a:p>
          <a:p>
            <a:pPr marL="342900" indent="-342900">
              <a:buFont typeface="Wingdings" panose="05000000000000000000" pitchFamily="2" charset="2"/>
              <a:buChar char="q"/>
            </a:pPr>
            <a:r>
              <a:rPr lang="en-US" sz="2400" dirty="0"/>
              <a:t>FOA</a:t>
            </a:r>
          </a:p>
          <a:p>
            <a:pPr marL="342900" indent="-342900">
              <a:buFont typeface="Wingdings" panose="05000000000000000000" pitchFamily="2" charset="2"/>
              <a:buChar char="q"/>
            </a:pPr>
            <a:r>
              <a:rPr lang="en-US" sz="2400" dirty="0"/>
              <a:t>Topic</a:t>
            </a:r>
          </a:p>
          <a:p>
            <a:pPr marL="342900" indent="-342900">
              <a:buFont typeface="Wingdings" panose="05000000000000000000" pitchFamily="2" charset="2"/>
              <a:buChar char="q"/>
            </a:pPr>
            <a:r>
              <a:rPr lang="en-US" sz="2400" dirty="0"/>
              <a:t>Study section </a:t>
            </a:r>
          </a:p>
          <a:p>
            <a:pPr marL="342900" indent="-342900">
              <a:buFont typeface="Wingdings" panose="05000000000000000000" pitchFamily="2" charset="2"/>
              <a:buChar char="q"/>
            </a:pPr>
            <a:r>
              <a:rPr lang="en-US" sz="2400" dirty="0"/>
              <a:t>Etc.</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endParaRPr lang="en-US" dirty="0"/>
          </a:p>
        </p:txBody>
      </p:sp>
      <p:pic>
        <p:nvPicPr>
          <p:cNvPr id="7" name="Picture 6" descr="&quot;"/>
          <p:cNvPicPr>
            <a:picLocks noChangeAspect="1"/>
          </p:cNvPicPr>
          <p:nvPr/>
        </p:nvPicPr>
        <p:blipFill>
          <a:blip r:embed="rId2"/>
          <a:stretch>
            <a:fillRect/>
          </a:stretch>
        </p:blipFill>
        <p:spPr>
          <a:xfrm>
            <a:off x="4572000" y="4140820"/>
            <a:ext cx="5294601" cy="2841005"/>
          </a:xfrm>
          <a:prstGeom prst="rect">
            <a:avLst/>
          </a:prstGeom>
          <a:effectLst>
            <a:softEdge rad="825500"/>
          </a:effectLst>
        </p:spPr>
      </p:pic>
    </p:spTree>
    <p:extLst>
      <p:ext uri="{BB962C8B-B14F-4D97-AF65-F5344CB8AC3E}">
        <p14:creationId xmlns:p14="http://schemas.microsoft.com/office/powerpoint/2010/main" val="4228384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4995" y="6278"/>
            <a:ext cx="6096000" cy="762000"/>
          </a:xfrm>
        </p:spPr>
        <p:txBody>
          <a:bodyPr/>
          <a:lstStyle/>
          <a:p>
            <a:r>
              <a:rPr lang="en-US" dirty="0" err="1">
                <a:solidFill>
                  <a:srgbClr val="FF0000"/>
                </a:solidFill>
              </a:rPr>
              <a:t>RePORTER</a:t>
            </a:r>
            <a:r>
              <a:rPr lang="en-US" dirty="0">
                <a:solidFill>
                  <a:srgbClr val="082B5B"/>
                </a:solidFill>
              </a:rPr>
              <a:t>—Text Search</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22</a:t>
            </a:fld>
            <a:endParaRPr lang="en-US" dirty="0"/>
          </a:p>
        </p:txBody>
      </p:sp>
      <p:pic>
        <p:nvPicPr>
          <p:cNvPr id="21" name="Search form"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 y="685800"/>
            <a:ext cx="9247478" cy="9379991"/>
          </a:xfrm>
          <a:prstGeom prst="rect">
            <a:avLst/>
          </a:prstGeom>
        </p:spPr>
      </p:pic>
      <p:pic>
        <p:nvPicPr>
          <p:cNvPr id="23" name="TEXT SEARCH zoom"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583120"/>
            <a:ext cx="8904323" cy="1490507"/>
          </a:xfrm>
          <a:prstGeom prst="rect">
            <a:avLst/>
          </a:prstGeom>
          <a:ln w="19050" cmpd="sng">
            <a:solidFill>
              <a:srgbClr val="FF6600"/>
            </a:solidFill>
          </a:ln>
        </p:spPr>
      </p:pic>
      <p:sp>
        <p:nvSpPr>
          <p:cNvPr id="24" name="Text box rectangle" title="&quot;&quot;"/>
          <p:cNvSpPr/>
          <p:nvPr/>
        </p:nvSpPr>
        <p:spPr>
          <a:xfrm>
            <a:off x="2117416" y="2878750"/>
            <a:ext cx="2771288" cy="93268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zebrafish &quot;fetal alcohol syndrome&quot;"/>
          <p:cNvSpPr txBox="1"/>
          <p:nvPr/>
        </p:nvSpPr>
        <p:spPr>
          <a:xfrm>
            <a:off x="2117416" y="2878750"/>
            <a:ext cx="2771288" cy="738664"/>
          </a:xfrm>
          <a:prstGeom prst="rect">
            <a:avLst/>
          </a:prstGeom>
          <a:noFill/>
        </p:spPr>
        <p:txBody>
          <a:bodyPr wrap="square" rtlCol="0">
            <a:spAutoFit/>
          </a:bodyPr>
          <a:lstStyle/>
          <a:p>
            <a:r>
              <a:rPr lang="en-US" sz="1400" b="0" u="none" dirty="0">
                <a:solidFill>
                  <a:schemeClr val="accent1">
                    <a:lumMod val="75000"/>
                  </a:schemeClr>
                </a:solidFill>
              </a:rPr>
              <a:t>"child development" or "early development" or "placental development"</a:t>
            </a:r>
          </a:p>
        </p:txBody>
      </p:sp>
      <p:sp>
        <p:nvSpPr>
          <p:cNvPr id="28" name="Rectangle search in" title="&quot;&quot;"/>
          <p:cNvSpPr/>
          <p:nvPr/>
        </p:nvSpPr>
        <p:spPr>
          <a:xfrm>
            <a:off x="5020765" y="2826506"/>
            <a:ext cx="943846" cy="78934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Limit Project search to" title="&quot;&quot;"/>
          <p:cNvSpPr/>
          <p:nvPr/>
        </p:nvSpPr>
        <p:spPr>
          <a:xfrm>
            <a:off x="6047269" y="2826506"/>
            <a:ext cx="1267932" cy="78934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UBMIT SEARCH button" title="&quot;&quot;"/>
          <p:cNvSpPr/>
          <p:nvPr/>
        </p:nvSpPr>
        <p:spPr>
          <a:xfrm>
            <a:off x="170802" y="1196248"/>
            <a:ext cx="1124598" cy="246891"/>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FY" title="&quot;&quot;"/>
          <p:cNvSpPr/>
          <p:nvPr/>
        </p:nvSpPr>
        <p:spPr bwMode="auto">
          <a:xfrm>
            <a:off x="5181600" y="1156844"/>
            <a:ext cx="3533671" cy="286296"/>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sng" strike="noStrike" cap="none" normalizeH="0" baseline="0">
              <a:ln>
                <a:noFill/>
              </a:ln>
              <a:solidFill>
                <a:schemeClr val="bg1"/>
              </a:solidFill>
              <a:effectLst/>
              <a:latin typeface="Calibri" pitchFamily="34" charset="0"/>
              <a:cs typeface="Arial" charset="0"/>
            </a:endParaRPr>
          </a:p>
        </p:txBody>
      </p:sp>
      <p:pic>
        <p:nvPicPr>
          <p:cNvPr id="37" name="Zoom FY"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765" y="1679849"/>
            <a:ext cx="5334000" cy="502680"/>
          </a:xfrm>
          <a:prstGeom prst="rect">
            <a:avLst/>
          </a:prstGeom>
          <a:ln w="19050" cmpd="sng">
            <a:solidFill>
              <a:srgbClr val="FF6600"/>
            </a:solidFill>
          </a:ln>
        </p:spPr>
      </p:pic>
    </p:spTree>
    <p:extLst>
      <p:ext uri="{BB962C8B-B14F-4D97-AF65-F5344CB8AC3E}">
        <p14:creationId xmlns:p14="http://schemas.microsoft.com/office/powerpoint/2010/main" val="18843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1" presetClass="entr" presetSubtype="0" fill="hold" grpId="0" nodeType="afterEffect">
                                  <p:stCondLst>
                                    <p:cond delay="0"/>
                                  </p:stCondLst>
                                  <p:iterate type="lt">
                                    <p:tmAbs val="100"/>
                                  </p:iterate>
                                  <p:childTnLst>
                                    <p:set>
                                      <p:cBhvr>
                                        <p:cTn id="34" dur="1" fill="hold">
                                          <p:stCondLst>
                                            <p:cond delay="0"/>
                                          </p:stCondLst>
                                        </p:cTn>
                                        <p:tgtEl>
                                          <p:spTgt spid="25"/>
                                        </p:tgtEl>
                                        <p:attrNameLst>
                                          <p:attrName>style.visibility</p:attrName>
                                        </p:attrNameLst>
                                      </p:cBhvr>
                                      <p:to>
                                        <p:strVal val="visible"/>
                                      </p:to>
                                    </p:set>
                                  </p:childTnLst>
                                </p:cTn>
                              </p:par>
                              <p:par>
                                <p:cTn id="35" presetID="10" presetClass="exit" presetSubtype="0" fill="hold" grpId="1"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1" presetClass="exit" presetSubtype="0" fill="hold" grpId="1" nodeType="withEffect">
                                  <p:stCondLst>
                                    <p:cond delay="0"/>
                                  </p:stCondLst>
                                  <p:iterate type="lt">
                                    <p:tmAbs val="0"/>
                                  </p:iterate>
                                  <p:childTnLst>
                                    <p:set>
                                      <p:cBhvr>
                                        <p:cTn id="55" dur="1" fill="hold">
                                          <p:stCondLst>
                                            <p:cond delay="0"/>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p:bldP spid="25" grpId="1"/>
      <p:bldP spid="28" grpId="0" animBg="1"/>
      <p:bldP spid="28" grpId="1" animBg="1"/>
      <p:bldP spid="31" grpId="0" animBg="1"/>
      <p:bldP spid="31" grpId="1" animBg="1"/>
      <p:bldP spid="36" grpId="0"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82B5B"/>
                </a:solidFill>
              </a:rPr>
              <a:t>RePORTER</a:t>
            </a:r>
            <a:r>
              <a:rPr lang="en-US" dirty="0">
                <a:solidFill>
                  <a:srgbClr val="082B5B"/>
                </a:solidFill>
              </a:rPr>
              <a:t>-Search Results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23</a:t>
            </a:fld>
            <a:endParaRPr lang="en-US" dirty="0"/>
          </a:p>
        </p:txBody>
      </p:sp>
      <p:pic>
        <p:nvPicPr>
          <p:cNvPr id="5" name="Picture 2" title="Search Results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b="12922"/>
          <a:stretch/>
        </p:blipFill>
        <p:spPr bwMode="auto">
          <a:xfrm>
            <a:off x="0" y="0"/>
            <a:ext cx="9144000" cy="6858000"/>
          </a:xfrm>
          <a:prstGeom prst="rect">
            <a:avLst/>
          </a:prstGeom>
          <a:noFill/>
          <a:ln w="9525">
            <a:noFill/>
            <a:miter lim="800000"/>
            <a:headEnd/>
            <a:tailEnd/>
          </a:ln>
        </p:spPr>
      </p:pic>
      <p:pic>
        <p:nvPicPr>
          <p:cNvPr id="6" name="PROJECTS tab" title="&quot;&quot;"/>
          <p:cNvPicPr>
            <a:picLocks noChangeAspect="1" noChangeArrowheads="1"/>
          </p:cNvPicPr>
          <p:nvPr/>
        </p:nvPicPr>
        <p:blipFill>
          <a:blip r:embed="rId4" cstate="print"/>
          <a:srcRect r="34166"/>
          <a:stretch>
            <a:fillRect/>
          </a:stretch>
        </p:blipFill>
        <p:spPr bwMode="auto">
          <a:xfrm>
            <a:off x="54864" y="557787"/>
            <a:ext cx="900620" cy="338328"/>
          </a:xfrm>
          <a:prstGeom prst="rect">
            <a:avLst/>
          </a:prstGeom>
          <a:noFill/>
          <a:ln w="9525">
            <a:noFill/>
            <a:miter lim="800000"/>
            <a:headEnd/>
            <a:tailEnd/>
          </a:ln>
        </p:spPr>
      </p:pic>
      <p:sp>
        <p:nvSpPr>
          <p:cNvPr id="7" name="Rectangle tabs" title="&quot;&quot;"/>
          <p:cNvSpPr/>
          <p:nvPr/>
        </p:nvSpPr>
        <p:spPr>
          <a:xfrm>
            <a:off x="76200" y="533403"/>
            <a:ext cx="62484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example project" title="&quot;&quot;"/>
          <p:cNvSpPr/>
          <p:nvPr/>
        </p:nvSpPr>
        <p:spPr>
          <a:xfrm>
            <a:off x="2133600" y="3432957"/>
            <a:ext cx="1874520" cy="50292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xample project description" title="Example project descrip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2282749"/>
            <a:ext cx="6441763" cy="4387429"/>
          </a:xfrm>
          <a:prstGeom prst="rect">
            <a:avLst/>
          </a:prstGeom>
          <a:ln w="28575" cmpd="sng">
            <a:solidFill>
              <a:srgbClr val="FF6600"/>
            </a:solidFill>
          </a:ln>
          <a:effectLst>
            <a:outerShdw blurRad="292100" dist="139700" dir="2700000" algn="tl" rotWithShape="0">
              <a:srgbClr val="333333">
                <a:alpha val="65000"/>
              </a:srgbClr>
            </a:outerShdw>
          </a:effectLst>
        </p:spPr>
      </p:pic>
      <p:sp>
        <p:nvSpPr>
          <p:cNvPr id="10" name="Rectangle example PI" title="&quot;&quot;"/>
          <p:cNvSpPr/>
          <p:nvPr/>
        </p:nvSpPr>
        <p:spPr>
          <a:xfrm>
            <a:off x="4038600" y="4648203"/>
            <a:ext cx="1143000" cy="2286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Example PI page" title="Example PI p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1240" y="2282749"/>
            <a:ext cx="6441763" cy="3292456"/>
          </a:xfrm>
          <a:prstGeom prst="rect">
            <a:avLst/>
          </a:prstGeom>
          <a:ln w="28575" cmpd="sng">
            <a:solidFill>
              <a:srgbClr val="FF6600"/>
            </a:solidFill>
          </a:ln>
          <a:effectLst>
            <a:outerShdw blurRad="292100" dist="139700" dir="2700000" algn="tl" rotWithShape="0">
              <a:srgbClr val="333333">
                <a:alpha val="65000"/>
              </a:srgbClr>
            </a:outerShdw>
          </a:effectLst>
        </p:spPr>
      </p:pic>
      <p:sp>
        <p:nvSpPr>
          <p:cNvPr id="12" name="Slide Number Placeholder 3"/>
          <p:cNvSpPr txBox="1">
            <a:spLocks/>
          </p:cNvSpPr>
          <p:nvPr/>
        </p:nvSpPr>
        <p:spPr>
          <a:xfrm>
            <a:off x="7543800" y="6413503"/>
            <a:ext cx="1371600" cy="307975"/>
          </a:xfrm>
          <a:prstGeom prst="rect">
            <a:avLst/>
          </a:prstGeom>
        </p:spPr>
        <p:txBody>
          <a:bodyPr/>
          <a:lstStyle>
            <a:defPPr>
              <a:defRPr lang="en-US"/>
            </a:defPPr>
            <a:lvl1pPr algn="r" rtl="0" fontAlgn="base">
              <a:spcBef>
                <a:spcPct val="0"/>
              </a:spcBef>
              <a:spcAft>
                <a:spcPct val="0"/>
              </a:spcAft>
              <a:defRPr sz="2400" b="0" u="none" kern="1200">
                <a:solidFill>
                  <a:srgbClr val="004382"/>
                </a:solidFill>
                <a:latin typeface="Calibri" pitchFamily="34" charset="0"/>
                <a:ea typeface="+mn-ea"/>
                <a:cs typeface="Arial" charset="0"/>
              </a:defRPr>
            </a:lvl1pPr>
            <a:lvl2pPr marL="457200" algn="l" rtl="0" fontAlgn="base">
              <a:spcBef>
                <a:spcPct val="0"/>
              </a:spcBef>
              <a:spcAft>
                <a:spcPct val="0"/>
              </a:spcAft>
              <a:defRPr sz="2400" b="1" u="sng" kern="1200">
                <a:solidFill>
                  <a:schemeClr val="bg1"/>
                </a:solidFill>
                <a:latin typeface="Calibri" pitchFamily="34" charset="0"/>
                <a:ea typeface="+mn-ea"/>
                <a:cs typeface="Arial" charset="0"/>
              </a:defRPr>
            </a:lvl2pPr>
            <a:lvl3pPr marL="914400" algn="l" rtl="0" fontAlgn="base">
              <a:spcBef>
                <a:spcPct val="0"/>
              </a:spcBef>
              <a:spcAft>
                <a:spcPct val="0"/>
              </a:spcAft>
              <a:defRPr sz="2400" b="1" u="sng" kern="1200">
                <a:solidFill>
                  <a:schemeClr val="bg1"/>
                </a:solidFill>
                <a:latin typeface="Calibri" pitchFamily="34" charset="0"/>
                <a:ea typeface="+mn-ea"/>
                <a:cs typeface="Arial" charset="0"/>
              </a:defRPr>
            </a:lvl3pPr>
            <a:lvl4pPr marL="1371600" algn="l" rtl="0" fontAlgn="base">
              <a:spcBef>
                <a:spcPct val="0"/>
              </a:spcBef>
              <a:spcAft>
                <a:spcPct val="0"/>
              </a:spcAft>
              <a:defRPr sz="2400" b="1" u="sng" kern="1200">
                <a:solidFill>
                  <a:schemeClr val="bg1"/>
                </a:solidFill>
                <a:latin typeface="Calibri" pitchFamily="34" charset="0"/>
                <a:ea typeface="+mn-ea"/>
                <a:cs typeface="Arial" charset="0"/>
              </a:defRPr>
            </a:lvl4pPr>
            <a:lvl5pPr marL="1828800" algn="l" rtl="0" fontAlgn="base">
              <a:spcBef>
                <a:spcPct val="0"/>
              </a:spcBef>
              <a:spcAft>
                <a:spcPct val="0"/>
              </a:spcAft>
              <a:defRPr sz="2400" b="1" u="sng" kern="1200">
                <a:solidFill>
                  <a:schemeClr val="bg1"/>
                </a:solidFill>
                <a:latin typeface="Calibri" pitchFamily="34" charset="0"/>
                <a:ea typeface="+mn-ea"/>
                <a:cs typeface="Arial" charset="0"/>
              </a:defRPr>
            </a:lvl5pPr>
            <a:lvl6pPr marL="2286000" algn="l" defTabSz="914400" rtl="0" eaLnBrk="1" latinLnBrk="0" hangingPunct="1">
              <a:defRPr sz="2400" b="1" u="sng" kern="1200">
                <a:solidFill>
                  <a:schemeClr val="bg1"/>
                </a:solidFill>
                <a:latin typeface="Calibri" pitchFamily="34" charset="0"/>
                <a:ea typeface="+mn-ea"/>
                <a:cs typeface="Arial" charset="0"/>
              </a:defRPr>
            </a:lvl6pPr>
            <a:lvl7pPr marL="2743200" algn="l" defTabSz="914400" rtl="0" eaLnBrk="1" latinLnBrk="0" hangingPunct="1">
              <a:defRPr sz="2400" b="1" u="sng" kern="1200">
                <a:solidFill>
                  <a:schemeClr val="bg1"/>
                </a:solidFill>
                <a:latin typeface="Calibri" pitchFamily="34" charset="0"/>
                <a:ea typeface="+mn-ea"/>
                <a:cs typeface="Arial" charset="0"/>
              </a:defRPr>
            </a:lvl7pPr>
            <a:lvl8pPr marL="3200400" algn="l" defTabSz="914400" rtl="0" eaLnBrk="1" latinLnBrk="0" hangingPunct="1">
              <a:defRPr sz="2400" b="1" u="sng" kern="1200">
                <a:solidFill>
                  <a:schemeClr val="bg1"/>
                </a:solidFill>
                <a:latin typeface="Calibri" pitchFamily="34" charset="0"/>
                <a:ea typeface="+mn-ea"/>
                <a:cs typeface="Arial" charset="0"/>
              </a:defRPr>
            </a:lvl8pPr>
            <a:lvl9pPr marL="3657600" algn="l" defTabSz="914400" rtl="0" eaLnBrk="1" latinLnBrk="0" hangingPunct="1">
              <a:defRPr sz="2400" b="1" u="sng" kern="1200">
                <a:solidFill>
                  <a:schemeClr val="bg1"/>
                </a:solidFill>
                <a:latin typeface="Calibri" pitchFamily="34" charset="0"/>
                <a:ea typeface="+mn-ea"/>
                <a:cs typeface="Arial" charset="0"/>
              </a:defRPr>
            </a:lvl9pPr>
          </a:lstStyle>
          <a:p>
            <a:fld id="{DCBBBAC9-EAE3-4D43-8214-8FA8FB9FC5F3}" type="slidenum">
              <a:rPr lang="en-US" smtClean="0"/>
              <a:pPr/>
              <a:t>23</a:t>
            </a:fld>
            <a:endParaRPr lang="en-US"/>
          </a:p>
        </p:txBody>
      </p:sp>
    </p:spTree>
    <p:extLst>
      <p:ext uri="{BB962C8B-B14F-4D97-AF65-F5344CB8AC3E}">
        <p14:creationId xmlns:p14="http://schemas.microsoft.com/office/powerpoint/2010/main" val="42606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Search Results Publications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24</a:t>
            </a:fld>
            <a:endParaRPr lang="en-US" dirty="0"/>
          </a:p>
        </p:txBody>
      </p:sp>
      <p:pic>
        <p:nvPicPr>
          <p:cNvPr id="5" name="Picture 2" title="search results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b="5396"/>
          <a:stretch/>
        </p:blipFill>
        <p:spPr bwMode="auto">
          <a:xfrm>
            <a:off x="0" y="0"/>
            <a:ext cx="9171432" cy="6858000"/>
          </a:xfrm>
          <a:prstGeom prst="rect">
            <a:avLst/>
          </a:prstGeom>
          <a:noFill/>
          <a:ln w="9525">
            <a:noFill/>
            <a:miter lim="800000"/>
            <a:headEnd/>
            <a:tailEnd/>
          </a:ln>
        </p:spPr>
      </p:pic>
      <p:pic>
        <p:nvPicPr>
          <p:cNvPr id="6" name="Publications list" title="publications list"/>
          <p:cNvPicPr>
            <a:picLocks noChangeAspect="1"/>
          </p:cNvPicPr>
          <p:nvPr/>
        </p:nvPicPr>
        <p:blipFill rotWithShape="1">
          <a:blip r:embed="rId4">
            <a:extLst>
              <a:ext uri="{28A0092B-C50C-407E-A947-70E740481C1C}">
                <a14:useLocalDpi xmlns:a14="http://schemas.microsoft.com/office/drawing/2010/main" val="0"/>
              </a:ext>
            </a:extLst>
          </a:blip>
          <a:srcRect b="6851"/>
          <a:stretch/>
        </p:blipFill>
        <p:spPr>
          <a:xfrm>
            <a:off x="0" y="0"/>
            <a:ext cx="9171432" cy="6858000"/>
          </a:xfrm>
          <a:prstGeom prst="rect">
            <a:avLst/>
          </a:prstGeom>
        </p:spPr>
      </p:pic>
      <p:pic>
        <p:nvPicPr>
          <p:cNvPr id="7" name="PUBLICATIONS tab" title="publications tab"/>
          <p:cNvPicPr>
            <a:picLocks noChangeAspect="1" noChangeArrowheads="1"/>
          </p:cNvPicPr>
          <p:nvPr/>
        </p:nvPicPr>
        <p:blipFill>
          <a:blip r:embed="rId5" cstate="print"/>
          <a:srcRect/>
          <a:stretch>
            <a:fillRect/>
          </a:stretch>
        </p:blipFill>
        <p:spPr bwMode="auto">
          <a:xfrm>
            <a:off x="609600" y="862584"/>
            <a:ext cx="1141170" cy="356616"/>
          </a:xfrm>
          <a:prstGeom prst="rect">
            <a:avLst/>
          </a:prstGeom>
          <a:noFill/>
          <a:ln w="9525">
            <a:noFill/>
            <a:miter lim="800000"/>
            <a:headEnd/>
            <a:tailEnd/>
          </a:ln>
        </p:spPr>
      </p:pic>
      <p:sp>
        <p:nvSpPr>
          <p:cNvPr id="8" name="Rectangle tabs" title="&quot;&quot;"/>
          <p:cNvSpPr/>
          <p:nvPr/>
        </p:nvSpPr>
        <p:spPr>
          <a:xfrm>
            <a:off x="76200" y="838200"/>
            <a:ext cx="62484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example pub" title="&quot;&quot;"/>
          <p:cNvSpPr/>
          <p:nvPr/>
        </p:nvSpPr>
        <p:spPr>
          <a:xfrm>
            <a:off x="3182112" y="5687568"/>
            <a:ext cx="1920240" cy="2286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ubMed" title="PubM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524000"/>
            <a:ext cx="5752072" cy="4888932"/>
          </a:xfrm>
          <a:prstGeom prst="rect">
            <a:avLst/>
          </a:prstGeom>
          <a:ln w="28575" cmpd="sng">
            <a:solidFill>
              <a:srgbClr val="FF66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10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Search Results - Patents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25</a:t>
            </a:fld>
            <a:endParaRPr lang="en-US" dirty="0"/>
          </a:p>
        </p:txBody>
      </p:sp>
      <p:pic>
        <p:nvPicPr>
          <p:cNvPr id="5" name="Patents list" title="patensts list"/>
          <p:cNvPicPr>
            <a:picLocks noChangeAspect="1" noChangeArrowheads="1"/>
          </p:cNvPicPr>
          <p:nvPr/>
        </p:nvPicPr>
        <p:blipFill rotWithShape="1">
          <a:blip r:embed="rId3">
            <a:extLst>
              <a:ext uri="{28A0092B-C50C-407E-A947-70E740481C1C}">
                <a14:useLocalDpi xmlns:a14="http://schemas.microsoft.com/office/drawing/2010/main" val="0"/>
              </a:ext>
            </a:extLst>
          </a:blip>
          <a:srcRect b="11140"/>
          <a:stretch/>
        </p:blipFill>
        <p:spPr bwMode="auto">
          <a:xfrm>
            <a:off x="0" y="-1"/>
            <a:ext cx="9144000" cy="6858000"/>
          </a:xfrm>
          <a:prstGeom prst="rect">
            <a:avLst/>
          </a:prstGeom>
          <a:noFill/>
          <a:ln w="9525">
            <a:noFill/>
            <a:miter lim="800000"/>
            <a:headEnd/>
            <a:tailEnd/>
          </a:ln>
        </p:spPr>
      </p:pic>
      <p:pic>
        <p:nvPicPr>
          <p:cNvPr id="6" name="PATENTS tab" title="patents tab"/>
          <p:cNvPicPr>
            <a:picLocks noChangeAspect="1" noChangeArrowheads="1"/>
          </p:cNvPicPr>
          <p:nvPr/>
        </p:nvPicPr>
        <p:blipFill>
          <a:blip r:embed="rId4" cstate="print"/>
          <a:srcRect/>
          <a:stretch>
            <a:fillRect/>
          </a:stretch>
        </p:blipFill>
        <p:spPr bwMode="auto">
          <a:xfrm>
            <a:off x="1524000" y="786384"/>
            <a:ext cx="747142" cy="338328"/>
          </a:xfrm>
          <a:prstGeom prst="rect">
            <a:avLst/>
          </a:prstGeom>
          <a:noFill/>
          <a:ln w="9525">
            <a:noFill/>
            <a:miter lim="800000"/>
            <a:headEnd/>
            <a:tailEnd/>
          </a:ln>
        </p:spPr>
      </p:pic>
      <p:sp>
        <p:nvSpPr>
          <p:cNvPr id="7" name="Rectangle tabs" title="&quot;&quot;"/>
          <p:cNvSpPr/>
          <p:nvPr/>
        </p:nvSpPr>
        <p:spPr>
          <a:xfrm>
            <a:off x="76200" y="762000"/>
            <a:ext cx="62484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example patent" title="Example patent"/>
          <p:cNvSpPr/>
          <p:nvPr/>
        </p:nvSpPr>
        <p:spPr>
          <a:xfrm>
            <a:off x="3200400" y="1752600"/>
            <a:ext cx="2971800" cy="3335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USPTO" title="USPT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2095003"/>
            <a:ext cx="5943600" cy="4364929"/>
          </a:xfrm>
          <a:prstGeom prst="rect">
            <a:avLst/>
          </a:prstGeom>
          <a:ln w="28575" cmpd="sng">
            <a:solidFill>
              <a:srgbClr val="FF66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13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Search Results – Clinical Studies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26</a:t>
            </a:fld>
            <a:endParaRPr lang="en-US" dirty="0"/>
          </a:p>
        </p:txBody>
      </p:sp>
      <p:pic>
        <p:nvPicPr>
          <p:cNvPr id="5" name="Clinical Studies list" title="clinical studies list"/>
          <p:cNvPicPr>
            <a:picLocks noChangeAspect="1"/>
          </p:cNvPicPr>
          <p:nvPr/>
        </p:nvPicPr>
        <p:blipFill rotWithShape="1">
          <a:blip r:embed="rId3">
            <a:extLst>
              <a:ext uri="{28A0092B-C50C-407E-A947-70E740481C1C}">
                <a14:useLocalDpi xmlns:a14="http://schemas.microsoft.com/office/drawing/2010/main" val="0"/>
              </a:ext>
            </a:extLst>
          </a:blip>
          <a:srcRect b="12174"/>
          <a:stretch/>
        </p:blipFill>
        <p:spPr>
          <a:xfrm>
            <a:off x="0" y="-1"/>
            <a:ext cx="9144000" cy="6858000"/>
          </a:xfrm>
          <a:prstGeom prst="rect">
            <a:avLst/>
          </a:prstGeom>
        </p:spPr>
      </p:pic>
      <p:pic>
        <p:nvPicPr>
          <p:cNvPr id="6" name="CLINICAL STUDIES tab" title="clinical studies tab"/>
          <p:cNvPicPr>
            <a:picLocks noChangeAspect="1" noChangeArrowheads="1"/>
          </p:cNvPicPr>
          <p:nvPr/>
        </p:nvPicPr>
        <p:blipFill>
          <a:blip r:embed="rId4" cstate="print"/>
          <a:srcRect/>
          <a:stretch>
            <a:fillRect/>
          </a:stretch>
        </p:blipFill>
        <p:spPr bwMode="auto">
          <a:xfrm>
            <a:off x="1956367" y="1648968"/>
            <a:ext cx="1448043" cy="338328"/>
          </a:xfrm>
          <a:prstGeom prst="rect">
            <a:avLst/>
          </a:prstGeom>
          <a:noFill/>
          <a:ln w="9525">
            <a:noFill/>
            <a:miter lim="800000"/>
            <a:headEnd/>
            <a:tailEnd/>
          </a:ln>
        </p:spPr>
      </p:pic>
      <p:sp>
        <p:nvSpPr>
          <p:cNvPr id="7" name="Rectangle tabs" title="&quot;&quot;"/>
          <p:cNvSpPr/>
          <p:nvPr/>
        </p:nvSpPr>
        <p:spPr>
          <a:xfrm>
            <a:off x="76200" y="1624584"/>
            <a:ext cx="62484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example study" title="example study"/>
          <p:cNvSpPr/>
          <p:nvPr/>
        </p:nvSpPr>
        <p:spPr>
          <a:xfrm>
            <a:off x="2718488" y="3355848"/>
            <a:ext cx="4520512" cy="33832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example status" title="&quot;&quot;"/>
          <p:cNvSpPr/>
          <p:nvPr/>
        </p:nvSpPr>
        <p:spPr>
          <a:xfrm>
            <a:off x="7223760" y="3355848"/>
            <a:ext cx="777240" cy="33832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T.gov" title="ClinicalTrials.gov"/>
          <p:cNvPicPr>
            <a:picLocks noChangeAspect="1"/>
          </p:cNvPicPr>
          <p:nvPr/>
        </p:nvPicPr>
        <p:blipFill rotWithShape="1">
          <a:blip r:embed="rId5">
            <a:extLst>
              <a:ext uri="{28A0092B-C50C-407E-A947-70E740481C1C}">
                <a14:useLocalDpi xmlns:a14="http://schemas.microsoft.com/office/drawing/2010/main" val="0"/>
              </a:ext>
            </a:extLst>
          </a:blip>
          <a:srcRect b="16714"/>
          <a:stretch/>
        </p:blipFill>
        <p:spPr>
          <a:xfrm>
            <a:off x="3023288" y="2133600"/>
            <a:ext cx="5815912" cy="4572000"/>
          </a:xfrm>
          <a:prstGeom prst="rect">
            <a:avLst/>
          </a:prstGeom>
          <a:ln w="28575" cmpd="sng">
            <a:solidFill>
              <a:srgbClr val="FF66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8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92593" y="114300"/>
            <a:ext cx="6096000" cy="762000"/>
          </a:xfrm>
        </p:spPr>
        <p:txBody>
          <a:bodyPr>
            <a:normAutofit fontScale="90000"/>
          </a:bodyPr>
          <a:lstStyle/>
          <a:p>
            <a:r>
              <a:rPr lang="en-US" dirty="0">
                <a:solidFill>
                  <a:srgbClr val="082B5B"/>
                </a:solidFill>
              </a:rPr>
              <a:t>Search Results – Data &amp; Visualize</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27</a:t>
            </a:fld>
            <a:endParaRPr lang="en-US" dirty="0"/>
          </a:p>
        </p:txBody>
      </p:sp>
      <p:pic>
        <p:nvPicPr>
          <p:cNvPr id="5" name="Charts" title="charts"/>
          <p:cNvPicPr>
            <a:picLocks noChangeAspect="1"/>
          </p:cNvPicPr>
          <p:nvPr/>
        </p:nvPicPr>
        <p:blipFill rotWithShape="1">
          <a:blip r:embed="rId3">
            <a:extLst>
              <a:ext uri="{28A0092B-C50C-407E-A947-70E740481C1C}">
                <a14:useLocalDpi xmlns:a14="http://schemas.microsoft.com/office/drawing/2010/main" val="0"/>
              </a:ext>
            </a:extLst>
          </a:blip>
          <a:srcRect t="-1" b="18015"/>
          <a:stretch/>
        </p:blipFill>
        <p:spPr>
          <a:xfrm>
            <a:off x="0" y="-1"/>
            <a:ext cx="9171432" cy="6858000"/>
          </a:xfrm>
          <a:prstGeom prst="rect">
            <a:avLst/>
          </a:prstGeom>
        </p:spPr>
      </p:pic>
      <p:pic>
        <p:nvPicPr>
          <p:cNvPr id="6" name="DATA &amp; VISUALIZE tab" title="Data Visualization tab"/>
          <p:cNvPicPr>
            <a:picLocks noChangeAspect="1" noChangeArrowheads="1"/>
          </p:cNvPicPr>
          <p:nvPr/>
        </p:nvPicPr>
        <p:blipFill>
          <a:blip r:embed="rId4" cstate="print"/>
          <a:srcRect/>
          <a:stretch>
            <a:fillRect/>
          </a:stretch>
        </p:blipFill>
        <p:spPr bwMode="auto">
          <a:xfrm>
            <a:off x="2895600" y="329184"/>
            <a:ext cx="1353312" cy="338328"/>
          </a:xfrm>
          <a:prstGeom prst="rect">
            <a:avLst/>
          </a:prstGeom>
          <a:noFill/>
          <a:ln w="9525">
            <a:noFill/>
            <a:miter lim="800000"/>
            <a:headEnd/>
            <a:tailEnd/>
          </a:ln>
        </p:spPr>
      </p:pic>
      <p:sp>
        <p:nvSpPr>
          <p:cNvPr id="7" name="Rectangle tabs" title="&quot;&quot;"/>
          <p:cNvSpPr/>
          <p:nvPr/>
        </p:nvSpPr>
        <p:spPr>
          <a:xfrm>
            <a:off x="76200" y="304800"/>
            <a:ext cx="62484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IRCLES tab" title="circles tab"/>
          <p:cNvPicPr>
            <a:picLocks noChangeAspect="1"/>
          </p:cNvPicPr>
          <p:nvPr/>
        </p:nvPicPr>
        <p:blipFill>
          <a:blip r:embed="rId5"/>
          <a:stretch>
            <a:fillRect/>
          </a:stretch>
        </p:blipFill>
        <p:spPr>
          <a:xfrm>
            <a:off x="896471" y="834298"/>
            <a:ext cx="1981200" cy="426065"/>
          </a:xfrm>
          <a:prstGeom prst="rect">
            <a:avLst/>
          </a:prstGeom>
        </p:spPr>
      </p:pic>
      <p:pic>
        <p:nvPicPr>
          <p:cNvPr id="9" name="Circles" title="circles"/>
          <p:cNvPicPr>
            <a:picLocks noChangeAspect="1"/>
          </p:cNvPicPr>
          <p:nvPr/>
        </p:nvPicPr>
        <p:blipFill rotWithShape="1">
          <a:blip r:embed="rId6">
            <a:extLst>
              <a:ext uri="{28A0092B-C50C-407E-A947-70E740481C1C}">
                <a14:useLocalDpi xmlns:a14="http://schemas.microsoft.com/office/drawing/2010/main" val="0"/>
              </a:ext>
            </a:extLst>
          </a:blip>
          <a:srcRect t="-1" b="4741"/>
          <a:stretch/>
        </p:blipFill>
        <p:spPr>
          <a:xfrm>
            <a:off x="36576" y="1260363"/>
            <a:ext cx="9073827" cy="5605272"/>
          </a:xfrm>
          <a:prstGeom prst="rect">
            <a:avLst/>
          </a:prstGeom>
        </p:spPr>
      </p:pic>
    </p:spTree>
    <p:extLst>
      <p:ext uri="{BB962C8B-B14F-4D97-AF65-F5344CB8AC3E}">
        <p14:creationId xmlns:p14="http://schemas.microsoft.com/office/powerpoint/2010/main" val="14680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7" presetClass="emph" presetSubtype="2" fill="hold" nodeType="afterEffect">
                                  <p:stCondLst>
                                    <p:cond delay="0"/>
                                  </p:stCondLst>
                                  <p:childTnLst>
                                    <p:animClr clrSpc="rgb" dir="cw">
                                      <p:cBhvr>
                                        <p:cTn id="9" dur="2000" fill="hold"/>
                                        <p:tgtEl>
                                          <p:spTgt spid="8"/>
                                        </p:tgtEl>
                                        <p:attrNameLst>
                                          <p:attrName>stroke.color</p:attrName>
                                        </p:attrNameLst>
                                      </p:cBhvr>
                                      <p:to>
                                        <a:srgbClr val="FF8000"/>
                                      </p:to>
                                    </p:animClr>
                                    <p:set>
                                      <p:cBhvr>
                                        <p:cTn id="10" dur="2000" fill="hold"/>
                                        <p:tgtEl>
                                          <p:spTgt spid="8"/>
                                        </p:tgtEl>
                                        <p:attrNameLst>
                                          <p:attrName>stroke.on</p:attrName>
                                        </p:attrNameLst>
                                      </p:cBhvr>
                                      <p:to>
                                        <p:strVal val="true"/>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Search Results - Map</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28</a:t>
            </a:fld>
            <a:endParaRPr lang="en-US" dirty="0"/>
          </a:p>
        </p:txBody>
      </p:sp>
      <p:pic>
        <p:nvPicPr>
          <p:cNvPr id="5" name="Map 1" title="map"/>
          <p:cNvPicPr>
            <a:picLocks noChangeAspect="1"/>
          </p:cNvPicPr>
          <p:nvPr/>
        </p:nvPicPr>
        <p:blipFill rotWithShape="1">
          <a:blip r:embed="rId3">
            <a:extLst>
              <a:ext uri="{28A0092B-C50C-407E-A947-70E740481C1C}">
                <a14:useLocalDpi xmlns:a14="http://schemas.microsoft.com/office/drawing/2010/main" val="0"/>
              </a:ext>
            </a:extLst>
          </a:blip>
          <a:srcRect b="12560"/>
          <a:stretch/>
        </p:blipFill>
        <p:spPr>
          <a:xfrm>
            <a:off x="0" y="0"/>
            <a:ext cx="9171432" cy="6858000"/>
          </a:xfrm>
          <a:prstGeom prst="rect">
            <a:avLst/>
          </a:prstGeom>
        </p:spPr>
      </p:pic>
      <p:pic>
        <p:nvPicPr>
          <p:cNvPr id="6" name="Map 2" title="map"/>
          <p:cNvPicPr>
            <a:picLocks noChangeAspect="1"/>
          </p:cNvPicPr>
          <p:nvPr/>
        </p:nvPicPr>
        <p:blipFill rotWithShape="1">
          <a:blip r:embed="rId4">
            <a:extLst>
              <a:ext uri="{28A0092B-C50C-407E-A947-70E740481C1C}">
                <a14:useLocalDpi xmlns:a14="http://schemas.microsoft.com/office/drawing/2010/main" val="0"/>
              </a:ext>
            </a:extLst>
          </a:blip>
          <a:srcRect b="12436"/>
          <a:stretch/>
        </p:blipFill>
        <p:spPr>
          <a:xfrm>
            <a:off x="0" y="0"/>
            <a:ext cx="9171432" cy="6858000"/>
          </a:xfrm>
          <a:prstGeom prst="rect">
            <a:avLst/>
          </a:prstGeom>
        </p:spPr>
      </p:pic>
      <p:pic>
        <p:nvPicPr>
          <p:cNvPr id="7" name="MAP tab" title="map tab"/>
          <p:cNvPicPr>
            <a:picLocks noChangeAspect="1" noChangeArrowheads="1"/>
          </p:cNvPicPr>
          <p:nvPr/>
        </p:nvPicPr>
        <p:blipFill rotWithShape="1">
          <a:blip r:embed="rId5" cstate="print"/>
          <a:srcRect r="45986" b="-2945"/>
          <a:stretch/>
        </p:blipFill>
        <p:spPr bwMode="auto">
          <a:xfrm>
            <a:off x="3962400" y="285843"/>
            <a:ext cx="609600" cy="476157"/>
          </a:xfrm>
          <a:prstGeom prst="rect">
            <a:avLst/>
          </a:prstGeom>
          <a:noFill/>
          <a:ln w="9525">
            <a:noFill/>
            <a:miter lim="800000"/>
            <a:headEnd/>
            <a:tailEnd/>
          </a:ln>
        </p:spPr>
      </p:pic>
      <p:sp>
        <p:nvSpPr>
          <p:cNvPr id="8" name="Rectangle tabs" title="&quot;&quot;"/>
          <p:cNvSpPr/>
          <p:nvPr/>
        </p:nvSpPr>
        <p:spPr>
          <a:xfrm>
            <a:off x="76200" y="329184"/>
            <a:ext cx="6248400" cy="348292"/>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Search Results – News &amp; More</a:t>
            </a:r>
          </a:p>
        </p:txBody>
      </p:sp>
      <p:sp>
        <p:nvSpPr>
          <p:cNvPr id="4" name="Slide Number Placeholder 3"/>
          <p:cNvSpPr>
            <a:spLocks noGrp="1"/>
          </p:cNvSpPr>
          <p:nvPr>
            <p:ph type="sldNum" sz="quarter" idx="12"/>
          </p:nvPr>
        </p:nvSpPr>
        <p:spPr/>
        <p:txBody>
          <a:bodyPr/>
          <a:lstStyle/>
          <a:p>
            <a:fld id="{DCBBBAC9-EAE3-4D43-8214-8FA8FB9FC5F3}" type="slidenum">
              <a:rPr lang="en-US" smtClean="0"/>
              <a:pPr/>
              <a:t>29</a:t>
            </a:fld>
            <a:endParaRPr lang="en-US" dirty="0"/>
          </a:p>
        </p:txBody>
      </p:sp>
      <p:pic>
        <p:nvPicPr>
          <p:cNvPr id="5" name="News list" title="news list"/>
          <p:cNvPicPr>
            <a:picLocks noChangeAspect="1"/>
          </p:cNvPicPr>
          <p:nvPr/>
        </p:nvPicPr>
        <p:blipFill rotWithShape="1">
          <a:blip r:embed="rId3">
            <a:extLst>
              <a:ext uri="{28A0092B-C50C-407E-A947-70E740481C1C}">
                <a14:useLocalDpi xmlns:a14="http://schemas.microsoft.com/office/drawing/2010/main" val="0"/>
              </a:ext>
            </a:extLst>
          </a:blip>
          <a:srcRect b="12051"/>
          <a:stretch/>
        </p:blipFill>
        <p:spPr>
          <a:xfrm>
            <a:off x="76200" y="0"/>
            <a:ext cx="9158607" cy="6858000"/>
          </a:xfrm>
          <a:prstGeom prst="rect">
            <a:avLst/>
          </a:prstGeom>
        </p:spPr>
      </p:pic>
      <p:pic>
        <p:nvPicPr>
          <p:cNvPr id="6" name="NEWS tab" title="news tab"/>
          <p:cNvPicPr>
            <a:picLocks noChangeAspect="1" noChangeArrowheads="1"/>
          </p:cNvPicPr>
          <p:nvPr/>
        </p:nvPicPr>
        <p:blipFill rotWithShape="1">
          <a:blip r:embed="rId4" cstate="print"/>
          <a:srcRect r="24940"/>
          <a:stretch/>
        </p:blipFill>
        <p:spPr bwMode="auto">
          <a:xfrm>
            <a:off x="4343400" y="296448"/>
            <a:ext cx="1107215" cy="338328"/>
          </a:xfrm>
          <a:prstGeom prst="rect">
            <a:avLst/>
          </a:prstGeom>
          <a:noFill/>
          <a:ln w="9525">
            <a:noFill/>
            <a:miter lim="800000"/>
            <a:headEnd/>
            <a:tailEnd/>
          </a:ln>
        </p:spPr>
      </p:pic>
      <p:sp>
        <p:nvSpPr>
          <p:cNvPr id="7" name="Rectangle tabs" title="&quot;&quot;"/>
          <p:cNvSpPr/>
          <p:nvPr/>
        </p:nvSpPr>
        <p:spPr>
          <a:xfrm>
            <a:off x="76200" y="296448"/>
            <a:ext cx="6248400" cy="368016"/>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news example" title="news example"/>
          <p:cNvSpPr/>
          <p:nvPr/>
        </p:nvSpPr>
        <p:spPr>
          <a:xfrm>
            <a:off x="1447800" y="3017520"/>
            <a:ext cx="3505200" cy="3810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xample news story" title="example news stor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894816"/>
            <a:ext cx="5029200" cy="5901559"/>
          </a:xfrm>
          <a:prstGeom prst="rect">
            <a:avLst/>
          </a:prstGeom>
          <a:ln w="28575" cmpd="sng">
            <a:solidFill>
              <a:srgbClr val="FF66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36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09800"/>
            <a:ext cx="8229600" cy="1143000"/>
          </a:xfrm>
        </p:spPr>
        <p:txBody>
          <a:bodyPr>
            <a:normAutofit/>
          </a:bodyPr>
          <a:lstStyle/>
          <a:p>
            <a:r>
              <a:rPr lang="en-US" dirty="0"/>
              <a:t>How to find RePORT</a:t>
            </a:r>
          </a:p>
        </p:txBody>
      </p:sp>
      <p:sp>
        <p:nvSpPr>
          <p:cNvPr id="2" name="Content Placeholder 1"/>
          <p:cNvSpPr>
            <a:spLocks noGrp="1"/>
          </p:cNvSpPr>
          <p:nvPr>
            <p:ph idx="1"/>
          </p:nvPr>
        </p:nvSpPr>
        <p:spPr>
          <a:xfrm>
            <a:off x="381000" y="7391400"/>
            <a:ext cx="8229600" cy="4389120"/>
          </a:xfrm>
        </p:spPr>
        <p:txBody>
          <a:bodyPr/>
          <a:lstStyle/>
          <a:p>
            <a:r>
              <a:rPr lang="en-US" dirty="0"/>
              <a:t>grants.nih.gov homepage links to RePORT</a:t>
            </a:r>
          </a:p>
          <a:p>
            <a:pPr marL="0" indent="0">
              <a:buNone/>
            </a:pPr>
            <a:endParaRPr lang="en-US" dirty="0"/>
          </a:p>
        </p:txBody>
      </p:sp>
      <p:pic>
        <p:nvPicPr>
          <p:cNvPr id="11" name="Picture 10" descr="Screen shot of NIH grants.nih.gov homepage">
            <a:extLst>
              <a:ext uri="{FF2B5EF4-FFF2-40B4-BE49-F238E27FC236}">
                <a16:creationId xmlns:a16="http://schemas.microsoft.com/office/drawing/2014/main" id="{A3D49E13-6FD7-4098-A480-3D41B0CFF81E}"/>
              </a:ext>
            </a:extLst>
          </p:cNvPr>
          <p:cNvPicPr>
            <a:picLocks noChangeAspect="1"/>
          </p:cNvPicPr>
          <p:nvPr/>
        </p:nvPicPr>
        <p:blipFill>
          <a:blip r:embed="rId2"/>
          <a:stretch>
            <a:fillRect/>
          </a:stretch>
        </p:blipFill>
        <p:spPr>
          <a:xfrm>
            <a:off x="0" y="925770"/>
            <a:ext cx="9144000" cy="5703630"/>
          </a:xfrm>
          <a:prstGeom prst="rect">
            <a:avLst/>
          </a:prstGeom>
        </p:spPr>
      </p:pic>
      <p:sp>
        <p:nvSpPr>
          <p:cNvPr id="6" name="Rectangle 5" descr="Drawing of red box highlighting RePORT link on the grants.nih.gov homepage"/>
          <p:cNvSpPr/>
          <p:nvPr/>
        </p:nvSpPr>
        <p:spPr>
          <a:xfrm>
            <a:off x="6781799" y="3993442"/>
            <a:ext cx="1822515" cy="51566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p:cNvSpPr txBox="1">
            <a:spLocks/>
          </p:cNvSpPr>
          <p:nvPr/>
        </p:nvSpPr>
        <p:spPr>
          <a:xfrm>
            <a:off x="228600" y="88895"/>
            <a:ext cx="82296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t>Finding RePORT</a:t>
            </a:r>
          </a:p>
        </p:txBody>
      </p:sp>
      <p:pic>
        <p:nvPicPr>
          <p:cNvPr id="14" name="Picture 13" descr="Screen shot of browser address bar with with https://grants.nih,gov typed in">
            <a:extLst>
              <a:ext uri="{FF2B5EF4-FFF2-40B4-BE49-F238E27FC236}">
                <a16:creationId xmlns:a16="http://schemas.microsoft.com/office/drawing/2014/main" id="{77D09176-E355-4FFA-9D76-3699425BBED0}"/>
              </a:ext>
            </a:extLst>
          </p:cNvPr>
          <p:cNvPicPr>
            <a:picLocks noChangeAspect="1"/>
          </p:cNvPicPr>
          <p:nvPr/>
        </p:nvPicPr>
        <p:blipFill>
          <a:blip r:embed="rId3"/>
          <a:stretch>
            <a:fillRect/>
          </a:stretch>
        </p:blipFill>
        <p:spPr>
          <a:xfrm>
            <a:off x="4647012" y="364793"/>
            <a:ext cx="4725588" cy="1126448"/>
          </a:xfrm>
          <a:prstGeom prst="rect">
            <a:avLst/>
          </a:prstGeom>
          <a:ln w="12700">
            <a:solidFill>
              <a:schemeClr val="tx1"/>
            </a:solidFill>
          </a:ln>
        </p:spPr>
      </p:pic>
    </p:spTree>
    <p:extLst>
      <p:ext uri="{BB962C8B-B14F-4D97-AF65-F5344CB8AC3E}">
        <p14:creationId xmlns:p14="http://schemas.microsoft.com/office/powerpoint/2010/main" val="7307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Share Query</a:t>
            </a:r>
          </a:p>
        </p:txBody>
      </p:sp>
      <p:sp>
        <p:nvSpPr>
          <p:cNvPr id="4" name="Slide Number Placeholder 3"/>
          <p:cNvSpPr>
            <a:spLocks noGrp="1"/>
          </p:cNvSpPr>
          <p:nvPr>
            <p:ph type="sldNum" sz="quarter" idx="12"/>
          </p:nvPr>
        </p:nvSpPr>
        <p:spPr/>
        <p:txBody>
          <a:bodyPr/>
          <a:lstStyle/>
          <a:p>
            <a:fld id="{DCBBBAC9-EAE3-4D43-8214-8FA8FB9FC5F3}" type="slidenum">
              <a:rPr lang="en-US" smtClean="0"/>
              <a:pPr/>
              <a:t>30</a:t>
            </a:fld>
            <a:endParaRPr lang="en-US" dirty="0"/>
          </a:p>
        </p:txBody>
      </p:sp>
      <p:pic>
        <p:nvPicPr>
          <p:cNvPr id="5" name="Projects list" title="projects list"/>
          <p:cNvPicPr>
            <a:picLocks noChangeAspect="1" noChangeArrowheads="1"/>
          </p:cNvPicPr>
          <p:nvPr/>
        </p:nvPicPr>
        <p:blipFill rotWithShape="1">
          <a:blip r:embed="rId3">
            <a:extLst>
              <a:ext uri="{28A0092B-C50C-407E-A947-70E740481C1C}">
                <a14:useLocalDpi xmlns:a14="http://schemas.microsoft.com/office/drawing/2010/main" val="0"/>
              </a:ext>
            </a:extLst>
          </a:blip>
          <a:srcRect b="12922"/>
          <a:stretch/>
        </p:blipFill>
        <p:spPr bwMode="auto">
          <a:xfrm>
            <a:off x="0" y="685800"/>
            <a:ext cx="9143999" cy="6858000"/>
          </a:xfrm>
          <a:prstGeom prst="rect">
            <a:avLst/>
          </a:prstGeom>
          <a:noFill/>
          <a:ln w="9525">
            <a:noFill/>
            <a:miter lim="800000"/>
            <a:headEnd/>
            <a:tailEnd/>
          </a:ln>
        </p:spPr>
      </p:pic>
      <p:sp>
        <p:nvSpPr>
          <p:cNvPr id="6" name="Rectangle Share Query button" title="share query button"/>
          <p:cNvSpPr/>
          <p:nvPr/>
        </p:nvSpPr>
        <p:spPr>
          <a:xfrm>
            <a:off x="8373468" y="700961"/>
            <a:ext cx="795866" cy="347133"/>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hare query interface" title="share query inter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4" y="1184378"/>
            <a:ext cx="9244946" cy="1105262"/>
          </a:xfrm>
          <a:prstGeom prst="rect">
            <a:avLst/>
          </a:prstGeom>
          <a:ln w="19050" cmpd="sng">
            <a:solidFill>
              <a:srgbClr val="FF6600"/>
            </a:solidFill>
          </a:ln>
        </p:spPr>
      </p:pic>
      <p:sp>
        <p:nvSpPr>
          <p:cNvPr id="8" name="Rectangle Copy Link" title="&quot;&quot;"/>
          <p:cNvSpPr/>
          <p:nvPr/>
        </p:nvSpPr>
        <p:spPr>
          <a:xfrm flipH="1">
            <a:off x="6400800" y="1629960"/>
            <a:ext cx="1005840" cy="32004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50730" y="56050"/>
            <a:ext cx="6347713" cy="905537"/>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Share </a:t>
            </a:r>
            <a:r>
              <a:rPr lang="en-US" dirty="0" err="1">
                <a:solidFill>
                  <a:srgbClr val="FF0000"/>
                </a:solidFill>
              </a:rPr>
              <a:t>RePORTER</a:t>
            </a:r>
            <a:r>
              <a:rPr lang="en-US" dirty="0"/>
              <a:t> Query Result</a:t>
            </a:r>
          </a:p>
        </p:txBody>
      </p:sp>
    </p:spTree>
    <p:extLst>
      <p:ext uri="{BB962C8B-B14F-4D97-AF65-F5344CB8AC3E}">
        <p14:creationId xmlns:p14="http://schemas.microsoft.com/office/powerpoint/2010/main" val="174959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82B5B"/>
                </a:solidFill>
              </a:rPr>
              <a:t>Export Search Results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31</a:t>
            </a:fld>
            <a:endParaRPr lang="en-US" dirty="0"/>
          </a:p>
        </p:txBody>
      </p:sp>
      <p:pic>
        <p:nvPicPr>
          <p:cNvPr id="5" name="Project list" title="project list"/>
          <p:cNvPicPr>
            <a:picLocks noChangeAspect="1" noChangeArrowheads="1"/>
          </p:cNvPicPr>
          <p:nvPr/>
        </p:nvPicPr>
        <p:blipFill rotWithShape="1">
          <a:blip r:embed="rId3">
            <a:extLst>
              <a:ext uri="{28A0092B-C50C-407E-A947-70E740481C1C}">
                <a14:useLocalDpi xmlns:a14="http://schemas.microsoft.com/office/drawing/2010/main" val="0"/>
              </a:ext>
            </a:extLst>
          </a:blip>
          <a:srcRect b="12922"/>
          <a:stretch/>
        </p:blipFill>
        <p:spPr bwMode="auto">
          <a:xfrm>
            <a:off x="0" y="-1"/>
            <a:ext cx="9144000" cy="6858000"/>
          </a:xfrm>
          <a:prstGeom prst="rect">
            <a:avLst/>
          </a:prstGeom>
          <a:noFill/>
          <a:ln w="9525">
            <a:noFill/>
            <a:miter lim="800000"/>
            <a:headEnd/>
            <a:tailEnd/>
          </a:ln>
        </p:spPr>
      </p:pic>
      <p:pic>
        <p:nvPicPr>
          <p:cNvPr id="6" name="Export button zoom" title="export button"/>
          <p:cNvPicPr>
            <a:picLocks noChangeAspect="1" noChangeArrowheads="1"/>
          </p:cNvPicPr>
          <p:nvPr/>
        </p:nvPicPr>
        <p:blipFill>
          <a:blip r:embed="rId4" cstate="print"/>
          <a:srcRect l="3016"/>
          <a:stretch>
            <a:fillRect/>
          </a:stretch>
        </p:blipFill>
        <p:spPr bwMode="auto">
          <a:xfrm>
            <a:off x="5812536" y="304800"/>
            <a:ext cx="3276600" cy="585787"/>
          </a:xfrm>
          <a:prstGeom prst="rect">
            <a:avLst/>
          </a:prstGeom>
          <a:noFill/>
          <a:ln w="9525">
            <a:noFill/>
            <a:miter lim="800000"/>
            <a:headEnd/>
            <a:tailEnd/>
          </a:ln>
          <a:effectLst>
            <a:outerShdw blurRad="317500" sx="102000" sy="102000" algn="ctr" rotWithShape="0">
              <a:prstClr val="black">
                <a:alpha val="40000"/>
              </a:prstClr>
            </a:outerShdw>
          </a:effectLst>
        </p:spPr>
      </p:pic>
      <p:pic>
        <p:nvPicPr>
          <p:cNvPr id="7" name="Export button dropdown 1" title="export button dropdown"/>
          <p:cNvPicPr>
            <a:picLocks noChangeAspect="1" noChangeArrowheads="1"/>
          </p:cNvPicPr>
          <p:nvPr/>
        </p:nvPicPr>
        <p:blipFill>
          <a:blip r:embed="rId5" cstate="print"/>
          <a:srcRect/>
          <a:stretch>
            <a:fillRect/>
          </a:stretch>
        </p:blipFill>
        <p:spPr bwMode="auto">
          <a:xfrm>
            <a:off x="5791200" y="320040"/>
            <a:ext cx="3276600" cy="1177951"/>
          </a:xfrm>
          <a:prstGeom prst="rect">
            <a:avLst/>
          </a:prstGeom>
          <a:noFill/>
          <a:ln w="9525">
            <a:noFill/>
            <a:miter lim="800000"/>
            <a:headEnd/>
            <a:tailEnd/>
          </a:ln>
          <a:effectLst>
            <a:outerShdw blurRad="368300" sx="102000" sy="102000" algn="ctr" rotWithShape="0">
              <a:prstClr val="black">
                <a:alpha val="40000"/>
              </a:prstClr>
            </a:outerShdw>
          </a:effectLst>
        </p:spPr>
      </p:pic>
      <p:pic>
        <p:nvPicPr>
          <p:cNvPr id="8" name="Export button dropdown 2" title="&quot;&quot;"/>
          <p:cNvPicPr>
            <a:picLocks noChangeAspect="1" noChangeArrowheads="1"/>
          </p:cNvPicPr>
          <p:nvPr/>
        </p:nvPicPr>
        <p:blipFill>
          <a:blip r:embed="rId6" cstate="print"/>
          <a:srcRect/>
          <a:stretch>
            <a:fillRect/>
          </a:stretch>
        </p:blipFill>
        <p:spPr bwMode="auto">
          <a:xfrm>
            <a:off x="5800344" y="292608"/>
            <a:ext cx="3264408" cy="1205529"/>
          </a:xfrm>
          <a:prstGeom prst="rect">
            <a:avLst/>
          </a:prstGeom>
          <a:noFill/>
          <a:ln w="9525">
            <a:noFill/>
            <a:miter lim="800000"/>
            <a:headEnd/>
            <a:tailEnd/>
          </a:ln>
          <a:effectLst>
            <a:outerShdw blurRad="419100" sx="102000" sy="102000" algn="ctr" rotWithShape="0">
              <a:prstClr val="black">
                <a:alpha val="40000"/>
              </a:prstClr>
            </a:outerShdw>
          </a:effectLst>
        </p:spPr>
      </p:pic>
      <p:pic>
        <p:nvPicPr>
          <p:cNvPr id="9" name="Export selection" title="export selection"/>
          <p:cNvPicPr>
            <a:picLocks noChangeAspect="1" noChangeArrowheads="1"/>
          </p:cNvPicPr>
          <p:nvPr/>
        </p:nvPicPr>
        <p:blipFill>
          <a:blip r:embed="rId7" cstate="print"/>
          <a:srcRect/>
          <a:stretch>
            <a:fillRect/>
          </a:stretch>
        </p:blipFill>
        <p:spPr bwMode="auto">
          <a:xfrm>
            <a:off x="5812536" y="304800"/>
            <a:ext cx="3255264" cy="783425"/>
          </a:xfrm>
          <a:prstGeom prst="rect">
            <a:avLst/>
          </a:prstGeom>
          <a:noFill/>
          <a:ln w="9525">
            <a:noFill/>
            <a:miter lim="800000"/>
            <a:headEnd/>
            <a:tailEnd/>
          </a:ln>
          <a:effectLst>
            <a:outerShdw blurRad="419100" sx="102000" sy="102000" algn="ctr" rotWithShape="0">
              <a:prstClr val="black">
                <a:alpha val="40000"/>
              </a:prstClr>
            </a:outerShdw>
          </a:effectLst>
        </p:spPr>
      </p:pic>
      <p:sp>
        <p:nvSpPr>
          <p:cNvPr id="23" name="Title 1"/>
          <p:cNvSpPr txBox="1">
            <a:spLocks/>
          </p:cNvSpPr>
          <p:nvPr/>
        </p:nvSpPr>
        <p:spPr>
          <a:xfrm>
            <a:off x="50731" y="56050"/>
            <a:ext cx="5661222" cy="1163150"/>
          </a:xfrm>
          <a:prstGeom prst="rect">
            <a:avLst/>
          </a:prstGeom>
          <a:solidFill>
            <a:schemeClr val="bg1"/>
          </a:solidFill>
          <a:ln>
            <a:solidFill>
              <a:schemeClr val="bg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Export </a:t>
            </a:r>
            <a:r>
              <a:rPr lang="en-US" dirty="0" err="1">
                <a:solidFill>
                  <a:srgbClr val="FF0000"/>
                </a:solidFill>
              </a:rPr>
              <a:t>RePORTER</a:t>
            </a:r>
            <a:r>
              <a:rPr lang="en-US" dirty="0"/>
              <a:t> Query Results</a:t>
            </a:r>
          </a:p>
        </p:txBody>
      </p:sp>
    </p:spTree>
    <p:extLst>
      <p:ext uri="{BB962C8B-B14F-4D97-AF65-F5344CB8AC3E}">
        <p14:creationId xmlns:p14="http://schemas.microsoft.com/office/powerpoint/2010/main" val="21534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04800"/>
            <a:ext cx="8534401" cy="1320800"/>
          </a:xfrm>
        </p:spPr>
        <p:txBody>
          <a:bodyPr/>
          <a:lstStyle/>
          <a:p>
            <a:r>
              <a:rPr lang="en-US" dirty="0"/>
              <a:t>Save and Get Updates with </a:t>
            </a:r>
            <a:r>
              <a:rPr lang="en-US" dirty="0" err="1">
                <a:solidFill>
                  <a:srgbClr val="92D050"/>
                </a:solidFill>
              </a:rPr>
              <a:t>My</a:t>
            </a:r>
            <a:r>
              <a:rPr lang="en-US" dirty="0" err="1"/>
              <a:t>RePORT</a:t>
            </a:r>
            <a:r>
              <a:rPr lang="en-US" dirty="0" err="1">
                <a:solidFill>
                  <a:schemeClr val="accent6"/>
                </a:solidFill>
              </a:rPr>
              <a:t>ER</a:t>
            </a:r>
            <a:endParaRPr lang="en-US" dirty="0">
              <a:solidFill>
                <a:schemeClr val="accent6"/>
              </a:solidFill>
            </a:endParaRPr>
          </a:p>
        </p:txBody>
      </p:sp>
      <p:sp>
        <p:nvSpPr>
          <p:cNvPr id="3" name="Content Placeholder 2"/>
          <p:cNvSpPr>
            <a:spLocks noGrp="1"/>
          </p:cNvSpPr>
          <p:nvPr>
            <p:ph idx="1"/>
          </p:nvPr>
        </p:nvSpPr>
        <p:spPr/>
        <p:txBody>
          <a:bodyPr/>
          <a:lstStyle/>
          <a:p>
            <a:endParaRPr lang="en-US"/>
          </a:p>
        </p:txBody>
      </p:sp>
      <p:pic>
        <p:nvPicPr>
          <p:cNvPr id="4" name="Picture 3" descr="&quot;"/>
          <p:cNvPicPr>
            <a:picLocks noChangeAspect="1"/>
          </p:cNvPicPr>
          <p:nvPr/>
        </p:nvPicPr>
        <p:blipFill>
          <a:blip r:embed="rId2"/>
          <a:stretch>
            <a:fillRect/>
          </a:stretch>
        </p:blipFill>
        <p:spPr>
          <a:xfrm>
            <a:off x="0" y="2160590"/>
            <a:ext cx="11891699" cy="7977166"/>
          </a:xfrm>
          <a:prstGeom prst="rect">
            <a:avLst/>
          </a:prstGeom>
        </p:spPr>
      </p:pic>
      <p:pic>
        <p:nvPicPr>
          <p:cNvPr id="5" name="Picture 4" title="&quot;"/>
          <p:cNvPicPr>
            <a:picLocks noChangeAspect="1"/>
          </p:cNvPicPr>
          <p:nvPr/>
        </p:nvPicPr>
        <p:blipFill>
          <a:blip r:embed="rId3"/>
          <a:stretch>
            <a:fillRect/>
          </a:stretch>
        </p:blipFill>
        <p:spPr>
          <a:xfrm>
            <a:off x="2971800" y="1412523"/>
            <a:ext cx="5594411" cy="1195387"/>
          </a:xfrm>
          <a:prstGeom prst="rect">
            <a:avLst/>
          </a:prstGeom>
          <a:ln w="38100">
            <a:solidFill>
              <a:srgbClr val="FF0000"/>
            </a:solidFill>
          </a:ln>
        </p:spPr>
      </p:pic>
      <p:sp>
        <p:nvSpPr>
          <p:cNvPr id="6" name="Rectangle news example" title="news example"/>
          <p:cNvSpPr/>
          <p:nvPr/>
        </p:nvSpPr>
        <p:spPr>
          <a:xfrm>
            <a:off x="6019800" y="4209729"/>
            <a:ext cx="1981200" cy="48768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700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5"/>
          <p:cNvSpPr>
            <a:spLocks noGrp="1"/>
          </p:cNvSpPr>
          <p:nvPr>
            <p:ph type="title" idx="4294967295"/>
          </p:nvPr>
        </p:nvSpPr>
        <p:spPr bwMode="auto">
          <a:xfrm>
            <a:off x="304800" y="76200"/>
            <a:ext cx="8285162" cy="877887"/>
          </a:xfrm>
          <a:prstGeom prst="rect">
            <a:avLst/>
          </a:prstGeom>
          <a:ln>
            <a:miter lim="800000"/>
            <a:headEnd/>
            <a:tailEnd/>
          </a:ln>
        </p:spPr>
        <p:txBody>
          <a:bodyPr>
            <a:noAutofit/>
          </a:bodyPr>
          <a:lstStyle/>
          <a:p>
            <a:pPr>
              <a:defRPr/>
            </a:pPr>
            <a:r>
              <a:rPr lang="en-US" sz="4000" b="1" dirty="0">
                <a:solidFill>
                  <a:srgbClr val="003399"/>
                </a:solidFill>
                <a:latin typeface="+mn-lt"/>
              </a:rPr>
              <a:t>Use</a:t>
            </a:r>
            <a:r>
              <a:rPr lang="en-US" sz="4000" b="1" i="1" dirty="0">
                <a:solidFill>
                  <a:srgbClr val="66FF33"/>
                </a:solidFill>
                <a:latin typeface="Tempus Sans ITC" pitchFamily="82" charset="0"/>
              </a:rPr>
              <a:t> My</a:t>
            </a:r>
            <a:r>
              <a:rPr lang="en-US" sz="4000" b="1" dirty="0">
                <a:solidFill>
                  <a:srgbClr val="003366"/>
                </a:solidFill>
              </a:rPr>
              <a:t> RePORTER</a:t>
            </a:r>
            <a:br>
              <a:rPr lang="en-US" sz="4000" b="1" dirty="0">
                <a:solidFill>
                  <a:srgbClr val="003366"/>
                </a:solidFill>
              </a:rPr>
            </a:br>
            <a:r>
              <a:rPr lang="en-US" sz="4000" b="1" dirty="0">
                <a:solidFill>
                  <a:srgbClr val="003366"/>
                </a:solidFill>
              </a:rPr>
              <a:t/>
            </a:r>
            <a:br>
              <a:rPr lang="en-US" sz="4000" b="1" dirty="0">
                <a:solidFill>
                  <a:srgbClr val="003366"/>
                </a:solidFill>
              </a:rPr>
            </a:br>
            <a:r>
              <a:rPr lang="en-US" sz="3200" dirty="0">
                <a:solidFill>
                  <a:srgbClr val="003366"/>
                </a:solidFill>
              </a:rPr>
              <a:t>to save your portfolios and queries – get emails for updates to your saved searches </a:t>
            </a:r>
            <a:endParaRPr lang="en-US" sz="3200" dirty="0">
              <a:solidFill>
                <a:schemeClr val="tx1"/>
              </a:solidFill>
              <a:effectLst/>
              <a:latin typeface="Calibri" pitchFamily="34" charset="0"/>
            </a:endParaRPr>
          </a:p>
        </p:txBody>
      </p:sp>
      <p:sp>
        <p:nvSpPr>
          <p:cNvPr id="3" name="Slide Number Placeholder 2"/>
          <p:cNvSpPr>
            <a:spLocks noGrp="1"/>
          </p:cNvSpPr>
          <p:nvPr>
            <p:ph type="sldNum" sz="quarter" idx="12"/>
          </p:nvPr>
        </p:nvSpPr>
        <p:spPr/>
        <p:txBody>
          <a:bodyPr/>
          <a:lstStyle/>
          <a:p>
            <a:fld id="{DCBBBAC9-EAE3-4D43-8214-8FA8FB9FC5F3}" type="slidenum">
              <a:rPr lang="en-US" smtClean="0"/>
              <a:pPr/>
              <a:t>33</a:t>
            </a:fld>
            <a:endParaRPr lang="en-US"/>
          </a:p>
        </p:txBody>
      </p:sp>
      <p:pic>
        <p:nvPicPr>
          <p:cNvPr id="5" name="Picture 2" title="MyRePORTER"/>
          <p:cNvPicPr>
            <a:picLocks noChangeAspect="1" noChangeArrowheads="1"/>
          </p:cNvPicPr>
          <p:nvPr/>
        </p:nvPicPr>
        <p:blipFill>
          <a:blip r:embed="rId3" cstate="print"/>
          <a:srcRect t="28988"/>
          <a:stretch>
            <a:fillRect/>
          </a:stretch>
        </p:blipFill>
        <p:spPr bwMode="auto">
          <a:xfrm>
            <a:off x="508049" y="2872713"/>
            <a:ext cx="8077200" cy="3533775"/>
          </a:xfrm>
          <a:prstGeom prst="rect">
            <a:avLst/>
          </a:prstGeom>
          <a:noFill/>
          <a:ln w="9525">
            <a:noFill/>
            <a:miter lim="800000"/>
            <a:headEnd/>
            <a:tailEnd/>
          </a:ln>
          <a:effectLst>
            <a:outerShdw blurRad="457200" sx="102000" sy="102000" algn="ctr" rotWithShape="0">
              <a:prstClr val="black">
                <a:alpha val="40000"/>
              </a:prstClr>
            </a:outerShdw>
          </a:effectLst>
        </p:spPr>
      </p:pic>
    </p:spTree>
    <p:extLst>
      <p:ext uri="{BB962C8B-B14F-4D97-AF65-F5344CB8AC3E}">
        <p14:creationId xmlns:p14="http://schemas.microsoft.com/office/powerpoint/2010/main" val="3636681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133600" y="430059"/>
            <a:ext cx="5410200" cy="762000"/>
          </a:xfrm>
        </p:spPr>
        <p:txBody>
          <a:bodyPr>
            <a:normAutofit fontScale="90000"/>
          </a:bodyPr>
          <a:lstStyle/>
          <a:p>
            <a:r>
              <a:rPr lang="en-US" dirty="0">
                <a:solidFill>
                  <a:srgbClr val="082B5B"/>
                </a:solidFill>
              </a:rPr>
              <a:t>My </a:t>
            </a:r>
            <a:r>
              <a:rPr lang="en-US" dirty="0" err="1">
                <a:solidFill>
                  <a:srgbClr val="082B5B"/>
                </a:solidFill>
              </a:rPr>
              <a:t>RePORTER</a:t>
            </a:r>
            <a:r>
              <a:rPr lang="en-US" dirty="0">
                <a:solidFill>
                  <a:srgbClr val="082B5B"/>
                </a:solidFill>
              </a:rPr>
              <a:t> Registration</a:t>
            </a:r>
          </a:p>
        </p:txBody>
      </p:sp>
      <p:pic>
        <p:nvPicPr>
          <p:cNvPr id="14339" name="Picture 3" title="RePORTER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09117" y="90488"/>
            <a:ext cx="6125767" cy="6677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title="&quot;&quot;"/>
          <p:cNvPicPr>
            <a:picLocks noChangeAspect="1" noChangeArrowheads="1"/>
          </p:cNvPicPr>
          <p:nvPr/>
        </p:nvPicPr>
        <p:blipFill>
          <a:blip r:embed="rId5" cstate="print"/>
          <a:srcRect/>
          <a:stretch>
            <a:fillRect/>
          </a:stretch>
        </p:blipFill>
        <p:spPr bwMode="auto">
          <a:xfrm>
            <a:off x="2286000" y="601281"/>
            <a:ext cx="7144327" cy="1066800"/>
          </a:xfrm>
          <a:prstGeom prst="rect">
            <a:avLst/>
          </a:prstGeom>
          <a:noFill/>
          <a:ln w="9525">
            <a:noFill/>
            <a:miter lim="800000"/>
            <a:headEnd/>
            <a:tailEnd/>
          </a:ln>
          <a:effectLst>
            <a:outerShdw blurRad="304800" sx="102000" sy="102000" algn="ctr" rotWithShape="0">
              <a:prstClr val="black">
                <a:alpha val="40000"/>
              </a:prstClr>
            </a:outerShdw>
          </a:effectLst>
        </p:spPr>
      </p:pic>
      <p:sp>
        <p:nvSpPr>
          <p:cNvPr id="4" name="Rectangle 3" title="&quot;&quot;"/>
          <p:cNvSpPr/>
          <p:nvPr/>
        </p:nvSpPr>
        <p:spPr>
          <a:xfrm>
            <a:off x="5334000" y="90488"/>
            <a:ext cx="1429512" cy="13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DCBBBAC9-EAE3-4D43-8214-8FA8FB9FC5F3}" type="slidenum">
              <a:rPr lang="en-US" smtClean="0"/>
              <a:pPr/>
              <a:t>34</a:t>
            </a:fld>
            <a:endParaRPr lang="en-US"/>
          </a:p>
        </p:txBody>
      </p:sp>
    </p:spTree>
    <p:custDataLst>
      <p:tags r:id="rId1"/>
    </p:custDataLst>
    <p:extLst>
      <p:ext uri="{BB962C8B-B14F-4D97-AF65-F5344CB8AC3E}">
        <p14:creationId xmlns:p14="http://schemas.microsoft.com/office/powerpoint/2010/main" val="21853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750" fill="hold"/>
                                        <p:tgtEl>
                                          <p:spTgt spid="2051"/>
                                        </p:tgtEl>
                                        <p:attrNameLst>
                                          <p:attrName>ppt_w</p:attrName>
                                        </p:attrNameLst>
                                      </p:cBhvr>
                                      <p:tavLst>
                                        <p:tav tm="0">
                                          <p:val>
                                            <p:fltVal val="0"/>
                                          </p:val>
                                        </p:tav>
                                        <p:tav tm="100000">
                                          <p:val>
                                            <p:strVal val="#ppt_w"/>
                                          </p:val>
                                        </p:tav>
                                      </p:tavLst>
                                    </p:anim>
                                    <p:anim calcmode="lin" valueType="num">
                                      <p:cBhvr>
                                        <p:cTn id="13" dur="750" fill="hold"/>
                                        <p:tgtEl>
                                          <p:spTgt spid="2051"/>
                                        </p:tgtEl>
                                        <p:attrNameLst>
                                          <p:attrName>ppt_h</p:attrName>
                                        </p:attrNameLst>
                                      </p:cBhvr>
                                      <p:tavLst>
                                        <p:tav tm="0">
                                          <p:val>
                                            <p:fltVal val="0"/>
                                          </p:val>
                                        </p:tav>
                                        <p:tav tm="100000">
                                          <p:val>
                                            <p:strVal val="#ppt_h"/>
                                          </p:val>
                                        </p:tav>
                                      </p:tavLst>
                                    </p:anim>
                                    <p:animEffect transition="in" filter="fade">
                                      <p:cBhvr>
                                        <p:cTn id="14" dur="750"/>
                                        <p:tgtEl>
                                          <p:spTgt spid="2051"/>
                                        </p:tgtEl>
                                      </p:cBhvr>
                                    </p:animEffect>
                                  </p:childTnLst>
                                </p:cTn>
                              </p:par>
                              <p:par>
                                <p:cTn id="15" presetID="49" presetClass="path" presetSubtype="0" accel="50000" decel="50000" fill="hold" nodeType="withEffect">
                                  <p:stCondLst>
                                    <p:cond delay="0"/>
                                  </p:stCondLst>
                                  <p:childTnLst>
                                    <p:animMotion origin="layout" path="M -0.00069 -0.0007 L -0.05747 0.13264 " pathEditMode="relative" rAng="0" ptsTypes="AA">
                                      <p:cBhvr>
                                        <p:cTn id="16" dur="1000" fill="hold"/>
                                        <p:tgtEl>
                                          <p:spTgt spid="2051"/>
                                        </p:tgtEl>
                                        <p:attrNameLst>
                                          <p:attrName>ppt_x</p:attrName>
                                          <p:attrName>ppt_y</p:attrName>
                                        </p:attrNameLst>
                                      </p:cBhvr>
                                      <p:rCtr x="-2847"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ave New Query" title="save new query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0"/>
            <a:ext cx="8712200"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Save New Query zoom" title="&quot;&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119" r="45940"/>
          <a:stretch/>
        </p:blipFill>
        <p:spPr bwMode="auto">
          <a:xfrm>
            <a:off x="570909" y="3245568"/>
            <a:ext cx="7658691" cy="2271825"/>
          </a:xfrm>
          <a:prstGeom prst="rect">
            <a:avLst/>
          </a:prstGeom>
          <a:noFill/>
          <a:ln>
            <a:noFill/>
          </a:ln>
          <a:effectLst>
            <a:outerShdw blurRad="3429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Check projects" title="&quot;&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718560"/>
            <a:ext cx="365760" cy="387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9" name="Check pubs" title="&quot;&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4038600"/>
            <a:ext cx="365760" cy="387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Check news" title="&quot;&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367784"/>
            <a:ext cx="365760" cy="387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SAVE NEW button" title="&quot;&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2552" y="4755713"/>
            <a:ext cx="1508760" cy="588785"/>
          </a:xfrm>
          <a:prstGeom prst="rect">
            <a:avLst/>
          </a:prstGeom>
          <a:noFill/>
          <a:ln w="254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10" name="TextBox Title"/>
          <p:cNvSpPr txBox="1"/>
          <p:nvPr/>
        </p:nvSpPr>
        <p:spPr>
          <a:xfrm>
            <a:off x="3673825" y="3392149"/>
            <a:ext cx="2650775" cy="307777"/>
          </a:xfrm>
          <a:prstGeom prst="rect">
            <a:avLst/>
          </a:prstGeom>
          <a:noFill/>
        </p:spPr>
        <p:txBody>
          <a:bodyPr wrap="square" rtlCol="0">
            <a:spAutoFit/>
          </a:bodyPr>
          <a:lstStyle/>
          <a:p>
            <a:r>
              <a:rPr lang="en-US" sz="1400" b="0" u="none" dirty="0">
                <a:solidFill>
                  <a:schemeClr val="tx1">
                    <a:lumMod val="50000"/>
                    <a:lumOff val="50000"/>
                  </a:schemeClr>
                </a:solidFill>
              </a:rPr>
              <a:t>Franklin and Marshall Active</a:t>
            </a:r>
          </a:p>
        </p:txBody>
      </p:sp>
      <p:sp>
        <p:nvSpPr>
          <p:cNvPr id="2" name="Title 1"/>
          <p:cNvSpPr>
            <a:spLocks noGrp="1"/>
          </p:cNvSpPr>
          <p:nvPr>
            <p:ph type="title"/>
          </p:nvPr>
        </p:nvSpPr>
        <p:spPr/>
        <p:txBody>
          <a:bodyPr/>
          <a:lstStyle/>
          <a:p>
            <a:r>
              <a:rPr lang="en-US" dirty="0"/>
              <a:t>Save Query Options</a:t>
            </a:r>
          </a:p>
        </p:txBody>
      </p:sp>
      <p:sp>
        <p:nvSpPr>
          <p:cNvPr id="3" name="Slide Number Placeholder 2"/>
          <p:cNvSpPr>
            <a:spLocks noGrp="1"/>
          </p:cNvSpPr>
          <p:nvPr>
            <p:ph type="sldNum" sz="quarter" idx="12"/>
          </p:nvPr>
        </p:nvSpPr>
        <p:spPr/>
        <p:txBody>
          <a:bodyPr/>
          <a:lstStyle/>
          <a:p>
            <a:fld id="{DCBBBAC9-EAE3-4D43-8214-8FA8FB9FC5F3}" type="slidenum">
              <a:rPr lang="en-US" smtClean="0"/>
              <a:pPr/>
              <a:t>35</a:t>
            </a:fld>
            <a:endParaRPr lang="en-US"/>
          </a:p>
        </p:txBody>
      </p:sp>
    </p:spTree>
    <p:extLst>
      <p:ext uri="{BB962C8B-B14F-4D97-AF65-F5344CB8AC3E}">
        <p14:creationId xmlns:p14="http://schemas.microsoft.com/office/powerpoint/2010/main" val="20918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1" presetClass="entr" presetSubtype="0" fill="hold" grpId="0" nodeType="afterEffect">
                                  <p:stCondLst>
                                    <p:cond delay="0"/>
                                  </p:stCondLst>
                                  <p:iterate type="lt">
                                    <p:tmAbs val="200"/>
                                  </p:iterate>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Email background" title="email of projects that meet criteria"/>
          <p:cNvPicPr>
            <a:picLocks noChangeAspect="1" noChangeArrowheads="1"/>
          </p:cNvPicPr>
          <p:nvPr/>
        </p:nvPicPr>
        <p:blipFill>
          <a:blip r:embed="rId3" cstate="print"/>
          <a:srcRect/>
          <a:stretch>
            <a:fillRect/>
          </a:stretch>
        </p:blipFill>
        <p:spPr bwMode="auto">
          <a:xfrm>
            <a:off x="152400" y="1754383"/>
            <a:ext cx="8748981" cy="7851752"/>
          </a:xfrm>
          <a:prstGeom prst="rect">
            <a:avLst/>
          </a:prstGeom>
          <a:noFill/>
          <a:ln w="9525">
            <a:noFill/>
            <a:miter lim="800000"/>
            <a:headEnd/>
            <a:tailEnd/>
          </a:ln>
        </p:spPr>
      </p:pic>
      <p:pic>
        <p:nvPicPr>
          <p:cNvPr id="2" name="Subject" descr="&quot;&quot;" title="&quot;&quot;"/>
          <p:cNvPicPr>
            <a:picLocks noChangeAspect="1" noChangeArrowheads="1"/>
          </p:cNvPicPr>
          <p:nvPr/>
        </p:nvPicPr>
        <p:blipFill>
          <a:blip r:embed="rId4" cstate="print"/>
          <a:srcRect/>
          <a:stretch>
            <a:fillRect/>
          </a:stretch>
        </p:blipFill>
        <p:spPr bwMode="auto">
          <a:xfrm>
            <a:off x="842383" y="1276430"/>
            <a:ext cx="5562600" cy="363908"/>
          </a:xfrm>
          <a:prstGeom prst="rect">
            <a:avLst/>
          </a:prstGeom>
          <a:noFill/>
          <a:ln w="9525">
            <a:noFill/>
            <a:miter lim="800000"/>
            <a:headEnd/>
            <a:tailEnd/>
          </a:ln>
        </p:spPr>
      </p:pic>
      <p:pic>
        <p:nvPicPr>
          <p:cNvPr id="4" name="From" descr="&quot;&quot;" title="&quot;&quot;"/>
          <p:cNvPicPr>
            <a:picLocks noChangeAspect="1" noChangeArrowheads="1"/>
          </p:cNvPicPr>
          <p:nvPr/>
        </p:nvPicPr>
        <p:blipFill>
          <a:blip r:embed="rId5" cstate="print"/>
          <a:srcRect/>
          <a:stretch>
            <a:fillRect/>
          </a:stretch>
        </p:blipFill>
        <p:spPr bwMode="auto">
          <a:xfrm>
            <a:off x="842383" y="954538"/>
            <a:ext cx="6777617" cy="321892"/>
          </a:xfrm>
          <a:prstGeom prst="rect">
            <a:avLst/>
          </a:prstGeom>
          <a:noFill/>
          <a:ln w="9525">
            <a:noFill/>
            <a:miter lim="800000"/>
            <a:headEnd/>
            <a:tailEnd/>
          </a:ln>
        </p:spPr>
      </p:pic>
      <p:sp>
        <p:nvSpPr>
          <p:cNvPr id="5" name="Title 4"/>
          <p:cNvSpPr>
            <a:spLocks noGrp="1"/>
          </p:cNvSpPr>
          <p:nvPr>
            <p:ph type="title"/>
          </p:nvPr>
        </p:nvSpPr>
        <p:spPr>
          <a:xfrm>
            <a:off x="609601" y="111691"/>
            <a:ext cx="6347713" cy="1320800"/>
          </a:xfrm>
        </p:spPr>
        <p:txBody>
          <a:bodyPr/>
          <a:lstStyle/>
          <a:p>
            <a:r>
              <a:rPr lang="en-US" dirty="0"/>
              <a:t>Weekly </a:t>
            </a:r>
            <a:r>
              <a:rPr lang="en-US" dirty="0" err="1"/>
              <a:t>MyRePORTER</a:t>
            </a:r>
            <a:r>
              <a:rPr lang="en-US" dirty="0"/>
              <a:t> Email</a:t>
            </a:r>
          </a:p>
        </p:txBody>
      </p:sp>
      <p:sp>
        <p:nvSpPr>
          <p:cNvPr id="6" name="Slide Number Placeholder 5"/>
          <p:cNvSpPr>
            <a:spLocks noGrp="1"/>
          </p:cNvSpPr>
          <p:nvPr>
            <p:ph type="sldNum" sz="quarter" idx="12"/>
          </p:nvPr>
        </p:nvSpPr>
        <p:spPr/>
        <p:txBody>
          <a:bodyPr/>
          <a:lstStyle/>
          <a:p>
            <a:fld id="{DCBBBAC9-EAE3-4D43-8214-8FA8FB9FC5F3}" type="slidenum">
              <a:rPr lang="en-US" smtClean="0"/>
              <a:pPr/>
              <a:t>36</a:t>
            </a:fld>
            <a:endParaRPr lang="en-US"/>
          </a:p>
        </p:txBody>
      </p:sp>
    </p:spTree>
    <p:extLst>
      <p:ext uri="{BB962C8B-B14F-4D97-AF65-F5344CB8AC3E}">
        <p14:creationId xmlns:p14="http://schemas.microsoft.com/office/powerpoint/2010/main" val="983493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a:t>Awards By Location</a:t>
            </a:r>
          </a:p>
        </p:txBody>
      </p:sp>
      <p:sp>
        <p:nvSpPr>
          <p:cNvPr id="3" name="Text Placeholder 2"/>
          <p:cNvSpPr>
            <a:spLocks noGrp="1"/>
          </p:cNvSpPr>
          <p:nvPr>
            <p:ph type="body" sz="quarter" idx="10"/>
          </p:nvPr>
        </p:nvSpPr>
        <p:spPr>
          <a:xfrm>
            <a:off x="228600" y="1676399"/>
            <a:ext cx="2667000" cy="1786647"/>
          </a:xfrm>
          <a:prstGeom prst="wedgeRoundRectCallout">
            <a:avLst>
              <a:gd name="adj1" fmla="val -1404"/>
              <a:gd name="adj2" fmla="val 83762"/>
              <a:gd name="adj3" fmla="val 16667"/>
            </a:avLst>
          </a:prstGeom>
        </p:spPr>
        <p:txBody>
          <a:bodyPr>
            <a:normAutofit/>
          </a:bodyPr>
          <a:lstStyle/>
          <a:p>
            <a:r>
              <a:rPr lang="en-US" dirty="0"/>
              <a:t>How much funding in my state and congressional district?</a:t>
            </a:r>
          </a:p>
        </p:txBody>
      </p:sp>
      <p:sp>
        <p:nvSpPr>
          <p:cNvPr id="9" name="Text Placeholder 2"/>
          <p:cNvSpPr>
            <a:spLocks noGrp="1"/>
          </p:cNvSpPr>
          <p:nvPr>
            <p:ph type="body" sz="quarter" idx="11"/>
          </p:nvPr>
        </p:nvSpPr>
        <p:spPr>
          <a:xfrm>
            <a:off x="152400" y="7848600"/>
            <a:ext cx="2667000" cy="1786647"/>
          </a:xfrm>
          <a:prstGeom prst="wedgeRoundRectCallout">
            <a:avLst>
              <a:gd name="adj1" fmla="val -1404"/>
              <a:gd name="adj2" fmla="val 83762"/>
              <a:gd name="adj3" fmla="val 16667"/>
            </a:avLst>
          </a:prstGeom>
        </p:spPr>
        <p:txBody>
          <a:bodyPr>
            <a:normAutofit fontScale="62500" lnSpcReduction="20000"/>
          </a:bodyPr>
          <a:lstStyle/>
          <a:p>
            <a:r>
              <a:rPr lang="en-US" dirty="0"/>
              <a:t>What types of organizations does NIH fund?</a:t>
            </a:r>
          </a:p>
          <a:p>
            <a:r>
              <a:rPr lang="en-US" dirty="0"/>
              <a:t>Who has NIH funding in my university system?</a:t>
            </a:r>
          </a:p>
          <a:p>
            <a:endParaRPr lang="en-US" dirty="0"/>
          </a:p>
          <a:p>
            <a:endParaRPr lang="en-US" dirty="0"/>
          </a:p>
        </p:txBody>
      </p:sp>
      <p:pic>
        <p:nvPicPr>
          <p:cNvPr id="1026" name="Picture 2" title="Screenshot of RePORT home page with &quot;Awards by Location&quot; sel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61072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2"/>
          <p:cNvSpPr txBox="1">
            <a:spLocks/>
          </p:cNvSpPr>
          <p:nvPr/>
        </p:nvSpPr>
        <p:spPr>
          <a:xfrm>
            <a:off x="3471862" y="2497576"/>
            <a:ext cx="2667000" cy="1786647"/>
          </a:xfrm>
          <a:prstGeom prst="wedgeRoundRectCallout">
            <a:avLst>
              <a:gd name="adj1" fmla="val -84596"/>
              <a:gd name="adj2" fmla="val 52049"/>
              <a:gd name="adj3" fmla="val 16667"/>
            </a:avLst>
          </a:prstGeom>
          <a:solidFill>
            <a:schemeClr val="bg1"/>
          </a:solidFill>
          <a:ln w="28575">
            <a:solidFill>
              <a:srgbClr val="FF0000"/>
            </a:solidFill>
          </a:ln>
        </p:spPr>
        <p:txBody>
          <a:bodyPr vert="horz" anchor="ctr">
            <a:normAutofit lnSpcReduction="10000"/>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What types of organizations does NIH fund?</a:t>
            </a:r>
          </a:p>
        </p:txBody>
      </p:sp>
    </p:spTree>
    <p:extLst>
      <p:ext uri="{BB962C8B-B14F-4D97-AF65-F5344CB8AC3E}">
        <p14:creationId xmlns:p14="http://schemas.microsoft.com/office/powerpoint/2010/main" val="302765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2218" y="304800"/>
            <a:ext cx="8517439" cy="1439159"/>
          </a:xfrm>
          <a:solidFill>
            <a:srgbClr val="FFFFCC"/>
          </a:solidFill>
        </p:spPr>
        <p:txBody>
          <a:bodyPr>
            <a:normAutofit/>
          </a:bodyPr>
          <a:lstStyle/>
          <a:p>
            <a:r>
              <a:rPr lang="en-US" sz="3600" dirty="0"/>
              <a:t>Looking for funding at your organization</a:t>
            </a:r>
            <a:br>
              <a:rPr lang="en-US" sz="3600" dirty="0"/>
            </a:br>
            <a:r>
              <a:rPr lang="en-US" sz="3600" dirty="0"/>
              <a:t>(or at someone else’s?)</a:t>
            </a:r>
          </a:p>
        </p:txBody>
      </p:sp>
      <p:sp>
        <p:nvSpPr>
          <p:cNvPr id="4" name="Text Placeholder 3"/>
          <p:cNvSpPr>
            <a:spLocks noGrp="1"/>
          </p:cNvSpPr>
          <p:nvPr>
            <p:ph type="body" idx="1"/>
          </p:nvPr>
        </p:nvSpPr>
        <p:spPr>
          <a:xfrm>
            <a:off x="262218" y="2095500"/>
            <a:ext cx="8805582" cy="3581400"/>
          </a:xfrm>
        </p:spPr>
        <p:txBody>
          <a:bodyPr>
            <a:normAutofit fontScale="92500"/>
          </a:bodyPr>
          <a:lstStyle/>
          <a:p>
            <a:r>
              <a:rPr lang="en-US" sz="3300" dirty="0"/>
              <a:t>Use </a:t>
            </a:r>
            <a:r>
              <a:rPr lang="en-US" sz="3300" b="1" dirty="0">
                <a:solidFill>
                  <a:srgbClr val="FF0000"/>
                </a:solidFill>
              </a:rPr>
              <a:t>Awards by Location </a:t>
            </a:r>
            <a:r>
              <a:rPr lang="en-US" sz="3300" dirty="0"/>
              <a:t>tool to find awards by:</a:t>
            </a:r>
          </a:p>
          <a:p>
            <a:endParaRPr lang="en-US" sz="2600" dirty="0"/>
          </a:p>
          <a:p>
            <a:pPr marL="342900" indent="-342900">
              <a:buFont typeface="Wingdings" panose="05000000000000000000" pitchFamily="2" charset="2"/>
              <a:buChar char="q"/>
            </a:pPr>
            <a:r>
              <a:rPr lang="en-US" sz="2600" dirty="0"/>
              <a:t>Organization</a:t>
            </a:r>
          </a:p>
          <a:p>
            <a:pPr marL="342900" indent="-342900">
              <a:buFont typeface="Wingdings" panose="05000000000000000000" pitchFamily="2" charset="2"/>
              <a:buChar char="q"/>
            </a:pPr>
            <a:r>
              <a:rPr lang="en-US" sz="2600" dirty="0"/>
              <a:t>School</a:t>
            </a:r>
          </a:p>
          <a:p>
            <a:pPr marL="342900" indent="-342900">
              <a:buFont typeface="Wingdings" panose="05000000000000000000" pitchFamily="2" charset="2"/>
              <a:buChar char="q"/>
            </a:pPr>
            <a:r>
              <a:rPr lang="en-US" sz="2600" dirty="0"/>
              <a:t>Department</a:t>
            </a:r>
          </a:p>
          <a:p>
            <a:pPr marL="342900" indent="-342900">
              <a:buFont typeface="Wingdings" panose="05000000000000000000" pitchFamily="2" charset="2"/>
              <a:buChar char="q"/>
            </a:pPr>
            <a:r>
              <a:rPr lang="en-US" sz="2600" dirty="0"/>
              <a:t>State/country</a:t>
            </a:r>
          </a:p>
          <a:p>
            <a:pPr marL="342900" indent="-342900">
              <a:buFont typeface="Wingdings" panose="05000000000000000000" pitchFamily="2" charset="2"/>
              <a:buChar char="q"/>
            </a:pPr>
            <a:r>
              <a:rPr lang="en-US" sz="2600" dirty="0"/>
              <a:t>Congressional district</a:t>
            </a:r>
          </a:p>
          <a:p>
            <a:endParaRPr lang="en-US" sz="2600" dirty="0"/>
          </a:p>
        </p:txBody>
      </p:sp>
      <p:pic>
        <p:nvPicPr>
          <p:cNvPr id="3" name="Picture 2" descr="image of map"/>
          <p:cNvPicPr>
            <a:picLocks noChangeAspect="1"/>
          </p:cNvPicPr>
          <p:nvPr/>
        </p:nvPicPr>
        <p:blipFill>
          <a:blip r:embed="rId2"/>
          <a:stretch>
            <a:fillRect/>
          </a:stretch>
        </p:blipFill>
        <p:spPr>
          <a:xfrm>
            <a:off x="4418616" y="3200400"/>
            <a:ext cx="4346864" cy="2286000"/>
          </a:xfrm>
          <a:prstGeom prst="rect">
            <a:avLst/>
          </a:prstGeom>
          <a:effectLst>
            <a:softEdge rad="139700"/>
          </a:effectLst>
        </p:spPr>
      </p:pic>
    </p:spTree>
    <p:extLst>
      <p:ext uri="{BB962C8B-B14F-4D97-AF65-F5344CB8AC3E}">
        <p14:creationId xmlns:p14="http://schemas.microsoft.com/office/powerpoint/2010/main" val="3375854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Awards by Location Search Page</a:t>
            </a:r>
          </a:p>
        </p:txBody>
      </p:sp>
      <p:pic>
        <p:nvPicPr>
          <p:cNvPr id="14" name="Picture 13" title="screenshot of awards by location search results"/>
          <p:cNvPicPr>
            <a:picLocks noChangeAspect="1"/>
          </p:cNvPicPr>
          <p:nvPr/>
        </p:nvPicPr>
        <p:blipFill>
          <a:blip r:embed="rId2"/>
          <a:stretch>
            <a:fillRect/>
          </a:stretch>
        </p:blipFill>
        <p:spPr>
          <a:xfrm>
            <a:off x="-19050" y="-5557"/>
            <a:ext cx="9149215" cy="7777957"/>
          </a:xfrm>
          <a:prstGeom prst="rect">
            <a:avLst/>
          </a:prstGeom>
        </p:spPr>
      </p:pic>
      <p:sp>
        <p:nvSpPr>
          <p:cNvPr id="3" name="Content Placeholder 2"/>
          <p:cNvSpPr>
            <a:spLocks noGrp="1"/>
          </p:cNvSpPr>
          <p:nvPr>
            <p:ph idx="1"/>
          </p:nvPr>
        </p:nvSpPr>
        <p:spPr>
          <a:xfrm>
            <a:off x="278735" y="8329206"/>
            <a:ext cx="8229600" cy="4389120"/>
          </a:xfrm>
        </p:spPr>
        <p:txBody>
          <a:bodyPr/>
          <a:lstStyle/>
          <a:p>
            <a:r>
              <a:rPr lang="en-US" altLang="en-US" sz="2800" b="1" dirty="0">
                <a:solidFill>
                  <a:srgbClr val="FF0000"/>
                </a:solidFill>
              </a:rPr>
              <a:t>Select criteria</a:t>
            </a:r>
          </a:p>
          <a:p>
            <a:r>
              <a:rPr lang="en-US" altLang="en-US" sz="2800" b="1" dirty="0">
                <a:solidFill>
                  <a:srgbClr val="FF0000"/>
                </a:solidFill>
              </a:rPr>
              <a:t>Sort by heading</a:t>
            </a:r>
          </a:p>
          <a:p>
            <a:r>
              <a:rPr lang="en-US" altLang="en-US" sz="2800" b="1" dirty="0">
                <a:solidFill>
                  <a:srgbClr val="FF0000"/>
                </a:solidFill>
              </a:rPr>
              <a:t>Select  output</a:t>
            </a:r>
          </a:p>
          <a:p>
            <a:endParaRPr lang="en-US" altLang="en-US" sz="2800" b="1" dirty="0">
              <a:solidFill>
                <a:srgbClr val="FF0000"/>
              </a:solidFill>
            </a:endParaRPr>
          </a:p>
          <a:p>
            <a:endParaRPr lang="en-US" altLang="en-US" sz="2800" b="1" dirty="0">
              <a:solidFill>
                <a:srgbClr val="FF0000"/>
              </a:solidFill>
            </a:endParaRPr>
          </a:p>
          <a:p>
            <a:endParaRPr lang="en-US" dirty="0"/>
          </a:p>
        </p:txBody>
      </p:sp>
      <p:sp>
        <p:nvSpPr>
          <p:cNvPr id="6" name="Text Box 5"/>
          <p:cNvSpPr txBox="1">
            <a:spLocks noChangeArrowheads="1"/>
          </p:cNvSpPr>
          <p:nvPr/>
        </p:nvSpPr>
        <p:spPr bwMode="auto">
          <a:xfrm>
            <a:off x="4393535" y="4522214"/>
            <a:ext cx="2938463"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Sort by heading</a:t>
            </a:r>
          </a:p>
        </p:txBody>
      </p:sp>
      <p:sp>
        <p:nvSpPr>
          <p:cNvPr id="8" name="Line 4" title="Arrow pointing to sortable data table headings in screenshot of Awards By Location page"/>
          <p:cNvSpPr>
            <a:spLocks noChangeShapeType="1"/>
          </p:cNvSpPr>
          <p:nvPr/>
        </p:nvSpPr>
        <p:spPr bwMode="auto">
          <a:xfrm>
            <a:off x="5178747" y="5063698"/>
            <a:ext cx="265113" cy="24606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5"/>
          <p:cNvSpPr txBox="1">
            <a:spLocks noChangeArrowheads="1"/>
          </p:cNvSpPr>
          <p:nvPr/>
        </p:nvSpPr>
        <p:spPr bwMode="auto">
          <a:xfrm>
            <a:off x="150780" y="3835233"/>
            <a:ext cx="2208213"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Select criteria</a:t>
            </a:r>
          </a:p>
        </p:txBody>
      </p:sp>
      <p:sp>
        <p:nvSpPr>
          <p:cNvPr id="10" name="Line 4" title="Arrow pointing to query field in screenshot of Awards By Location page"/>
          <p:cNvSpPr>
            <a:spLocks noChangeShapeType="1"/>
          </p:cNvSpPr>
          <p:nvPr/>
        </p:nvSpPr>
        <p:spPr bwMode="auto">
          <a:xfrm flipV="1">
            <a:off x="2170081" y="3535195"/>
            <a:ext cx="265113" cy="43021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5"/>
          <p:cNvSpPr txBox="1">
            <a:spLocks noChangeArrowheads="1"/>
          </p:cNvSpPr>
          <p:nvPr/>
        </p:nvSpPr>
        <p:spPr bwMode="auto">
          <a:xfrm>
            <a:off x="6400800" y="3519785"/>
            <a:ext cx="2438400" cy="461665"/>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FF0000"/>
                </a:solidFill>
              </a:rPr>
              <a:t>Filter with tabs</a:t>
            </a:r>
          </a:p>
        </p:txBody>
      </p:sp>
      <p:sp>
        <p:nvSpPr>
          <p:cNvPr id="12" name="Line 4" title="Arrow pointing to navigation tab in screenshot of Awards By Location page"/>
          <p:cNvSpPr>
            <a:spLocks noChangeShapeType="1"/>
          </p:cNvSpPr>
          <p:nvPr/>
        </p:nvSpPr>
        <p:spPr bwMode="auto">
          <a:xfrm flipH="1">
            <a:off x="5813650" y="3788401"/>
            <a:ext cx="587150" cy="177007"/>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331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229600" cy="1143000"/>
          </a:xfrm>
        </p:spPr>
        <p:txBody>
          <a:bodyPr>
            <a:normAutofit fontScale="90000"/>
          </a:bodyPr>
          <a:lstStyle/>
          <a:p>
            <a:r>
              <a:rPr lang="en-US" dirty="0"/>
              <a:t>Screenshot of RePORT.NIH.GOV homepage</a:t>
            </a:r>
          </a:p>
        </p:txBody>
      </p:sp>
      <p:sp>
        <p:nvSpPr>
          <p:cNvPr id="2" name="Content Placeholder 1"/>
          <p:cNvSpPr>
            <a:spLocks noGrp="1"/>
          </p:cNvSpPr>
          <p:nvPr>
            <p:ph idx="1"/>
          </p:nvPr>
        </p:nvSpPr>
        <p:spPr>
          <a:xfrm>
            <a:off x="457200" y="7879080"/>
            <a:ext cx="8229600" cy="883920"/>
          </a:xfrm>
        </p:spPr>
        <p:txBody>
          <a:bodyPr/>
          <a:lstStyle/>
          <a:p>
            <a:r>
              <a:rPr lang="en-US" dirty="0"/>
              <a:t>Main navigation bar</a:t>
            </a:r>
          </a:p>
        </p:txBody>
      </p:sp>
      <p:pic>
        <p:nvPicPr>
          <p:cNvPr id="7172" name="Picture 2" title="screenshot of RePORT home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732"/>
            <a:ext cx="9067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Text Box 5" title="Label: Main navigation bar"/>
          <p:cNvSpPr txBox="1">
            <a:spLocks noChangeArrowheads="1"/>
          </p:cNvSpPr>
          <p:nvPr/>
        </p:nvSpPr>
        <p:spPr bwMode="auto">
          <a:xfrm>
            <a:off x="5257800" y="3505200"/>
            <a:ext cx="35433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FF0000"/>
                </a:solidFill>
              </a:rPr>
              <a:t>Main navigation bar </a:t>
            </a:r>
          </a:p>
        </p:txBody>
      </p:sp>
      <p:sp>
        <p:nvSpPr>
          <p:cNvPr id="6" name="Right Arrow 5" descr="&quot;&quot;"/>
          <p:cNvSpPr>
            <a:spLocks noChangeArrowheads="1"/>
          </p:cNvSpPr>
          <p:nvPr/>
        </p:nvSpPr>
        <p:spPr bwMode="auto">
          <a:xfrm rot="7020359">
            <a:off x="5375275" y="4183063"/>
            <a:ext cx="604837" cy="293688"/>
          </a:xfrm>
          <a:prstGeom prst="rightArrow">
            <a:avLst>
              <a:gd name="adj1" fmla="val 50000"/>
              <a:gd name="adj2" fmla="val 50028"/>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
        <p:nvSpPr>
          <p:cNvPr id="3" name="TextBox 2" descr="&quot;"/>
          <p:cNvSpPr txBox="1"/>
          <p:nvPr/>
        </p:nvSpPr>
        <p:spPr>
          <a:xfrm>
            <a:off x="4343400" y="228600"/>
            <a:ext cx="2220801" cy="461665"/>
          </a:xfrm>
          <a:prstGeom prst="rect">
            <a:avLst/>
          </a:prstGeom>
          <a:solidFill>
            <a:schemeClr val="bg1"/>
          </a:solidFill>
        </p:spPr>
        <p:txBody>
          <a:bodyPr wrap="none" rtlCol="0">
            <a:spAutoFit/>
          </a:bodyPr>
          <a:lstStyle/>
          <a:p>
            <a:r>
              <a:rPr lang="en-US" sz="2400" dirty="0">
                <a:solidFill>
                  <a:srgbClr val="FF0000"/>
                </a:solidFill>
              </a:rPr>
              <a:t>Report.nih.gov</a:t>
            </a:r>
          </a:p>
        </p:txBody>
      </p:sp>
    </p:spTree>
    <p:extLst>
      <p:ext uri="{BB962C8B-B14F-4D97-AF65-F5344CB8AC3E}">
        <p14:creationId xmlns:p14="http://schemas.microsoft.com/office/powerpoint/2010/main" val="668670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5974"/>
            <a:ext cx="9067800" cy="1320800"/>
          </a:xfrm>
        </p:spPr>
        <p:txBody>
          <a:bodyPr/>
          <a:lstStyle/>
          <a:p>
            <a:r>
              <a:rPr lang="en-US" dirty="0">
                <a:solidFill>
                  <a:srgbClr val="FF0000"/>
                </a:solidFill>
              </a:rPr>
              <a:t>Awards by Location </a:t>
            </a:r>
            <a:r>
              <a:rPr lang="en-US" dirty="0"/>
              <a:t>– Explore NIH Funding by Geographic Area</a:t>
            </a:r>
          </a:p>
        </p:txBody>
      </p:sp>
      <p:sp>
        <p:nvSpPr>
          <p:cNvPr id="3" name="Content Placeholder 2"/>
          <p:cNvSpPr>
            <a:spLocks noGrp="1"/>
          </p:cNvSpPr>
          <p:nvPr>
            <p:ph idx="1"/>
          </p:nvPr>
        </p:nvSpPr>
        <p:spPr/>
        <p:txBody>
          <a:bodyPr/>
          <a:lstStyle/>
          <a:p>
            <a:endParaRPr lang="en-US"/>
          </a:p>
        </p:txBody>
      </p:sp>
      <p:pic>
        <p:nvPicPr>
          <p:cNvPr id="4" name="Picture 3" descr="image of heat map tab"/>
          <p:cNvPicPr>
            <a:picLocks noChangeAspect="1"/>
          </p:cNvPicPr>
          <p:nvPr/>
        </p:nvPicPr>
        <p:blipFill>
          <a:blip r:embed="rId2"/>
          <a:stretch>
            <a:fillRect/>
          </a:stretch>
        </p:blipFill>
        <p:spPr>
          <a:xfrm>
            <a:off x="-76200" y="1461832"/>
            <a:ext cx="9144000" cy="5472368"/>
          </a:xfrm>
          <a:prstGeom prst="rect">
            <a:avLst/>
          </a:prstGeom>
        </p:spPr>
      </p:pic>
      <p:pic>
        <p:nvPicPr>
          <p:cNvPr id="5" name="Picture 4" title="&quot;"/>
          <p:cNvPicPr>
            <a:picLocks noChangeAspect="1"/>
          </p:cNvPicPr>
          <p:nvPr/>
        </p:nvPicPr>
        <p:blipFill>
          <a:blip r:embed="rId3"/>
          <a:stretch>
            <a:fillRect/>
          </a:stretch>
        </p:blipFill>
        <p:spPr>
          <a:xfrm>
            <a:off x="6096000" y="1445785"/>
            <a:ext cx="1295400" cy="459215"/>
          </a:xfrm>
          <a:prstGeom prst="rect">
            <a:avLst/>
          </a:prstGeom>
        </p:spPr>
      </p:pic>
    </p:spTree>
    <p:extLst>
      <p:ext uri="{BB962C8B-B14F-4D97-AF65-F5344CB8AC3E}">
        <p14:creationId xmlns:p14="http://schemas.microsoft.com/office/powerpoint/2010/main" val="91739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3040"/>
            <a:ext cx="8891081" cy="1320800"/>
          </a:xfrm>
        </p:spPr>
        <p:txBody>
          <a:bodyPr/>
          <a:lstStyle/>
          <a:p>
            <a:r>
              <a:rPr lang="en-US" dirty="0">
                <a:solidFill>
                  <a:srgbClr val="FF0000"/>
                </a:solidFill>
              </a:rPr>
              <a:t>Awards by Location </a:t>
            </a:r>
            <a:r>
              <a:rPr lang="en-US" dirty="0"/>
              <a:t>- Search by Organization</a:t>
            </a:r>
          </a:p>
        </p:txBody>
      </p:sp>
      <p:sp>
        <p:nvSpPr>
          <p:cNvPr id="3" name="Content Placeholder 2"/>
          <p:cNvSpPr>
            <a:spLocks noGrp="1"/>
          </p:cNvSpPr>
          <p:nvPr>
            <p:ph idx="1"/>
          </p:nvPr>
        </p:nvSpPr>
        <p:spPr/>
        <p:txBody>
          <a:bodyPr/>
          <a:lstStyle/>
          <a:p>
            <a:endParaRPr lang="en-US"/>
          </a:p>
        </p:txBody>
      </p:sp>
      <p:pic>
        <p:nvPicPr>
          <p:cNvPr id="4" name="Picture 3" descr="NIh Awards and location Tool screen shot"/>
          <p:cNvPicPr>
            <a:picLocks noChangeAspect="1"/>
          </p:cNvPicPr>
          <p:nvPr/>
        </p:nvPicPr>
        <p:blipFill>
          <a:blip r:embed="rId2"/>
          <a:stretch>
            <a:fillRect/>
          </a:stretch>
        </p:blipFill>
        <p:spPr>
          <a:xfrm>
            <a:off x="0" y="1514475"/>
            <a:ext cx="9144000" cy="4733925"/>
          </a:xfrm>
          <a:prstGeom prst="rect">
            <a:avLst/>
          </a:prstGeom>
        </p:spPr>
      </p:pic>
      <p:pic>
        <p:nvPicPr>
          <p:cNvPr id="5" name="Picture 4" descr="organization search box"/>
          <p:cNvPicPr>
            <a:picLocks noChangeAspect="1"/>
          </p:cNvPicPr>
          <p:nvPr/>
        </p:nvPicPr>
        <p:blipFill>
          <a:blip r:embed="rId3"/>
          <a:stretch>
            <a:fillRect/>
          </a:stretch>
        </p:blipFill>
        <p:spPr>
          <a:xfrm>
            <a:off x="135700" y="4953000"/>
            <a:ext cx="8983981" cy="685800"/>
          </a:xfrm>
          <a:prstGeom prst="rect">
            <a:avLst/>
          </a:prstGeom>
        </p:spPr>
      </p:pic>
      <p:sp>
        <p:nvSpPr>
          <p:cNvPr id="6" name="TextBox 5" descr="search entry University of Maryland Baltimore – Baltimore, MD&#10;"/>
          <p:cNvSpPr txBox="1"/>
          <p:nvPr/>
        </p:nvSpPr>
        <p:spPr>
          <a:xfrm>
            <a:off x="2057400" y="5105400"/>
            <a:ext cx="3576620" cy="369332"/>
          </a:xfrm>
          <a:prstGeom prst="rect">
            <a:avLst/>
          </a:prstGeom>
          <a:noFill/>
        </p:spPr>
        <p:txBody>
          <a:bodyPr wrap="none" rtlCol="0">
            <a:spAutoFit/>
          </a:bodyPr>
          <a:lstStyle/>
          <a:p>
            <a:r>
              <a:rPr lang="en-US" dirty="0"/>
              <a:t>University of Maryland Baltimore</a:t>
            </a:r>
          </a:p>
        </p:txBody>
      </p:sp>
    </p:spTree>
    <p:extLst>
      <p:ext uri="{BB962C8B-B14F-4D97-AF65-F5344CB8AC3E}">
        <p14:creationId xmlns:p14="http://schemas.microsoft.com/office/powerpoint/2010/main" val="352840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100"/>
                                  </p:iterate>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728713" cy="1320800"/>
          </a:xfrm>
        </p:spPr>
        <p:txBody>
          <a:bodyPr/>
          <a:lstStyle/>
          <a:p>
            <a:r>
              <a:rPr lang="en-US" dirty="0"/>
              <a:t>Institutional funding - by school</a:t>
            </a:r>
          </a:p>
        </p:txBody>
      </p:sp>
      <p:sp>
        <p:nvSpPr>
          <p:cNvPr id="3" name="Content Placeholder 2"/>
          <p:cNvSpPr>
            <a:spLocks noGrp="1"/>
          </p:cNvSpPr>
          <p:nvPr>
            <p:ph idx="1"/>
          </p:nvPr>
        </p:nvSpPr>
        <p:spPr/>
        <p:txBody>
          <a:bodyPr/>
          <a:lstStyle/>
          <a:p>
            <a:endParaRPr lang="en-US" dirty="0"/>
          </a:p>
        </p:txBody>
      </p:sp>
      <p:pic>
        <p:nvPicPr>
          <p:cNvPr id="5" name="Picture 4" descr="screen shot of search result - total funding for 2017 for univ of maryland "/>
          <p:cNvPicPr>
            <a:picLocks noChangeAspect="1"/>
          </p:cNvPicPr>
          <p:nvPr/>
        </p:nvPicPr>
        <p:blipFill>
          <a:blip r:embed="rId2"/>
          <a:stretch>
            <a:fillRect/>
          </a:stretch>
        </p:blipFill>
        <p:spPr>
          <a:xfrm>
            <a:off x="-62026" y="1160952"/>
            <a:ext cx="9223747" cy="1143000"/>
          </a:xfrm>
          <a:prstGeom prst="rect">
            <a:avLst/>
          </a:prstGeom>
        </p:spPr>
      </p:pic>
      <p:pic>
        <p:nvPicPr>
          <p:cNvPr id="7" name="Picture 6" descr="screen shot of search result of &quot;institution type&quot; showing breakdown by school"/>
          <p:cNvPicPr>
            <a:picLocks noChangeAspect="1"/>
          </p:cNvPicPr>
          <p:nvPr/>
        </p:nvPicPr>
        <p:blipFill>
          <a:blip r:embed="rId3"/>
          <a:stretch>
            <a:fillRect/>
          </a:stretch>
        </p:blipFill>
        <p:spPr>
          <a:xfrm>
            <a:off x="304800" y="2303952"/>
            <a:ext cx="8763000" cy="4565397"/>
          </a:xfrm>
          <a:prstGeom prst="rect">
            <a:avLst/>
          </a:prstGeom>
        </p:spPr>
      </p:pic>
      <p:sp>
        <p:nvSpPr>
          <p:cNvPr id="8" name="Line 4" title="Arrow pointing to query field in screenshot of Awards By Location page"/>
          <p:cNvSpPr>
            <a:spLocks noChangeShapeType="1"/>
          </p:cNvSpPr>
          <p:nvPr/>
        </p:nvSpPr>
        <p:spPr bwMode="auto">
          <a:xfrm flipH="1">
            <a:off x="2133600" y="3429000"/>
            <a:ext cx="308006" cy="344315"/>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95895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reen shot showing list of UMD funding by department"/>
          <p:cNvPicPr>
            <a:picLocks noChangeAspect="1"/>
          </p:cNvPicPr>
          <p:nvPr/>
        </p:nvPicPr>
        <p:blipFill>
          <a:blip r:embed="rId2"/>
          <a:stretch>
            <a:fillRect/>
          </a:stretch>
        </p:blipFill>
        <p:spPr>
          <a:xfrm>
            <a:off x="320567" y="2465526"/>
            <a:ext cx="8514517" cy="7570956"/>
          </a:xfrm>
          <a:prstGeom prst="rect">
            <a:avLst/>
          </a:prstGeom>
        </p:spPr>
      </p:pic>
      <p:sp>
        <p:nvSpPr>
          <p:cNvPr id="2" name="Title 1"/>
          <p:cNvSpPr>
            <a:spLocks noGrp="1"/>
          </p:cNvSpPr>
          <p:nvPr>
            <p:ph type="title"/>
          </p:nvPr>
        </p:nvSpPr>
        <p:spPr>
          <a:xfrm>
            <a:off x="228600" y="381000"/>
            <a:ext cx="6728713" cy="1320800"/>
          </a:xfrm>
        </p:spPr>
        <p:txBody>
          <a:bodyPr/>
          <a:lstStyle/>
          <a:p>
            <a:r>
              <a:rPr lang="en-US" dirty="0"/>
              <a:t>Institutional funding - by </a:t>
            </a:r>
            <a:r>
              <a:rPr lang="en-US" dirty="0" err="1"/>
              <a:t>dept</a:t>
            </a:r>
            <a:endParaRPr lang="en-US" dirty="0"/>
          </a:p>
        </p:txBody>
      </p:sp>
      <p:pic>
        <p:nvPicPr>
          <p:cNvPr id="5" name="Picture 4" descr="screen shot of search result - total funding for 2017 for univ of maryland "/>
          <p:cNvPicPr>
            <a:picLocks noChangeAspect="1"/>
          </p:cNvPicPr>
          <p:nvPr/>
        </p:nvPicPr>
        <p:blipFill>
          <a:blip r:embed="rId3"/>
          <a:stretch>
            <a:fillRect/>
          </a:stretch>
        </p:blipFill>
        <p:spPr>
          <a:xfrm>
            <a:off x="-34047" y="1111056"/>
            <a:ext cx="9223747" cy="1143000"/>
          </a:xfrm>
          <a:prstGeom prst="rect">
            <a:avLst/>
          </a:prstGeom>
        </p:spPr>
      </p:pic>
      <p:sp>
        <p:nvSpPr>
          <p:cNvPr id="8" name="Line 4" title="Arrow pointing to query field in screenshot of Awards By Location page"/>
          <p:cNvSpPr>
            <a:spLocks noChangeShapeType="1"/>
          </p:cNvSpPr>
          <p:nvPr/>
        </p:nvSpPr>
        <p:spPr bwMode="auto">
          <a:xfrm flipH="1">
            <a:off x="1524000" y="2811954"/>
            <a:ext cx="308006" cy="344315"/>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37783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447800"/>
          </a:xfrm>
          <a:solidFill>
            <a:srgbClr val="FFFFCC"/>
          </a:solidFill>
        </p:spPr>
        <p:txBody>
          <a:bodyPr>
            <a:normAutofit/>
          </a:bodyPr>
          <a:lstStyle/>
          <a:p>
            <a:r>
              <a:rPr lang="en-US" dirty="0"/>
              <a:t>Making slides on NIH funding, or looking for data?</a:t>
            </a:r>
          </a:p>
        </p:txBody>
      </p:sp>
      <p:sp>
        <p:nvSpPr>
          <p:cNvPr id="4" name="Text Placeholder 3"/>
          <p:cNvSpPr>
            <a:spLocks noGrp="1"/>
          </p:cNvSpPr>
          <p:nvPr>
            <p:ph type="body" idx="1"/>
          </p:nvPr>
        </p:nvSpPr>
        <p:spPr>
          <a:xfrm>
            <a:off x="437744" y="1943100"/>
            <a:ext cx="8706256" cy="3924300"/>
          </a:xfrm>
        </p:spPr>
        <p:txBody>
          <a:bodyPr>
            <a:normAutofit/>
          </a:bodyPr>
          <a:lstStyle/>
          <a:p>
            <a:r>
              <a:rPr lang="en-US" sz="2800" dirty="0"/>
              <a:t>Use the </a:t>
            </a:r>
            <a:r>
              <a:rPr lang="en-US" sz="2800" b="1" dirty="0">
                <a:solidFill>
                  <a:srgbClr val="FF0000"/>
                </a:solidFill>
              </a:rPr>
              <a:t>NIH Data Book </a:t>
            </a:r>
            <a:r>
              <a:rPr lang="en-US" sz="2800" dirty="0"/>
              <a:t>to find latest award info by:</a:t>
            </a:r>
          </a:p>
          <a:p>
            <a:pPr marL="457200" indent="-457200">
              <a:buFont typeface="Wingdings" panose="05000000000000000000" pitchFamily="2" charset="2"/>
              <a:buChar char="q"/>
            </a:pPr>
            <a:r>
              <a:rPr lang="en-US" sz="2600" dirty="0"/>
              <a:t>Career stage</a:t>
            </a:r>
          </a:p>
          <a:p>
            <a:pPr marL="457200" indent="-457200">
              <a:buFont typeface="Wingdings" panose="05000000000000000000" pitchFamily="2" charset="2"/>
              <a:buChar char="q"/>
            </a:pPr>
            <a:r>
              <a:rPr lang="en-US" sz="2600" dirty="0"/>
              <a:t>Gender</a:t>
            </a:r>
          </a:p>
          <a:p>
            <a:pPr marL="457200" indent="-457200">
              <a:buFont typeface="Wingdings" panose="05000000000000000000" pitchFamily="2" charset="2"/>
              <a:buChar char="q"/>
            </a:pPr>
            <a:r>
              <a:rPr lang="en-US" sz="2600" dirty="0"/>
              <a:t>Success rates</a:t>
            </a:r>
          </a:p>
          <a:p>
            <a:pPr marL="457200" indent="-457200">
              <a:buFont typeface="Wingdings" panose="05000000000000000000" pitchFamily="2" charset="2"/>
              <a:buChar char="q"/>
            </a:pPr>
            <a:r>
              <a:rPr lang="en-US" sz="2600" dirty="0"/>
              <a:t>Funding type</a:t>
            </a:r>
          </a:p>
          <a:p>
            <a:pPr marL="457200" indent="-457200">
              <a:buFont typeface="Wingdings" panose="05000000000000000000" pitchFamily="2" charset="2"/>
              <a:buChar char="q"/>
            </a:pPr>
            <a:r>
              <a:rPr lang="en-US" sz="2600" dirty="0"/>
              <a:t>Degree type</a:t>
            </a:r>
          </a:p>
          <a:p>
            <a:pPr marL="457200" indent="-457200">
              <a:buFont typeface="Wingdings" panose="05000000000000000000" pitchFamily="2" charset="2"/>
              <a:buChar char="q"/>
            </a:pPr>
            <a:r>
              <a:rPr lang="en-US" sz="2600" dirty="0"/>
              <a:t>and more…</a:t>
            </a:r>
          </a:p>
          <a:p>
            <a:endParaRPr lang="en-US" sz="2600" dirty="0"/>
          </a:p>
          <a:p>
            <a:endParaRPr lang="en-US" sz="2600" dirty="0"/>
          </a:p>
        </p:txBody>
      </p:sp>
      <p:pic>
        <p:nvPicPr>
          <p:cNvPr id="5" name="Picture 4" descr="&quot;"/>
          <p:cNvPicPr>
            <a:picLocks noChangeAspect="1"/>
          </p:cNvPicPr>
          <p:nvPr/>
        </p:nvPicPr>
        <p:blipFill>
          <a:blip r:embed="rId2"/>
          <a:stretch>
            <a:fillRect/>
          </a:stretch>
        </p:blipFill>
        <p:spPr>
          <a:xfrm>
            <a:off x="3124200" y="3733800"/>
            <a:ext cx="5886450" cy="2971800"/>
          </a:xfrm>
          <a:prstGeom prst="rect">
            <a:avLst/>
          </a:prstGeom>
          <a:effectLst>
            <a:softEdge rad="317500"/>
          </a:effectLst>
        </p:spPr>
      </p:pic>
    </p:spTree>
    <p:extLst>
      <p:ext uri="{BB962C8B-B14F-4D97-AF65-F5344CB8AC3E}">
        <p14:creationId xmlns:p14="http://schemas.microsoft.com/office/powerpoint/2010/main" val="3196006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52600"/>
            <a:ext cx="8229600" cy="1143000"/>
          </a:xfrm>
        </p:spPr>
        <p:txBody>
          <a:bodyPr>
            <a:normAutofit fontScale="90000"/>
          </a:bodyPr>
          <a:lstStyle/>
          <a:p>
            <a:r>
              <a:rPr lang="en-US" dirty="0"/>
              <a:t>Quick access to </a:t>
            </a:r>
            <a:br>
              <a:rPr lang="en-US" dirty="0"/>
            </a:br>
            <a:r>
              <a:rPr lang="en-US" dirty="0"/>
              <a:t>NIH and workforce statistics: NIH Data Book </a:t>
            </a:r>
          </a:p>
        </p:txBody>
      </p:sp>
      <p:sp>
        <p:nvSpPr>
          <p:cNvPr id="6" name="Text Placeholder 5"/>
          <p:cNvSpPr>
            <a:spLocks noGrp="1"/>
          </p:cNvSpPr>
          <p:nvPr>
            <p:ph type="body" sz="quarter" idx="10"/>
          </p:nvPr>
        </p:nvSpPr>
        <p:spPr>
          <a:xfrm>
            <a:off x="4191000" y="5105400"/>
            <a:ext cx="3124200" cy="1219200"/>
          </a:xfrm>
          <a:prstGeom prst="wedgeRoundRectCallout">
            <a:avLst>
              <a:gd name="adj1" fmla="val -60065"/>
              <a:gd name="adj2" fmla="val -89095"/>
              <a:gd name="adj3" fmla="val 16667"/>
            </a:avLst>
          </a:prstGeom>
        </p:spPr>
        <p:txBody>
          <a:bodyPr>
            <a:normAutofit/>
          </a:bodyPr>
          <a:lstStyle/>
          <a:p>
            <a:r>
              <a:rPr lang="en-US" dirty="0"/>
              <a:t>How can I learn more about the NIH-funded workforce?</a:t>
            </a:r>
          </a:p>
        </p:txBody>
      </p:sp>
      <p:sp>
        <p:nvSpPr>
          <p:cNvPr id="7" name="Text Placeholder 6"/>
          <p:cNvSpPr>
            <a:spLocks noGrp="1"/>
          </p:cNvSpPr>
          <p:nvPr>
            <p:ph type="body" sz="quarter" idx="11"/>
          </p:nvPr>
        </p:nvSpPr>
        <p:spPr>
          <a:xfrm>
            <a:off x="2514600" y="7848600"/>
            <a:ext cx="3200400" cy="1752600"/>
          </a:xfrm>
          <a:solidFill>
            <a:schemeClr val="bg1"/>
          </a:solidFill>
          <a:ln w="28575">
            <a:solidFill>
              <a:srgbClr val="FF0000"/>
            </a:solidFill>
          </a:ln>
        </p:spPr>
        <p:txBody>
          <a:bodyPr vert="horz" anchor="ctr">
            <a:normAutofit fontScale="92500" lnSpcReduction="10000"/>
          </a:bodyPr>
          <a:lstStyle/>
          <a:p>
            <a:r>
              <a:rPr lang="en-US" i="1" dirty="0"/>
              <a:t>I’d like to learn more about NIH application and award trends over time</a:t>
            </a:r>
          </a:p>
        </p:txBody>
      </p:sp>
      <p:pic>
        <p:nvPicPr>
          <p:cNvPr id="3074" name="Picture 2" title="Screenshot of RePORT homepage with NIH Data Book highlighted in the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1" y="0"/>
            <a:ext cx="92417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5"/>
          <p:cNvSpPr txBox="1">
            <a:spLocks/>
          </p:cNvSpPr>
          <p:nvPr/>
        </p:nvSpPr>
        <p:spPr>
          <a:xfrm>
            <a:off x="-92150" y="2209800"/>
            <a:ext cx="2877878" cy="1676400"/>
          </a:xfrm>
          <a:prstGeom prst="wedgeRoundRectCallout">
            <a:avLst>
              <a:gd name="adj1" fmla="val 43792"/>
              <a:gd name="adj2" fmla="val 62427"/>
              <a:gd name="adj3" fmla="val 16667"/>
            </a:avLst>
          </a:prstGeom>
          <a:solidFill>
            <a:schemeClr val="bg1"/>
          </a:solidFill>
          <a:ln w="28575">
            <a:solidFill>
              <a:srgbClr val="FF0000"/>
            </a:solidFill>
          </a:ln>
        </p:spPr>
        <p:txBody>
          <a:bodyPr vert="horz" anchor="ctr">
            <a:noAutofit/>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i="0" dirty="0"/>
              <a:t>Learn about application and award trends over time</a:t>
            </a:r>
          </a:p>
        </p:txBody>
      </p:sp>
    </p:spTree>
    <p:extLst>
      <p:ext uri="{BB962C8B-B14F-4D97-AF65-F5344CB8AC3E}">
        <p14:creationId xmlns:p14="http://schemas.microsoft.com/office/powerpoint/2010/main" val="3715909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0"/>
            <a:ext cx="6347713" cy="1320800"/>
          </a:xfrm>
        </p:spPr>
        <p:txBody>
          <a:bodyPr/>
          <a:lstStyle/>
          <a:p>
            <a:r>
              <a:rPr lang="en-US" dirty="0"/>
              <a:t>NIH Data Book</a:t>
            </a:r>
          </a:p>
        </p:txBody>
      </p:sp>
      <p:sp>
        <p:nvSpPr>
          <p:cNvPr id="7" name="Content Placeholder 6" descr="Answers to commonly asked questions about the NIH budget and extramural programs&#10;&#10;Updated annually&#10;"/>
          <p:cNvSpPr>
            <a:spLocks noGrp="1"/>
          </p:cNvSpPr>
          <p:nvPr>
            <p:ph sz="quarter" idx="13"/>
          </p:nvPr>
        </p:nvSpPr>
        <p:spPr/>
        <p:txBody>
          <a:bodyPr>
            <a:normAutofit/>
          </a:bodyPr>
          <a:lstStyle/>
          <a:p>
            <a:pPr marL="0" indent="0">
              <a:buNone/>
            </a:pPr>
            <a:r>
              <a:rPr lang="en-US" sz="2400" dirty="0"/>
              <a:t>Answers to commonly asked questions about the NIH budget and extramural programs</a:t>
            </a:r>
          </a:p>
          <a:p>
            <a:endParaRPr lang="en-US" sz="2400" dirty="0"/>
          </a:p>
          <a:p>
            <a:pPr marL="0" indent="0">
              <a:buNone/>
            </a:pPr>
            <a:r>
              <a:rPr lang="en-US" sz="2400" dirty="0"/>
              <a:t>Updated annually</a:t>
            </a:r>
          </a:p>
        </p:txBody>
      </p:sp>
      <p:sp>
        <p:nvSpPr>
          <p:cNvPr id="11" name="Date Placeholder 3">
            <a:extLst>
              <a:ext uri="{FF2B5EF4-FFF2-40B4-BE49-F238E27FC236}">
                <a16:creationId xmlns:a16="http://schemas.microsoft.com/office/drawing/2014/main" id="{B658C524-E14B-4CCD-8EA6-4EA47DBCBA52}"/>
              </a:ext>
            </a:extLst>
          </p:cNvPr>
          <p:cNvSpPr txBox="1">
            <a:spLocks/>
          </p:cNvSpPr>
          <p:nvPr/>
        </p:nvSpPr>
        <p:spPr>
          <a:xfrm>
            <a:off x="6872748" y="6475667"/>
            <a:ext cx="227125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tint val="75000"/>
                  </a:prstClr>
                </a:solidFill>
              </a:rPr>
              <a:t>February 19, 2019	</a:t>
            </a:r>
            <a:fld id="{949BF25D-ADBF-461D-B51C-710F440DE56E}" type="slidenum">
              <a:rPr lang="en-US" sz="1600" smtClean="0">
                <a:solidFill>
                  <a:prstClr val="black">
                    <a:tint val="75000"/>
                  </a:prstClr>
                </a:solidFill>
              </a:rPr>
              <a:pPr/>
              <a:t>46</a:t>
            </a:fld>
            <a:endParaRPr lang="en-US" sz="1600" dirty="0">
              <a:solidFill>
                <a:prstClr val="black">
                  <a:tint val="75000"/>
                </a:prstClr>
              </a:solidFill>
            </a:endParaRPr>
          </a:p>
        </p:txBody>
      </p:sp>
      <p:sp>
        <p:nvSpPr>
          <p:cNvPr id="3" name="Content Placeholder 2">
            <a:extLst>
              <a:ext uri="{FF2B5EF4-FFF2-40B4-BE49-F238E27FC236}">
                <a16:creationId xmlns:a16="http://schemas.microsoft.com/office/drawing/2014/main" id="{679C5D76-6E3F-402E-AA46-6D5697CA5C2D}"/>
              </a:ext>
            </a:extLst>
          </p:cNvPr>
          <p:cNvSpPr>
            <a:spLocks noGrp="1"/>
          </p:cNvSpPr>
          <p:nvPr>
            <p:ph sz="quarter" idx="12"/>
          </p:nvPr>
        </p:nvSpPr>
        <p:spPr/>
        <p:txBody>
          <a:bodyPr/>
          <a:lstStyle/>
          <a:p>
            <a:endParaRPr lang="en-US"/>
          </a:p>
        </p:txBody>
      </p:sp>
      <p:pic>
        <p:nvPicPr>
          <p:cNvPr id="4" name="Picture 3" descr="image of left navigation bar of data book showing budget history, research grants, small business, success and funding rates, NIH peer review, NIH funded research workforce, National statistics on graduate students, national statistics on postdoctorates">
            <a:extLst>
              <a:ext uri="{FF2B5EF4-FFF2-40B4-BE49-F238E27FC236}">
                <a16:creationId xmlns:a16="http://schemas.microsoft.com/office/drawing/2014/main" id="{8906F225-D368-45B9-B077-63C44E11A6AF}"/>
              </a:ext>
            </a:extLst>
          </p:cNvPr>
          <p:cNvPicPr>
            <a:picLocks noChangeAspect="1"/>
          </p:cNvPicPr>
          <p:nvPr/>
        </p:nvPicPr>
        <p:blipFill>
          <a:blip r:embed="rId3"/>
          <a:stretch>
            <a:fillRect/>
          </a:stretch>
        </p:blipFill>
        <p:spPr>
          <a:xfrm>
            <a:off x="4648200" y="-16933"/>
            <a:ext cx="4712583" cy="6858000"/>
          </a:xfrm>
          <a:prstGeom prst="rect">
            <a:avLst/>
          </a:prstGeom>
        </p:spPr>
      </p:pic>
    </p:spTree>
    <p:extLst>
      <p:ext uri="{BB962C8B-B14F-4D97-AF65-F5344CB8AC3E}">
        <p14:creationId xmlns:p14="http://schemas.microsoft.com/office/powerpoint/2010/main" val="239704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696201" cy="1320800"/>
          </a:xfrm>
        </p:spPr>
        <p:txBody>
          <a:bodyPr/>
          <a:lstStyle/>
          <a:p>
            <a:r>
              <a:rPr lang="en-US" dirty="0"/>
              <a:t>Examples of visualizations</a:t>
            </a:r>
          </a:p>
        </p:txBody>
      </p:sp>
      <p:pic>
        <p:nvPicPr>
          <p:cNvPr id="6" name="Example 1" descr="Line chart: Research Project Grants: Average Funding in Current and Constant Dollars. Data Book slide #155 shows average funding by fiscal year for two series. &quot;Current&quot; series increases from left to right, while &quot;Constant (1998)&quot; series remains fairly stable over time from FY 1998-2017."/>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76200" y="914400"/>
            <a:ext cx="4666064" cy="4196523"/>
          </a:xfrm>
          <a:effectLst>
            <a:outerShdw blurRad="292100" dist="139700" dir="2700000" algn="ctr" rotWithShape="0">
              <a:srgbClr val="000000">
                <a:alpha val="65000"/>
              </a:srgbClr>
            </a:outerShdw>
          </a:effectLst>
        </p:spPr>
      </p:pic>
      <p:pic>
        <p:nvPicPr>
          <p:cNvPr id="8" name="Example 2" descr="Line/bar/area chart: Research Project Grants: Competing Applications, Awards, and Success Rates. Data Book slide #20 shows number of applications (increasing from left to right), awards (holding steady across the chart), and success rates (decreasing from left to right) by fiscal year (FY 1998-20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676400"/>
            <a:ext cx="4946729" cy="4466764"/>
          </a:xfrm>
          <a:prstGeom prst="rect">
            <a:avLst/>
          </a:prstGeom>
          <a:effectLst>
            <a:outerShdw blurRad="292100" dist="139700" dir="2700000" algn="ctr" rotWithShape="0">
              <a:srgbClr val="000000">
                <a:alpha val="65000"/>
              </a:srgbClr>
            </a:outerShdw>
          </a:effectLst>
        </p:spPr>
      </p:pic>
      <p:pic>
        <p:nvPicPr>
          <p:cNvPr id="7" name="Example 3" descr="Chart: Total NIH Budget Authority. Data Book slide #5 shows a pie chart with costs by mechanism. RPG slice is more than half of the pie, and other mechanisms have smaller sli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2743200"/>
            <a:ext cx="4557958" cy="40386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1022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C3C2172-C112-4C60-8F16-D23364044FA8}"/>
              </a:ext>
            </a:extLst>
          </p:cNvPr>
          <p:cNvSpPr>
            <a:spLocks noGrp="1"/>
          </p:cNvSpPr>
          <p:nvPr>
            <p:ph type="title"/>
          </p:nvPr>
        </p:nvSpPr>
        <p:spPr>
          <a:xfrm>
            <a:off x="344730" y="200788"/>
            <a:ext cx="7620000" cy="563563"/>
          </a:xfrm>
        </p:spPr>
        <p:txBody>
          <a:bodyPr>
            <a:normAutofit fontScale="90000"/>
          </a:bodyPr>
          <a:lstStyle/>
          <a:p>
            <a:r>
              <a:rPr lang="en-US" dirty="0"/>
              <a:t>Explore complex data</a:t>
            </a:r>
          </a:p>
        </p:txBody>
      </p:sp>
      <p:pic>
        <p:nvPicPr>
          <p:cNvPr id="12" name="Example data" descr="Large table showing Office of Budget NIH Budget Mechanism table for FY 2007 -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20" y="1075397"/>
            <a:ext cx="7672828" cy="5160728"/>
          </a:xfrm>
          <a:prstGeom prst="rect">
            <a:avLst/>
          </a:prstGeom>
          <a:effectLst>
            <a:outerShdw blurRad="292100" dist="139700" dir="2700000" algn="ctr" rotWithShape="0">
              <a:srgbClr val="000000">
                <a:alpha val="65000"/>
              </a:srgbClr>
            </a:outerShdw>
          </a:effectLst>
        </p:spPr>
      </p:pic>
      <p:pic>
        <p:nvPicPr>
          <p:cNvPr id="9" name="Example 1" descr="Complex chart: NIH Budget Mechanism Detail. Data Book slide #226. Histogram on top shows Amount for 2017 for RPGs (largest bar), Research Centers, Other Research, Training, R&amp;D Contracts, Intramural Research, and Other. Area chart on bottom shows Amount Trend Total from 1995 to 2017 (larger increases in earlier years, and has remained more stable in later ye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075397"/>
            <a:ext cx="4116418" cy="5075515"/>
          </a:xfrm>
          <a:prstGeom prst="rect">
            <a:avLst/>
          </a:prstGeom>
          <a:effectLst>
            <a:outerShdw blurRad="292100" dist="139700" dir="2700000" algn="ctr" rotWithShape="0">
              <a:srgbClr val="000000">
                <a:alpha val="65000"/>
              </a:srgbClr>
            </a:outerShdw>
          </a:effectLst>
        </p:spPr>
      </p:pic>
      <p:pic>
        <p:nvPicPr>
          <p:cNvPr id="10" name="Example 2a" descr="SBIR and STTR Grants and Contracts: Funding by Institute / Center. Data Book slide #300. Histogram on top shows Funding for 2017 for each IC (largest bars are NCI, NIAID, and NHLBI). Area chart on bottom shows Funding Trend NIH Total from 1994 to 2017 (larger increases in earlier and later years, with more stability in the midd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873" y="1067175"/>
            <a:ext cx="4136650" cy="5075515"/>
          </a:xfrm>
          <a:prstGeom prst="rect">
            <a:avLst/>
          </a:prstGeom>
          <a:effectLst>
            <a:outerShdw blurRad="292100" dist="139700" dir="2700000" algn="ctr" rotWithShape="0">
              <a:srgbClr val="000000">
                <a:alpha val="65000"/>
              </a:srgbClr>
            </a:outerShdw>
          </a:effectLst>
        </p:spPr>
      </p:pic>
      <p:pic>
        <p:nvPicPr>
          <p:cNvPr id="11" name="Example 2b" descr="SBIR and STTR Grants and Contracts: Funding by Institute / Center. Data Book slide #300 filtered by IC for NCI, NHLBI, NIAID. Histogram on top shows Funding for 2017 for each IC (selected bars are NCI, NHLBI, and NIAID - all others are grayed out). Area chart on bottom shows Funding Trend for NCI, NHLBI, NIAID from 1994 to 2017 (larger increases in earlier and later years, with more stability in the midd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295400"/>
            <a:ext cx="4478854" cy="54860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67663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8001001" cy="1320800"/>
          </a:xfrm>
          <a:solidFill>
            <a:srgbClr val="FFFFCC"/>
          </a:solidFill>
        </p:spPr>
        <p:txBody>
          <a:bodyPr>
            <a:normAutofit/>
          </a:bodyPr>
          <a:lstStyle/>
          <a:p>
            <a:r>
              <a:rPr lang="en-US" dirty="0"/>
              <a:t>Need a quick answer about NIH funding? </a:t>
            </a:r>
          </a:p>
        </p:txBody>
      </p:sp>
      <p:sp>
        <p:nvSpPr>
          <p:cNvPr id="3" name="Content Placeholder 2"/>
          <p:cNvSpPr>
            <a:spLocks noGrp="1"/>
          </p:cNvSpPr>
          <p:nvPr>
            <p:ph idx="1"/>
          </p:nvPr>
        </p:nvSpPr>
        <p:spPr/>
        <p:txBody>
          <a:bodyPr/>
          <a:lstStyle/>
          <a:p>
            <a:pPr marL="0" indent="0">
              <a:buNone/>
            </a:pPr>
            <a:r>
              <a:rPr lang="en-US" sz="2800" dirty="0">
                <a:solidFill>
                  <a:srgbClr val="FF0000"/>
                </a:solidFill>
              </a:rPr>
              <a:t>Funding Facts </a:t>
            </a:r>
            <a:r>
              <a:rPr lang="en-US" sz="2800" dirty="0"/>
              <a:t>provides:</a:t>
            </a:r>
          </a:p>
          <a:p>
            <a:pPr>
              <a:buFont typeface="Wingdings" panose="05000000000000000000" pitchFamily="2" charset="2"/>
              <a:buChar char="q"/>
            </a:pPr>
            <a:r>
              <a:rPr lang="en-US" sz="2400" dirty="0"/>
              <a:t>Numbers of awards</a:t>
            </a:r>
          </a:p>
          <a:p>
            <a:pPr>
              <a:buFont typeface="Wingdings" panose="05000000000000000000" pitchFamily="2" charset="2"/>
              <a:buChar char="q"/>
            </a:pPr>
            <a:r>
              <a:rPr lang="en-US" sz="2400" dirty="0"/>
              <a:t>Funding</a:t>
            </a:r>
          </a:p>
          <a:p>
            <a:pPr>
              <a:buFont typeface="Wingdings" panose="05000000000000000000" pitchFamily="2" charset="2"/>
              <a:buChar char="q"/>
            </a:pPr>
            <a:r>
              <a:rPr lang="en-US" sz="2400" dirty="0"/>
              <a:t>Average cost</a:t>
            </a:r>
          </a:p>
          <a:p>
            <a:pPr>
              <a:buFont typeface="Wingdings" panose="05000000000000000000" pitchFamily="2" charset="2"/>
              <a:buChar char="q"/>
            </a:pPr>
            <a:r>
              <a:rPr lang="en-US" sz="2400" dirty="0"/>
              <a:t>Success rates</a:t>
            </a:r>
          </a:p>
          <a:p>
            <a:pPr>
              <a:buFont typeface="Wingdings" panose="05000000000000000000" pitchFamily="2" charset="2"/>
              <a:buChar char="q"/>
            </a:pPr>
            <a:r>
              <a:rPr lang="en-US" sz="2400" dirty="0"/>
              <a:t>By Institute</a:t>
            </a:r>
          </a:p>
          <a:p>
            <a:pPr>
              <a:buFont typeface="Wingdings" panose="05000000000000000000" pitchFamily="2" charset="2"/>
              <a:buChar char="q"/>
            </a:pPr>
            <a:r>
              <a:rPr lang="en-US" sz="2400" dirty="0"/>
              <a:t>By activity code</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pic>
        <p:nvPicPr>
          <p:cNvPr id="4" name="Picture 3" descr="&quot;"/>
          <p:cNvPicPr>
            <a:picLocks noChangeAspect="1"/>
          </p:cNvPicPr>
          <p:nvPr/>
        </p:nvPicPr>
        <p:blipFill>
          <a:blip r:embed="rId2"/>
          <a:stretch>
            <a:fillRect/>
          </a:stretch>
        </p:blipFill>
        <p:spPr>
          <a:xfrm>
            <a:off x="4191000" y="5334000"/>
            <a:ext cx="4854962" cy="1228725"/>
          </a:xfrm>
          <a:prstGeom prst="rect">
            <a:avLst/>
          </a:prstGeom>
          <a:effectLst>
            <a:softEdge rad="0"/>
          </a:effectLst>
        </p:spPr>
      </p:pic>
    </p:spTree>
    <p:extLst>
      <p:ext uri="{BB962C8B-B14F-4D97-AF65-F5344CB8AC3E}">
        <p14:creationId xmlns:p14="http://schemas.microsoft.com/office/powerpoint/2010/main" val="512964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593457" cy="1371600"/>
          </a:xfrm>
          <a:solidFill>
            <a:srgbClr val="FFFFCC"/>
          </a:solidFill>
        </p:spPr>
        <p:txBody>
          <a:bodyPr>
            <a:normAutofit/>
          </a:bodyPr>
          <a:lstStyle/>
          <a:p>
            <a:r>
              <a:rPr lang="en-US" dirty="0"/>
              <a:t>Looking for where your research fits at NIH?</a:t>
            </a:r>
          </a:p>
        </p:txBody>
      </p:sp>
      <p:sp>
        <p:nvSpPr>
          <p:cNvPr id="4" name="Text Placeholder 3"/>
          <p:cNvSpPr>
            <a:spLocks noGrp="1"/>
          </p:cNvSpPr>
          <p:nvPr>
            <p:ph type="body" idx="1"/>
          </p:nvPr>
        </p:nvSpPr>
        <p:spPr>
          <a:xfrm>
            <a:off x="684963" y="1905000"/>
            <a:ext cx="8153400" cy="5181600"/>
          </a:xfrm>
        </p:spPr>
        <p:txBody>
          <a:bodyPr>
            <a:normAutofit fontScale="92500" lnSpcReduction="20000"/>
          </a:bodyPr>
          <a:lstStyle/>
          <a:p>
            <a:r>
              <a:rPr lang="en-US" sz="2600" dirty="0"/>
              <a:t>From RePORT, use </a:t>
            </a:r>
            <a:r>
              <a:rPr lang="en-US" sz="2600" b="1" dirty="0">
                <a:solidFill>
                  <a:srgbClr val="FF0000"/>
                </a:solidFill>
              </a:rPr>
              <a:t>RePORTER</a:t>
            </a:r>
            <a:r>
              <a:rPr lang="en-US" sz="2600" dirty="0"/>
              <a:t> to find:</a:t>
            </a:r>
          </a:p>
          <a:p>
            <a:endParaRPr lang="en-US" sz="2600" dirty="0"/>
          </a:p>
          <a:p>
            <a:pPr marL="342900" indent="-342900">
              <a:buFont typeface="Wingdings" panose="05000000000000000000" pitchFamily="2" charset="2"/>
              <a:buChar char="q"/>
            </a:pPr>
            <a:r>
              <a:rPr lang="en-US" sz="2600" dirty="0"/>
              <a:t>NIH supported projects like yours</a:t>
            </a:r>
            <a:br>
              <a:rPr lang="en-US" sz="2600" dirty="0"/>
            </a:br>
            <a:endParaRPr lang="en-US" sz="2600" dirty="0"/>
          </a:p>
          <a:p>
            <a:pPr marL="342900" indent="-342900">
              <a:buFont typeface="Wingdings" panose="05000000000000000000" pitchFamily="2" charset="2"/>
              <a:buChar char="q"/>
            </a:pPr>
            <a:r>
              <a:rPr lang="en-US" sz="2600" dirty="0"/>
              <a:t>Which NIH Institute(s) supports research like yours</a:t>
            </a:r>
            <a:br>
              <a:rPr lang="en-US" sz="2600" dirty="0"/>
            </a:br>
            <a:endParaRPr lang="en-US" sz="2600" dirty="0"/>
          </a:p>
          <a:p>
            <a:pPr marL="342900" indent="-342900">
              <a:buFont typeface="Wingdings" panose="05000000000000000000" pitchFamily="2" charset="2"/>
              <a:buChar char="q"/>
            </a:pPr>
            <a:r>
              <a:rPr lang="en-US" sz="2600" dirty="0"/>
              <a:t>Who to talk to at NIH about your area of research</a:t>
            </a:r>
            <a:br>
              <a:rPr lang="en-US" sz="2600" dirty="0"/>
            </a:br>
            <a:endParaRPr lang="en-US" sz="2600" dirty="0"/>
          </a:p>
          <a:p>
            <a:pPr marL="342900" indent="-342900">
              <a:buFont typeface="Wingdings" panose="05000000000000000000" pitchFamily="2" charset="2"/>
              <a:buChar char="q"/>
            </a:pPr>
            <a:r>
              <a:rPr lang="en-US" sz="2600" dirty="0"/>
              <a:t>Which study sections review research like yours</a:t>
            </a:r>
            <a:br>
              <a:rPr lang="en-US" sz="2600" dirty="0"/>
            </a:br>
            <a:endParaRPr lang="en-US" sz="2600" dirty="0"/>
          </a:p>
          <a:p>
            <a:pPr marL="342900" indent="-342900">
              <a:buFont typeface="Wingdings" panose="05000000000000000000" pitchFamily="2" charset="2"/>
              <a:buChar char="q"/>
            </a:pPr>
            <a:r>
              <a:rPr lang="en-US" sz="2600" dirty="0"/>
              <a:t>The nifty </a:t>
            </a:r>
            <a:r>
              <a:rPr lang="en-US" sz="2600" dirty="0">
                <a:solidFill>
                  <a:srgbClr val="FF0000"/>
                </a:solidFill>
              </a:rPr>
              <a:t>Matchmaker</a:t>
            </a:r>
            <a:r>
              <a:rPr lang="en-US" sz="2600" dirty="0"/>
              <a:t> tool</a:t>
            </a:r>
          </a:p>
          <a:p>
            <a:pPr marL="342900" indent="-342900">
              <a:buFont typeface="Wingdings" panose="05000000000000000000" pitchFamily="2" charset="2"/>
              <a:buChar char="q"/>
            </a:pPr>
            <a:endParaRPr lang="en-US" sz="2600" dirty="0"/>
          </a:p>
          <a:p>
            <a:pPr marL="342900" indent="-342900">
              <a:buFont typeface="Wingdings" panose="05000000000000000000" pitchFamily="2" charset="2"/>
              <a:buChar char="q"/>
            </a:pPr>
            <a:r>
              <a:rPr lang="en-US" sz="2600" dirty="0"/>
              <a:t>And more</a:t>
            </a:r>
          </a:p>
        </p:txBody>
      </p:sp>
      <p:pic>
        <p:nvPicPr>
          <p:cNvPr id="5" name="Picture 4" descr="&quot;"/>
          <p:cNvPicPr>
            <a:picLocks noChangeAspect="1"/>
          </p:cNvPicPr>
          <p:nvPr/>
        </p:nvPicPr>
        <p:blipFill>
          <a:blip r:embed="rId2"/>
          <a:stretch>
            <a:fillRect/>
          </a:stretch>
        </p:blipFill>
        <p:spPr>
          <a:xfrm>
            <a:off x="6324600" y="1704053"/>
            <a:ext cx="3581400" cy="1877347"/>
          </a:xfrm>
          <a:prstGeom prst="rect">
            <a:avLst/>
          </a:prstGeom>
          <a:effectLst>
            <a:softEdge rad="635000"/>
          </a:effectLst>
        </p:spPr>
      </p:pic>
    </p:spTree>
    <p:extLst>
      <p:ext uri="{BB962C8B-B14F-4D97-AF65-F5344CB8AC3E}">
        <p14:creationId xmlns:p14="http://schemas.microsoft.com/office/powerpoint/2010/main" val="3146045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Screenshot of the RePORT homepage with Funding Facts tab selected in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41"/>
          <a:stretch/>
        </p:blipFill>
        <p:spPr bwMode="auto">
          <a:xfrm>
            <a:off x="0" y="-76200"/>
            <a:ext cx="9334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0"/>
            <a:ext cx="8229600" cy="1143000"/>
          </a:xfrm>
        </p:spPr>
        <p:txBody>
          <a:bodyPr>
            <a:normAutofit/>
          </a:bodyPr>
          <a:lstStyle/>
          <a:p>
            <a:r>
              <a:rPr lang="en-US" dirty="0"/>
              <a:t>Quick statistics via Funding Facts</a:t>
            </a:r>
          </a:p>
        </p:txBody>
      </p:sp>
      <p:sp>
        <p:nvSpPr>
          <p:cNvPr id="5" name="Text Placeholder 4"/>
          <p:cNvSpPr>
            <a:spLocks noGrp="1"/>
          </p:cNvSpPr>
          <p:nvPr>
            <p:ph type="body" sz="quarter" idx="10"/>
          </p:nvPr>
        </p:nvSpPr>
        <p:spPr>
          <a:xfrm>
            <a:off x="1295400" y="2133600"/>
            <a:ext cx="2743200" cy="1219200"/>
          </a:xfrm>
          <a:prstGeom prst="wedgeRoundRectCallout">
            <a:avLst>
              <a:gd name="adj1" fmla="val 51676"/>
              <a:gd name="adj2" fmla="val 75645"/>
              <a:gd name="adj3" fmla="val 16667"/>
            </a:avLst>
          </a:prstGeom>
          <a:effectLst>
            <a:outerShdw blurRad="50800" dist="38100" dir="2700000" algn="tl" rotWithShape="0">
              <a:prstClr val="black">
                <a:alpha val="40000"/>
              </a:prstClr>
            </a:outerShdw>
          </a:effectLst>
        </p:spPr>
        <p:txBody>
          <a:bodyPr>
            <a:normAutofit/>
          </a:bodyPr>
          <a:lstStyle/>
          <a:p>
            <a:r>
              <a:rPr lang="en-US" sz="2400" i="0" dirty="0"/>
              <a:t>Quick access to stats on funding</a:t>
            </a:r>
          </a:p>
        </p:txBody>
      </p:sp>
    </p:spTree>
    <p:extLst>
      <p:ext uri="{BB962C8B-B14F-4D97-AF65-F5344CB8AC3E}">
        <p14:creationId xmlns:p14="http://schemas.microsoft.com/office/powerpoint/2010/main" val="1248917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title="Screenshot of funding facts p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84" y="0"/>
            <a:ext cx="92981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0"/>
            <a:ext cx="8229600" cy="1143000"/>
          </a:xfrm>
        </p:spPr>
        <p:txBody>
          <a:bodyPr/>
          <a:lstStyle/>
          <a:p>
            <a:r>
              <a:rPr lang="en-US" dirty="0"/>
              <a:t>Why use Funding Facts?</a:t>
            </a:r>
          </a:p>
        </p:txBody>
      </p:sp>
      <p:sp>
        <p:nvSpPr>
          <p:cNvPr id="5" name="Text Placeholder 4"/>
          <p:cNvSpPr>
            <a:spLocks noGrp="1"/>
          </p:cNvSpPr>
          <p:nvPr>
            <p:ph type="body" sz="quarter" idx="10"/>
          </p:nvPr>
        </p:nvSpPr>
        <p:spPr>
          <a:xfrm>
            <a:off x="4267200" y="533400"/>
            <a:ext cx="3962400" cy="1219200"/>
          </a:xfrm>
          <a:effectLst>
            <a:outerShdw blurRad="50800" dist="38100" dir="2700000" algn="tl" rotWithShape="0">
              <a:prstClr val="black">
                <a:alpha val="40000"/>
              </a:prstClr>
            </a:outerShdw>
          </a:effectLst>
        </p:spPr>
        <p:txBody>
          <a:bodyPr>
            <a:normAutofit lnSpcReduction="10000"/>
          </a:bodyPr>
          <a:lstStyle/>
          <a:p>
            <a:pPr>
              <a:spcBef>
                <a:spcPct val="0"/>
              </a:spcBef>
            </a:pPr>
            <a:r>
              <a:rPr lang="en-US" altLang="en-US" sz="2400" i="0" dirty="0"/>
              <a:t>In aggregate or by year, Institute, mechanism, activity, new/continuing</a:t>
            </a:r>
          </a:p>
        </p:txBody>
      </p:sp>
    </p:spTree>
    <p:extLst>
      <p:ext uri="{BB962C8B-B14F-4D97-AF65-F5344CB8AC3E}">
        <p14:creationId xmlns:p14="http://schemas.microsoft.com/office/powerpoint/2010/main" val="2294931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p:cNvSpPr>
            <a:spLocks noGrp="1"/>
          </p:cNvSpPr>
          <p:nvPr>
            <p:ph type="title"/>
          </p:nvPr>
        </p:nvSpPr>
        <p:spPr>
          <a:xfrm>
            <a:off x="467468" y="-1524000"/>
            <a:ext cx="7889132" cy="1143000"/>
          </a:xfrm>
        </p:spPr>
        <p:txBody>
          <a:bodyPr>
            <a:normAutofit/>
          </a:bodyPr>
          <a:lstStyle/>
          <a:p>
            <a:pPr>
              <a:defRPr/>
            </a:pPr>
            <a:r>
              <a:rPr lang="en-US" sz="4500" b="1" dirty="0"/>
              <a:t>Funding Facts sample search</a:t>
            </a:r>
          </a:p>
        </p:txBody>
      </p:sp>
      <p:sp>
        <p:nvSpPr>
          <p:cNvPr id="8" name="Content Placeholder 7"/>
          <p:cNvSpPr>
            <a:spLocks noGrp="1"/>
          </p:cNvSpPr>
          <p:nvPr>
            <p:ph sz="half" idx="1"/>
          </p:nvPr>
        </p:nvSpPr>
        <p:spPr>
          <a:xfrm>
            <a:off x="5054600" y="533400"/>
            <a:ext cx="4038600" cy="1219200"/>
          </a:xfrm>
        </p:spPr>
        <p:txBody>
          <a:bodyPr/>
          <a:lstStyle/>
          <a:p>
            <a:pPr>
              <a:spcBef>
                <a:spcPct val="0"/>
              </a:spcBef>
              <a:spcAft>
                <a:spcPts val="600"/>
              </a:spcAft>
              <a:buFontTx/>
              <a:buNone/>
            </a:pPr>
            <a:r>
              <a:rPr lang="en-US" altLang="en-US" sz="2800" dirty="0">
                <a:solidFill>
                  <a:srgbClr val="004386"/>
                </a:solidFill>
              </a:rPr>
              <a:t>Quick searches for</a:t>
            </a:r>
          </a:p>
          <a:p>
            <a:pPr>
              <a:spcBef>
                <a:spcPct val="0"/>
              </a:spcBef>
              <a:spcAft>
                <a:spcPts val="600"/>
              </a:spcAft>
              <a:buFontTx/>
              <a:buNone/>
            </a:pPr>
            <a:r>
              <a:rPr lang="en-US" altLang="en-US" sz="2800" dirty="0">
                <a:solidFill>
                  <a:srgbClr val="004386"/>
                </a:solidFill>
              </a:rPr>
              <a:t> a single answer…</a:t>
            </a:r>
          </a:p>
          <a:p>
            <a:pPr marL="0" indent="0">
              <a:buNone/>
            </a:pPr>
            <a:endParaRPr lang="en-US" dirty="0"/>
          </a:p>
        </p:txBody>
      </p:sp>
      <p:sp>
        <p:nvSpPr>
          <p:cNvPr id="11" name="Content Placeholder 10"/>
          <p:cNvSpPr>
            <a:spLocks noGrp="1"/>
          </p:cNvSpPr>
          <p:nvPr>
            <p:ph sz="half" idx="2"/>
          </p:nvPr>
        </p:nvSpPr>
        <p:spPr>
          <a:xfrm>
            <a:off x="76200" y="5471160"/>
            <a:ext cx="3733800" cy="1996440"/>
          </a:xfrm>
        </p:spPr>
        <p:txBody>
          <a:bodyPr/>
          <a:lstStyle/>
          <a:p>
            <a:pPr marL="0" indent="0">
              <a:buNone/>
            </a:pPr>
            <a:r>
              <a:rPr lang="en-US" altLang="en-US" sz="2800" dirty="0">
                <a:solidFill>
                  <a:srgbClr val="004386"/>
                </a:solidFill>
              </a:rPr>
              <a:t>…or retrieve all years and analyze trends over time</a:t>
            </a:r>
          </a:p>
          <a:p>
            <a:endParaRPr lang="en-US" dirty="0"/>
          </a:p>
        </p:txBody>
      </p:sp>
      <p:pic>
        <p:nvPicPr>
          <p:cNvPr id="2" name="Picture 1" descr="The query entered is &quot;How many new R01 awards did NIGMS make in 2011&quot;" title="Screenshot of Funding Facts basic query window"/>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4598988" cy="1831975"/>
          </a:xfrm>
          <a:prstGeom prst="rect">
            <a:avLst/>
          </a:prstGeom>
          <a:noFill/>
          <a:ln w="28575">
            <a:solidFill>
              <a:srgbClr val="528AC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ounded Rectangle 23" title="Emphasis of query entry field in screenshot"/>
          <p:cNvSpPr/>
          <p:nvPr/>
        </p:nvSpPr>
        <p:spPr bwMode="auto">
          <a:xfrm>
            <a:off x="381000" y="914400"/>
            <a:ext cx="4505325" cy="381000"/>
          </a:xfrm>
          <a:prstGeom prst="roundRect">
            <a:avLst/>
          </a:prstGeom>
          <a:noFill/>
          <a:ln w="28575" cap="flat" cmpd="sng" algn="ctr">
            <a:solidFill>
              <a:srgbClr val="FF6600"/>
            </a:solidFill>
            <a:prstDash val="solid"/>
            <a:round/>
            <a:headEnd type="none" w="med" len="med"/>
            <a:tailEnd type="none" w="med" len="med"/>
          </a:ln>
          <a:effectLst/>
        </p:spPr>
        <p:txBody>
          <a:bodyPr/>
          <a:lstStyle/>
          <a:p>
            <a:pPr eaLnBrk="1" hangingPunct="1">
              <a:defRPr/>
            </a:pPr>
            <a:endParaRPr lang="en-US" b="1" u="sng">
              <a:ln w="28575" cmpd="sng">
                <a:solidFill>
                  <a:schemeClr val="tx1"/>
                </a:solidFill>
              </a:ln>
              <a:solidFill>
                <a:schemeClr val="bg1"/>
              </a:solidFill>
              <a:latin typeface="Calibri" pitchFamily="34" charset="0"/>
              <a:ea typeface="+mn-ea"/>
            </a:endParaRPr>
          </a:p>
        </p:txBody>
      </p:sp>
      <p:pic>
        <p:nvPicPr>
          <p:cNvPr id="5" name="Picture 4" descr="result shows NIGMS made 395 new R01 awards in 2011" title="Screenshot of search result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81200"/>
            <a:ext cx="6604000" cy="525463"/>
          </a:xfrm>
          <a:prstGeom prst="rect">
            <a:avLst/>
          </a:prstGeom>
          <a:noFill/>
          <a:ln w="38100">
            <a:solidFill>
              <a:srgbClr val="FF6600"/>
            </a:solidFill>
            <a:bevel/>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title="Screenshot of advanced Funding Facts query form with fiscal year field as 20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3124200"/>
            <a:ext cx="4581525" cy="228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title="Emphasis of fiscal year field on screenshot of advanced search"/>
          <p:cNvSpPr/>
          <p:nvPr/>
        </p:nvSpPr>
        <p:spPr bwMode="auto">
          <a:xfrm>
            <a:off x="1828800" y="4800600"/>
            <a:ext cx="457200" cy="304800"/>
          </a:xfrm>
          <a:prstGeom prst="roundRect">
            <a:avLst/>
          </a:prstGeom>
          <a:noFill/>
          <a:ln w="28575" cap="flat" cmpd="sng" algn="ctr">
            <a:solidFill>
              <a:srgbClr val="FF6600"/>
            </a:solidFill>
            <a:prstDash val="solid"/>
            <a:round/>
            <a:headEnd type="none" w="med" len="med"/>
            <a:tailEnd type="none" w="med" len="med"/>
          </a:ln>
          <a:effectLst/>
        </p:spPr>
        <p:txBody>
          <a:bodyPr/>
          <a:lstStyle/>
          <a:p>
            <a:pPr eaLnBrk="1" hangingPunct="1">
              <a:defRPr/>
            </a:pPr>
            <a:endParaRPr lang="en-US" b="1" u="sng">
              <a:ln w="28575" cmpd="sng">
                <a:solidFill>
                  <a:schemeClr val="tx1"/>
                </a:solidFill>
              </a:ln>
              <a:solidFill>
                <a:schemeClr val="bg1"/>
              </a:solidFill>
              <a:latin typeface="Calibri" pitchFamily="34" charset="0"/>
              <a:ea typeface="+mn-ea"/>
            </a:endParaRPr>
          </a:p>
        </p:txBody>
      </p:sp>
      <p:pic>
        <p:nvPicPr>
          <p:cNvPr id="12" name="Picture 11" title="Screenshot of Advanced Funding Facts query with fiscal year switched to ALL"/>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57" y="3136900"/>
            <a:ext cx="4592638" cy="22733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esults are shown in a table for each fiscal year from 1998 through 2012&#10;" title="Screenshot of advanced search result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743200"/>
            <a:ext cx="4978400" cy="3521075"/>
          </a:xfrm>
          <a:prstGeom prst="rect">
            <a:avLst/>
          </a:prstGeom>
          <a:noFill/>
          <a:ln w="38100">
            <a:solidFill>
              <a:srgbClr val="FF66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98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4"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696201" cy="914400"/>
          </a:xfrm>
          <a:solidFill>
            <a:srgbClr val="FFFFCC"/>
          </a:solidFill>
        </p:spPr>
        <p:txBody>
          <a:bodyPr>
            <a:normAutofit/>
          </a:bodyPr>
          <a:lstStyle/>
          <a:p>
            <a:r>
              <a:rPr lang="en-US" dirty="0"/>
              <a:t>How much does NIH spend on…? </a:t>
            </a:r>
          </a:p>
        </p:txBody>
      </p:sp>
      <p:sp>
        <p:nvSpPr>
          <p:cNvPr id="3" name="Content Placeholder 2"/>
          <p:cNvSpPr>
            <a:spLocks noGrp="1"/>
          </p:cNvSpPr>
          <p:nvPr>
            <p:ph idx="1"/>
          </p:nvPr>
        </p:nvSpPr>
        <p:spPr>
          <a:xfrm>
            <a:off x="609598" y="1755110"/>
            <a:ext cx="8077201" cy="3880773"/>
          </a:xfrm>
        </p:spPr>
        <p:txBody>
          <a:bodyPr/>
          <a:lstStyle/>
          <a:p>
            <a:pPr marL="0" indent="0">
              <a:buNone/>
            </a:pPr>
            <a:r>
              <a:rPr lang="en-US" sz="2800" b="1" dirty="0">
                <a:solidFill>
                  <a:srgbClr val="FF0000"/>
                </a:solidFill>
              </a:rPr>
              <a:t>Categorical Spending </a:t>
            </a:r>
            <a:r>
              <a:rPr lang="en-US" sz="2800" dirty="0"/>
              <a:t>provides levels of NIH funding over time for:</a:t>
            </a:r>
          </a:p>
          <a:p>
            <a:pPr>
              <a:buFont typeface="Wingdings" panose="05000000000000000000" pitchFamily="2" charset="2"/>
              <a:buChar char="q"/>
            </a:pPr>
            <a:r>
              <a:rPr lang="en-US" sz="2400" dirty="0"/>
              <a:t>Research areas</a:t>
            </a:r>
          </a:p>
          <a:p>
            <a:pPr>
              <a:buFont typeface="Wingdings" panose="05000000000000000000" pitchFamily="2" charset="2"/>
              <a:buChar char="q"/>
            </a:pPr>
            <a:r>
              <a:rPr lang="en-US" sz="2400" dirty="0"/>
              <a:t>Conditions</a:t>
            </a:r>
          </a:p>
          <a:p>
            <a:pPr>
              <a:buFont typeface="Wingdings" panose="05000000000000000000" pitchFamily="2" charset="2"/>
              <a:buChar char="q"/>
            </a:pPr>
            <a:r>
              <a:rPr lang="en-US" sz="2400" dirty="0"/>
              <a:t>Diseases</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pic>
        <p:nvPicPr>
          <p:cNvPr id="5" name="Picture 4">
            <a:extLs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3374485" y="3695497"/>
            <a:ext cx="5743575" cy="3152775"/>
          </a:xfrm>
          <a:prstGeom prst="rect">
            <a:avLst/>
          </a:prstGeom>
          <a:effectLst>
            <a:softEdge rad="495300"/>
          </a:effectLst>
        </p:spPr>
      </p:pic>
    </p:spTree>
    <p:extLst>
      <p:ext uri="{BB962C8B-B14F-4D97-AF65-F5344CB8AC3E}">
        <p14:creationId xmlns:p14="http://schemas.microsoft.com/office/powerpoint/2010/main" val="3226928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title="Screenshot of RePORT homepage with Categorical Spending highlighted in main navigation b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4" r="2340" b="7495"/>
          <a:stretch/>
        </p:blipFill>
        <p:spPr bwMode="auto">
          <a:xfrm>
            <a:off x="0" y="8107"/>
            <a:ext cx="9144000" cy="6849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2133600"/>
            <a:ext cx="8229600" cy="1143000"/>
          </a:xfrm>
        </p:spPr>
        <p:txBody>
          <a:bodyPr/>
          <a:lstStyle/>
          <a:p>
            <a:r>
              <a:rPr lang="en-US" dirty="0"/>
              <a:t>Categorical Spending</a:t>
            </a:r>
          </a:p>
        </p:txBody>
      </p:sp>
      <p:sp>
        <p:nvSpPr>
          <p:cNvPr id="3" name="Text Placeholder 2"/>
          <p:cNvSpPr>
            <a:spLocks noGrp="1"/>
          </p:cNvSpPr>
          <p:nvPr>
            <p:ph type="body" sz="quarter" idx="10"/>
          </p:nvPr>
        </p:nvSpPr>
        <p:spPr>
          <a:xfrm>
            <a:off x="152400" y="5029200"/>
            <a:ext cx="4038600" cy="1600200"/>
          </a:xfrm>
          <a:prstGeom prst="wedgeRoundRectCallout">
            <a:avLst>
              <a:gd name="adj1" fmla="val 61113"/>
              <a:gd name="adj2" fmla="val -77157"/>
              <a:gd name="adj3" fmla="val 16667"/>
            </a:avLst>
          </a:prstGeom>
        </p:spPr>
        <p:txBody>
          <a:bodyPr>
            <a:noAutofit/>
          </a:bodyPr>
          <a:lstStyle/>
          <a:p>
            <a:r>
              <a:rPr lang="en-US" sz="2400" i="0" dirty="0"/>
              <a:t>How much did NIH spend on a particular disease or research area?</a:t>
            </a:r>
          </a:p>
        </p:txBody>
      </p:sp>
    </p:spTree>
    <p:extLst>
      <p:ext uri="{BB962C8B-B14F-4D97-AF65-F5344CB8AC3E}">
        <p14:creationId xmlns:p14="http://schemas.microsoft.com/office/powerpoint/2010/main" val="33760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228601" y="-1"/>
            <a:ext cx="8915400" cy="2095225"/>
          </a:xfrm>
          <a:solidFill>
            <a:schemeClr val="bg1"/>
          </a:solidFill>
        </p:spPr>
        <p:txBody>
          <a:bodyPr>
            <a:normAutofit/>
          </a:bodyPr>
          <a:lstStyle/>
          <a:p>
            <a:r>
              <a:rPr lang="en-US" dirty="0"/>
              <a:t>Estimates of Funding for Various Research, Condition, and Disease Categories (RCDC)</a:t>
            </a:r>
          </a:p>
        </p:txBody>
      </p:sp>
      <p:pic>
        <p:nvPicPr>
          <p:cNvPr id="2" name="Picture 1" descr="screen shot of RCDC screen, showing lisease categories on left side and linked annual funding estimates as ell as 2015 mortality and prevalence numbers">
            <a:extLst>
              <a:ext uri="{FF2B5EF4-FFF2-40B4-BE49-F238E27FC236}">
                <a16:creationId xmlns:a16="http://schemas.microsoft.com/office/drawing/2014/main" id="{61600799-926B-4BC5-B1FA-6D0A08FC1B3B}"/>
              </a:ext>
            </a:extLst>
          </p:cNvPr>
          <p:cNvPicPr>
            <a:picLocks noChangeAspect="1"/>
          </p:cNvPicPr>
          <p:nvPr/>
        </p:nvPicPr>
        <p:blipFill>
          <a:blip r:embed="rId3"/>
          <a:stretch>
            <a:fillRect/>
          </a:stretch>
        </p:blipFill>
        <p:spPr>
          <a:xfrm>
            <a:off x="14111" y="1219200"/>
            <a:ext cx="9144000" cy="6533745"/>
          </a:xfrm>
          <a:prstGeom prst="rect">
            <a:avLst/>
          </a:prstGeom>
        </p:spPr>
      </p:pic>
    </p:spTree>
    <p:extLst>
      <p:ext uri="{BB962C8B-B14F-4D97-AF65-F5344CB8AC3E}">
        <p14:creationId xmlns:p14="http://schemas.microsoft.com/office/powerpoint/2010/main" val="2053006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33" y="457200"/>
            <a:ext cx="8382000" cy="838200"/>
          </a:xfrm>
          <a:solidFill>
            <a:srgbClr val="FFFFCC"/>
          </a:solidFill>
        </p:spPr>
        <p:txBody>
          <a:bodyPr>
            <a:normAutofit/>
          </a:bodyPr>
          <a:lstStyle/>
          <a:p>
            <a:r>
              <a:rPr lang="en-US" dirty="0"/>
              <a:t>Love data?  Can’t get enough? </a:t>
            </a:r>
          </a:p>
        </p:txBody>
      </p:sp>
      <p:sp>
        <p:nvSpPr>
          <p:cNvPr id="4" name="Text Placeholder 3"/>
          <p:cNvSpPr>
            <a:spLocks noGrp="1"/>
          </p:cNvSpPr>
          <p:nvPr>
            <p:ph type="body" idx="1"/>
          </p:nvPr>
        </p:nvSpPr>
        <p:spPr>
          <a:xfrm>
            <a:off x="437745" y="1943100"/>
            <a:ext cx="7980576" cy="3581400"/>
          </a:xfrm>
        </p:spPr>
        <p:txBody>
          <a:bodyPr>
            <a:normAutofit/>
          </a:bodyPr>
          <a:lstStyle/>
          <a:p>
            <a:r>
              <a:rPr lang="en-US" sz="2800" dirty="0"/>
              <a:t>Use </a:t>
            </a:r>
            <a:r>
              <a:rPr lang="en-US" sz="2800" b="1" dirty="0" err="1">
                <a:solidFill>
                  <a:srgbClr val="FF0000"/>
                </a:solidFill>
              </a:rPr>
              <a:t>ExPORTER</a:t>
            </a:r>
            <a:r>
              <a:rPr lang="en-US" sz="2800" dirty="0"/>
              <a:t> to get it all!</a:t>
            </a:r>
          </a:p>
          <a:p>
            <a:pPr marL="457200" indent="-457200">
              <a:buFont typeface="Wingdings" panose="05000000000000000000" pitchFamily="2" charset="2"/>
              <a:buChar char="q"/>
            </a:pPr>
            <a:r>
              <a:rPr lang="en-US" sz="2600" dirty="0"/>
              <a:t>Data back to 1985</a:t>
            </a:r>
          </a:p>
          <a:p>
            <a:pPr marL="914400" lvl="1" indent="-457200">
              <a:buFont typeface="Wingdings" panose="05000000000000000000" pitchFamily="2" charset="2"/>
              <a:buChar char="q"/>
            </a:pPr>
            <a:r>
              <a:rPr lang="en-US" sz="2400" dirty="0"/>
              <a:t>Projects</a:t>
            </a:r>
          </a:p>
          <a:p>
            <a:pPr marL="914400" lvl="1" indent="-457200">
              <a:buFont typeface="Wingdings" panose="05000000000000000000" pitchFamily="2" charset="2"/>
              <a:buChar char="q"/>
            </a:pPr>
            <a:r>
              <a:rPr lang="en-US" sz="2400" dirty="0"/>
              <a:t>Abstracts</a:t>
            </a:r>
          </a:p>
          <a:p>
            <a:pPr marL="914400" lvl="1" indent="-457200">
              <a:buFont typeface="Wingdings" panose="05000000000000000000" pitchFamily="2" charset="2"/>
              <a:buChar char="q"/>
            </a:pPr>
            <a:r>
              <a:rPr lang="en-US" sz="2400" dirty="0"/>
              <a:t>Publications</a:t>
            </a:r>
          </a:p>
          <a:p>
            <a:pPr marL="914400" lvl="1" indent="-457200">
              <a:buFont typeface="Wingdings" panose="05000000000000000000" pitchFamily="2" charset="2"/>
              <a:buChar char="q"/>
            </a:pPr>
            <a:r>
              <a:rPr lang="en-US" sz="2400" dirty="0"/>
              <a:t>Patents</a:t>
            </a:r>
          </a:p>
          <a:p>
            <a:pPr marL="914400" lvl="1" indent="-457200">
              <a:buFont typeface="Wingdings" panose="05000000000000000000" pitchFamily="2" charset="2"/>
              <a:buChar char="q"/>
            </a:pPr>
            <a:r>
              <a:rPr lang="en-US" sz="2400" dirty="0"/>
              <a:t>Clinical studies</a:t>
            </a:r>
          </a:p>
          <a:p>
            <a:endParaRPr lang="en-US" sz="2600" dirty="0"/>
          </a:p>
          <a:p>
            <a:endParaRPr lang="en-US" sz="2600" dirty="0"/>
          </a:p>
        </p:txBody>
      </p:sp>
      <p:pic>
        <p:nvPicPr>
          <p:cNvPr id="3" name="Picture 2" descr="&quot;"/>
          <p:cNvPicPr>
            <a:picLocks noChangeAspect="1"/>
          </p:cNvPicPr>
          <p:nvPr/>
        </p:nvPicPr>
        <p:blipFill>
          <a:blip r:embed="rId2"/>
          <a:stretch>
            <a:fillRect/>
          </a:stretch>
        </p:blipFill>
        <p:spPr>
          <a:xfrm>
            <a:off x="6002508" y="4724400"/>
            <a:ext cx="2438594" cy="1838325"/>
          </a:xfrm>
          <a:prstGeom prst="rect">
            <a:avLst/>
          </a:prstGeom>
        </p:spPr>
      </p:pic>
    </p:spTree>
    <p:extLst>
      <p:ext uri="{BB962C8B-B14F-4D97-AF65-F5344CB8AC3E}">
        <p14:creationId xmlns:p14="http://schemas.microsoft.com/office/powerpoint/2010/main" val="820273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Screenshot of ExPOR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155" y="34066"/>
            <a:ext cx="91833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2819400"/>
            <a:ext cx="8229600" cy="1143000"/>
          </a:xfrm>
        </p:spPr>
        <p:txBody>
          <a:bodyPr/>
          <a:lstStyle/>
          <a:p>
            <a:r>
              <a:rPr lang="en-US" dirty="0" err="1"/>
              <a:t>ExPORTER</a:t>
            </a:r>
            <a:endParaRPr lang="en-US" dirty="0"/>
          </a:p>
        </p:txBody>
      </p:sp>
      <p:sp>
        <p:nvSpPr>
          <p:cNvPr id="4" name="Text Placeholder 3" descr="Use ExPORTER to get the data to do your own detailed analysis&#10;"/>
          <p:cNvSpPr>
            <a:spLocks noGrp="1"/>
          </p:cNvSpPr>
          <p:nvPr>
            <p:ph type="body" sz="quarter" idx="10"/>
          </p:nvPr>
        </p:nvSpPr>
        <p:spPr>
          <a:xfrm>
            <a:off x="2819400" y="1981200"/>
            <a:ext cx="3429000" cy="1752600"/>
          </a:xfrm>
          <a:effectLst>
            <a:outerShdw blurRad="50800" dist="38100" dir="2700000" algn="tl" rotWithShape="0">
              <a:prstClr val="black">
                <a:alpha val="40000"/>
              </a:prstClr>
            </a:outerShdw>
          </a:effectLst>
        </p:spPr>
        <p:txBody>
          <a:bodyPr>
            <a:normAutofit/>
          </a:bodyPr>
          <a:lstStyle/>
          <a:p>
            <a:r>
              <a:rPr lang="en-US" altLang="en-US" sz="2400" i="0" dirty="0"/>
              <a:t>Use </a:t>
            </a:r>
            <a:r>
              <a:rPr lang="en-US" altLang="en-US" sz="2400" i="0" dirty="0" err="1"/>
              <a:t>ExPORTER</a:t>
            </a:r>
            <a:r>
              <a:rPr lang="en-US" altLang="en-US" sz="2400" i="0" dirty="0"/>
              <a:t> to get the data to do your own detailed analysis</a:t>
            </a:r>
          </a:p>
        </p:txBody>
      </p:sp>
    </p:spTree>
    <p:extLst>
      <p:ext uri="{BB962C8B-B14F-4D97-AF65-F5344CB8AC3E}">
        <p14:creationId xmlns:p14="http://schemas.microsoft.com/office/powerpoint/2010/main" val="3111225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42"/>
            <a:ext cx="6347714" cy="1320800"/>
          </a:xfrm>
        </p:spPr>
        <p:txBody>
          <a:bodyPr/>
          <a:lstStyle/>
          <a:p>
            <a:r>
              <a:rPr lang="en-US" dirty="0"/>
              <a:t>Finding </a:t>
            </a:r>
            <a:r>
              <a:rPr lang="en-US" dirty="0" err="1"/>
              <a:t>ExPORTER</a:t>
            </a:r>
            <a:endParaRPr lang="en-US" dirty="0"/>
          </a:p>
        </p:txBody>
      </p:sp>
      <p:pic>
        <p:nvPicPr>
          <p:cNvPr id="6" name="Picture 5" descr="screen shot of RePORT home page with arrow pointing to Links and Data Tab to show how to get to ExPORTER"/>
          <p:cNvPicPr>
            <a:picLocks noChangeAspect="1"/>
          </p:cNvPicPr>
          <p:nvPr/>
        </p:nvPicPr>
        <p:blipFill>
          <a:blip r:embed="rId2"/>
          <a:stretch>
            <a:fillRect/>
          </a:stretch>
        </p:blipFill>
        <p:spPr>
          <a:xfrm>
            <a:off x="31423" y="649402"/>
            <a:ext cx="9129657" cy="6208598"/>
          </a:xfrm>
          <a:prstGeom prst="rect">
            <a:avLst/>
          </a:prstGeom>
        </p:spPr>
      </p:pic>
      <p:sp>
        <p:nvSpPr>
          <p:cNvPr id="7" name="Right Arrow 6" descr="&quot;"/>
          <p:cNvSpPr>
            <a:spLocks noChangeArrowheads="1"/>
          </p:cNvSpPr>
          <p:nvPr/>
        </p:nvSpPr>
        <p:spPr bwMode="auto">
          <a:xfrm rot="1869812">
            <a:off x="7224924" y="1445322"/>
            <a:ext cx="573087" cy="285750"/>
          </a:xfrm>
          <a:prstGeom prst="rightArrow">
            <a:avLst>
              <a:gd name="adj1" fmla="val 50000"/>
              <a:gd name="adj2" fmla="val 49935"/>
            </a:avLst>
          </a:prstGeom>
          <a:solidFill>
            <a:srgbClr val="FF0000"/>
          </a:solidFill>
          <a:ln w="12700" algn="ctr">
            <a:solidFill>
              <a:srgbClr val="FF0000"/>
            </a:solidFill>
            <a:round/>
            <a:headEnd type="none" w="sm" len="sm"/>
            <a:tailEnd type="none" w="sm" len="sm"/>
          </a:ln>
        </p:spPr>
        <p:txBody>
          <a:bodyPr/>
          <a:lstStyle>
            <a:lvl1pPr>
              <a:spcBef>
                <a:spcPct val="20000"/>
              </a:spcBef>
              <a:buChar char="•"/>
              <a:defRPr sz="3200">
                <a:solidFill>
                  <a:schemeClr val="tx1"/>
                </a:solidFill>
                <a:latin typeface="Arial" charset="0"/>
                <a:ea typeface="MS PGothic" pitchFamily="34" charset="-128"/>
                <a:cs typeface="Arial" charset="0"/>
              </a:defRPr>
            </a:lvl1pPr>
            <a:lvl2pPr marL="742950" indent="-285750">
              <a:spcBef>
                <a:spcPct val="20000"/>
              </a:spcBef>
              <a:buChar char="–"/>
              <a:defRPr sz="2800">
                <a:solidFill>
                  <a:srgbClr val="003366"/>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endParaRPr lang="en-US" altLang="en-US" sz="2400">
              <a:solidFill>
                <a:srgbClr val="FF0000"/>
              </a:solidFill>
            </a:endParaRPr>
          </a:p>
        </p:txBody>
      </p:sp>
    </p:spTree>
    <p:extLst>
      <p:ext uri="{BB962C8B-B14F-4D97-AF65-F5344CB8AC3E}">
        <p14:creationId xmlns:p14="http://schemas.microsoft.com/office/powerpoint/2010/main" val="15575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33" y="457200"/>
            <a:ext cx="8382000" cy="838200"/>
          </a:xfrm>
          <a:solidFill>
            <a:srgbClr val="FFFFCC"/>
          </a:solidFill>
        </p:spPr>
        <p:txBody>
          <a:bodyPr>
            <a:normAutofit/>
          </a:bodyPr>
          <a:lstStyle/>
          <a:p>
            <a:r>
              <a:rPr lang="en-US" dirty="0"/>
              <a:t>Looking for the big picture? </a:t>
            </a:r>
          </a:p>
        </p:txBody>
      </p:sp>
      <p:sp>
        <p:nvSpPr>
          <p:cNvPr id="4" name="Text Placeholder 3"/>
          <p:cNvSpPr>
            <a:spLocks noGrp="1"/>
          </p:cNvSpPr>
          <p:nvPr>
            <p:ph type="body" idx="1"/>
          </p:nvPr>
        </p:nvSpPr>
        <p:spPr>
          <a:xfrm>
            <a:off x="437745" y="1943100"/>
            <a:ext cx="7980576" cy="3581400"/>
          </a:xfrm>
        </p:spPr>
        <p:txBody>
          <a:bodyPr>
            <a:normAutofit fontScale="77500" lnSpcReduction="20000"/>
          </a:bodyPr>
          <a:lstStyle/>
          <a:p>
            <a:r>
              <a:rPr lang="en-US" sz="3600" dirty="0"/>
              <a:t>The </a:t>
            </a:r>
            <a:r>
              <a:rPr lang="en-US" sz="3600" dirty="0">
                <a:solidFill>
                  <a:srgbClr val="FF0000"/>
                </a:solidFill>
              </a:rPr>
              <a:t>S</a:t>
            </a:r>
            <a:r>
              <a:rPr lang="en-US" sz="3600" b="1" dirty="0">
                <a:solidFill>
                  <a:srgbClr val="FF0000"/>
                </a:solidFill>
              </a:rPr>
              <a:t>pecial Reports</a:t>
            </a:r>
            <a:r>
              <a:rPr lang="en-US" sz="3600" dirty="0">
                <a:solidFill>
                  <a:srgbClr val="FF0000"/>
                </a:solidFill>
              </a:rPr>
              <a:t> </a:t>
            </a:r>
            <a:r>
              <a:rPr lang="en-US" sz="3600" dirty="0"/>
              <a:t>tool provides:</a:t>
            </a:r>
          </a:p>
          <a:p>
            <a:pPr marL="457200" indent="-457200">
              <a:buFont typeface="Wingdings" panose="05000000000000000000" pitchFamily="2" charset="2"/>
              <a:buChar char="q"/>
            </a:pPr>
            <a:r>
              <a:rPr lang="en-US" sz="2600" dirty="0"/>
              <a:t>Strategic plans</a:t>
            </a:r>
          </a:p>
          <a:p>
            <a:pPr marL="914400" lvl="1" indent="-457200">
              <a:buFont typeface="Wingdings" panose="05000000000000000000" pitchFamily="2" charset="2"/>
              <a:buChar char="q"/>
            </a:pPr>
            <a:r>
              <a:rPr lang="en-US" sz="2200" dirty="0"/>
              <a:t>For NIH Institutes and Centers</a:t>
            </a:r>
          </a:p>
          <a:p>
            <a:pPr marL="914400" lvl="1" indent="-457200">
              <a:buFont typeface="Wingdings" panose="05000000000000000000" pitchFamily="2" charset="2"/>
              <a:buChar char="q"/>
            </a:pPr>
            <a:r>
              <a:rPr lang="en-US" sz="2200" dirty="0"/>
              <a:t>On trans-NIH topics</a:t>
            </a:r>
          </a:p>
          <a:p>
            <a:pPr marL="457200" indent="-457200">
              <a:buFont typeface="Wingdings" panose="05000000000000000000" pitchFamily="2" charset="2"/>
              <a:buChar char="q"/>
            </a:pPr>
            <a:r>
              <a:rPr lang="en-US" sz="2400" dirty="0"/>
              <a:t>High visibility reports on</a:t>
            </a:r>
          </a:p>
          <a:p>
            <a:pPr marL="914400" lvl="1" indent="-457200">
              <a:buFont typeface="Wingdings" panose="05000000000000000000" pitchFamily="2" charset="2"/>
              <a:buChar char="q"/>
            </a:pPr>
            <a:r>
              <a:rPr lang="en-US" sz="2200" dirty="0"/>
              <a:t>NIH organization</a:t>
            </a:r>
          </a:p>
          <a:p>
            <a:pPr marL="914400" lvl="1" indent="-457200">
              <a:buFont typeface="Wingdings" panose="05000000000000000000" pitchFamily="2" charset="2"/>
              <a:buChar char="q"/>
            </a:pPr>
            <a:r>
              <a:rPr lang="en-US" sz="2200" dirty="0"/>
              <a:t>Scientific areas</a:t>
            </a:r>
          </a:p>
          <a:p>
            <a:pPr marL="914400" lvl="1" indent="-457200">
              <a:buFont typeface="Wingdings" panose="05000000000000000000" pitchFamily="2" charset="2"/>
              <a:buChar char="q"/>
            </a:pPr>
            <a:r>
              <a:rPr lang="en-US" sz="2200" dirty="0"/>
              <a:t>Issues impacting funding</a:t>
            </a:r>
          </a:p>
          <a:p>
            <a:pPr marL="457200" indent="-457200">
              <a:buFont typeface="Wingdings" panose="05000000000000000000" pitchFamily="2" charset="2"/>
              <a:buChar char="q"/>
            </a:pPr>
            <a:r>
              <a:rPr lang="en-US" sz="2400" dirty="0"/>
              <a:t>Intramural</a:t>
            </a:r>
          </a:p>
          <a:p>
            <a:pPr marL="457200" indent="-457200">
              <a:buFont typeface="Wingdings" panose="05000000000000000000" pitchFamily="2" charset="2"/>
              <a:buChar char="q"/>
            </a:pPr>
            <a:r>
              <a:rPr lang="en-US" sz="2400" dirty="0"/>
              <a:t>And more…</a:t>
            </a:r>
          </a:p>
          <a:p>
            <a:pPr marL="914400" lvl="1" indent="-457200">
              <a:buFont typeface="Wingdings" panose="05000000000000000000" pitchFamily="2" charset="2"/>
              <a:buChar char="q"/>
            </a:pPr>
            <a:endParaRPr lang="en-US" sz="2200" dirty="0"/>
          </a:p>
          <a:p>
            <a:endParaRPr lang="en-US" sz="2600" dirty="0"/>
          </a:p>
          <a:p>
            <a:endParaRPr lang="en-US" sz="2600" dirty="0"/>
          </a:p>
        </p:txBody>
      </p:sp>
      <p:pic>
        <p:nvPicPr>
          <p:cNvPr id="5" name="Picture 4" descr="&quot;"/>
          <p:cNvPicPr>
            <a:picLocks noChangeAspect="1"/>
          </p:cNvPicPr>
          <p:nvPr/>
        </p:nvPicPr>
        <p:blipFill>
          <a:blip r:embed="rId2"/>
          <a:stretch>
            <a:fillRect/>
          </a:stretch>
        </p:blipFill>
        <p:spPr>
          <a:xfrm>
            <a:off x="4495800" y="4076700"/>
            <a:ext cx="4804064" cy="2895600"/>
          </a:xfrm>
          <a:prstGeom prst="rect">
            <a:avLst/>
          </a:prstGeom>
          <a:effectLst>
            <a:softEdge rad="266700"/>
          </a:effectLst>
        </p:spPr>
      </p:pic>
    </p:spTree>
    <p:extLst>
      <p:ext uri="{BB962C8B-B14F-4D97-AF65-F5344CB8AC3E}">
        <p14:creationId xmlns:p14="http://schemas.microsoft.com/office/powerpoint/2010/main" val="18541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8728" y="203200"/>
            <a:ext cx="8953501" cy="1320800"/>
          </a:xfrm>
        </p:spPr>
        <p:txBody>
          <a:bodyPr>
            <a:normAutofit fontScale="90000"/>
          </a:bodyPr>
          <a:lstStyle/>
          <a:p>
            <a:r>
              <a:rPr lang="en-US" b="1" dirty="0">
                <a:solidFill>
                  <a:srgbClr val="FF0000"/>
                </a:solidFill>
              </a:rPr>
              <a:t>RePORT</a:t>
            </a:r>
            <a:r>
              <a:rPr lang="en-US" sz="5400" u="sng" dirty="0">
                <a:solidFill>
                  <a:srgbClr val="FF0000"/>
                </a:solidFill>
              </a:rPr>
              <a:t>ER</a:t>
            </a:r>
            <a:r>
              <a:rPr lang="en-US" dirty="0"/>
              <a:t> = </a:t>
            </a:r>
            <a:r>
              <a:rPr lang="en-US" altLang="en-US" dirty="0"/>
              <a:t>Research Portfolio Online Report Tool (RePORT) </a:t>
            </a:r>
            <a:r>
              <a:rPr lang="en-US" b="1" dirty="0"/>
              <a:t>E</a:t>
            </a:r>
            <a:r>
              <a:rPr lang="en-US" dirty="0"/>
              <a:t>xpenditures and </a:t>
            </a:r>
            <a:r>
              <a:rPr lang="en-US" b="1" dirty="0"/>
              <a:t>R</a:t>
            </a:r>
            <a:r>
              <a:rPr lang="en-US" dirty="0"/>
              <a:t>esults</a:t>
            </a:r>
          </a:p>
        </p:txBody>
      </p:sp>
      <p:sp>
        <p:nvSpPr>
          <p:cNvPr id="3" name="Content Placeholder 2"/>
          <p:cNvSpPr>
            <a:spLocks noGrp="1"/>
          </p:cNvSpPr>
          <p:nvPr>
            <p:ph idx="1"/>
          </p:nvPr>
        </p:nvSpPr>
        <p:spPr>
          <a:xfrm>
            <a:off x="457200" y="1699576"/>
            <a:ext cx="8496301" cy="4882488"/>
          </a:xfrm>
        </p:spPr>
        <p:txBody>
          <a:bodyPr>
            <a:normAutofit/>
          </a:bodyPr>
          <a:lstStyle/>
          <a:p>
            <a:pPr indent="0">
              <a:buNone/>
            </a:pPr>
            <a:endParaRPr lang="en-US" sz="2000" dirty="0"/>
          </a:p>
          <a:p>
            <a:pPr>
              <a:lnSpc>
                <a:spcPct val="80000"/>
              </a:lnSpc>
              <a:buFont typeface="Wingdings" panose="05000000000000000000" pitchFamily="2" charset="2"/>
              <a:buChar char="q"/>
            </a:pPr>
            <a:r>
              <a:rPr lang="en-US" sz="2400" dirty="0">
                <a:solidFill>
                  <a:schemeClr val="tx1">
                    <a:lumMod val="50000"/>
                    <a:lumOff val="50000"/>
                  </a:schemeClr>
                </a:solidFill>
              </a:rPr>
              <a:t>NIH intramural and extramural data since 1985</a:t>
            </a:r>
            <a:br>
              <a:rPr lang="en-US" sz="2400" dirty="0">
                <a:solidFill>
                  <a:schemeClr val="tx1">
                    <a:lumMod val="50000"/>
                    <a:lumOff val="50000"/>
                  </a:schemeClr>
                </a:solidFill>
              </a:rPr>
            </a:br>
            <a:endParaRPr lang="en-US" sz="2400" dirty="0">
              <a:solidFill>
                <a:schemeClr val="tx1">
                  <a:lumMod val="50000"/>
                  <a:lumOff val="50000"/>
                </a:schemeClr>
              </a:solidFill>
            </a:endParaRPr>
          </a:p>
          <a:p>
            <a:pPr marL="342900" lvl="2" indent="-342900">
              <a:lnSpc>
                <a:spcPct val="80000"/>
              </a:lnSpc>
              <a:buFont typeface="Wingdings" panose="05000000000000000000" pitchFamily="2" charset="2"/>
              <a:buChar char="q"/>
            </a:pPr>
            <a:r>
              <a:rPr lang="en-US" sz="2400" dirty="0">
                <a:solidFill>
                  <a:schemeClr val="tx1">
                    <a:lumMod val="50000"/>
                    <a:lumOff val="50000"/>
                  </a:schemeClr>
                </a:solidFill>
              </a:rPr>
              <a:t>Patents, publications, news, final reports and other research outcomes</a:t>
            </a:r>
            <a:br>
              <a:rPr lang="en-US" sz="2400" dirty="0">
                <a:solidFill>
                  <a:schemeClr val="tx1">
                    <a:lumMod val="50000"/>
                    <a:lumOff val="50000"/>
                  </a:schemeClr>
                </a:solidFill>
              </a:rPr>
            </a:br>
            <a:endParaRPr lang="en-US" sz="2400" dirty="0">
              <a:solidFill>
                <a:schemeClr val="tx1">
                  <a:lumMod val="50000"/>
                  <a:lumOff val="50000"/>
                </a:schemeClr>
              </a:solidFill>
            </a:endParaRPr>
          </a:p>
          <a:p>
            <a:pPr>
              <a:lnSpc>
                <a:spcPct val="80000"/>
              </a:lnSpc>
              <a:buFont typeface="Wingdings" panose="05000000000000000000" pitchFamily="2" charset="2"/>
              <a:buChar char="q"/>
            </a:pPr>
            <a:r>
              <a:rPr lang="en-US" sz="2400" dirty="0">
                <a:solidFill>
                  <a:schemeClr val="tx1">
                    <a:lumMod val="50000"/>
                    <a:lumOff val="50000"/>
                  </a:schemeClr>
                </a:solidFill>
              </a:rPr>
              <a:t>Projects supported by ACF, AHRQ, CDC, FDA, and VA</a:t>
            </a:r>
          </a:p>
          <a:p>
            <a:endParaRPr lang="en-US" sz="24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DCBBBAC9-EAE3-4D43-8214-8FA8FB9FC5F3}" type="slidenum">
              <a:rPr lang="en-US" smtClean="0"/>
              <a:pPr/>
              <a:t>6</a:t>
            </a:fld>
            <a:endParaRPr lang="en-US" dirty="0"/>
          </a:p>
        </p:txBody>
      </p:sp>
      <p:pic>
        <p:nvPicPr>
          <p:cNvPr id="5" name="Picture 4" descr="&quot;"/>
          <p:cNvPicPr>
            <a:picLocks noChangeAspect="1"/>
          </p:cNvPicPr>
          <p:nvPr/>
        </p:nvPicPr>
        <p:blipFill>
          <a:blip r:embed="rId3"/>
          <a:stretch>
            <a:fillRect/>
          </a:stretch>
        </p:blipFill>
        <p:spPr>
          <a:xfrm>
            <a:off x="1924699" y="4562127"/>
            <a:ext cx="4704701" cy="2524473"/>
          </a:xfrm>
          <a:prstGeom prst="rect">
            <a:avLst/>
          </a:prstGeom>
          <a:effectLst>
            <a:softEdge rad="825500"/>
          </a:effectLst>
        </p:spPr>
      </p:pic>
    </p:spTree>
    <p:extLst>
      <p:ext uri="{BB962C8B-B14F-4D97-AF65-F5344CB8AC3E}">
        <p14:creationId xmlns:p14="http://schemas.microsoft.com/office/powerpoint/2010/main" val="267626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347713" cy="1320800"/>
          </a:xfrm>
        </p:spPr>
        <p:txBody>
          <a:bodyPr/>
          <a:lstStyle/>
          <a:p>
            <a:r>
              <a:rPr lang="en-US" dirty="0">
                <a:solidFill>
                  <a:srgbClr val="FF0000"/>
                </a:solidFill>
              </a:rPr>
              <a:t>Special Reports</a:t>
            </a:r>
          </a:p>
        </p:txBody>
      </p:sp>
      <p:sp>
        <p:nvSpPr>
          <p:cNvPr id="4" name="Slide Number Placeholder 3"/>
          <p:cNvSpPr>
            <a:spLocks noGrp="1"/>
          </p:cNvSpPr>
          <p:nvPr>
            <p:ph type="sldNum" sz="quarter" idx="12"/>
          </p:nvPr>
        </p:nvSpPr>
        <p:spPr/>
        <p:txBody>
          <a:bodyPr/>
          <a:lstStyle/>
          <a:p>
            <a:fld id="{DCBBBAC9-EAE3-4D43-8214-8FA8FB9FC5F3}" type="slidenum">
              <a:rPr lang="en-US" smtClean="0"/>
              <a:pPr/>
              <a:t>60</a:t>
            </a:fld>
            <a:endParaRPr lang="en-US" dirty="0"/>
          </a:p>
        </p:txBody>
      </p:sp>
      <p:pic>
        <p:nvPicPr>
          <p:cNvPr id="5" name="Picture 4" title="special reports navigation from home page"/>
          <p:cNvPicPr>
            <a:picLocks noChangeAspect="1"/>
          </p:cNvPicPr>
          <p:nvPr/>
        </p:nvPicPr>
        <p:blipFill>
          <a:blip r:embed="rId3"/>
          <a:stretch>
            <a:fillRect/>
          </a:stretch>
        </p:blipFill>
        <p:spPr>
          <a:xfrm>
            <a:off x="228600" y="1371600"/>
            <a:ext cx="8582025" cy="4543425"/>
          </a:xfrm>
          <a:prstGeom prst="rect">
            <a:avLst/>
          </a:prstGeom>
          <a:ln>
            <a:solidFill>
              <a:srgbClr val="09326D"/>
            </a:solidFill>
          </a:ln>
        </p:spPr>
      </p:pic>
      <p:sp>
        <p:nvSpPr>
          <p:cNvPr id="6" name="Rounded Rectangle 5" title="&quot;&quot;"/>
          <p:cNvSpPr/>
          <p:nvPr/>
        </p:nvSpPr>
        <p:spPr>
          <a:xfrm>
            <a:off x="6324600" y="4684128"/>
            <a:ext cx="1028700" cy="125095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8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33" y="457200"/>
            <a:ext cx="8382000" cy="838200"/>
          </a:xfrm>
          <a:solidFill>
            <a:srgbClr val="FFFFCC"/>
          </a:solidFill>
        </p:spPr>
        <p:txBody>
          <a:bodyPr>
            <a:normAutofit/>
          </a:bodyPr>
          <a:lstStyle/>
          <a:p>
            <a:r>
              <a:rPr lang="en-US" dirty="0"/>
              <a:t>Want to learn more about </a:t>
            </a:r>
            <a:r>
              <a:rPr lang="en-US" dirty="0">
                <a:solidFill>
                  <a:srgbClr val="FF0000"/>
                </a:solidFill>
              </a:rPr>
              <a:t>RePORT?</a:t>
            </a:r>
          </a:p>
        </p:txBody>
      </p:sp>
      <p:sp>
        <p:nvSpPr>
          <p:cNvPr id="4" name="Text Placeholder 3" descr="&quot;"/>
          <p:cNvSpPr>
            <a:spLocks noGrp="1"/>
          </p:cNvSpPr>
          <p:nvPr>
            <p:ph type="body" idx="1"/>
          </p:nvPr>
        </p:nvSpPr>
        <p:spPr>
          <a:xfrm>
            <a:off x="437745" y="1943100"/>
            <a:ext cx="7980576" cy="3581400"/>
          </a:xfrm>
        </p:spPr>
        <p:txBody>
          <a:bodyPr>
            <a:normAutofit/>
          </a:bodyPr>
          <a:lstStyle/>
          <a:p>
            <a:pPr marL="914400" lvl="1" indent="-457200">
              <a:buFont typeface="Wingdings" panose="05000000000000000000" pitchFamily="2" charset="2"/>
              <a:buChar char="q"/>
            </a:pPr>
            <a:endParaRPr lang="en-US" sz="2200" dirty="0"/>
          </a:p>
          <a:p>
            <a:endParaRPr lang="en-US" sz="2600" dirty="0"/>
          </a:p>
          <a:p>
            <a:endParaRPr lang="en-US" sz="2600" dirty="0"/>
          </a:p>
        </p:txBody>
      </p:sp>
      <p:pic>
        <p:nvPicPr>
          <p:cNvPr id="6" name="Picture 5" title="About RePORT navigation from home page"/>
          <p:cNvPicPr>
            <a:picLocks noChangeAspect="1"/>
          </p:cNvPicPr>
          <p:nvPr/>
        </p:nvPicPr>
        <p:blipFill>
          <a:blip r:embed="rId2"/>
          <a:stretch>
            <a:fillRect/>
          </a:stretch>
        </p:blipFill>
        <p:spPr>
          <a:xfrm>
            <a:off x="101662" y="1676400"/>
            <a:ext cx="8652741" cy="4545219"/>
          </a:xfrm>
          <a:prstGeom prst="rect">
            <a:avLst/>
          </a:prstGeom>
          <a:ln>
            <a:solidFill>
              <a:srgbClr val="FF0000"/>
            </a:solidFill>
          </a:ln>
          <a:effectLst>
            <a:softEdge rad="368300"/>
          </a:effectLst>
        </p:spPr>
      </p:pic>
      <p:sp>
        <p:nvSpPr>
          <p:cNvPr id="7" name="Rounded Rectangle 6" descr="circle highighting the About RePORT tab"/>
          <p:cNvSpPr/>
          <p:nvPr/>
        </p:nvSpPr>
        <p:spPr>
          <a:xfrm>
            <a:off x="7346225" y="4970669"/>
            <a:ext cx="1028700" cy="125095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1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52400"/>
            <a:ext cx="6347713" cy="1320800"/>
          </a:xfrm>
        </p:spPr>
        <p:txBody>
          <a:bodyPr/>
          <a:lstStyle/>
          <a:p>
            <a:r>
              <a:rPr lang="en-US" dirty="0"/>
              <a:t>Video Tutorials</a:t>
            </a:r>
            <a:br>
              <a:rPr lang="en-US" dirty="0"/>
            </a:br>
            <a:endParaRPr lang="en-US" dirty="0"/>
          </a:p>
        </p:txBody>
      </p:sp>
      <p:sp>
        <p:nvSpPr>
          <p:cNvPr id="4" name="Slide Number Placeholder 3"/>
          <p:cNvSpPr>
            <a:spLocks noGrp="1"/>
          </p:cNvSpPr>
          <p:nvPr>
            <p:ph type="sldNum" sz="quarter" idx="12"/>
          </p:nvPr>
        </p:nvSpPr>
        <p:spPr/>
        <p:txBody>
          <a:bodyPr/>
          <a:lstStyle/>
          <a:p>
            <a:fld id="{DCBBBAC9-EAE3-4D43-8214-8FA8FB9FC5F3}" type="slidenum">
              <a:rPr lang="en-US" smtClean="0"/>
              <a:pPr/>
              <a:t>62</a:t>
            </a:fld>
            <a:endParaRPr lang="en-US" dirty="0"/>
          </a:p>
        </p:txBody>
      </p:sp>
      <p:pic>
        <p:nvPicPr>
          <p:cNvPr id="5" name="Picture 4" title="About RePORT screen"/>
          <p:cNvPicPr>
            <a:picLocks noChangeAspect="1"/>
          </p:cNvPicPr>
          <p:nvPr/>
        </p:nvPicPr>
        <p:blipFill>
          <a:blip r:embed="rId3"/>
          <a:stretch>
            <a:fillRect/>
          </a:stretch>
        </p:blipFill>
        <p:spPr>
          <a:xfrm>
            <a:off x="0" y="1022350"/>
            <a:ext cx="6496914" cy="5950013"/>
          </a:xfrm>
          <a:prstGeom prst="rect">
            <a:avLst/>
          </a:prstGeom>
        </p:spPr>
      </p:pic>
      <p:sp>
        <p:nvSpPr>
          <p:cNvPr id="6" name="Rounded Rectangle 5" title="&quot;&quot;"/>
          <p:cNvSpPr/>
          <p:nvPr/>
        </p:nvSpPr>
        <p:spPr>
          <a:xfrm>
            <a:off x="137158" y="6237289"/>
            <a:ext cx="1371600" cy="6096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title="RePORT Tutorials"/>
          <p:cNvPicPr>
            <a:picLocks noChangeAspect="1"/>
          </p:cNvPicPr>
          <p:nvPr/>
        </p:nvPicPr>
        <p:blipFill>
          <a:blip r:embed="rId4"/>
          <a:stretch>
            <a:fillRect/>
          </a:stretch>
        </p:blipFill>
        <p:spPr>
          <a:xfrm>
            <a:off x="4028216" y="152400"/>
            <a:ext cx="7077398" cy="6685272"/>
          </a:xfrm>
          <a:prstGeom prst="rect">
            <a:avLst/>
          </a:prstGeom>
          <a:ln>
            <a:solidFill>
              <a:schemeClr val="accent1"/>
            </a:solidFill>
          </a:ln>
        </p:spPr>
      </p:pic>
    </p:spTree>
    <p:extLst>
      <p:ext uri="{BB962C8B-B14F-4D97-AF65-F5344CB8AC3E}">
        <p14:creationId xmlns:p14="http://schemas.microsoft.com/office/powerpoint/2010/main" val="9579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7033" y="209550"/>
            <a:ext cx="8382000" cy="1371600"/>
          </a:xfrm>
          <a:solidFill>
            <a:srgbClr val="FFFFCC"/>
          </a:solidFill>
        </p:spPr>
        <p:txBody>
          <a:bodyPr>
            <a:normAutofit/>
          </a:bodyPr>
          <a:lstStyle/>
          <a:p>
            <a:r>
              <a:rPr lang="en-US" dirty="0"/>
              <a:t>Can I get this kind of information for other agencies?</a:t>
            </a:r>
          </a:p>
        </p:txBody>
      </p:sp>
      <p:pic>
        <p:nvPicPr>
          <p:cNvPr id="3" name="Picture 2" descr="&quot;"/>
          <p:cNvPicPr>
            <a:picLocks noChangeAspect="1"/>
          </p:cNvPicPr>
          <p:nvPr/>
        </p:nvPicPr>
        <p:blipFill>
          <a:blip r:embed="rId3"/>
          <a:stretch>
            <a:fillRect/>
          </a:stretch>
        </p:blipFill>
        <p:spPr>
          <a:xfrm>
            <a:off x="3400425" y="3395187"/>
            <a:ext cx="5743575" cy="1352550"/>
          </a:xfrm>
          <a:prstGeom prst="rect">
            <a:avLst/>
          </a:prstGeom>
          <a:effectLst>
            <a:softEdge rad="190500"/>
          </a:effectLst>
        </p:spPr>
      </p:pic>
      <p:sp>
        <p:nvSpPr>
          <p:cNvPr id="8" name="Content Placeholder 2"/>
          <p:cNvSpPr txBox="1">
            <a:spLocks/>
          </p:cNvSpPr>
          <p:nvPr/>
        </p:nvSpPr>
        <p:spPr>
          <a:xfrm>
            <a:off x="381000" y="1828800"/>
            <a:ext cx="8224088" cy="4952999"/>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3000" b="1" dirty="0">
                <a:solidFill>
                  <a:srgbClr val="FF0000"/>
                </a:solidFill>
              </a:rPr>
              <a:t>Federal RePORTER </a:t>
            </a:r>
            <a:r>
              <a:rPr lang="en-US" sz="3000" dirty="0"/>
              <a:t>provides trans-agency search capabilities for:</a:t>
            </a:r>
          </a:p>
          <a:p>
            <a:pPr marL="800100" lvl="1" indent="-342900">
              <a:buFont typeface="Wingdings" panose="05000000000000000000" pitchFamily="2" charset="2"/>
              <a:buChar char="q"/>
            </a:pPr>
            <a:r>
              <a:rPr lang="en-US" sz="2400" kern="0" dirty="0"/>
              <a:t>18 agencies including:</a:t>
            </a:r>
          </a:p>
          <a:p>
            <a:pPr marL="1257300" lvl="2" indent="-342900">
              <a:buFont typeface="Wingdings" panose="05000000000000000000" pitchFamily="2" charset="2"/>
              <a:buChar char="q"/>
            </a:pPr>
            <a:r>
              <a:rPr lang="en-US" sz="2200" kern="0" dirty="0"/>
              <a:t>DoD </a:t>
            </a:r>
          </a:p>
          <a:p>
            <a:pPr marL="1257300" lvl="2" indent="-342900">
              <a:buFont typeface="Wingdings" panose="05000000000000000000" pitchFamily="2" charset="2"/>
              <a:buChar char="q"/>
            </a:pPr>
            <a:r>
              <a:rPr lang="en-US" sz="2200" kern="0" dirty="0"/>
              <a:t>EPA</a:t>
            </a:r>
          </a:p>
          <a:p>
            <a:pPr marL="1257300" lvl="2" indent="-342900">
              <a:buFont typeface="Wingdings" panose="05000000000000000000" pitchFamily="2" charset="2"/>
              <a:buChar char="q"/>
            </a:pPr>
            <a:r>
              <a:rPr lang="en-US" sz="2200" kern="0" dirty="0"/>
              <a:t>HHS</a:t>
            </a:r>
          </a:p>
          <a:p>
            <a:pPr marL="1257300" lvl="2" indent="-342900">
              <a:buFont typeface="Wingdings" panose="05000000000000000000" pitchFamily="2" charset="2"/>
              <a:buChar char="q"/>
            </a:pPr>
            <a:r>
              <a:rPr lang="en-US" sz="2200" kern="0" dirty="0"/>
              <a:t>NASA</a:t>
            </a:r>
          </a:p>
          <a:p>
            <a:pPr marL="1257300" lvl="2" indent="-342900">
              <a:buFont typeface="Wingdings" panose="05000000000000000000" pitchFamily="2" charset="2"/>
              <a:buChar char="q"/>
            </a:pPr>
            <a:r>
              <a:rPr lang="en-US" sz="2200" kern="0" dirty="0"/>
              <a:t>NSF</a:t>
            </a:r>
          </a:p>
          <a:p>
            <a:pPr marL="1257300" lvl="2" indent="-342900">
              <a:buFont typeface="Wingdings" panose="05000000000000000000" pitchFamily="2" charset="2"/>
              <a:buChar char="q"/>
            </a:pPr>
            <a:r>
              <a:rPr lang="en-US" sz="2200" kern="0" dirty="0"/>
              <a:t>USDA</a:t>
            </a:r>
          </a:p>
          <a:p>
            <a:pPr marL="1257300" lvl="2" indent="-342900">
              <a:buFont typeface="Wingdings" panose="05000000000000000000" pitchFamily="2" charset="2"/>
              <a:buChar char="q"/>
            </a:pPr>
            <a:r>
              <a:rPr lang="en-US" sz="2200" kern="0" dirty="0"/>
              <a:t>VA</a:t>
            </a:r>
          </a:p>
          <a:p>
            <a:pPr marL="800100" lvl="1" indent="-342900">
              <a:buFont typeface="Wingdings" panose="05000000000000000000" pitchFamily="2" charset="2"/>
              <a:buChar char="q"/>
            </a:pPr>
            <a:r>
              <a:rPr lang="en-US" sz="2200" kern="0" dirty="0"/>
              <a:t>Close to 1 million projects</a:t>
            </a:r>
          </a:p>
          <a:p>
            <a:pPr marL="800100" lvl="1" indent="-342900">
              <a:buFont typeface="Wingdings" panose="05000000000000000000" pitchFamily="2" charset="2"/>
              <a:buChar char="q"/>
            </a:pPr>
            <a:r>
              <a:rPr lang="en-US" sz="2400" kern="0" dirty="0"/>
              <a:t>Publications from NIH, FDA, NSF, VA, FS, ARS and EPA</a:t>
            </a:r>
          </a:p>
          <a:p>
            <a:pPr marL="800100" lvl="1" indent="-342900">
              <a:buFont typeface="Wingdings" panose="05000000000000000000" pitchFamily="2" charset="2"/>
              <a:buChar char="q"/>
            </a:pPr>
            <a:r>
              <a:rPr lang="en-US" sz="2400" kern="0" dirty="0"/>
              <a:t>Updated annually</a:t>
            </a:r>
          </a:p>
          <a:p>
            <a:pPr marL="342900" indent="-342900">
              <a:buFont typeface="Wingdings" panose="05000000000000000000" pitchFamily="2" charset="2"/>
              <a:buChar char="q"/>
            </a:pPr>
            <a:endParaRPr lang="en-US" sz="2400"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sp>
        <p:nvSpPr>
          <p:cNvPr id="5" name="TextBox 4" descr="URL for federal RePORTER https://federalreporter.nih.gov/&#10;&#10;"/>
          <p:cNvSpPr txBox="1"/>
          <p:nvPr/>
        </p:nvSpPr>
        <p:spPr>
          <a:xfrm>
            <a:off x="4724400" y="4305299"/>
            <a:ext cx="3587521" cy="369332"/>
          </a:xfrm>
          <a:prstGeom prst="rect">
            <a:avLst/>
          </a:prstGeom>
          <a:noFill/>
        </p:spPr>
        <p:txBody>
          <a:bodyPr wrap="none" rtlCol="0">
            <a:spAutoFit/>
          </a:bodyPr>
          <a:lstStyle/>
          <a:p>
            <a:r>
              <a:rPr lang="en-US" dirty="0">
                <a:solidFill>
                  <a:srgbClr val="003399"/>
                </a:solidFill>
              </a:rPr>
              <a:t>https://federalreporter.nih.gov/</a:t>
            </a:r>
          </a:p>
        </p:txBody>
      </p:sp>
    </p:spTree>
    <p:extLst>
      <p:ext uri="{BB962C8B-B14F-4D97-AF65-F5344CB8AC3E}">
        <p14:creationId xmlns:p14="http://schemas.microsoft.com/office/powerpoint/2010/main" val="3537273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6997" y="6285"/>
            <a:ext cx="6347713" cy="1320800"/>
          </a:xfrm>
        </p:spPr>
        <p:txBody>
          <a:bodyPr/>
          <a:lstStyle/>
          <a:p>
            <a:r>
              <a:rPr lang="en-US" dirty="0">
                <a:solidFill>
                  <a:srgbClr val="FF0000"/>
                </a:solidFill>
              </a:rPr>
              <a:t>Federal </a:t>
            </a:r>
            <a:r>
              <a:rPr lang="en-US" dirty="0" err="1">
                <a:solidFill>
                  <a:srgbClr val="FF0000"/>
                </a:solidFill>
              </a:rPr>
              <a:t>RePORTER</a:t>
            </a:r>
            <a:r>
              <a:rPr lang="en-US" dirty="0"/>
              <a:t/>
            </a:r>
            <a:br>
              <a:rPr lang="en-US" dirty="0"/>
            </a:br>
            <a:r>
              <a:rPr lang="en-US" sz="1800" dirty="0"/>
              <a:t>https://federalreporter.nih.gov/</a:t>
            </a:r>
          </a:p>
        </p:txBody>
      </p:sp>
      <p:sp>
        <p:nvSpPr>
          <p:cNvPr id="4" name="Slide Number Placeholder 3"/>
          <p:cNvSpPr>
            <a:spLocks noGrp="1"/>
          </p:cNvSpPr>
          <p:nvPr>
            <p:ph type="sldNum" sz="quarter" idx="12"/>
          </p:nvPr>
        </p:nvSpPr>
        <p:spPr/>
        <p:txBody>
          <a:bodyPr/>
          <a:lstStyle/>
          <a:p>
            <a:fld id="{DCBBBAC9-EAE3-4D43-8214-8FA8FB9FC5F3}" type="slidenum">
              <a:rPr lang="en-US" smtClean="0"/>
              <a:pPr/>
              <a:t>64</a:t>
            </a:fld>
            <a:endParaRPr lang="en-US" dirty="0"/>
          </a:p>
        </p:txBody>
      </p:sp>
      <p:pic>
        <p:nvPicPr>
          <p:cNvPr id="5" name="Picture 4" title="RePORT home page"/>
          <p:cNvPicPr>
            <a:picLocks noChangeAspect="1"/>
          </p:cNvPicPr>
          <p:nvPr/>
        </p:nvPicPr>
        <p:blipFill>
          <a:blip r:embed="rId3"/>
          <a:stretch>
            <a:fillRect/>
          </a:stretch>
        </p:blipFill>
        <p:spPr>
          <a:xfrm>
            <a:off x="228600" y="952500"/>
            <a:ext cx="6993355" cy="5905500"/>
          </a:xfrm>
          <a:prstGeom prst="rect">
            <a:avLst/>
          </a:prstGeom>
          <a:ln>
            <a:solidFill>
              <a:srgbClr val="09326D"/>
            </a:solidFill>
          </a:ln>
        </p:spPr>
      </p:pic>
      <p:sp>
        <p:nvSpPr>
          <p:cNvPr id="7" name="Rounded Rectangle 6" title="&quot;&quot;"/>
          <p:cNvSpPr/>
          <p:nvPr/>
        </p:nvSpPr>
        <p:spPr>
          <a:xfrm>
            <a:off x="333642" y="6260438"/>
            <a:ext cx="3962400" cy="2921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939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8111" y="152400"/>
            <a:ext cx="8290089" cy="1066800"/>
          </a:xfrm>
        </p:spPr>
        <p:txBody>
          <a:bodyPr>
            <a:normAutofit fontScale="90000"/>
          </a:bodyPr>
          <a:lstStyle/>
          <a:p>
            <a:r>
              <a:rPr lang="en-US" dirty="0"/>
              <a:t>Federal RePORTER – Smart Search</a:t>
            </a:r>
            <a:br>
              <a:rPr lang="en-US" dirty="0"/>
            </a:br>
            <a:r>
              <a:rPr lang="en-US" sz="2700" dirty="0">
                <a:solidFill>
                  <a:srgbClr val="003399"/>
                </a:solidFill>
              </a:rPr>
              <a:t>https://federalreporter.nih.gov</a:t>
            </a:r>
            <a:r>
              <a:rPr lang="en-US" dirty="0"/>
              <a:t/>
            </a:r>
            <a:br>
              <a:rPr lang="en-US" dirty="0"/>
            </a:b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DCBBBAC9-EAE3-4D43-8214-8FA8FB9FC5F3}" type="slidenum">
              <a:rPr lang="en-US" smtClean="0"/>
              <a:pPr/>
              <a:t>65</a:t>
            </a:fld>
            <a:endParaRPr lang="en-US" dirty="0"/>
          </a:p>
        </p:txBody>
      </p:sp>
      <p:pic>
        <p:nvPicPr>
          <p:cNvPr id="12" name="Picture 11" descr="screen shot showing project counts by FY, by state and simple search box" title="Federal RePORTER - smart search"/>
          <p:cNvPicPr>
            <a:picLocks noChangeAspect="1"/>
          </p:cNvPicPr>
          <p:nvPr/>
        </p:nvPicPr>
        <p:blipFill>
          <a:blip r:embed="rId3"/>
          <a:stretch>
            <a:fillRect/>
          </a:stretch>
        </p:blipFill>
        <p:spPr>
          <a:xfrm>
            <a:off x="-14140" y="1143000"/>
            <a:ext cx="9115833" cy="5715000"/>
          </a:xfrm>
          <a:prstGeom prst="rect">
            <a:avLst/>
          </a:prstGeom>
        </p:spPr>
      </p:pic>
    </p:spTree>
    <p:extLst>
      <p:ext uri="{BB962C8B-B14F-4D97-AF65-F5344CB8AC3E}">
        <p14:creationId xmlns:p14="http://schemas.microsoft.com/office/powerpoint/2010/main" val="2438313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067800" cy="1320800"/>
          </a:xfrm>
        </p:spPr>
        <p:txBody>
          <a:bodyPr/>
          <a:lstStyle/>
          <a:p>
            <a:r>
              <a:rPr lang="en-US" dirty="0"/>
              <a:t>Federal RePORTER – Advanced Search</a:t>
            </a:r>
          </a:p>
        </p:txBody>
      </p:sp>
      <p:sp>
        <p:nvSpPr>
          <p:cNvPr id="3" name="Slide Number Placeholder 2"/>
          <p:cNvSpPr>
            <a:spLocks noGrp="1"/>
          </p:cNvSpPr>
          <p:nvPr>
            <p:ph type="sldNum" sz="quarter" idx="12"/>
          </p:nvPr>
        </p:nvSpPr>
        <p:spPr/>
        <p:txBody>
          <a:bodyPr/>
          <a:lstStyle/>
          <a:p>
            <a:fld id="{DCBBBAC9-EAE3-4D43-8214-8FA8FB9FC5F3}" type="slidenum">
              <a:rPr lang="en-US" smtClean="0"/>
              <a:pPr/>
              <a:t>66</a:t>
            </a:fld>
            <a:endParaRPr lang="en-US" dirty="0"/>
          </a:p>
        </p:txBody>
      </p:sp>
      <p:pic>
        <p:nvPicPr>
          <p:cNvPr id="5" name="Picture 4" title="Federal RePORTER home page"/>
          <p:cNvPicPr>
            <a:picLocks noChangeAspect="1"/>
          </p:cNvPicPr>
          <p:nvPr/>
        </p:nvPicPr>
        <p:blipFill>
          <a:blip r:embed="rId3"/>
          <a:stretch>
            <a:fillRect/>
          </a:stretch>
        </p:blipFill>
        <p:spPr>
          <a:xfrm>
            <a:off x="642952" y="1003300"/>
            <a:ext cx="7815248" cy="5591774"/>
          </a:xfrm>
          <a:prstGeom prst="rect">
            <a:avLst/>
          </a:prstGeom>
        </p:spPr>
      </p:pic>
      <p:sp>
        <p:nvSpPr>
          <p:cNvPr id="7" name="Rounded Rectangle 6" title="&quot;&quot;"/>
          <p:cNvSpPr/>
          <p:nvPr/>
        </p:nvSpPr>
        <p:spPr>
          <a:xfrm>
            <a:off x="3962400" y="2971800"/>
            <a:ext cx="1219200" cy="3810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804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RePORTER – Advanced Search Screen</a:t>
            </a:r>
          </a:p>
        </p:txBody>
      </p:sp>
      <p:pic>
        <p:nvPicPr>
          <p:cNvPr id="3" name="Picture 2" title="Federal RePORTER advanced search screen"/>
          <p:cNvPicPr>
            <a:picLocks noChangeAspect="1"/>
          </p:cNvPicPr>
          <p:nvPr/>
        </p:nvPicPr>
        <p:blipFill>
          <a:blip r:embed="rId3"/>
          <a:stretch>
            <a:fillRect/>
          </a:stretch>
        </p:blipFill>
        <p:spPr>
          <a:xfrm>
            <a:off x="-1793" y="-18958"/>
            <a:ext cx="9141542" cy="6876958"/>
          </a:xfrm>
          <a:prstGeom prst="rect">
            <a:avLst/>
          </a:prstGeom>
        </p:spPr>
      </p:pic>
      <p:sp>
        <p:nvSpPr>
          <p:cNvPr id="4" name="Slide Number Placeholder 3"/>
          <p:cNvSpPr>
            <a:spLocks noGrp="1"/>
          </p:cNvSpPr>
          <p:nvPr>
            <p:ph type="sldNum" sz="quarter" idx="12"/>
          </p:nvPr>
        </p:nvSpPr>
        <p:spPr/>
        <p:txBody>
          <a:bodyPr/>
          <a:lstStyle/>
          <a:p>
            <a:fld id="{DCBBBAC9-EAE3-4D43-8214-8FA8FB9FC5F3}" type="slidenum">
              <a:rPr lang="en-US" smtClean="0"/>
              <a:pPr/>
              <a:t>67</a:t>
            </a:fld>
            <a:endParaRPr lang="en-US" dirty="0"/>
          </a:p>
        </p:txBody>
      </p:sp>
      <p:sp>
        <p:nvSpPr>
          <p:cNvPr id="6" name="Rounded Rectangle 5" title="&quot;&quot;"/>
          <p:cNvSpPr/>
          <p:nvPr/>
        </p:nvSpPr>
        <p:spPr>
          <a:xfrm>
            <a:off x="4953000" y="1600200"/>
            <a:ext cx="3657600" cy="4572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title="&quot;&quot;"/>
          <p:cNvSpPr/>
          <p:nvPr/>
        </p:nvSpPr>
        <p:spPr>
          <a:xfrm>
            <a:off x="304800" y="4038600"/>
            <a:ext cx="2667000" cy="5334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title="&quot;&quot;"/>
          <p:cNvSpPr/>
          <p:nvPr/>
        </p:nvSpPr>
        <p:spPr>
          <a:xfrm>
            <a:off x="5410200" y="2743200"/>
            <a:ext cx="3200400" cy="3048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1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4014" y="63152"/>
            <a:ext cx="8100419" cy="1320800"/>
          </a:xfrm>
        </p:spPr>
        <p:txBody>
          <a:bodyPr/>
          <a:lstStyle/>
          <a:p>
            <a:r>
              <a:rPr lang="en-US" dirty="0"/>
              <a:t>Text mining tools to explore and export  projects</a:t>
            </a:r>
          </a:p>
        </p:txBody>
      </p:sp>
      <p:sp>
        <p:nvSpPr>
          <p:cNvPr id="3" name="Content Placeholder 2"/>
          <p:cNvSpPr>
            <a:spLocks noGrp="1"/>
          </p:cNvSpPr>
          <p:nvPr>
            <p:ph idx="1"/>
          </p:nvPr>
        </p:nvSpPr>
        <p:spPr>
          <a:xfrm>
            <a:off x="457200" y="1066800"/>
            <a:ext cx="8229600" cy="990600"/>
          </a:xfrm>
        </p:spPr>
        <p:txBody>
          <a:bodyPr/>
          <a:lstStyle/>
          <a:p>
            <a:r>
              <a:rPr lang="en-US" dirty="0"/>
              <a:t>  </a:t>
            </a:r>
          </a:p>
        </p:txBody>
      </p:sp>
      <p:sp>
        <p:nvSpPr>
          <p:cNvPr id="4" name="Slide Number Placeholder 3"/>
          <p:cNvSpPr>
            <a:spLocks noGrp="1"/>
          </p:cNvSpPr>
          <p:nvPr>
            <p:ph type="sldNum" sz="quarter" idx="10"/>
          </p:nvPr>
        </p:nvSpPr>
        <p:spPr/>
        <p:txBody>
          <a:bodyPr/>
          <a:lstStyle/>
          <a:p>
            <a:fld id="{60583324-AE1C-3546-A724-4BA4670D7901}" type="slidenum">
              <a:rPr lang="en-US" smtClean="0"/>
              <a:pPr/>
              <a:t>68</a:t>
            </a:fld>
            <a:endParaRPr lang="en-US"/>
          </a:p>
        </p:txBody>
      </p:sp>
      <p:pic>
        <p:nvPicPr>
          <p:cNvPr id="5" name="Picture 4" descr="image of top level topic visualization"/>
          <p:cNvPicPr/>
          <p:nvPr/>
        </p:nvPicPr>
        <p:blipFill>
          <a:blip r:embed="rId2">
            <a:extLst>
              <a:ext uri="{28A0092B-C50C-407E-A947-70E740481C1C}">
                <a14:useLocalDpi xmlns:a14="http://schemas.microsoft.com/office/drawing/2010/main"/>
              </a:ext>
            </a:extLst>
          </a:blip>
          <a:stretch>
            <a:fillRect/>
          </a:stretch>
        </p:blipFill>
        <p:spPr>
          <a:xfrm>
            <a:off x="374746" y="1219595"/>
            <a:ext cx="3623125" cy="3581400"/>
          </a:xfrm>
          <a:prstGeom prst="rect">
            <a:avLst/>
          </a:prstGeom>
          <a:ln>
            <a:noFill/>
          </a:ln>
          <a:effectLst>
            <a:outerShdw blurRad="292100" dist="139700" dir="2700000" algn="tl" rotWithShape="0">
              <a:srgbClr val="333333">
                <a:alpha val="65000"/>
              </a:srgbClr>
            </a:outerShdw>
          </a:effectLst>
        </p:spPr>
      </p:pic>
      <p:pic>
        <p:nvPicPr>
          <p:cNvPr id="6" name="Picture 5" descr="image of data visualization by topic"/>
          <p:cNvPicPr/>
          <p:nvPr/>
        </p:nvPicPr>
        <p:blipFill rotWithShape="1">
          <a:blip r:embed="rId3">
            <a:alphaModFix/>
            <a:extLst>
              <a:ext uri="{28A0092B-C50C-407E-A947-70E740481C1C}">
                <a14:useLocalDpi xmlns:a14="http://schemas.microsoft.com/office/drawing/2010/main"/>
              </a:ext>
            </a:extLst>
          </a:blip>
          <a:srcRect/>
          <a:stretch/>
        </p:blipFill>
        <p:spPr>
          <a:xfrm>
            <a:off x="275815" y="1188454"/>
            <a:ext cx="3755544" cy="3649255"/>
          </a:xfrm>
          <a:prstGeom prst="rect">
            <a:avLst/>
          </a:prstGeom>
          <a:ln>
            <a:noFill/>
          </a:ln>
          <a:effectLst>
            <a:outerShdw blurRad="292100" dist="139700" dir="2700000" algn="tl" rotWithShape="0">
              <a:srgbClr val="333333">
                <a:alpha val="65000"/>
              </a:srgbClr>
            </a:outerShdw>
          </a:effectLst>
        </p:spPr>
      </p:pic>
      <p:pic>
        <p:nvPicPr>
          <p:cNvPr id="12" name="Picture 11" descr="image of resulting projects"/>
          <p:cNvPicPr>
            <a:picLocks noChangeAspect="1"/>
          </p:cNvPicPr>
          <p:nvPr/>
        </p:nvPicPr>
        <p:blipFill rotWithShape="1">
          <a:blip r:embed="rId4">
            <a:alphaModFix/>
            <a:extLst>
              <a:ext uri="{28A0092B-C50C-407E-A947-70E740481C1C}">
                <a14:useLocalDpi xmlns:a14="http://schemas.microsoft.com/office/drawing/2010/main"/>
              </a:ext>
            </a:extLst>
          </a:blip>
          <a:srcRect b="19911"/>
          <a:stretch/>
        </p:blipFill>
        <p:spPr>
          <a:xfrm>
            <a:off x="4031359" y="1176192"/>
            <a:ext cx="2932005" cy="3624803"/>
          </a:xfrm>
          <a:prstGeom prst="rect">
            <a:avLst/>
          </a:prstGeom>
          <a:ln>
            <a:noFill/>
          </a:ln>
          <a:effectLst>
            <a:outerShdw blurRad="292100" dist="139700" dir="2700000" algn="tl" rotWithShape="0">
              <a:srgbClr val="333333">
                <a:alpha val="65000"/>
              </a:srgbClr>
            </a:outerShdw>
          </a:effectLst>
        </p:spPr>
      </p:pic>
      <p:pic>
        <p:nvPicPr>
          <p:cNvPr id="7" name="Picture 6" descr="image of export screen, showing ability to add variables"/>
          <p:cNvPicPr>
            <a:picLocks noChangeAspect="1"/>
          </p:cNvPicPr>
          <p:nvPr/>
        </p:nvPicPr>
        <p:blipFill>
          <a:blip r:embed="rId5"/>
          <a:stretch>
            <a:fillRect/>
          </a:stretch>
        </p:blipFill>
        <p:spPr>
          <a:xfrm>
            <a:off x="3872171" y="3171035"/>
            <a:ext cx="5057838" cy="3416776"/>
          </a:xfrm>
          <a:prstGeom prst="rect">
            <a:avLst/>
          </a:prstGeom>
        </p:spPr>
      </p:pic>
      <p:sp>
        <p:nvSpPr>
          <p:cNvPr id="11" name="Add widget text" descr="Explore sub-clusters"/>
          <p:cNvSpPr/>
          <p:nvPr/>
        </p:nvSpPr>
        <p:spPr>
          <a:xfrm>
            <a:off x="0" y="1356243"/>
            <a:ext cx="2209800" cy="411713"/>
          </a:xfrm>
          <a:prstGeom prst="wedgeRoundRectCallout">
            <a:avLst>
              <a:gd name="adj1" fmla="val -729"/>
              <a:gd name="adj2" fmla="val 359859"/>
              <a:gd name="adj3" fmla="val 16667"/>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b"/>
          <a:lstStyle/>
          <a:p>
            <a:r>
              <a:rPr lang="en-US" sz="1600" b="0" u="none" dirty="0">
                <a:solidFill>
                  <a:srgbClr val="1F497D"/>
                </a:solidFill>
              </a:rPr>
              <a:t>Explore sub-clusters</a:t>
            </a:r>
          </a:p>
        </p:txBody>
      </p:sp>
      <p:sp>
        <p:nvSpPr>
          <p:cNvPr id="9" name="Add widget text" descr="Cluster projects"/>
          <p:cNvSpPr/>
          <p:nvPr/>
        </p:nvSpPr>
        <p:spPr>
          <a:xfrm>
            <a:off x="0" y="1356242"/>
            <a:ext cx="2209800" cy="411713"/>
          </a:xfrm>
          <a:prstGeom prst="wedgeRoundRectCallout">
            <a:avLst>
              <a:gd name="adj1" fmla="val -225"/>
              <a:gd name="adj2" fmla="val 365276"/>
              <a:gd name="adj3" fmla="val 16667"/>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b"/>
          <a:lstStyle/>
          <a:p>
            <a:r>
              <a:rPr lang="en-US" sz="1600" b="0" u="none" dirty="0">
                <a:solidFill>
                  <a:srgbClr val="1F497D"/>
                </a:solidFill>
              </a:rPr>
              <a:t>Cluster projects </a:t>
            </a:r>
          </a:p>
        </p:txBody>
      </p:sp>
      <p:sp>
        <p:nvSpPr>
          <p:cNvPr id="10" name="Add widget text" descr="View and export clistered projects"/>
          <p:cNvSpPr/>
          <p:nvPr/>
        </p:nvSpPr>
        <p:spPr>
          <a:xfrm>
            <a:off x="7004591" y="1375641"/>
            <a:ext cx="1919842" cy="605957"/>
          </a:xfrm>
          <a:prstGeom prst="wedgeRoundRectCallout">
            <a:avLst>
              <a:gd name="adj1" fmla="val -52837"/>
              <a:gd name="adj2" fmla="val 112767"/>
              <a:gd name="adj3" fmla="val 16667"/>
            </a:avLst>
          </a:prstGeom>
          <a:solidFill>
            <a:schemeClr val="bg1"/>
          </a:solid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b"/>
          <a:lstStyle/>
          <a:p>
            <a:r>
              <a:rPr lang="en-US" sz="1600" b="0" u="none" dirty="0">
                <a:solidFill>
                  <a:srgbClr val="1F497D"/>
                </a:solidFill>
              </a:rPr>
              <a:t>View and export clustered projects</a:t>
            </a:r>
          </a:p>
        </p:txBody>
      </p:sp>
      <p:pic>
        <p:nvPicPr>
          <p:cNvPr id="13" name="Picture 12" descr="image of excel file of exported output"/>
          <p:cNvPicPr>
            <a:picLocks noChangeAspect="1"/>
          </p:cNvPicPr>
          <p:nvPr/>
        </p:nvPicPr>
        <p:blipFill>
          <a:blip r:embed="rId6"/>
          <a:stretch>
            <a:fillRect/>
          </a:stretch>
        </p:blipFill>
        <p:spPr>
          <a:xfrm>
            <a:off x="660314" y="5387466"/>
            <a:ext cx="8026486" cy="1165734"/>
          </a:xfrm>
          <a:prstGeom prst="rect">
            <a:avLst/>
          </a:prstGeom>
        </p:spPr>
      </p:pic>
    </p:spTree>
    <p:extLst>
      <p:ext uri="{BB962C8B-B14F-4D97-AF65-F5344CB8AC3E}">
        <p14:creationId xmlns:p14="http://schemas.microsoft.com/office/powerpoint/2010/main" val="54260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0085"/>
            <a:ext cx="8305800" cy="1432715"/>
          </a:xfrm>
        </p:spPr>
        <p:txBody>
          <a:bodyPr>
            <a:normAutofit/>
          </a:bodyPr>
          <a:lstStyle/>
          <a:p>
            <a:pPr>
              <a:lnSpc>
                <a:spcPct val="90000"/>
              </a:lnSpc>
              <a:spcBef>
                <a:spcPct val="0"/>
              </a:spcBef>
              <a:buNone/>
            </a:pPr>
            <a:r>
              <a:rPr lang="en-US" altLang="en-US" sz="3200" b="1" dirty="0">
                <a:solidFill>
                  <a:srgbClr val="C00000"/>
                </a:solidFill>
              </a:rPr>
              <a:t> </a:t>
            </a:r>
          </a:p>
          <a:p>
            <a:pPr>
              <a:lnSpc>
                <a:spcPct val="90000"/>
              </a:lnSpc>
              <a:spcBef>
                <a:spcPct val="0"/>
              </a:spcBef>
              <a:buNone/>
            </a:pPr>
            <a:r>
              <a:rPr lang="en-US" altLang="en-US" sz="3200" b="1" dirty="0">
                <a:solidFill>
                  <a:srgbClr val="C00000"/>
                </a:solidFill>
              </a:rPr>
              <a:t>			</a:t>
            </a:r>
            <a:endParaRPr lang="en-US" sz="3200" b="1" dirty="0"/>
          </a:p>
        </p:txBody>
      </p:sp>
      <p:pic>
        <p:nvPicPr>
          <p:cNvPr id="1026" name="Picture 2" descr="Image result for p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338863"/>
            <a:ext cx="6000750" cy="34902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0" y="1828800"/>
            <a:ext cx="6347714" cy="1320800"/>
          </a:xfrm>
        </p:spPr>
        <p:txBody>
          <a:bodyPr/>
          <a:lstStyle/>
          <a:p>
            <a:r>
              <a:rPr lang="en-US" altLang="en-US" b="1" dirty="0">
                <a:solidFill>
                  <a:srgbClr val="003399"/>
                </a:solidFill>
              </a:rPr>
              <a:t>I encourage you to explore… </a:t>
            </a:r>
            <a:r>
              <a:rPr lang="en-US" altLang="en-US" b="1" dirty="0">
                <a:solidFill>
                  <a:srgbClr val="C00000"/>
                </a:solidFill>
              </a:rPr>
              <a:t/>
            </a:r>
            <a:br>
              <a:rPr lang="en-US" altLang="en-US" b="1" dirty="0">
                <a:solidFill>
                  <a:srgbClr val="C00000"/>
                </a:solidFill>
              </a:rPr>
            </a:br>
            <a:endParaRPr lang="en-US" dirty="0"/>
          </a:p>
        </p:txBody>
      </p:sp>
    </p:spTree>
    <p:extLst>
      <p:ext uri="{BB962C8B-B14F-4D97-AF65-F5344CB8AC3E}">
        <p14:creationId xmlns:p14="http://schemas.microsoft.com/office/powerpoint/2010/main" val="116046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RePO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0"/>
          <p:cNvSpPr>
            <a:spLocks noGrp="1"/>
          </p:cNvSpPr>
          <p:nvPr>
            <p:ph type="title"/>
          </p:nvPr>
        </p:nvSpPr>
        <p:spPr>
          <a:xfrm>
            <a:off x="0" y="264187"/>
            <a:ext cx="8991600" cy="712788"/>
          </a:xfrm>
          <a:prstGeom prst="rect">
            <a:avLst/>
          </a:prstGeom>
        </p:spPr>
        <p:txBody>
          <a:bodyPr>
            <a:normAutofit fontScale="90000"/>
          </a:bodyPr>
          <a:lstStyle/>
          <a:p>
            <a:pPr>
              <a:defRPr/>
            </a:pPr>
            <a:r>
              <a:rPr lang="en-US" sz="4400" dirty="0">
                <a:effectLst/>
                <a:latin typeface="+mn-lt"/>
              </a:rPr>
              <a:t>Access </a:t>
            </a:r>
            <a:r>
              <a:rPr lang="en-US" sz="4400" dirty="0">
                <a:solidFill>
                  <a:srgbClr val="FF0000"/>
                </a:solidFill>
                <a:effectLst/>
                <a:latin typeface="+mn-lt"/>
              </a:rPr>
              <a:t>RePORT</a:t>
            </a:r>
            <a:r>
              <a:rPr lang="en-US" sz="4400" b="1" u="sng" dirty="0">
                <a:solidFill>
                  <a:srgbClr val="FF0000"/>
                </a:solidFill>
                <a:effectLst/>
                <a:latin typeface="+mn-lt"/>
              </a:rPr>
              <a:t>ER</a:t>
            </a:r>
            <a:r>
              <a:rPr lang="en-US" sz="4400" b="1" dirty="0">
                <a:effectLst/>
                <a:latin typeface="+mn-lt"/>
              </a:rPr>
              <a:t> </a:t>
            </a:r>
            <a:r>
              <a:rPr lang="en-US" sz="4400" dirty="0">
                <a:effectLst/>
                <a:latin typeface="+mn-lt"/>
              </a:rPr>
              <a:t>to Search Database</a:t>
            </a:r>
            <a:r>
              <a:rPr lang="en-US" sz="2000" dirty="0">
                <a:effectLst/>
                <a:latin typeface="+mn-lt"/>
              </a:rPr>
              <a:t/>
            </a:r>
            <a:br>
              <a:rPr lang="en-US" sz="2000" dirty="0">
                <a:effectLst/>
                <a:latin typeface="+mn-lt"/>
              </a:rPr>
            </a:br>
            <a:endParaRPr lang="en-US" sz="2000" dirty="0">
              <a:effectLst/>
              <a:latin typeface="+mn-lt"/>
            </a:endParaRPr>
          </a:p>
        </p:txBody>
      </p:sp>
      <p:sp>
        <p:nvSpPr>
          <p:cNvPr id="4" name="Slide Number Placeholder 3"/>
          <p:cNvSpPr>
            <a:spLocks noGrp="1"/>
          </p:cNvSpPr>
          <p:nvPr>
            <p:ph type="sldNum" sz="quarter" idx="12"/>
          </p:nvPr>
        </p:nvSpPr>
        <p:spPr>
          <a:xfrm>
            <a:off x="6482776" y="5807075"/>
            <a:ext cx="512638" cy="365125"/>
          </a:xfrm>
        </p:spPr>
        <p:txBody>
          <a:bodyPr/>
          <a:lstStyle/>
          <a:p>
            <a:fld id="{DCBBBAC9-EAE3-4D43-8214-8FA8FB9FC5F3}" type="slidenum">
              <a:rPr lang="en-US" smtClean="0"/>
              <a:pPr/>
              <a:t>7</a:t>
            </a:fld>
            <a:endParaRPr lang="en-US" dirty="0"/>
          </a:p>
        </p:txBody>
      </p:sp>
      <p:sp>
        <p:nvSpPr>
          <p:cNvPr id="3" name="Rounded Rectangle 2" title="&quot;&quot;"/>
          <p:cNvSpPr/>
          <p:nvPr/>
        </p:nvSpPr>
        <p:spPr>
          <a:xfrm>
            <a:off x="342900" y="4718712"/>
            <a:ext cx="1143000" cy="1371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descr="Use RePORTER to seach NIH-funded projects"/>
          <p:cNvSpPr txBox="1">
            <a:spLocks/>
          </p:cNvSpPr>
          <p:nvPr/>
        </p:nvSpPr>
        <p:spPr>
          <a:xfrm>
            <a:off x="2247900" y="3270912"/>
            <a:ext cx="2133600" cy="1143000"/>
          </a:xfrm>
          <a:prstGeom prst="wedgeRoundRectCallout">
            <a:avLst>
              <a:gd name="adj1" fmla="val -78940"/>
              <a:gd name="adj2" fmla="val 45190"/>
              <a:gd name="adj3" fmla="val 16667"/>
            </a:avLst>
          </a:prstGeom>
          <a:solidFill>
            <a:schemeClr val="bg1"/>
          </a:solidFill>
          <a:ln w="28575">
            <a:solidFill>
              <a:srgbClr val="FF0000"/>
            </a:solidFill>
          </a:ln>
        </p:spPr>
        <p:txBody>
          <a:bodyPr vert="horz" anchor="ctr">
            <a:normAutofit fontScale="92500" lnSpcReduction="20000"/>
          </a:bodyPr>
          <a:lstStyle>
            <a:lvl1pPr marL="0" indent="0" algn="ctr" rtl="0" eaLnBrk="1" latinLnBrk="0" hangingPunct="1">
              <a:spcBef>
                <a:spcPct val="20000"/>
              </a:spcBef>
              <a:buClr>
                <a:schemeClr val="accent3"/>
              </a:buClr>
              <a:buSzPct val="95000"/>
              <a:buFont typeface="Wingdings 2"/>
              <a:buNone/>
              <a:defRPr kumimoji="0" sz="2600" b="1" i="1" kern="1200">
                <a:solidFill>
                  <a:srgbClr val="FF0000"/>
                </a:solidFill>
                <a:latin typeface="Arial" panose="020B0604020202020204" pitchFamily="34" charset="0"/>
                <a:ea typeface="+mn-ea"/>
                <a:cs typeface="Arial" panose="020B0604020202020204" pitchFamily="34" charset="0"/>
              </a:defRPr>
            </a:lvl1pPr>
            <a:lvl2pPr marL="393192" indent="0" algn="l" rtl="0" eaLnBrk="1" latinLnBrk="0" hangingPunct="1">
              <a:spcBef>
                <a:spcPct val="20000"/>
              </a:spcBef>
              <a:buClr>
                <a:schemeClr val="accent1"/>
              </a:buClr>
              <a:buSzPct val="85000"/>
              <a:buFont typeface="Wingdings 2"/>
              <a:buNone/>
              <a:defRPr kumimoji="0" sz="2400" kern="1200">
                <a:solidFill>
                  <a:srgbClr val="003399"/>
                </a:solidFill>
                <a:latin typeface="Arial" panose="020B0604020202020204" pitchFamily="34" charset="0"/>
                <a:ea typeface="+mn-ea"/>
                <a:cs typeface="Arial" panose="020B0604020202020204" pitchFamily="34" charset="0"/>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Arial" panose="020B0604020202020204" pitchFamily="34" charset="0"/>
                <a:ea typeface="+mn-ea"/>
                <a:cs typeface="Arial" panose="020B0604020202020204" pitchFamily="34" charset="0"/>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Arial" panose="020B0604020202020204" pitchFamily="34" charset="0"/>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Search NIH-funded projects</a:t>
            </a:r>
          </a:p>
        </p:txBody>
      </p:sp>
    </p:spTree>
    <p:extLst>
      <p:ext uri="{BB962C8B-B14F-4D97-AF65-F5344CB8AC3E}">
        <p14:creationId xmlns:p14="http://schemas.microsoft.com/office/powerpoint/2010/main" val="7868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creenshot of RePORTER, with arrow pointing to matchmaker tab in the middle of the screen">
            <a:extLst>
              <a:ext uri="{FF2B5EF4-FFF2-40B4-BE49-F238E27FC236}">
                <a16:creationId xmlns:a16="http://schemas.microsoft.com/office/drawing/2014/main" id="{6745CCB2-CF02-426D-8B4C-73A9A1724203}"/>
              </a:ext>
            </a:extLst>
          </p:cNvPr>
          <p:cNvPicPr>
            <a:picLocks noChangeAspect="1"/>
          </p:cNvPicPr>
          <p:nvPr/>
        </p:nvPicPr>
        <p:blipFill>
          <a:blip r:embed="rId2"/>
          <a:stretch>
            <a:fillRect/>
          </a:stretch>
        </p:blipFill>
        <p:spPr>
          <a:xfrm>
            <a:off x="-76200" y="1600200"/>
            <a:ext cx="9144000" cy="6549143"/>
          </a:xfrm>
          <a:prstGeom prst="rect">
            <a:avLst/>
          </a:prstGeom>
        </p:spPr>
      </p:pic>
      <p:sp>
        <p:nvSpPr>
          <p:cNvPr id="2" name="Title 1"/>
          <p:cNvSpPr>
            <a:spLocks noGrp="1"/>
          </p:cNvSpPr>
          <p:nvPr>
            <p:ph type="title"/>
          </p:nvPr>
        </p:nvSpPr>
        <p:spPr>
          <a:xfrm>
            <a:off x="152400" y="114946"/>
            <a:ext cx="10203581" cy="1320800"/>
          </a:xfrm>
        </p:spPr>
        <p:txBody>
          <a:bodyPr>
            <a:normAutofit/>
          </a:bodyPr>
          <a:lstStyle/>
          <a:p>
            <a:r>
              <a:rPr lang="en-US" dirty="0"/>
              <a:t>Within </a:t>
            </a:r>
            <a:r>
              <a:rPr lang="en-US" dirty="0" err="1"/>
              <a:t>RePORTER</a:t>
            </a:r>
            <a:r>
              <a:rPr lang="en-US" dirty="0"/>
              <a:t>, Check Out </a:t>
            </a:r>
            <a:r>
              <a:rPr lang="en-US" dirty="0">
                <a:solidFill>
                  <a:srgbClr val="FF0000"/>
                </a:solidFill>
              </a:rPr>
              <a:t>Matchmaker</a:t>
            </a:r>
            <a:r>
              <a:rPr lang="en-US" dirty="0"/>
              <a:t> </a:t>
            </a:r>
            <a:br>
              <a:rPr lang="en-US" dirty="0"/>
            </a:br>
            <a:r>
              <a:rPr lang="en-US" sz="3200" dirty="0"/>
              <a:t>for Research Like Yours and Program Contacts</a:t>
            </a:r>
          </a:p>
        </p:txBody>
      </p:sp>
      <p:grpSp>
        <p:nvGrpSpPr>
          <p:cNvPr id="7" name="Group 6">
            <a:extLst>
              <a:ext uri="{FF2B5EF4-FFF2-40B4-BE49-F238E27FC236}">
                <a16:creationId xmlns:a16="http://schemas.microsoft.com/office/drawing/2014/main" id="{FEDE727B-AE8D-4853-82DB-1521D186296B}"/>
              </a:ext>
              <a:ext uri="{C183D7F6-B498-43B3-948B-1728B52AA6E4}">
                <adec:decorative xmlns:adec="http://schemas.microsoft.com/office/drawing/2017/decorative" xmlns="" val="1"/>
              </a:ext>
            </a:extLst>
          </p:cNvPr>
          <p:cNvGrpSpPr/>
          <p:nvPr/>
        </p:nvGrpSpPr>
        <p:grpSpPr>
          <a:xfrm>
            <a:off x="2057400" y="3048000"/>
            <a:ext cx="2819400" cy="1066800"/>
            <a:chOff x="1981200" y="3429000"/>
            <a:chExt cx="2819400" cy="1066800"/>
          </a:xfrm>
        </p:grpSpPr>
        <p:sp>
          <p:nvSpPr>
            <p:cNvPr id="5" name="Rectangle 4">
              <a:extLst>
                <a:ext uri="{C183D7F6-B498-43B3-948B-1728B52AA6E4}">
                  <adec:decorative xmlns:adec="http://schemas.microsoft.com/office/drawing/2017/decorative" xmlns="" val="1"/>
                </a:ext>
              </a:extLst>
            </p:cNvPr>
            <p:cNvSpPr/>
            <p:nvPr/>
          </p:nvSpPr>
          <p:spPr bwMode="auto">
            <a:xfrm>
              <a:off x="1981200" y="3905827"/>
              <a:ext cx="2819400" cy="5899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a:ln>
                  <a:noFill/>
                </a:ln>
                <a:solidFill>
                  <a:srgbClr val="FF0000"/>
                </a:solidFill>
                <a:effectLst/>
                <a:latin typeface="Arial" charset="0"/>
                <a:ea typeface="MS Gothic" charset="-128"/>
              </a:endParaRPr>
            </a:p>
          </p:txBody>
        </p:sp>
        <p:cxnSp>
          <p:nvCxnSpPr>
            <p:cNvPr id="9" name="Straight Arrow Connector 8">
              <a:extLst>
                <a:ext uri="{C183D7F6-B498-43B3-948B-1728B52AA6E4}">
                  <adec:decorative xmlns:adec="http://schemas.microsoft.com/office/drawing/2017/decorative" xmlns="" val="1"/>
                </a:ext>
              </a:extLst>
            </p:cNvPr>
            <p:cNvCxnSpPr/>
            <p:nvPr/>
          </p:nvCxnSpPr>
          <p:spPr>
            <a:xfrm flipH="1">
              <a:off x="2971800" y="3429000"/>
              <a:ext cx="6858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9522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191011"/>
            <a:ext cx="6096000" cy="762000"/>
          </a:xfrm>
        </p:spPr>
        <p:txBody>
          <a:bodyPr/>
          <a:lstStyle/>
          <a:p>
            <a:r>
              <a:rPr lang="en-US" dirty="0">
                <a:solidFill>
                  <a:schemeClr val="bg1"/>
                </a:solidFill>
              </a:rPr>
              <a:t>Matchmaker Search</a:t>
            </a:r>
          </a:p>
        </p:txBody>
      </p:sp>
      <p:pic>
        <p:nvPicPr>
          <p:cNvPr id="11" name="Content Placeholder 10" descr="Matchmaker text input screen - try cutting and pasting the description of the work of your lab and click on similar project button at bottom of screen"/>
          <p:cNvPicPr>
            <a:picLocks noGrp="1" noChangeAspect="1"/>
          </p:cNvPicPr>
          <p:nvPr>
            <p:ph idx="1"/>
          </p:nvPr>
        </p:nvPicPr>
        <p:blipFill>
          <a:blip r:embed="rId3"/>
          <a:stretch>
            <a:fillRect/>
          </a:stretch>
        </p:blipFill>
        <p:spPr>
          <a:xfrm>
            <a:off x="-32657" y="609601"/>
            <a:ext cx="9627570" cy="6705599"/>
          </a:xfrm>
          <a:prstGeom prst="rect">
            <a:avLst/>
          </a:prstGeom>
        </p:spPr>
      </p:pic>
      <p:sp>
        <p:nvSpPr>
          <p:cNvPr id="4" name="Slide Number Placeholder 3"/>
          <p:cNvSpPr>
            <a:spLocks noGrp="1"/>
          </p:cNvSpPr>
          <p:nvPr>
            <p:ph type="sldNum" sz="quarter" idx="12"/>
          </p:nvPr>
        </p:nvSpPr>
        <p:spPr/>
        <p:txBody>
          <a:bodyPr/>
          <a:lstStyle/>
          <a:p>
            <a:fld id="{DCBBBAC9-EAE3-4D43-8214-8FA8FB9FC5F3}" type="slidenum">
              <a:rPr lang="en-US" smtClean="0"/>
              <a:pPr/>
              <a:t>9</a:t>
            </a:fld>
            <a:endParaRPr lang="en-US" dirty="0"/>
          </a:p>
        </p:txBody>
      </p:sp>
      <p:sp>
        <p:nvSpPr>
          <p:cNvPr id="15" name="TextBox 14">
            <a:extLst>
              <a:ext uri="{C183D7F6-B498-43B3-948B-1728B52AA6E4}">
                <adec:decorative xmlns:adec="http://schemas.microsoft.com/office/drawing/2017/decorative" xmlns="" val="1"/>
              </a:ext>
            </a:extLst>
          </p:cNvPr>
          <p:cNvSpPr txBox="1"/>
          <p:nvPr/>
        </p:nvSpPr>
        <p:spPr>
          <a:xfrm>
            <a:off x="2108685" y="3193465"/>
            <a:ext cx="5410200" cy="2292935"/>
          </a:xfrm>
          <a:prstGeom prst="rect">
            <a:avLst/>
          </a:prstGeom>
          <a:noFill/>
        </p:spPr>
        <p:txBody>
          <a:bodyPr wrap="square" rtlCol="0">
            <a:spAutoFit/>
          </a:bodyPr>
          <a:lstStyle/>
          <a:p>
            <a:r>
              <a:rPr lang="en-US" sz="1100" b="0" u="none" dirty="0">
                <a:solidFill>
                  <a:schemeClr val="tx1"/>
                </a:solidFill>
              </a:rPr>
              <a:t>The research group investigates the neurobiology underlying drug abuse and related psychiatric disorders. The work is focused on the systematic study of the human brain of drug abusers and subjects with psychiatric disorders in relation to opioid neuropeptide, cannabinoid and dopamine neuronal systems. Drug abuse and, e.g., major depression are associated with alterations of mood, cognition, and motivation, thus, an important goal is to identify and map specific genes in the </a:t>
            </a:r>
            <a:r>
              <a:rPr lang="en-US" sz="1100" b="0" u="none" dirty="0" err="1">
                <a:solidFill>
                  <a:schemeClr val="tx1"/>
                </a:solidFill>
              </a:rPr>
              <a:t>mesocorticolimbic</a:t>
            </a:r>
            <a:r>
              <a:rPr lang="en-US" sz="1100" b="0" u="none" dirty="0">
                <a:solidFill>
                  <a:schemeClr val="tx1"/>
                </a:solidFill>
              </a:rPr>
              <a:t> system, which regulate emotional function. Techniques such as in situ hybridization, RT-PCR, DNA microarray, in vitro autoradiography, and general biochemical assays are used for the detailed analyses of genes, and respective protein products, in discrete </a:t>
            </a:r>
            <a:r>
              <a:rPr lang="en-US" sz="1100" b="0" u="none" dirty="0" err="1">
                <a:solidFill>
                  <a:schemeClr val="tx1"/>
                </a:solidFill>
              </a:rPr>
              <a:t>mesocorticolimbic</a:t>
            </a:r>
            <a:r>
              <a:rPr lang="en-US" sz="1100" b="0" u="none" dirty="0">
                <a:solidFill>
                  <a:schemeClr val="tx1"/>
                </a:solidFill>
              </a:rPr>
              <a:t> brain areas. Molecular, biochemical, and in vivo studies of the human brain are assessed in relation to individual genotype in order to identify neurobiological correlates of functional genetic polymorphisms linked to addiction and affective disorders. Epigenetic mechanisms, e.g., DNA methylation, are also evaluated in relation to the regulation of gene expression.</a:t>
            </a:r>
          </a:p>
        </p:txBody>
      </p:sp>
      <p:grpSp>
        <p:nvGrpSpPr>
          <p:cNvPr id="3" name="Group 2">
            <a:extLst>
              <a:ext uri="{C183D7F6-B498-43B3-948B-1728B52AA6E4}">
                <adec:decorative xmlns:adec="http://schemas.microsoft.com/office/drawing/2017/decorative" xmlns="" val="1"/>
              </a:ext>
            </a:extLst>
          </p:cNvPr>
          <p:cNvGrpSpPr/>
          <p:nvPr/>
        </p:nvGrpSpPr>
        <p:grpSpPr>
          <a:xfrm>
            <a:off x="5588039" y="650469"/>
            <a:ext cx="6415236" cy="5257800"/>
            <a:chOff x="3505200" y="-76200"/>
            <a:chExt cx="5715000" cy="5257800"/>
          </a:xfrm>
        </p:grpSpPr>
        <p:sp>
          <p:nvSpPr>
            <p:cNvPr id="2" name="Rectangle 1"/>
            <p:cNvSpPr/>
            <p:nvPr/>
          </p:nvSpPr>
          <p:spPr bwMode="auto">
            <a:xfrm>
              <a:off x="3505200" y="-76200"/>
              <a:ext cx="5715000" cy="525780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grpSp>
          <p:nvGrpSpPr>
            <p:cNvPr id="8" name="Group 7"/>
            <p:cNvGrpSpPr/>
            <p:nvPr/>
          </p:nvGrpSpPr>
          <p:grpSpPr>
            <a:xfrm>
              <a:off x="3623612" y="0"/>
              <a:ext cx="5520388" cy="5105400"/>
              <a:chOff x="0" y="0"/>
              <a:chExt cx="8568388" cy="6858000"/>
            </a:xfrm>
          </p:grpSpPr>
          <p:pic>
            <p:nvPicPr>
              <p:cNvPr id="9" name="Picture 8"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68388" cy="6858000"/>
              </a:xfrm>
              <a:prstGeom prst="rect">
                <a:avLst/>
              </a:prstGeom>
            </p:spPr>
          </p:pic>
          <p:pic>
            <p:nvPicPr>
              <p:cNvPr id="10" name="Picture 9">
                <a:extLs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b="57794"/>
              <a:stretch/>
            </p:blipFill>
            <p:spPr>
              <a:xfrm>
                <a:off x="0" y="4953000"/>
                <a:ext cx="8382000" cy="1905000"/>
              </a:xfrm>
              <a:prstGeom prst="rect">
                <a:avLst/>
              </a:prstGeom>
            </p:spPr>
          </p:pic>
        </p:grpSp>
      </p:grpSp>
      <p:sp>
        <p:nvSpPr>
          <p:cNvPr id="13" name="Bent Arrow 12">
            <a:extLst>
              <a:ext uri="{C183D7F6-B498-43B3-948B-1728B52AA6E4}">
                <adec:decorative xmlns:adec="http://schemas.microsoft.com/office/drawing/2017/decorative" xmlns="" val="1"/>
              </a:ext>
            </a:extLst>
          </p:cNvPr>
          <p:cNvSpPr/>
          <p:nvPr/>
        </p:nvSpPr>
        <p:spPr bwMode="auto">
          <a:xfrm flipH="1">
            <a:off x="5404833" y="3970450"/>
            <a:ext cx="1186876" cy="712640"/>
          </a:xfrm>
          <a:prstGeom prst="bentArrow">
            <a:avLst/>
          </a:prstGeom>
          <a:solidFill>
            <a:srgbClr val="FF00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6" name="Rectangle 15">
            <a:extLst>
              <a:ext uri="{C183D7F6-B498-43B3-948B-1728B52AA6E4}">
                <adec:decorative xmlns:adec="http://schemas.microsoft.com/office/drawing/2017/decorative" xmlns="" val="1"/>
              </a:ext>
            </a:extLst>
          </p:cNvPr>
          <p:cNvSpPr/>
          <p:nvPr/>
        </p:nvSpPr>
        <p:spPr bwMode="auto">
          <a:xfrm>
            <a:off x="3429000" y="6400800"/>
            <a:ext cx="1634598" cy="421032"/>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2" name="Rectangle 11">
            <a:extLst>
              <a:ext uri="{C183D7F6-B498-43B3-948B-1728B52AA6E4}">
                <adec:decorative xmlns:adec="http://schemas.microsoft.com/office/drawing/2017/decorative" xmlns="" val="1"/>
              </a:ext>
            </a:extLst>
          </p:cNvPr>
          <p:cNvSpPr/>
          <p:nvPr/>
        </p:nvSpPr>
        <p:spPr bwMode="auto">
          <a:xfrm>
            <a:off x="5998271" y="4749637"/>
            <a:ext cx="2753679" cy="1066800"/>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8" name="Title 1"/>
          <p:cNvSpPr txBox="1">
            <a:spLocks/>
          </p:cNvSpPr>
          <p:nvPr/>
        </p:nvSpPr>
        <p:spPr>
          <a:xfrm>
            <a:off x="76200" y="-32657"/>
            <a:ext cx="861060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0000"/>
                </a:solidFill>
              </a:rPr>
              <a:t>Matchmaker</a:t>
            </a:r>
            <a:r>
              <a:rPr lang="en-US" dirty="0"/>
              <a:t> – find similar projects</a:t>
            </a:r>
          </a:p>
        </p:txBody>
      </p:sp>
    </p:spTree>
    <p:extLst>
      <p:ext uri="{BB962C8B-B14F-4D97-AF65-F5344CB8AC3E}">
        <p14:creationId xmlns:p14="http://schemas.microsoft.com/office/powerpoint/2010/main" val="238974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26" presetClass="emph" presetSubtype="0" fill="hold" grpId="1" nodeType="with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animBg="1"/>
      <p:bldP spid="13" grpId="1" animBg="1"/>
      <p:bldP spid="16" grpId="0" animBg="1"/>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
</p:tagLst>
</file>

<file path=ppt/theme/theme1.xml><?xml version="1.0" encoding="utf-8"?>
<a:theme xmlns:a="http://schemas.openxmlformats.org/drawingml/2006/main" name="1_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36883537B1154D9C336218D304A6EC" ma:contentTypeVersion="1" ma:contentTypeDescription="Create a new document." ma:contentTypeScope="" ma:versionID="56b1edd68737a2785dc74b8eb074382b">
  <xsd:schema xmlns:xsd="http://www.w3.org/2001/XMLSchema" xmlns:xs="http://www.w3.org/2001/XMLSchema" xmlns:p="http://schemas.microsoft.com/office/2006/metadata/properties" xmlns:ns2="f24dec6e-ef8a-4098-9e68-5eb61f99d0f0" targetNamespace="http://schemas.microsoft.com/office/2006/metadata/properties" ma:root="true" ma:fieldsID="b67a5d10874269a2606146e17030a93e" ns2:_="">
    <xsd:import namespace="f24dec6e-ef8a-4098-9e68-5eb61f99d0f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dec6e-ef8a-4098-9e68-5eb61f99d0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5F0E3-8E93-4919-B46D-D4F4B2FE73FF}">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24dec6e-ef8a-4098-9e68-5eb61f99d0f0"/>
    <ds:schemaRef ds:uri="http://www.w3.org/XML/1998/namespace"/>
    <ds:schemaRef ds:uri="http://purl.org/dc/terms/"/>
  </ds:schemaRefs>
</ds:datastoreItem>
</file>

<file path=customXml/itemProps2.xml><?xml version="1.0" encoding="utf-8"?>
<ds:datastoreItem xmlns:ds="http://schemas.openxmlformats.org/officeDocument/2006/customXml" ds:itemID="{6D79CC8A-D01D-4050-BB47-AF055033C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dec6e-ef8a-4098-9e68-5eb61f99d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8E5968-7AB4-48C7-9F28-139CE551E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0</TotalTime>
  <Words>2472</Words>
  <Application>Microsoft Office PowerPoint</Application>
  <PresentationFormat>On-screen Show (4:3)</PresentationFormat>
  <Paragraphs>348</Paragraphs>
  <Slides>69</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MS Gothic</vt:lpstr>
      <vt:lpstr>MS PGothic</vt:lpstr>
      <vt:lpstr>Arial</vt:lpstr>
      <vt:lpstr>Calibri</vt:lpstr>
      <vt:lpstr>Tempus Sans ITC</vt:lpstr>
      <vt:lpstr>Times New Roman</vt:lpstr>
      <vt:lpstr>Trebuchet MS</vt:lpstr>
      <vt:lpstr>Wingdings</vt:lpstr>
      <vt:lpstr>Wingdings 2</vt:lpstr>
      <vt:lpstr>Wingdings 3</vt:lpstr>
      <vt:lpstr>1_Facet</vt:lpstr>
      <vt:lpstr>Using NIH’s Research Portfolio Online Report Tool (RePORT) to Your Advantage</vt:lpstr>
      <vt:lpstr>Objective:</vt:lpstr>
      <vt:lpstr>How to find RePORT</vt:lpstr>
      <vt:lpstr>Screenshot of RePORT.NIH.GOV homepage</vt:lpstr>
      <vt:lpstr>Looking for where your research fits at NIH?</vt:lpstr>
      <vt:lpstr>RePORTER = Research Portfolio Online Report Tool (RePORT) Expenditures and Results</vt:lpstr>
      <vt:lpstr>Access RePORTER to Search Database </vt:lpstr>
      <vt:lpstr>Within RePORTER, Check Out Matchmaker  for Research Like Yours and Program Contacts</vt:lpstr>
      <vt:lpstr>Matchmaker Search</vt:lpstr>
      <vt:lpstr>Matchmaker – Similar Project Search Result</vt:lpstr>
      <vt:lpstr>Matchmaker – Similar Project Result- Institute </vt:lpstr>
      <vt:lpstr>Matchmaker – Similar Project Search Result  – Activity Code</vt:lpstr>
      <vt:lpstr>Matchmaker – Similar Project Search Result – Study Section</vt:lpstr>
      <vt:lpstr>Matchmaker – Similar Project Result - Explore Further </vt:lpstr>
      <vt:lpstr>Matchmaker – Similar Project Result - Filtered by activity code </vt:lpstr>
      <vt:lpstr>Matchmaker Search</vt:lpstr>
      <vt:lpstr>Matchmaker – Program Official Results </vt:lpstr>
      <vt:lpstr>RePORTER/Matchmaker Results  – Drilling Down on Individual Projects </vt:lpstr>
      <vt:lpstr>Administrative Details </vt:lpstr>
      <vt:lpstr>Project Description</vt:lpstr>
      <vt:lpstr>Use RePORTER Search Screen for Detailed Search </vt:lpstr>
      <vt:lpstr>RePORTER—Text Search</vt:lpstr>
      <vt:lpstr>RePORTER-Search Results</vt:lpstr>
      <vt:lpstr>Search Results Publications</vt:lpstr>
      <vt:lpstr>Search Results - Patents</vt:lpstr>
      <vt:lpstr>Search Results – Clinical Studies</vt:lpstr>
      <vt:lpstr>Search Results – Data &amp; Visualize</vt:lpstr>
      <vt:lpstr>Search Results - Map</vt:lpstr>
      <vt:lpstr>Search Results – News &amp; More</vt:lpstr>
      <vt:lpstr>Share Query</vt:lpstr>
      <vt:lpstr>Export Search Results</vt:lpstr>
      <vt:lpstr>Save and Get Updates with MyRePORTER</vt:lpstr>
      <vt:lpstr>Use My RePORTER  to save your portfolios and queries – get emails for updates to your saved searches </vt:lpstr>
      <vt:lpstr>My RePORTER Registration</vt:lpstr>
      <vt:lpstr>Save Query Options</vt:lpstr>
      <vt:lpstr>Weekly MyRePORTER Email</vt:lpstr>
      <vt:lpstr>Awards By Location</vt:lpstr>
      <vt:lpstr>Looking for funding at your organization (or at someone else’s?)</vt:lpstr>
      <vt:lpstr>Awards by Location Search Page</vt:lpstr>
      <vt:lpstr>Awards by Location – Explore NIH Funding by Geographic Area</vt:lpstr>
      <vt:lpstr>Awards by Location - Search by Organization</vt:lpstr>
      <vt:lpstr>Institutional funding - by school</vt:lpstr>
      <vt:lpstr>Institutional funding - by dept</vt:lpstr>
      <vt:lpstr>Making slides on NIH funding, or looking for data?</vt:lpstr>
      <vt:lpstr>Quick access to  NIH and workforce statistics: NIH Data Book </vt:lpstr>
      <vt:lpstr>NIH Data Book</vt:lpstr>
      <vt:lpstr>Examples of visualizations</vt:lpstr>
      <vt:lpstr>Explore complex data</vt:lpstr>
      <vt:lpstr>Need a quick answer about NIH funding? </vt:lpstr>
      <vt:lpstr>Quick statistics via Funding Facts</vt:lpstr>
      <vt:lpstr>Why use Funding Facts?</vt:lpstr>
      <vt:lpstr>Funding Facts sample search</vt:lpstr>
      <vt:lpstr>How much does NIH spend on…? </vt:lpstr>
      <vt:lpstr>Categorical Spending</vt:lpstr>
      <vt:lpstr>Estimates of Funding for Various Research, Condition, and Disease Categories (RCDC)</vt:lpstr>
      <vt:lpstr>Love data?  Can’t get enough? </vt:lpstr>
      <vt:lpstr>ExPORTER</vt:lpstr>
      <vt:lpstr>Finding ExPORTER</vt:lpstr>
      <vt:lpstr>Looking for the big picture? </vt:lpstr>
      <vt:lpstr>Special Reports</vt:lpstr>
      <vt:lpstr>Want to learn more about RePORT?</vt:lpstr>
      <vt:lpstr>Video Tutorials </vt:lpstr>
      <vt:lpstr>Can I get this kind of information for other agencies?</vt:lpstr>
      <vt:lpstr>Federal RePORTER https://federalreporter.nih.gov/</vt:lpstr>
      <vt:lpstr>Federal RePORTER – Smart Search https://federalreporter.nih.gov  </vt:lpstr>
      <vt:lpstr>Federal RePORTER – Advanced Search</vt:lpstr>
      <vt:lpstr>Federal RePORTER – Advanced Search Screen</vt:lpstr>
      <vt:lpstr>Text mining tools to explore and export  projects</vt:lpstr>
      <vt:lpstr>I encourage you to explore…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RePORT to your Advantage - Baltimore 2017</dc:title>
  <dc:creator/>
  <cp:lastModifiedBy/>
  <cp:revision>1</cp:revision>
  <dcterms:created xsi:type="dcterms:W3CDTF">2017-04-10T01:52:54Z</dcterms:created>
  <dcterms:modified xsi:type="dcterms:W3CDTF">2020-01-07T17:53:34Z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0x0101009636883537B1154D9C336218D304A6EC</vt:lpwstr>
  </property>
</Properties>
</file>