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ppt/tags/tag18.xml" ContentType="application/vnd.openxmlformats-officedocument.presentationml.tags+xml"/>
  <Override PartName="/ppt/notesSlides/notesSlide28.xml" ContentType="application/vnd.openxmlformats-officedocument.presentationml.notesSlide+xml"/>
  <Override PartName="/ppt/tags/tag19.xml" ContentType="application/vnd.openxmlformats-officedocument.presentationml.tags+xml"/>
  <Override PartName="/ppt/notesSlides/notesSlide29.xml" ContentType="application/vnd.openxmlformats-officedocument.presentationml.notesSlide+xml"/>
  <Override PartName="/ppt/tags/tag20.xml" ContentType="application/vnd.openxmlformats-officedocument.presentationml.tags+xml"/>
  <Override PartName="/ppt/notesSlides/notesSlide30.xml" ContentType="application/vnd.openxmlformats-officedocument.presentationml.notesSlide+xml"/>
  <Override PartName="/ppt/tags/tag21.xml" ContentType="application/vnd.openxmlformats-officedocument.presentationml.tags+xml"/>
  <Override PartName="/ppt/notesSlides/notesSlide31.xml" ContentType="application/vnd.openxmlformats-officedocument.presentationml.notesSlide+xml"/>
  <Override PartName="/ppt/tags/tag22.xml" ContentType="application/vnd.openxmlformats-officedocument.presentationml.tags+xml"/>
  <Override PartName="/ppt/notesSlides/notesSlide32.xml" ContentType="application/vnd.openxmlformats-officedocument.presentationml.notesSlide+xml"/>
  <Override PartName="/ppt/tags/tag23.xml" ContentType="application/vnd.openxmlformats-officedocument.presentationml.tags+xml"/>
  <Override PartName="/ppt/notesSlides/notesSlide33.xml" ContentType="application/vnd.openxmlformats-officedocument.presentationml.notesSlide+xml"/>
  <Override PartName="/ppt/tags/tag24.xml" ContentType="application/vnd.openxmlformats-officedocument.presentationml.tags+xml"/>
  <Override PartName="/ppt/notesSlides/notesSlide34.xml" ContentType="application/vnd.openxmlformats-officedocument.presentationml.notesSlide+xml"/>
  <Override PartName="/ppt/tags/tag25.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6.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7.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3"/>
  </p:notesMasterIdLst>
  <p:sldIdLst>
    <p:sldId id="261" r:id="rId5"/>
    <p:sldId id="262" r:id="rId6"/>
    <p:sldId id="311" r:id="rId7"/>
    <p:sldId id="369" r:id="rId8"/>
    <p:sldId id="281" r:id="rId9"/>
    <p:sldId id="313" r:id="rId10"/>
    <p:sldId id="314" r:id="rId11"/>
    <p:sldId id="315" r:id="rId12"/>
    <p:sldId id="275" r:id="rId13"/>
    <p:sldId id="316" r:id="rId14"/>
    <p:sldId id="318" r:id="rId15"/>
    <p:sldId id="319" r:id="rId16"/>
    <p:sldId id="320" r:id="rId17"/>
    <p:sldId id="321" r:id="rId18"/>
    <p:sldId id="317" r:id="rId19"/>
    <p:sldId id="322" r:id="rId20"/>
    <p:sldId id="323" r:id="rId21"/>
    <p:sldId id="324" r:id="rId22"/>
    <p:sldId id="325" r:id="rId23"/>
    <p:sldId id="328" r:id="rId24"/>
    <p:sldId id="329" r:id="rId25"/>
    <p:sldId id="330" r:id="rId26"/>
    <p:sldId id="371" r:id="rId27"/>
    <p:sldId id="334" r:id="rId28"/>
    <p:sldId id="372" r:id="rId29"/>
    <p:sldId id="374" r:id="rId30"/>
    <p:sldId id="379" r:id="rId31"/>
    <p:sldId id="340" r:id="rId32"/>
    <p:sldId id="338" r:id="rId33"/>
    <p:sldId id="342" r:id="rId34"/>
    <p:sldId id="345" r:id="rId35"/>
    <p:sldId id="343" r:id="rId36"/>
    <p:sldId id="346" r:id="rId37"/>
    <p:sldId id="350" r:id="rId38"/>
    <p:sldId id="349" r:id="rId39"/>
    <p:sldId id="347" r:id="rId40"/>
    <p:sldId id="351" r:id="rId41"/>
    <p:sldId id="354" r:id="rId42"/>
    <p:sldId id="394" r:id="rId43"/>
    <p:sldId id="396" r:id="rId44"/>
    <p:sldId id="355" r:id="rId45"/>
    <p:sldId id="356" r:id="rId46"/>
    <p:sldId id="397" r:id="rId47"/>
    <p:sldId id="380" r:id="rId48"/>
    <p:sldId id="385" r:id="rId49"/>
    <p:sldId id="386" r:id="rId50"/>
    <p:sldId id="382" r:id="rId51"/>
    <p:sldId id="383" r:id="rId52"/>
    <p:sldId id="364" r:id="rId53"/>
    <p:sldId id="395" r:id="rId54"/>
    <p:sldId id="391" r:id="rId55"/>
    <p:sldId id="393" r:id="rId56"/>
    <p:sldId id="387" r:id="rId57"/>
    <p:sldId id="365" r:id="rId58"/>
    <p:sldId id="378" r:id="rId59"/>
    <p:sldId id="388" r:id="rId60"/>
    <p:sldId id="389" r:id="rId61"/>
    <p:sldId id="39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9ED"/>
    <a:srgbClr val="CCD1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183" autoAdjust="0"/>
  </p:normalViewPr>
  <p:slideViewPr>
    <p:cSldViewPr>
      <p:cViewPr varScale="1">
        <p:scale>
          <a:sx n="61" d="100"/>
          <a:sy n="61" d="100"/>
        </p:scale>
        <p:origin x="798" y="66"/>
      </p:cViewPr>
      <p:guideLst>
        <p:guide orient="horz" pos="2160"/>
        <p:guide pos="3840"/>
      </p:guideLst>
    </p:cSldViewPr>
  </p:slideViewPr>
  <p:notesTextViewPr>
    <p:cViewPr>
      <p:scale>
        <a:sx n="1" d="1"/>
        <a:sy n="1" d="1"/>
      </p:scale>
      <p:origin x="0" y="0"/>
    </p:cViewPr>
  </p:notesTextViewPr>
  <p:sorterViewPr>
    <p:cViewPr>
      <p:scale>
        <a:sx n="100" d="100"/>
        <a:sy n="100" d="100"/>
      </p:scale>
      <p:origin x="0" y="-50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FC5F6F-E6AA-4652-A591-6C9A428952E7}" type="datetimeFigureOut">
              <a:rPr lang="en-US" smtClean="0"/>
              <a:t>1/7/2020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E96954-6E00-4690-B214-29C0BC839438}" type="slidenum">
              <a:rPr lang="en-US" smtClean="0"/>
              <a:t>‹#›</a:t>
            </a:fld>
            <a:endParaRPr lang="en-US"/>
          </a:p>
        </p:txBody>
      </p:sp>
    </p:spTree>
    <p:extLst>
      <p:ext uri="{BB962C8B-B14F-4D97-AF65-F5344CB8AC3E}">
        <p14:creationId xmlns:p14="http://schemas.microsoft.com/office/powerpoint/2010/main" val="1466043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grants.nih.gov/grants/guide/notice-files/NOT-OD-16-034.htm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96954-6E00-4690-B214-29C0BC839438}" type="slidenum">
              <a:rPr lang="en-US" smtClean="0"/>
              <a:t>2</a:t>
            </a:fld>
            <a:endParaRPr lang="en-US"/>
          </a:p>
        </p:txBody>
      </p:sp>
    </p:spTree>
    <p:extLst>
      <p:ext uri="{BB962C8B-B14F-4D97-AF65-F5344CB8AC3E}">
        <p14:creationId xmlns:p14="http://schemas.microsoft.com/office/powerpoint/2010/main" val="1396970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24916">
              <a:defRPr/>
            </a:pPr>
            <a:endParaRPr lang="en-US" dirty="0"/>
          </a:p>
        </p:txBody>
      </p:sp>
      <p:sp>
        <p:nvSpPr>
          <p:cNvPr id="4" name="Slide Number Placeholder 3"/>
          <p:cNvSpPr>
            <a:spLocks noGrp="1"/>
          </p:cNvSpPr>
          <p:nvPr>
            <p:ph type="sldNum" sz="quarter" idx="10"/>
          </p:nvPr>
        </p:nvSpPr>
        <p:spPr/>
        <p:txBody>
          <a:bodyPr/>
          <a:lstStyle/>
          <a:p>
            <a:fld id="{96E96954-6E00-4690-B214-29C0BC839438}" type="slidenum">
              <a:rPr lang="en-US" smtClean="0"/>
              <a:t>11</a:t>
            </a:fld>
            <a:endParaRPr lang="en-US"/>
          </a:p>
        </p:txBody>
      </p:sp>
    </p:spTree>
    <p:extLst>
      <p:ext uri="{BB962C8B-B14F-4D97-AF65-F5344CB8AC3E}">
        <p14:creationId xmlns:p14="http://schemas.microsoft.com/office/powerpoint/2010/main" val="3363101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96954-6E00-4690-B214-29C0BC839438}" type="slidenum">
              <a:rPr lang="en-US" smtClean="0"/>
              <a:t>12</a:t>
            </a:fld>
            <a:endParaRPr lang="en-US"/>
          </a:p>
        </p:txBody>
      </p:sp>
    </p:spTree>
    <p:extLst>
      <p:ext uri="{BB962C8B-B14F-4D97-AF65-F5344CB8AC3E}">
        <p14:creationId xmlns:p14="http://schemas.microsoft.com/office/powerpoint/2010/main" val="487099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4975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http://www.nature.com/news/policy-nih-to-balance-sex-in-cell-and-animal-studies-1.15195</a:t>
            </a:r>
          </a:p>
        </p:txBody>
      </p:sp>
      <p:sp>
        <p:nvSpPr>
          <p:cNvPr id="4" name="Slide Number Placeholder 3"/>
          <p:cNvSpPr>
            <a:spLocks noGrp="1"/>
          </p:cNvSpPr>
          <p:nvPr>
            <p:ph type="sldNum" sz="quarter" idx="10"/>
          </p:nvPr>
        </p:nvSpPr>
        <p:spPr/>
        <p:txBody>
          <a:bodyPr/>
          <a:lstStyle/>
          <a:p>
            <a:fld id="{17CB6928-2BC0-4257-AD1A-A0768D49305C}"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4195997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24916">
              <a:defRPr/>
            </a:pPr>
            <a:endParaRPr lang="en-US" dirty="0"/>
          </a:p>
        </p:txBody>
      </p:sp>
      <p:sp>
        <p:nvSpPr>
          <p:cNvPr id="4" name="Slide Number Placeholder 3"/>
          <p:cNvSpPr>
            <a:spLocks noGrp="1"/>
          </p:cNvSpPr>
          <p:nvPr>
            <p:ph type="sldNum" sz="quarter" idx="10"/>
          </p:nvPr>
        </p:nvSpPr>
        <p:spPr/>
        <p:txBody>
          <a:bodyPr/>
          <a:lstStyle/>
          <a:p>
            <a:fld id="{96E96954-6E00-4690-B214-29C0BC839438}" type="slidenum">
              <a:rPr lang="en-US" smtClean="0"/>
              <a:t>15</a:t>
            </a:fld>
            <a:endParaRPr lang="en-US"/>
          </a:p>
        </p:txBody>
      </p:sp>
    </p:spTree>
    <p:extLst>
      <p:ext uri="{BB962C8B-B14F-4D97-AF65-F5344CB8AC3E}">
        <p14:creationId xmlns:p14="http://schemas.microsoft.com/office/powerpoint/2010/main" val="963479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http://science.sciencemag.org/content/sci/346/6216/1452.full.pdf</a:t>
            </a:r>
          </a:p>
        </p:txBody>
      </p:sp>
      <p:sp>
        <p:nvSpPr>
          <p:cNvPr id="4" name="Slide Number Placeholder 3"/>
          <p:cNvSpPr>
            <a:spLocks noGrp="1"/>
          </p:cNvSpPr>
          <p:nvPr>
            <p:ph type="sldNum" sz="quarter" idx="10"/>
          </p:nvPr>
        </p:nvSpPr>
        <p:spPr/>
        <p:txBody>
          <a:bodyPr/>
          <a:lstStyle/>
          <a:p>
            <a:fld id="{7E5388A7-C295-4927-9178-10671C583E2C}" type="slidenum">
              <a:rPr lang="en-US" smtClean="0"/>
              <a:t>16</a:t>
            </a:fld>
            <a:endParaRPr lang="en-US" dirty="0"/>
          </a:p>
        </p:txBody>
      </p:sp>
    </p:spTree>
    <p:extLst>
      <p:ext uri="{BB962C8B-B14F-4D97-AF65-F5344CB8AC3E}">
        <p14:creationId xmlns:p14="http://schemas.microsoft.com/office/powerpoint/2010/main" val="1263718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24916">
              <a:defRPr/>
            </a:pPr>
            <a:endParaRPr lang="en-US" dirty="0"/>
          </a:p>
        </p:txBody>
      </p:sp>
      <p:sp>
        <p:nvSpPr>
          <p:cNvPr id="4" name="Slide Number Placeholder 3"/>
          <p:cNvSpPr>
            <a:spLocks noGrp="1"/>
          </p:cNvSpPr>
          <p:nvPr>
            <p:ph type="sldNum" sz="quarter" idx="10"/>
          </p:nvPr>
        </p:nvSpPr>
        <p:spPr/>
        <p:txBody>
          <a:bodyPr/>
          <a:lstStyle/>
          <a:p>
            <a:fld id="{96E96954-6E00-4690-B214-29C0BC839438}" type="slidenum">
              <a:rPr lang="en-US" smtClean="0"/>
              <a:t>17</a:t>
            </a:fld>
            <a:endParaRPr lang="en-US"/>
          </a:p>
        </p:txBody>
      </p:sp>
    </p:spTree>
    <p:extLst>
      <p:ext uri="{BB962C8B-B14F-4D97-AF65-F5344CB8AC3E}">
        <p14:creationId xmlns:p14="http://schemas.microsoft.com/office/powerpoint/2010/main" val="1675244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5553">
              <a:defRPr/>
            </a:pPr>
            <a:r>
              <a:rPr lang="en-US" dirty="0"/>
              <a:t>http://www.nih.gov/about/reporting-preclinical-research.htm</a:t>
            </a:r>
          </a:p>
          <a:p>
            <a:endParaRPr lang="en-US" dirty="0"/>
          </a:p>
        </p:txBody>
      </p:sp>
      <p:sp>
        <p:nvSpPr>
          <p:cNvPr id="4" name="Slide Number Placeholder 3"/>
          <p:cNvSpPr>
            <a:spLocks noGrp="1"/>
          </p:cNvSpPr>
          <p:nvPr>
            <p:ph type="sldNum" sz="quarter" idx="10"/>
          </p:nvPr>
        </p:nvSpPr>
        <p:spPr/>
        <p:txBody>
          <a:bodyPr/>
          <a:lstStyle/>
          <a:p>
            <a:fld id="{7E5388A7-C295-4927-9178-10671C583E2C}" type="slidenum">
              <a:rPr lang="en-US" smtClean="0"/>
              <a:t>18</a:t>
            </a:fld>
            <a:endParaRPr lang="en-US" dirty="0"/>
          </a:p>
        </p:txBody>
      </p:sp>
    </p:spTree>
    <p:extLst>
      <p:ext uri="{BB962C8B-B14F-4D97-AF65-F5344CB8AC3E}">
        <p14:creationId xmlns:p14="http://schemas.microsoft.com/office/powerpoint/2010/main" val="4171700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96954-6E00-4690-B214-29C0BC839438}" type="slidenum">
              <a:rPr lang="en-US" smtClean="0"/>
              <a:t>20</a:t>
            </a:fld>
            <a:endParaRPr lang="en-US"/>
          </a:p>
        </p:txBody>
      </p:sp>
    </p:spTree>
    <p:extLst>
      <p:ext uri="{BB962C8B-B14F-4D97-AF65-F5344CB8AC3E}">
        <p14:creationId xmlns:p14="http://schemas.microsoft.com/office/powerpoint/2010/main" val="3895491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2855AA-DC8B-4D62-AB3B-EE394D90694C}"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209347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96954-6E00-4690-B214-29C0BC839438}" type="slidenum">
              <a:rPr lang="en-US" smtClean="0"/>
              <a:t>3</a:t>
            </a:fld>
            <a:endParaRPr lang="en-US"/>
          </a:p>
        </p:txBody>
      </p:sp>
    </p:spTree>
    <p:extLst>
      <p:ext uri="{BB962C8B-B14F-4D97-AF65-F5344CB8AC3E}">
        <p14:creationId xmlns:p14="http://schemas.microsoft.com/office/powerpoint/2010/main" val="1079381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5388A7-C295-4927-9178-10671C583E2C}" type="slidenum">
              <a:rPr lang="en-US" smtClean="0"/>
              <a:t>22</a:t>
            </a:fld>
            <a:endParaRPr lang="en-US" dirty="0"/>
          </a:p>
        </p:txBody>
      </p:sp>
    </p:spTree>
    <p:extLst>
      <p:ext uri="{BB962C8B-B14F-4D97-AF65-F5344CB8AC3E}">
        <p14:creationId xmlns:p14="http://schemas.microsoft.com/office/powerpoint/2010/main" val="2652068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5388A7-C295-4927-9178-10671C583E2C}" type="slidenum">
              <a:rPr lang="en-US" smtClean="0"/>
              <a:t>24</a:t>
            </a:fld>
            <a:endParaRPr lang="en-US" dirty="0"/>
          </a:p>
        </p:txBody>
      </p:sp>
    </p:spTree>
    <p:extLst>
      <p:ext uri="{BB962C8B-B14F-4D97-AF65-F5344CB8AC3E}">
        <p14:creationId xmlns:p14="http://schemas.microsoft.com/office/powerpoint/2010/main" val="478064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2982380-BDA6-4C90-AF88-AAE5CFA99A17}" type="slidenum">
              <a:rPr lang="en-US" smtClean="0"/>
              <a:t>25</a:t>
            </a:fld>
            <a:endParaRPr lang="en-US"/>
          </a:p>
        </p:txBody>
      </p:sp>
    </p:spTree>
    <p:extLst>
      <p:ext uri="{BB962C8B-B14F-4D97-AF65-F5344CB8AC3E}">
        <p14:creationId xmlns:p14="http://schemas.microsoft.com/office/powerpoint/2010/main" val="4080499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3D2855AA-DC8B-4D62-AB3B-EE394D90694C}" type="slidenum">
              <a:rPr lang="en-US" smtClean="0"/>
              <a:t>26</a:t>
            </a:fld>
            <a:endParaRPr lang="en-US" dirty="0"/>
          </a:p>
        </p:txBody>
      </p:sp>
    </p:spTree>
    <p:extLst>
      <p:ext uri="{BB962C8B-B14F-4D97-AF65-F5344CB8AC3E}">
        <p14:creationId xmlns:p14="http://schemas.microsoft.com/office/powerpoint/2010/main" val="4002754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5388A7-C295-4927-9178-10671C583E2C}" type="slidenum">
              <a:rPr lang="en-US" smtClean="0"/>
              <a:t>27</a:t>
            </a:fld>
            <a:endParaRPr lang="en-US" dirty="0"/>
          </a:p>
        </p:txBody>
      </p:sp>
    </p:spTree>
    <p:extLst>
      <p:ext uri="{BB962C8B-B14F-4D97-AF65-F5344CB8AC3E}">
        <p14:creationId xmlns:p14="http://schemas.microsoft.com/office/powerpoint/2010/main" val="3093601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This includes full transparency in reporting experimental details so that others may reproduce and extend the findings.</a:t>
            </a:r>
            <a:endParaRPr lang="en-US" dirty="0"/>
          </a:p>
        </p:txBody>
      </p:sp>
    </p:spTree>
    <p:extLst>
      <p:ext uri="{BB962C8B-B14F-4D97-AF65-F5344CB8AC3E}">
        <p14:creationId xmlns:p14="http://schemas.microsoft.com/office/powerpoint/2010/main" val="1155433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3D2855AA-DC8B-4D62-AB3B-EE394D90694C}" type="slidenum">
              <a:rPr lang="en-US" smtClean="0"/>
              <a:t>29</a:t>
            </a:fld>
            <a:endParaRPr lang="en-US" dirty="0"/>
          </a:p>
        </p:txBody>
      </p:sp>
    </p:spTree>
    <p:extLst>
      <p:ext uri="{BB962C8B-B14F-4D97-AF65-F5344CB8AC3E}">
        <p14:creationId xmlns:p14="http://schemas.microsoft.com/office/powerpoint/2010/main" val="2780866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5388A7-C295-4927-9178-10671C583E2C}" type="slidenum">
              <a:rPr lang="en-US" smtClean="0"/>
              <a:t>30</a:t>
            </a:fld>
            <a:endParaRPr lang="en-US" dirty="0"/>
          </a:p>
        </p:txBody>
      </p:sp>
    </p:spTree>
    <p:extLst>
      <p:ext uri="{BB962C8B-B14F-4D97-AF65-F5344CB8AC3E}">
        <p14:creationId xmlns:p14="http://schemas.microsoft.com/office/powerpoint/2010/main" val="1997264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3399"/>
                </a:solidFill>
              </a:rPr>
              <a:t>Biological variables, such as sex, age, weight, and underlying health conditions, are often critical factors affecting health or disease.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3399"/>
                </a:solidFill>
              </a:rPr>
              <a:t>NIH expects that sex as a biological variable will be factored into research designs, analyses, and reporting in vertebrate animal and human studies.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3399"/>
                </a:solidFill>
              </a:rPr>
              <a:t>Strong justification from the scientific literature, preliminary data or other relevant considerations must be provided for applications proposing to study only one sex.  </a:t>
            </a:r>
          </a:p>
          <a:p>
            <a:endParaRPr lang="en-US" dirty="0"/>
          </a:p>
        </p:txBody>
      </p:sp>
    </p:spTree>
    <p:extLst>
      <p:ext uri="{BB962C8B-B14F-4D97-AF65-F5344CB8AC3E}">
        <p14:creationId xmlns:p14="http://schemas.microsoft.com/office/powerpoint/2010/main" val="2600064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2855AA-DC8B-4D62-AB3B-EE394D90694C}" type="slidenum">
              <a:rPr lang="en-US" smtClean="0"/>
              <a:t>32</a:t>
            </a:fld>
            <a:endParaRPr lang="en-US" dirty="0"/>
          </a:p>
        </p:txBody>
      </p:sp>
    </p:spTree>
    <p:extLst>
      <p:ext uri="{BB962C8B-B14F-4D97-AF65-F5344CB8AC3E}">
        <p14:creationId xmlns:p14="http://schemas.microsoft.com/office/powerpoint/2010/main" val="492984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increasing concern that most</a:t>
            </a:r>
            <a:r>
              <a:rPr lang="en-US" baseline="0" dirty="0"/>
              <a:t> </a:t>
            </a:r>
            <a:r>
              <a:rPr lang="en-US" dirty="0"/>
              <a:t>current published research findings are</a:t>
            </a:r>
            <a:r>
              <a:rPr lang="en-US" baseline="0" dirty="0"/>
              <a:t> </a:t>
            </a:r>
            <a:r>
              <a:rPr lang="en-US" dirty="0"/>
              <a:t>false. The probability that a research claim</a:t>
            </a:r>
            <a:r>
              <a:rPr lang="en-US" baseline="0" dirty="0"/>
              <a:t> </a:t>
            </a:r>
            <a:r>
              <a:rPr lang="en-US" dirty="0"/>
              <a:t>is true may depend on</a:t>
            </a:r>
            <a:r>
              <a:rPr lang="en-US" baseline="0" dirty="0"/>
              <a:t> </a:t>
            </a:r>
            <a:r>
              <a:rPr lang="en-US" dirty="0"/>
              <a:t>study power and</a:t>
            </a:r>
            <a:r>
              <a:rPr lang="en-US" baseline="0" dirty="0"/>
              <a:t> </a:t>
            </a:r>
            <a:r>
              <a:rPr lang="en-US" dirty="0"/>
              <a:t>bias, the number of other studies on the</a:t>
            </a:r>
            <a:r>
              <a:rPr lang="en-US" baseline="0" dirty="0"/>
              <a:t> </a:t>
            </a:r>
            <a:r>
              <a:rPr lang="en-US" dirty="0"/>
              <a:t>same question, and, importantly, the ratio</a:t>
            </a:r>
            <a:r>
              <a:rPr lang="en-US" baseline="0" dirty="0"/>
              <a:t> </a:t>
            </a:r>
            <a:r>
              <a:rPr lang="en-US" dirty="0"/>
              <a:t>of true to no relationships among the</a:t>
            </a:r>
          </a:p>
          <a:p>
            <a:r>
              <a:rPr lang="en-US" dirty="0"/>
              <a:t>relationships probed in each scientific</a:t>
            </a:r>
            <a:r>
              <a:rPr lang="en-US" baseline="0" dirty="0"/>
              <a:t> </a:t>
            </a:r>
            <a:r>
              <a:rPr lang="en-US" dirty="0"/>
              <a:t>field. In this framework, a research finding</a:t>
            </a:r>
            <a:r>
              <a:rPr lang="en-US" baseline="0" dirty="0"/>
              <a:t> </a:t>
            </a:r>
            <a:r>
              <a:rPr lang="en-US" dirty="0"/>
              <a:t>is less likely to be true when the studies conducted in a field are smaller; when</a:t>
            </a:r>
            <a:r>
              <a:rPr lang="en-US" baseline="0" dirty="0"/>
              <a:t> </a:t>
            </a:r>
            <a:r>
              <a:rPr lang="en-US" dirty="0"/>
              <a:t>effect sizes are smaller; when there is a</a:t>
            </a:r>
            <a:r>
              <a:rPr lang="en-US" baseline="0" dirty="0"/>
              <a:t> </a:t>
            </a:r>
            <a:r>
              <a:rPr lang="en-US" dirty="0"/>
              <a:t>greater number and lesser preselection</a:t>
            </a:r>
            <a:r>
              <a:rPr lang="en-US" baseline="0" dirty="0"/>
              <a:t> </a:t>
            </a:r>
            <a:r>
              <a:rPr lang="en-US" dirty="0"/>
              <a:t>of tested relationships; where there is</a:t>
            </a:r>
            <a:r>
              <a:rPr lang="en-US" baseline="0" dirty="0"/>
              <a:t> </a:t>
            </a:r>
            <a:r>
              <a:rPr lang="en-US" dirty="0"/>
              <a:t>greater flexibility in designs, definitions,</a:t>
            </a:r>
            <a:r>
              <a:rPr lang="en-US" baseline="0" dirty="0"/>
              <a:t> </a:t>
            </a:r>
            <a:r>
              <a:rPr lang="en-US" dirty="0"/>
              <a:t>outcomes, and analytical modes; when</a:t>
            </a:r>
            <a:r>
              <a:rPr lang="en-US" baseline="0" dirty="0"/>
              <a:t> </a:t>
            </a:r>
            <a:r>
              <a:rPr lang="en-US" dirty="0"/>
              <a:t>there is greater financial and other</a:t>
            </a:r>
            <a:r>
              <a:rPr lang="en-US" baseline="0" dirty="0"/>
              <a:t> </a:t>
            </a:r>
            <a:r>
              <a:rPr lang="en-US" dirty="0"/>
              <a:t>interest and prejudice; and when more</a:t>
            </a:r>
          </a:p>
          <a:p>
            <a:r>
              <a:rPr lang="en-US" dirty="0"/>
              <a:t>teams are involved in a scientific field</a:t>
            </a:r>
            <a:r>
              <a:rPr lang="en-US" baseline="0" dirty="0"/>
              <a:t> </a:t>
            </a:r>
            <a:r>
              <a:rPr lang="en-US" dirty="0"/>
              <a:t>in chase of statistical significance.”</a:t>
            </a:r>
          </a:p>
        </p:txBody>
      </p:sp>
      <p:sp>
        <p:nvSpPr>
          <p:cNvPr id="4" name="Slide Number Placeholder 3"/>
          <p:cNvSpPr>
            <a:spLocks noGrp="1"/>
          </p:cNvSpPr>
          <p:nvPr>
            <p:ph type="sldNum" sz="quarter" idx="10"/>
          </p:nvPr>
        </p:nvSpPr>
        <p:spPr/>
        <p:txBody>
          <a:bodyPr/>
          <a:lstStyle/>
          <a:p>
            <a:fld id="{96E96954-6E00-4690-B214-29C0BC839438}" type="slidenum">
              <a:rPr lang="en-US" smtClean="0"/>
              <a:t>4</a:t>
            </a:fld>
            <a:endParaRPr lang="en-US"/>
          </a:p>
        </p:txBody>
      </p:sp>
    </p:spTree>
    <p:extLst>
      <p:ext uri="{BB962C8B-B14F-4D97-AF65-F5344CB8AC3E}">
        <p14:creationId xmlns:p14="http://schemas.microsoft.com/office/powerpoint/2010/main" val="1060870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5388A7-C295-4927-9178-10671C583E2C}" type="slidenum">
              <a:rPr lang="en-US" smtClean="0"/>
              <a:t>33</a:t>
            </a:fld>
            <a:endParaRPr lang="en-US" dirty="0"/>
          </a:p>
        </p:txBody>
      </p:sp>
    </p:spTree>
    <p:extLst>
      <p:ext uri="{BB962C8B-B14F-4D97-AF65-F5344CB8AC3E}">
        <p14:creationId xmlns:p14="http://schemas.microsoft.com/office/powerpoint/2010/main" val="20091477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Each investigator will have to determine which resources used in their research fit these criteria and are therefore key to the proposed research.</a:t>
            </a:r>
          </a:p>
          <a:p>
            <a:endParaRPr lang="en-US" dirty="0"/>
          </a:p>
        </p:txBody>
      </p:sp>
    </p:spTree>
    <p:extLst>
      <p:ext uri="{BB962C8B-B14F-4D97-AF65-F5344CB8AC3E}">
        <p14:creationId xmlns:p14="http://schemas.microsoft.com/office/powerpoint/2010/main" val="1756573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Plans for Authentication of Key Biological and/or Chemical Resources should be described in</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attachment. </a:t>
            </a:r>
          </a:p>
        </p:txBody>
      </p:sp>
      <p:sp>
        <p:nvSpPr>
          <p:cNvPr id="4" name="Slide Number Placeholder 3"/>
          <p:cNvSpPr>
            <a:spLocks noGrp="1"/>
          </p:cNvSpPr>
          <p:nvPr>
            <p:ph type="sldNum" sz="quarter" idx="10"/>
          </p:nvPr>
        </p:nvSpPr>
        <p:spPr/>
        <p:txBody>
          <a:bodyPr/>
          <a:lstStyle/>
          <a:p>
            <a:fld id="{92982380-BDA6-4C90-AF88-AAE5CFA99A17}" type="slidenum">
              <a:rPr lang="en-US" smtClean="0"/>
              <a:t>35</a:t>
            </a:fld>
            <a:endParaRPr lang="en-US"/>
          </a:p>
        </p:txBody>
      </p:sp>
    </p:spTree>
    <p:extLst>
      <p:ext uri="{BB962C8B-B14F-4D97-AF65-F5344CB8AC3E}">
        <p14:creationId xmlns:p14="http://schemas.microsoft.com/office/powerpoint/2010/main" val="2586688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a:p>
        </p:txBody>
      </p:sp>
      <p:sp>
        <p:nvSpPr>
          <p:cNvPr id="4" name="Slide Number Placeholder 3"/>
          <p:cNvSpPr>
            <a:spLocks noGrp="1"/>
          </p:cNvSpPr>
          <p:nvPr>
            <p:ph type="sldNum" sz="quarter" idx="10"/>
          </p:nvPr>
        </p:nvSpPr>
        <p:spPr/>
        <p:txBody>
          <a:bodyPr/>
          <a:lstStyle/>
          <a:p>
            <a:fld id="{3D2855AA-DC8B-4D62-AB3B-EE394D90694C}" type="slidenum">
              <a:rPr lang="en-US" smtClean="0"/>
              <a:t>36</a:t>
            </a:fld>
            <a:endParaRPr lang="en-US" dirty="0"/>
          </a:p>
        </p:txBody>
      </p:sp>
    </p:spTree>
    <p:extLst>
      <p:ext uri="{BB962C8B-B14F-4D97-AF65-F5344CB8AC3E}">
        <p14:creationId xmlns:p14="http://schemas.microsoft.com/office/powerpoint/2010/main" val="2549730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defTabSz="924916">
              <a:buFont typeface="Arial" panose="020B0604020202020204" pitchFamily="34" charset="0"/>
              <a:buChar char="•"/>
              <a:defRPr/>
            </a:pPr>
            <a:r>
              <a:rPr lang="en-US" sz="1100" baseline="0" dirty="0"/>
              <a:t>Key resources refer to </a:t>
            </a:r>
            <a:r>
              <a:rPr lang="en-US" sz="1100" i="1" baseline="0" dirty="0"/>
              <a:t>established resources </a:t>
            </a:r>
            <a:r>
              <a:rPr lang="en-US" sz="1100" baseline="0" dirty="0"/>
              <a:t>that will be used in the proposed research</a:t>
            </a:r>
          </a:p>
          <a:p>
            <a:pPr marL="173422" indent="-173422" defTabSz="924916">
              <a:buFont typeface="Arial" panose="020B0604020202020204" pitchFamily="34" charset="0"/>
              <a:buChar char="•"/>
              <a:defRPr/>
            </a:pPr>
            <a:r>
              <a:rPr lang="en-US" sz="1100" baseline="0" dirty="0"/>
              <a:t>If key resources have been purchased or obtained from an outside source that provided data on prior authentication, the investigator is still expected to provide their own authentication plans for these key resources. </a:t>
            </a:r>
          </a:p>
          <a:p>
            <a:pPr marL="173422" indent="-173422" defTabSz="924916">
              <a:buFont typeface="Arial" panose="020B0604020202020204" pitchFamily="34" charset="0"/>
              <a:buChar char="•"/>
              <a:defRPr/>
            </a:pPr>
            <a:r>
              <a:rPr lang="en-US" sz="1100" b="1" baseline="0" dirty="0"/>
              <a:t>Do not include</a:t>
            </a:r>
            <a:r>
              <a:rPr lang="en-US" sz="1100" baseline="0" dirty="0"/>
              <a:t> authentication data in the Authentication of Key Biological and/or Chemical Resources attachment. Include only a description of the methods proposed to authenticate key resources.</a:t>
            </a:r>
          </a:p>
          <a:p>
            <a:pPr marL="173422" indent="-173422">
              <a:buFont typeface="Arial" panose="020B0604020202020204" pitchFamily="34" charset="0"/>
              <a:buChar char="•"/>
            </a:pPr>
            <a:r>
              <a:rPr lang="en-US" sz="1100" b="1" baseline="0" dirty="0"/>
              <a:t>Do not include </a:t>
            </a:r>
            <a:r>
              <a:rPr lang="en-US" sz="1100" baseline="0" dirty="0"/>
              <a:t>plans for authentication of data sets, databases, machinery, or electronics in the Authentication of Key Biological and/or Chemical Resources attachment.  </a:t>
            </a:r>
          </a:p>
          <a:p>
            <a:pPr marL="173422" indent="-173422">
              <a:buFont typeface="Arial" panose="020B0604020202020204" pitchFamily="34" charset="0"/>
              <a:buChar char="•"/>
            </a:pPr>
            <a:r>
              <a:rPr lang="en-US" sz="1100" b="1" baseline="0" dirty="0"/>
              <a:t>Do not include</a:t>
            </a:r>
            <a:r>
              <a:rPr lang="en-US" sz="1100" baseline="0" dirty="0"/>
              <a:t> plans for development and authentication of new key biological and/or chemical resources (such as a human cancer cell line).  Applications proposing to generate a new key biological and/or chemical resource must describe development and authentication of the resource in the Approach section.</a:t>
            </a:r>
          </a:p>
          <a:p>
            <a:pPr marL="173422" indent="-173422">
              <a:buFont typeface="Arial" panose="020B0604020202020204" pitchFamily="34" charset="0"/>
              <a:buChar char="•"/>
            </a:pPr>
            <a:r>
              <a:rPr lang="en-US" sz="1100" b="1" baseline="0" dirty="0"/>
              <a:t>Do not include</a:t>
            </a:r>
            <a:r>
              <a:rPr lang="en-US" sz="1100" baseline="0" dirty="0"/>
              <a:t> plans for authentication of standard laboratory reagents that are not expected to vary.  Examples are buffers and other common biologicals or chemicals.</a:t>
            </a:r>
          </a:p>
          <a:p>
            <a:pPr marL="173422" indent="-173422" defTabSz="924916">
              <a:buFont typeface="Arial" panose="020B0604020202020204" pitchFamily="34" charset="0"/>
              <a:buChar char="•"/>
              <a:defRPr/>
            </a:pPr>
            <a:r>
              <a:rPr lang="en-US" sz="1100" baseline="0" dirty="0"/>
              <a:t>We are encouraging scientific societies and the research community to develop standard approaches.</a:t>
            </a:r>
          </a:p>
          <a:p>
            <a:pPr marL="173422" indent="-173422">
              <a:buFont typeface="Arial" panose="020B0604020202020204" pitchFamily="34" charset="0"/>
              <a:buChar char="•"/>
            </a:pPr>
            <a:r>
              <a:rPr lang="en-US" sz="1100" baseline="0" dirty="0"/>
              <a:t>The Authentication plan is not scored, so if the application is meritorious, the applicant may work with the program officer to address any deficiencies prior to award.</a:t>
            </a:r>
          </a:p>
          <a:p>
            <a:endParaRPr lang="en-US" dirty="0"/>
          </a:p>
        </p:txBody>
      </p:sp>
      <p:sp>
        <p:nvSpPr>
          <p:cNvPr id="4" name="Slide Number Placeholder 3"/>
          <p:cNvSpPr>
            <a:spLocks noGrp="1"/>
          </p:cNvSpPr>
          <p:nvPr>
            <p:ph type="sldNum" sz="quarter" idx="10"/>
          </p:nvPr>
        </p:nvSpPr>
        <p:spPr/>
        <p:txBody>
          <a:bodyPr/>
          <a:lstStyle/>
          <a:p>
            <a:fld id="{7E5388A7-C295-4927-9178-10671C583E2C}"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225541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028F6B-1DE2-45B7-A626-4624FB7C7836}"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6735654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Selected pages from Form G.500 PHS Human Subjects and Clinical Trials Information</a:t>
            </a:r>
          </a:p>
        </p:txBody>
      </p:sp>
      <p:sp>
        <p:nvSpPr>
          <p:cNvPr id="4" name="Slide Number Placeholder 3"/>
          <p:cNvSpPr>
            <a:spLocks noGrp="1"/>
          </p:cNvSpPr>
          <p:nvPr>
            <p:ph type="sldNum" sz="quarter" idx="5"/>
          </p:nvPr>
        </p:nvSpPr>
        <p:spPr/>
        <p:txBody>
          <a:bodyPr/>
          <a:lstStyle/>
          <a:p>
            <a:fld id="{96E96954-6E00-4690-B214-29C0BC839438}" type="slidenum">
              <a:rPr lang="en-US" smtClean="0"/>
              <a:t>40</a:t>
            </a:fld>
            <a:endParaRPr lang="en-US"/>
          </a:p>
        </p:txBody>
      </p:sp>
    </p:spTree>
    <p:extLst>
      <p:ext uri="{BB962C8B-B14F-4D97-AF65-F5344CB8AC3E}">
        <p14:creationId xmlns:p14="http://schemas.microsoft.com/office/powerpoint/2010/main" val="42255428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96954-6E00-4690-B214-29C0BC839438}" type="slidenum">
              <a:rPr lang="en-US" smtClean="0"/>
              <a:t>41</a:t>
            </a:fld>
            <a:endParaRPr lang="en-US"/>
          </a:p>
        </p:txBody>
      </p:sp>
    </p:spTree>
    <p:extLst>
      <p:ext uri="{BB962C8B-B14F-4D97-AF65-F5344CB8AC3E}">
        <p14:creationId xmlns:p14="http://schemas.microsoft.com/office/powerpoint/2010/main" val="532364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a:t>
            </a:r>
            <a:r>
              <a:rPr lang="en-US" baseline="0" dirty="0"/>
              <a:t> in rigor s</a:t>
            </a:r>
            <a:r>
              <a:rPr lang="en-US" dirty="0"/>
              <a:t>hould</a:t>
            </a:r>
            <a:r>
              <a:rPr lang="en-US" baseline="0" dirty="0"/>
              <a:t> occur throughout the training experience, on a day-to-day basis.</a:t>
            </a:r>
          </a:p>
          <a:p>
            <a:endParaRPr lang="en-US" dirty="0"/>
          </a:p>
          <a:p>
            <a:r>
              <a:rPr lang="en-US" dirty="0"/>
              <a:t>There is a need for training to focus on rigor and transparency to enhance reproducibility</a:t>
            </a:r>
          </a:p>
          <a:p>
            <a:r>
              <a:rPr lang="en-US" dirty="0"/>
              <a:t>NIH will create another section of training grants that will be reviewed as an additional review criteria, that can impact overall score</a:t>
            </a:r>
          </a:p>
          <a:p>
            <a:pPr lvl="1"/>
            <a:r>
              <a:rPr lang="en-US" dirty="0"/>
              <a:t>This includes institutional training as well as Fellowships</a:t>
            </a:r>
          </a:p>
          <a:p>
            <a:endParaRPr lang="en-US" sz="1200" dirty="0"/>
          </a:p>
          <a:p>
            <a:r>
              <a:rPr lang="en-US" dirty="0">
                <a:solidFill>
                  <a:schemeClr val="tx1"/>
                </a:solidFill>
              </a:rPr>
              <a:t>NIH will require a description of instruction in the design and conduct of rigorous experiments. </a:t>
            </a:r>
          </a:p>
          <a:p>
            <a:pPr lvl="1"/>
            <a:r>
              <a:rPr lang="en-US" dirty="0">
                <a:solidFill>
                  <a:schemeClr val="tx2"/>
                </a:solidFill>
              </a:rPr>
              <a:t>Institutional training </a:t>
            </a:r>
          </a:p>
          <a:p>
            <a:pPr lvl="1"/>
            <a:r>
              <a:rPr lang="en-US" dirty="0">
                <a:solidFill>
                  <a:schemeClr val="tx2"/>
                </a:solidFill>
              </a:rPr>
              <a:t>Institutional career development</a:t>
            </a:r>
          </a:p>
          <a:p>
            <a:pPr lvl="1"/>
            <a:r>
              <a:rPr lang="en-US" dirty="0">
                <a:solidFill>
                  <a:schemeClr val="tx2"/>
                </a:solidFill>
              </a:rPr>
              <a:t>Individual fellowships</a:t>
            </a:r>
          </a:p>
          <a:p>
            <a:pPr lvl="1"/>
            <a:endParaRPr lang="en-US" sz="1200" dirty="0"/>
          </a:p>
          <a:p>
            <a:r>
              <a:rPr lang="en-US" dirty="0">
                <a:solidFill>
                  <a:schemeClr val="tx1"/>
                </a:solidFill>
              </a:rPr>
              <a:t>Additional guidance on training requirements will be forthcoming, see </a:t>
            </a:r>
            <a:r>
              <a:rPr lang="en-US" dirty="0">
                <a:solidFill>
                  <a:schemeClr val="tx1"/>
                </a:solidFill>
                <a:hlinkClick r:id="rId3"/>
              </a:rPr>
              <a:t>NOT-OD-16-034</a:t>
            </a:r>
            <a:endParaRPr lang="en-US" dirty="0">
              <a:solidFill>
                <a:schemeClr val="tx1"/>
              </a:solidFill>
            </a:endParaRPr>
          </a:p>
          <a:p>
            <a:endParaRPr lang="en-US" baseline="0" dirty="0"/>
          </a:p>
          <a:p>
            <a:r>
              <a:rPr lang="en-US" baseline="0" dirty="0"/>
              <a:t>Image courtesy of NIH NIAD</a:t>
            </a:r>
          </a:p>
          <a:p>
            <a:endParaRPr lang="en-US" dirty="0">
              <a:solidFill>
                <a:schemeClr val="tx1"/>
              </a:solidFill>
            </a:endParaRPr>
          </a:p>
          <a:p>
            <a:endParaRPr lang="en-US" dirty="0"/>
          </a:p>
        </p:txBody>
      </p:sp>
    </p:spTree>
    <p:extLst>
      <p:ext uri="{BB962C8B-B14F-4D97-AF65-F5344CB8AC3E}">
        <p14:creationId xmlns:p14="http://schemas.microsoft.com/office/powerpoint/2010/main" val="4013562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NIGMS Clearinghouse for Training Modules to Enhance Data Reproducibility</a:t>
            </a:r>
          </a:p>
        </p:txBody>
      </p:sp>
      <p:sp>
        <p:nvSpPr>
          <p:cNvPr id="4" name="Slide Number Placeholder 3"/>
          <p:cNvSpPr>
            <a:spLocks noGrp="1"/>
          </p:cNvSpPr>
          <p:nvPr>
            <p:ph type="sldNum" sz="quarter" idx="5"/>
          </p:nvPr>
        </p:nvSpPr>
        <p:spPr/>
        <p:txBody>
          <a:bodyPr/>
          <a:lstStyle/>
          <a:p>
            <a:fld id="{96E96954-6E00-4690-B214-29C0BC839438}" type="slidenum">
              <a:rPr lang="en-US" smtClean="0"/>
              <a:t>43</a:t>
            </a:fld>
            <a:endParaRPr lang="en-US"/>
          </a:p>
        </p:txBody>
      </p:sp>
    </p:spTree>
    <p:extLst>
      <p:ext uri="{BB962C8B-B14F-4D97-AF65-F5344CB8AC3E}">
        <p14:creationId xmlns:p14="http://schemas.microsoft.com/office/powerpoint/2010/main" val="3497094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Nature's survey of 1,576 researchers who took a brief online questionnaire on reproducibility in research.</a:t>
            </a:r>
          </a:p>
          <a:p>
            <a:r>
              <a:rPr lang="en-US" dirty="0"/>
              <a:t>90% of respondents thought</a:t>
            </a:r>
            <a:r>
              <a:rPr lang="en-US" baseline="0" dirty="0"/>
              <a:t> there was a reproducibility crisis.</a:t>
            </a:r>
          </a:p>
          <a:p>
            <a:r>
              <a:rPr lang="en-US" baseline="0" dirty="0"/>
              <a:t>Over half thought it was a significant crisis.</a:t>
            </a:r>
            <a:endParaRPr lang="en-US" dirty="0"/>
          </a:p>
          <a:p>
            <a:endParaRPr lang="en-US" dirty="0"/>
          </a:p>
        </p:txBody>
      </p:sp>
      <p:sp>
        <p:nvSpPr>
          <p:cNvPr id="4" name="Slide Number Placeholder 3"/>
          <p:cNvSpPr>
            <a:spLocks noGrp="1"/>
          </p:cNvSpPr>
          <p:nvPr>
            <p:ph type="sldNum" sz="quarter" idx="10"/>
          </p:nvPr>
        </p:nvSpPr>
        <p:spPr/>
        <p:txBody>
          <a:bodyPr/>
          <a:lstStyle/>
          <a:p>
            <a:fld id="{96E96954-6E00-4690-B214-29C0BC839438}" type="slidenum">
              <a:rPr lang="en-US" smtClean="0"/>
              <a:t>5</a:t>
            </a:fld>
            <a:endParaRPr lang="en-US"/>
          </a:p>
        </p:txBody>
      </p:sp>
    </p:spTree>
    <p:extLst>
      <p:ext uri="{BB962C8B-B14F-4D97-AF65-F5344CB8AC3E}">
        <p14:creationId xmlns:p14="http://schemas.microsoft.com/office/powerpoint/2010/main" val="31027875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NIH’s vision for a modernized, integrated biomedical data ecosystem.</a:t>
            </a:r>
          </a:p>
          <a:p>
            <a:pPr marL="0" indent="0">
              <a:buNone/>
            </a:pPr>
            <a:r>
              <a:rPr lang="en-US" dirty="0"/>
              <a:t>Long-term goal is to have NIH-funded data be findable, accessible, interoperable, and reusable (FAIR)</a:t>
            </a:r>
          </a:p>
          <a:p>
            <a:pPr marL="0" indent="0">
              <a:buNone/>
            </a:pPr>
            <a:r>
              <a:rPr lang="en-US" dirty="0"/>
              <a:t>NIH will work to address the:</a:t>
            </a:r>
          </a:p>
          <a:p>
            <a:pPr marL="171450" indent="-171450">
              <a:buFont typeface="Arial" panose="020B0604020202020204" pitchFamily="34" charset="0"/>
              <a:buChar char="•"/>
            </a:pPr>
            <a:r>
              <a:rPr lang="en-US" sz="1200" dirty="0"/>
              <a:t>findability, interconnectivity, and interoperability of NIH-funded biomedical data sets and resources;</a:t>
            </a:r>
          </a:p>
          <a:p>
            <a:pPr marL="171450" indent="-171450">
              <a:buFont typeface="Arial" panose="020B0604020202020204" pitchFamily="34" charset="0"/>
              <a:buChar char="•"/>
            </a:pPr>
            <a:r>
              <a:rPr lang="en-US" sz="1200" dirty="0"/>
              <a:t>integration of existing data management tools and development of new ones;</a:t>
            </a:r>
          </a:p>
          <a:p>
            <a:pPr marL="171450" indent="-171450">
              <a:buFont typeface="Arial" panose="020B0604020202020204" pitchFamily="34" charset="0"/>
              <a:buChar char="•"/>
            </a:pPr>
            <a:r>
              <a:rPr lang="en-US" sz="1200" dirty="0"/>
              <a:t>universalization of innovative algorithms and tools created by academic scientists into enterprise-ready resources that meet industry standards of ease of use and efficiency of operation; and</a:t>
            </a:r>
          </a:p>
          <a:p>
            <a:pPr marL="171450" indent="-171450">
              <a:buFont typeface="Arial" panose="020B0604020202020204" pitchFamily="34" charset="0"/>
              <a:buChar char="•"/>
            </a:pPr>
            <a:r>
              <a:rPr lang="en-US" sz="1200" dirty="0"/>
              <a:t>growing costs of data management.</a:t>
            </a:r>
          </a:p>
          <a:p>
            <a:endParaRPr lang="en-US" dirty="0"/>
          </a:p>
        </p:txBody>
      </p:sp>
      <p:sp>
        <p:nvSpPr>
          <p:cNvPr id="4" name="Slide Number Placeholder 3"/>
          <p:cNvSpPr>
            <a:spLocks noGrp="1"/>
          </p:cNvSpPr>
          <p:nvPr>
            <p:ph type="sldNum" sz="quarter" idx="5"/>
          </p:nvPr>
        </p:nvSpPr>
        <p:spPr/>
        <p:txBody>
          <a:bodyPr/>
          <a:lstStyle/>
          <a:p>
            <a:fld id="{96E96954-6E00-4690-B214-29C0BC839438}" type="slidenum">
              <a:rPr lang="en-US" smtClean="0"/>
              <a:t>51</a:t>
            </a:fld>
            <a:endParaRPr lang="en-US"/>
          </a:p>
        </p:txBody>
      </p:sp>
    </p:spTree>
    <p:extLst>
      <p:ext uri="{BB962C8B-B14F-4D97-AF65-F5344CB8AC3E}">
        <p14:creationId xmlns:p14="http://schemas.microsoft.com/office/powerpoint/2010/main" val="1686975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piloting NIH </a:t>
            </a:r>
            <a:r>
              <a:rPr lang="en-US" dirty="0" err="1"/>
              <a:t>Figshare</a:t>
            </a:r>
            <a:r>
              <a:rPr lang="en-US" dirty="0"/>
              <a:t> as a generalist repository.</a:t>
            </a:r>
          </a:p>
        </p:txBody>
      </p:sp>
      <p:sp>
        <p:nvSpPr>
          <p:cNvPr id="4" name="Slide Number Placeholder 3"/>
          <p:cNvSpPr>
            <a:spLocks noGrp="1"/>
          </p:cNvSpPr>
          <p:nvPr>
            <p:ph type="sldNum" sz="quarter" idx="5"/>
          </p:nvPr>
        </p:nvSpPr>
        <p:spPr/>
        <p:txBody>
          <a:bodyPr/>
          <a:lstStyle/>
          <a:p>
            <a:fld id="{96E96954-6E00-4690-B214-29C0BC839438}" type="slidenum">
              <a:rPr lang="en-US" smtClean="0"/>
              <a:t>52</a:t>
            </a:fld>
            <a:endParaRPr lang="en-US"/>
          </a:p>
        </p:txBody>
      </p:sp>
    </p:spTree>
    <p:extLst>
      <p:ext uri="{BB962C8B-B14F-4D97-AF65-F5344CB8AC3E}">
        <p14:creationId xmlns:p14="http://schemas.microsoft.com/office/powerpoint/2010/main" val="12456887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on the efforts already undertaken by NIH to improve rigor, reproducibility, and transparency, and taking into account work done by outside organizations, including the National Academies(link is external), the National Centre for the Replacement, Refinement, and Reduction of Animals in Research(link is external), and scientific societies e.g. American Physiological Society(link is external), Society for Neuroscience(link is external), the Working Group is charged by the NIH Director to:</a:t>
            </a:r>
          </a:p>
          <a:p>
            <a:endParaRPr lang="en-US" dirty="0"/>
          </a:p>
          <a:p>
            <a:r>
              <a:rPr lang="en-US" dirty="0"/>
              <a:t>Identify gaps and opportunities to improve the rigor, reproducibility, translational validity, and transparency of studies involving animal models, including:</a:t>
            </a:r>
          </a:p>
          <a:p>
            <a:r>
              <a:rPr lang="en-US" dirty="0"/>
              <a:t>selecting animal models that are most appropriate for the scientific question</a:t>
            </a:r>
          </a:p>
          <a:p>
            <a:r>
              <a:rPr lang="en-US" dirty="0"/>
              <a:t>strengthening experimental design and statistical analysis, including appropriate statistical power and definition of endpoints</a:t>
            </a:r>
          </a:p>
          <a:p>
            <a:r>
              <a:rPr lang="en-US" dirty="0"/>
              <a:t>achieving appropriate transparency of methodological measures</a:t>
            </a:r>
          </a:p>
          <a:p>
            <a:r>
              <a:rPr lang="en-US" dirty="0"/>
              <a:t>considering how the conditions in which animals are housed and bred affects experimental outcomes</a:t>
            </a:r>
          </a:p>
          <a:p>
            <a:r>
              <a:rPr lang="en-US" dirty="0"/>
              <a:t>enhancing processes to incorporate rigor and transparency into grant application, peer review process, and manuscript publication</a:t>
            </a:r>
          </a:p>
          <a:p>
            <a:r>
              <a:rPr lang="en-US" dirty="0"/>
              <a:t>Evaluate how animal models of human disease are currently developed, validated, and accepted into routine use, and how this process could be improved</a:t>
            </a:r>
          </a:p>
          <a:p>
            <a:r>
              <a:rPr lang="en-US" dirty="0"/>
              <a:t>Assess the current state of science for validating alternative models to animal research</a:t>
            </a:r>
          </a:p>
          <a:p>
            <a:r>
              <a:rPr lang="en-US" dirty="0"/>
              <a:t>Consider the benefits and burdens of registering animal studies that aim to lead to first in human trials (e.g., preregistration of the experimental plan)</a:t>
            </a:r>
          </a:p>
          <a:p>
            <a:r>
              <a:rPr lang="en-US" dirty="0"/>
              <a:t>Model the financial implications of potential changes in the average costs of grants using animal models, the number of studies funded, or the need to develop multi-lab consortia to achieve appropriate statistical power</a:t>
            </a:r>
          </a:p>
          <a:p>
            <a:r>
              <a:rPr lang="en-US" dirty="0"/>
              <a:t>Consider how rigor in animal research is incorporated into training (e.g., statistical training; experimental design)</a:t>
            </a:r>
          </a:p>
        </p:txBody>
      </p:sp>
      <p:sp>
        <p:nvSpPr>
          <p:cNvPr id="4" name="Slide Number Placeholder 3"/>
          <p:cNvSpPr>
            <a:spLocks noGrp="1"/>
          </p:cNvSpPr>
          <p:nvPr>
            <p:ph type="sldNum" sz="quarter" idx="5"/>
          </p:nvPr>
        </p:nvSpPr>
        <p:spPr/>
        <p:txBody>
          <a:bodyPr/>
          <a:lstStyle/>
          <a:p>
            <a:fld id="{96E96954-6E00-4690-B214-29C0BC839438}" type="slidenum">
              <a:rPr lang="en-US" smtClean="0"/>
              <a:t>53</a:t>
            </a:fld>
            <a:endParaRPr lang="en-US"/>
          </a:p>
        </p:txBody>
      </p:sp>
    </p:spTree>
    <p:extLst>
      <p:ext uri="{BB962C8B-B14F-4D97-AF65-F5344CB8AC3E}">
        <p14:creationId xmlns:p14="http://schemas.microsoft.com/office/powerpoint/2010/main" val="27404167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2811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Funding Opportunity Purpose</a:t>
            </a:r>
          </a:p>
          <a:p>
            <a:r>
              <a:rPr lang="en-US" dirty="0"/>
              <a:t>Fetal bovine serum (FBS) is the most widely used growth supplement for cell culture because it cost-effectively supports the survival and growth of many cell lines.  Although serum is an effective growth promotor, it is highly variable in its composition, activity, and physiological effects on cells. This variability introduces inconsistencies into cell culture research. This Funding Opportunity Announcement (FOA) will support STTR projects to develop novel, reliable, and cost-effective tools that will make it easier for researchers to standardize or replace serum in cell culture.</a:t>
            </a:r>
          </a:p>
        </p:txBody>
      </p:sp>
      <p:sp>
        <p:nvSpPr>
          <p:cNvPr id="4" name="Slide Number Placeholder 3"/>
          <p:cNvSpPr>
            <a:spLocks noGrp="1"/>
          </p:cNvSpPr>
          <p:nvPr>
            <p:ph type="sldNum" sz="quarter" idx="10"/>
          </p:nvPr>
        </p:nvSpPr>
        <p:spPr/>
        <p:txBody>
          <a:bodyPr/>
          <a:lstStyle/>
          <a:p>
            <a:fld id="{96E96954-6E00-4690-B214-29C0BC839438}" type="slidenum">
              <a:rPr lang="en-US" smtClean="0"/>
              <a:t>55</a:t>
            </a:fld>
            <a:endParaRPr lang="en-US"/>
          </a:p>
        </p:txBody>
      </p:sp>
    </p:spTree>
    <p:extLst>
      <p:ext uri="{BB962C8B-B14F-4D97-AF65-F5344CB8AC3E}">
        <p14:creationId xmlns:p14="http://schemas.microsoft.com/office/powerpoint/2010/main" val="43989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Noted by research community; in multiple publications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Across research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Especially in preclinical 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Pharmaceutical</a:t>
            </a:r>
            <a:r>
              <a:rPr lang="en-US" altLang="en-US" baseline="0" dirty="0"/>
              <a:t> companies unable to reproduce much of the research in the scientific literature.</a:t>
            </a:r>
            <a:endParaRPr lang="en-US" altLang="en-US" dirty="0"/>
          </a:p>
          <a:p>
            <a:endParaRPr lang="en-US" altLang="en-US" dirty="0"/>
          </a:p>
          <a:p>
            <a:r>
              <a:rPr lang="en-US" altLang="en-US" dirty="0"/>
              <a:t>Begley – Amgen</a:t>
            </a:r>
          </a:p>
          <a:p>
            <a:r>
              <a:rPr lang="en-US" altLang="en-US" dirty="0" err="1"/>
              <a:t>Prinz</a:t>
            </a:r>
            <a:r>
              <a:rPr lang="en-US" altLang="en-US" dirty="0"/>
              <a:t> - Bayer</a:t>
            </a:r>
          </a:p>
          <a:p>
            <a:endParaRPr lang="en-US" altLang="en-US" dirty="0"/>
          </a:p>
        </p:txBody>
      </p:sp>
    </p:spTree>
    <p:extLst>
      <p:ext uri="{BB962C8B-B14F-4D97-AF65-F5344CB8AC3E}">
        <p14:creationId xmlns:p14="http://schemas.microsoft.com/office/powerpoint/2010/main" val="3119054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In 2002, several studies reported that the drug minocycline increased survival of SOD1 mice, a model of ALS. NINDS funded a trial in which hundreds of ALS patients were treated with minocycline for 9 months. No benefit was found. Published in 2007.</a:t>
            </a:r>
          </a:p>
          <a:p>
            <a:endParaRPr lang="en-US" sz="1200" baseline="0" dirty="0"/>
          </a:p>
          <a:p>
            <a:r>
              <a:rPr lang="en-US" sz="1200" baseline="0" dirty="0"/>
              <a:t>Looking back at the preclinical studies, in many cases, blinding, randomization, sex, and transgene copy numbers were not reported.</a:t>
            </a:r>
          </a:p>
          <a:p>
            <a:r>
              <a:rPr lang="en-US" sz="1200" baseline="0" dirty="0"/>
              <a:t>In 2012, NINDS convened a workshop that led to publication of this perspective, calling for increased transparency in reporting.</a:t>
            </a:r>
          </a:p>
          <a:p>
            <a:endParaRPr lang="en-US" sz="1200" baseline="0" dirty="0"/>
          </a:p>
          <a:p>
            <a:r>
              <a:rPr lang="en-US" sz="1200" baseline="0" dirty="0"/>
              <a:t>NINDS Workshop: http://www.ninds.nih.gov/funding/areas/channels_synapses_and_circuits/rigor_and_transparency/index.htm</a:t>
            </a:r>
          </a:p>
          <a:p>
            <a:endParaRPr lang="en-US" sz="1200" baseline="0" dirty="0"/>
          </a:p>
          <a:p>
            <a:r>
              <a:rPr lang="en-US" sz="1200" baseline="0" dirty="0"/>
              <a:t>Landis et al article: http://www.nature.com/nature/journal/v490/n7419/full/nature11556.html</a:t>
            </a:r>
          </a:p>
        </p:txBody>
      </p:sp>
      <p:sp>
        <p:nvSpPr>
          <p:cNvPr id="4" name="Slide Number Placeholder 3"/>
          <p:cNvSpPr>
            <a:spLocks noGrp="1"/>
          </p:cNvSpPr>
          <p:nvPr>
            <p:ph type="sldNum" sz="quarter" idx="10"/>
          </p:nvPr>
        </p:nvSpPr>
        <p:spPr/>
        <p:txBody>
          <a:bodyPr/>
          <a:lstStyle/>
          <a:p>
            <a:fld id="{7E5388A7-C295-4927-9178-10671C583E2C}" type="slidenum">
              <a:rPr lang="en-US" smtClean="0"/>
              <a:t>7</a:t>
            </a:fld>
            <a:endParaRPr lang="en-US" dirty="0"/>
          </a:p>
        </p:txBody>
      </p:sp>
    </p:spTree>
    <p:extLst>
      <p:ext uri="{BB962C8B-B14F-4D97-AF65-F5344CB8AC3E}">
        <p14:creationId xmlns:p14="http://schemas.microsoft.com/office/powerpoint/2010/main" val="1528896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year after the clinical</a:t>
            </a:r>
            <a:r>
              <a:rPr lang="en-US" baseline="0" dirty="0"/>
              <a:t> trial data were published</a:t>
            </a:r>
            <a:r>
              <a:rPr lang="en-US" dirty="0"/>
              <a:t>,</a:t>
            </a:r>
            <a:r>
              <a:rPr lang="en-US" baseline="0" dirty="0"/>
              <a:t> ALS TDI published </a:t>
            </a:r>
            <a:r>
              <a:rPr lang="en-US" dirty="0"/>
              <a:t>5 years</a:t>
            </a:r>
            <a:r>
              <a:rPr lang="en-US" baseline="0" dirty="0"/>
              <a:t> worth</a:t>
            </a:r>
            <a:r>
              <a:rPr lang="en-US" dirty="0"/>
              <a:t> of rigorous studies exploring the effects of more than 70 drugs in a mouse model of ALS.</a:t>
            </a:r>
          </a:p>
          <a:p>
            <a:r>
              <a:rPr lang="en-US" dirty="0"/>
              <a:t>None</a:t>
            </a:r>
            <a:r>
              <a:rPr lang="en-US" baseline="0" dirty="0"/>
              <a:t> showed a significant effect on the survival of mice, even those drugs previously reported to increase survival.</a:t>
            </a:r>
          </a:p>
          <a:p>
            <a:r>
              <a:rPr lang="en-US" baseline="0" dirty="0"/>
              <a:t>Small sample sizes likely led to erroneous results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http://www.nature.com/news/preclinical-research-make-mouse-studies-work-1.14913</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5814EAA-1D76-41D0-BF56-C35A360E46BC}"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3858727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24916">
              <a:defRPr/>
            </a:pPr>
            <a:endParaRPr lang="en-US" dirty="0"/>
          </a:p>
        </p:txBody>
      </p:sp>
      <p:sp>
        <p:nvSpPr>
          <p:cNvPr id="4" name="Slide Number Placeholder 3"/>
          <p:cNvSpPr>
            <a:spLocks noGrp="1"/>
          </p:cNvSpPr>
          <p:nvPr>
            <p:ph type="sldNum" sz="quarter" idx="10"/>
          </p:nvPr>
        </p:nvSpPr>
        <p:spPr/>
        <p:txBody>
          <a:bodyPr/>
          <a:lstStyle/>
          <a:p>
            <a:fld id="{96E96954-6E00-4690-B214-29C0BC839438}" type="slidenum">
              <a:rPr lang="en-US" smtClean="0"/>
              <a:t>9</a:t>
            </a:fld>
            <a:endParaRPr lang="en-US"/>
          </a:p>
        </p:txBody>
      </p:sp>
    </p:spTree>
    <p:extLst>
      <p:ext uri="{BB962C8B-B14F-4D97-AF65-F5344CB8AC3E}">
        <p14:creationId xmlns:p14="http://schemas.microsoft.com/office/powerpoint/2010/main" val="175605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dirty="0">
                <a:solidFill>
                  <a:schemeClr val="tx1"/>
                </a:solidFill>
              </a:rPr>
              <a:t>Poor training</a:t>
            </a:r>
          </a:p>
          <a:p>
            <a:pPr lvl="1">
              <a:spcBef>
                <a:spcPts val="1200"/>
              </a:spcBef>
            </a:pPr>
            <a:r>
              <a:rPr lang="en-US" sz="2800" dirty="0">
                <a:solidFill>
                  <a:schemeClr val="accent1"/>
                </a:solidFill>
              </a:rPr>
              <a:t>Inadequate experimental design – fundamental quality characteristics not reported/performed (e.g. blinded assessment, randomization, sample size calculations)</a:t>
            </a:r>
          </a:p>
          <a:p>
            <a:pPr lvl="1">
              <a:spcBef>
                <a:spcPts val="1200"/>
              </a:spcBef>
            </a:pPr>
            <a:r>
              <a:rPr lang="en-US" sz="2800" dirty="0">
                <a:solidFill>
                  <a:schemeClr val="accent1"/>
                </a:solidFill>
              </a:rPr>
              <a:t>Inappropriate use of statistics (“p-hacking”)</a:t>
            </a:r>
          </a:p>
          <a:p>
            <a:pPr lvl="1">
              <a:spcBef>
                <a:spcPts val="1200"/>
              </a:spcBef>
            </a:pPr>
            <a:r>
              <a:rPr lang="en-US" sz="2800" dirty="0">
                <a:solidFill>
                  <a:schemeClr val="accent1"/>
                </a:solidFill>
              </a:rPr>
              <a:t>Incomplete reporting of resources used and/or unexpected variability in resources</a:t>
            </a:r>
          </a:p>
          <a:p>
            <a:pPr marL="0" lvl="1" defTabSz="924916">
              <a:defRPr/>
            </a:pPr>
            <a:endParaRPr lang="en-US" dirty="0"/>
          </a:p>
        </p:txBody>
      </p:sp>
      <p:sp>
        <p:nvSpPr>
          <p:cNvPr id="4" name="Slide Number Placeholder 3"/>
          <p:cNvSpPr>
            <a:spLocks noGrp="1"/>
          </p:cNvSpPr>
          <p:nvPr>
            <p:ph type="sldNum" sz="quarter" idx="10"/>
          </p:nvPr>
        </p:nvSpPr>
        <p:spPr/>
        <p:txBody>
          <a:bodyPr/>
          <a:lstStyle/>
          <a:p>
            <a:fld id="{96E96954-6E00-4690-B214-29C0BC839438}" type="slidenum">
              <a:rPr lang="en-US" smtClean="0"/>
              <a:t>10</a:t>
            </a:fld>
            <a:endParaRPr lang="en-US"/>
          </a:p>
        </p:txBody>
      </p:sp>
    </p:spTree>
    <p:extLst>
      <p:ext uri="{BB962C8B-B14F-4D97-AF65-F5344CB8AC3E}">
        <p14:creationId xmlns:p14="http://schemas.microsoft.com/office/powerpoint/2010/main" val="1179215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CF82AFAF-5A4B-5C47-B403-1AB532082E29}" type="slidenum">
              <a:rPr lang="en-US"/>
              <a:pPr/>
              <a:t>‹#›</a:t>
            </a:fld>
            <a:endParaRPr lang="en-US" dirty="0"/>
          </a:p>
        </p:txBody>
      </p:sp>
    </p:spTree>
    <p:extLst>
      <p:ext uri="{BB962C8B-B14F-4D97-AF65-F5344CB8AC3E}">
        <p14:creationId xmlns:p14="http://schemas.microsoft.com/office/powerpoint/2010/main" val="3430036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BEC2B9A6-E7EC-9E4F-AB6A-26A4ED17DA22}" type="slidenum">
              <a:rPr lang="en-US"/>
              <a:pPr/>
              <a:t>‹#›</a:t>
            </a:fld>
            <a:endParaRPr lang="en-US" dirty="0"/>
          </a:p>
        </p:txBody>
      </p:sp>
    </p:spTree>
    <p:extLst>
      <p:ext uri="{BB962C8B-B14F-4D97-AF65-F5344CB8AC3E}">
        <p14:creationId xmlns:p14="http://schemas.microsoft.com/office/powerpoint/2010/main" val="3665390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219200"/>
            <a:ext cx="2768600" cy="4724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1219200"/>
            <a:ext cx="810260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E2A3F9C7-ECB9-D34A-8A58-3C7B9F2AE751}" type="slidenum">
              <a:rPr lang="en-US"/>
              <a:pPr/>
              <a:t>‹#›</a:t>
            </a:fld>
            <a:endParaRPr lang="en-US" dirty="0"/>
          </a:p>
        </p:txBody>
      </p:sp>
    </p:spTree>
    <p:extLst>
      <p:ext uri="{BB962C8B-B14F-4D97-AF65-F5344CB8AC3E}">
        <p14:creationId xmlns:p14="http://schemas.microsoft.com/office/powerpoint/2010/main" val="3096853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60583324-AE1C-3546-A724-4BA4670D7901}" type="slidenum">
              <a:rPr lang="en-US"/>
              <a:pPr/>
              <a:t>‹#›</a:t>
            </a:fld>
            <a:endParaRPr lang="en-US" dirty="0"/>
          </a:p>
        </p:txBody>
      </p:sp>
    </p:spTree>
    <p:extLst>
      <p:ext uri="{BB962C8B-B14F-4D97-AF65-F5344CB8AC3E}">
        <p14:creationId xmlns:p14="http://schemas.microsoft.com/office/powerpoint/2010/main" val="3782312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B3468414-309D-1545-8516-4272FDA8BBAD}" type="slidenum">
              <a:rPr lang="en-US"/>
              <a:pPr/>
              <a:t>‹#›</a:t>
            </a:fld>
            <a:endParaRPr lang="en-US" dirty="0"/>
          </a:p>
        </p:txBody>
      </p:sp>
    </p:spTree>
    <p:extLst>
      <p:ext uri="{BB962C8B-B14F-4D97-AF65-F5344CB8AC3E}">
        <p14:creationId xmlns:p14="http://schemas.microsoft.com/office/powerpoint/2010/main" val="4040219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430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430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FEE19172-03F7-3348-B569-171F00250647}" type="slidenum">
              <a:rPr lang="en-US"/>
              <a:pPr/>
              <a:t>‹#›</a:t>
            </a:fld>
            <a:endParaRPr lang="en-US" dirty="0"/>
          </a:p>
        </p:txBody>
      </p:sp>
    </p:spTree>
    <p:extLst>
      <p:ext uri="{BB962C8B-B14F-4D97-AF65-F5344CB8AC3E}">
        <p14:creationId xmlns:p14="http://schemas.microsoft.com/office/powerpoint/2010/main" val="188051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53D1C1EC-6680-9B4C-AC2B-20645CBFBE05}" type="slidenum">
              <a:rPr lang="en-US"/>
              <a:pPr/>
              <a:t>‹#›</a:t>
            </a:fld>
            <a:endParaRPr lang="en-US" dirty="0"/>
          </a:p>
        </p:txBody>
      </p:sp>
    </p:spTree>
    <p:extLst>
      <p:ext uri="{BB962C8B-B14F-4D97-AF65-F5344CB8AC3E}">
        <p14:creationId xmlns:p14="http://schemas.microsoft.com/office/powerpoint/2010/main" val="1727939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D303D29F-C580-5C4D-AAA1-94293C4E9288}" type="slidenum">
              <a:rPr lang="en-US"/>
              <a:pPr/>
              <a:t>‹#›</a:t>
            </a:fld>
            <a:endParaRPr lang="en-US" dirty="0"/>
          </a:p>
        </p:txBody>
      </p:sp>
    </p:spTree>
    <p:extLst>
      <p:ext uri="{BB962C8B-B14F-4D97-AF65-F5344CB8AC3E}">
        <p14:creationId xmlns:p14="http://schemas.microsoft.com/office/powerpoint/2010/main" val="3427698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E0544C4-E35C-7145-8F0C-14E842E56F07}" type="slidenum">
              <a:rPr lang="en-US"/>
              <a:pPr/>
              <a:t>‹#›</a:t>
            </a:fld>
            <a:endParaRPr lang="en-US" dirty="0"/>
          </a:p>
        </p:txBody>
      </p:sp>
    </p:spTree>
    <p:extLst>
      <p:ext uri="{BB962C8B-B14F-4D97-AF65-F5344CB8AC3E}">
        <p14:creationId xmlns:p14="http://schemas.microsoft.com/office/powerpoint/2010/main" val="3457844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990601"/>
            <a:ext cx="4011084" cy="1019591"/>
          </a:xfrm>
        </p:spPr>
        <p:txBody>
          <a:bodyPr anchor="b"/>
          <a:lstStyle>
            <a:lvl1pPr algn="l">
              <a:defRPr sz="2000" b="1">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a:xfrm>
            <a:off x="4766733" y="990600"/>
            <a:ext cx="6815667" cy="5135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010191"/>
            <a:ext cx="4011084" cy="411597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338BE5A4-5F52-0141-A746-9964904CDF30}" type="slidenum">
              <a:rPr lang="en-US"/>
              <a:pPr/>
              <a:t>‹#›</a:t>
            </a:fld>
            <a:endParaRPr lang="en-US" dirty="0"/>
          </a:p>
        </p:txBody>
      </p:sp>
    </p:spTree>
    <p:extLst>
      <p:ext uri="{BB962C8B-B14F-4D97-AF65-F5344CB8AC3E}">
        <p14:creationId xmlns:p14="http://schemas.microsoft.com/office/powerpoint/2010/main" val="2115469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066800"/>
            <a:ext cx="7315200" cy="3660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98703452-609A-F345-AAC0-1247A9502128}" type="slidenum">
              <a:rPr lang="en-US"/>
              <a:pPr/>
              <a:t>‹#›</a:t>
            </a:fld>
            <a:endParaRPr lang="en-US" dirty="0"/>
          </a:p>
        </p:txBody>
      </p:sp>
    </p:spTree>
    <p:extLst>
      <p:ext uri="{BB962C8B-B14F-4D97-AF65-F5344CB8AC3E}">
        <p14:creationId xmlns:p14="http://schemas.microsoft.com/office/powerpoint/2010/main" val="3413241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31" name="Picture 7" descr="top_header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 y="0"/>
            <a:ext cx="12192001" cy="917433"/>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1524000" y="228601"/>
            <a:ext cx="101600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enter title</a:t>
            </a:r>
          </a:p>
        </p:txBody>
      </p:sp>
      <p:sp>
        <p:nvSpPr>
          <p:cNvPr id="1030" name="Rectangle 6"/>
          <p:cNvSpPr>
            <a:spLocks noGrp="1" noChangeArrowheads="1"/>
          </p:cNvSpPr>
          <p:nvPr>
            <p:ph type="sldNum" sz="quarter" idx="4"/>
          </p:nvPr>
        </p:nvSpPr>
        <p:spPr bwMode="auto">
          <a:xfrm>
            <a:off x="10363200" y="6553201"/>
            <a:ext cx="1828800"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000" b="1">
                <a:solidFill>
                  <a:srgbClr val="000000"/>
                </a:solidFill>
              </a:defRPr>
            </a:lvl1pPr>
          </a:lstStyle>
          <a:p>
            <a:pPr fontAlgn="base">
              <a:spcBef>
                <a:spcPct val="0"/>
              </a:spcBef>
              <a:spcAft>
                <a:spcPct val="0"/>
              </a:spcAft>
            </a:pPr>
            <a:fld id="{2C626EB7-FB23-9946-AC03-BE678F8DC972}" type="slidenum">
              <a:rPr lang="en-US" smtClean="0"/>
              <a:pPr fontAlgn="base">
                <a:spcBef>
                  <a:spcPct val="0"/>
                </a:spcBef>
                <a:spcAft>
                  <a:spcPct val="0"/>
                </a:spcAft>
              </a:pPr>
              <a:t>‹#›</a:t>
            </a:fld>
            <a:endParaRPr lang="en-US" dirty="0"/>
          </a:p>
        </p:txBody>
      </p:sp>
      <p:pic>
        <p:nvPicPr>
          <p:cNvPr id="1032" name="Picture 8" descr="logo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4934" y="6429315"/>
            <a:ext cx="414609" cy="313638"/>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3"/>
          <p:cNvSpPr>
            <a:spLocks noGrp="1" noChangeArrowheads="1"/>
          </p:cNvSpPr>
          <p:nvPr>
            <p:ph type="body" idx="1"/>
          </p:nvPr>
        </p:nvSpPr>
        <p:spPr bwMode="auto">
          <a:xfrm>
            <a:off x="609600" y="1066800"/>
            <a:ext cx="10972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OER_Master_Logo_2blue.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6000" y="6400800"/>
            <a:ext cx="2548328" cy="381000"/>
          </a:xfrm>
          <a:prstGeom prst="rect">
            <a:avLst/>
          </a:prstGeom>
        </p:spPr>
      </p:pic>
    </p:spTree>
    <p:extLst>
      <p:ext uri="{BB962C8B-B14F-4D97-AF65-F5344CB8AC3E}">
        <p14:creationId xmlns:p14="http://schemas.microsoft.com/office/powerpoint/2010/main" val="2045581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r" rtl="0" eaLnBrk="1" fontAlgn="base" hangingPunct="1">
        <a:spcBef>
          <a:spcPct val="0"/>
        </a:spcBef>
        <a:spcAft>
          <a:spcPct val="0"/>
        </a:spcAft>
        <a:defRPr sz="2400" b="1">
          <a:solidFill>
            <a:schemeClr val="bg1"/>
          </a:solidFill>
          <a:latin typeface="+mj-lt"/>
          <a:ea typeface="+mj-ea"/>
          <a:cs typeface="+mj-cs"/>
        </a:defRPr>
      </a:lvl1pPr>
      <a:lvl2pPr algn="r" rtl="0" eaLnBrk="1" fontAlgn="base" hangingPunct="1">
        <a:spcBef>
          <a:spcPct val="0"/>
        </a:spcBef>
        <a:spcAft>
          <a:spcPct val="0"/>
        </a:spcAft>
        <a:defRPr sz="2400" b="1">
          <a:solidFill>
            <a:schemeClr val="bg1"/>
          </a:solidFill>
          <a:latin typeface="Arial" charset="0"/>
          <a:ea typeface="ＭＳ Ｐゴシック" charset="0"/>
          <a:cs typeface="Arial" charset="0"/>
        </a:defRPr>
      </a:lvl2pPr>
      <a:lvl3pPr algn="r" rtl="0" eaLnBrk="1" fontAlgn="base" hangingPunct="1">
        <a:spcBef>
          <a:spcPct val="0"/>
        </a:spcBef>
        <a:spcAft>
          <a:spcPct val="0"/>
        </a:spcAft>
        <a:defRPr sz="2400" b="1">
          <a:solidFill>
            <a:schemeClr val="bg1"/>
          </a:solidFill>
          <a:latin typeface="Arial" charset="0"/>
          <a:ea typeface="ＭＳ Ｐゴシック" charset="0"/>
          <a:cs typeface="Arial" charset="0"/>
        </a:defRPr>
      </a:lvl3pPr>
      <a:lvl4pPr algn="r" rtl="0" eaLnBrk="1" fontAlgn="base" hangingPunct="1">
        <a:spcBef>
          <a:spcPct val="0"/>
        </a:spcBef>
        <a:spcAft>
          <a:spcPct val="0"/>
        </a:spcAft>
        <a:defRPr sz="2400" b="1">
          <a:solidFill>
            <a:schemeClr val="bg1"/>
          </a:solidFill>
          <a:latin typeface="Arial" charset="0"/>
          <a:ea typeface="ＭＳ Ｐゴシック" charset="0"/>
          <a:cs typeface="Arial" charset="0"/>
        </a:defRPr>
      </a:lvl4pPr>
      <a:lvl5pPr algn="r" rtl="0" eaLnBrk="1" fontAlgn="base" hangingPunct="1">
        <a:spcBef>
          <a:spcPct val="0"/>
        </a:spcBef>
        <a:spcAft>
          <a:spcPct val="0"/>
        </a:spcAft>
        <a:defRPr sz="2400" b="1">
          <a:solidFill>
            <a:schemeClr val="bg1"/>
          </a:solidFill>
          <a:latin typeface="Arial" charset="0"/>
          <a:ea typeface="ＭＳ Ｐゴシック" charset="0"/>
          <a:cs typeface="Arial" charset="0"/>
        </a:defRPr>
      </a:lvl5pPr>
      <a:lvl6pPr marL="457200" algn="r" rtl="0" eaLnBrk="1" fontAlgn="base" hangingPunct="1">
        <a:spcBef>
          <a:spcPct val="0"/>
        </a:spcBef>
        <a:spcAft>
          <a:spcPct val="0"/>
        </a:spcAft>
        <a:defRPr sz="2400" b="1">
          <a:solidFill>
            <a:schemeClr val="bg1"/>
          </a:solidFill>
          <a:latin typeface="Arial" charset="0"/>
          <a:ea typeface="ＭＳ Ｐゴシック" charset="0"/>
          <a:cs typeface="Arial" charset="0"/>
        </a:defRPr>
      </a:lvl6pPr>
      <a:lvl7pPr marL="914400" algn="r" rtl="0" eaLnBrk="1" fontAlgn="base" hangingPunct="1">
        <a:spcBef>
          <a:spcPct val="0"/>
        </a:spcBef>
        <a:spcAft>
          <a:spcPct val="0"/>
        </a:spcAft>
        <a:defRPr sz="2400" b="1">
          <a:solidFill>
            <a:schemeClr val="bg1"/>
          </a:solidFill>
          <a:latin typeface="Arial" charset="0"/>
          <a:ea typeface="ＭＳ Ｐゴシック" charset="0"/>
          <a:cs typeface="Arial" charset="0"/>
        </a:defRPr>
      </a:lvl7pPr>
      <a:lvl8pPr marL="1371600" algn="r" rtl="0" eaLnBrk="1" fontAlgn="base" hangingPunct="1">
        <a:spcBef>
          <a:spcPct val="0"/>
        </a:spcBef>
        <a:spcAft>
          <a:spcPct val="0"/>
        </a:spcAft>
        <a:defRPr sz="2400" b="1">
          <a:solidFill>
            <a:schemeClr val="bg1"/>
          </a:solidFill>
          <a:latin typeface="Arial" charset="0"/>
          <a:ea typeface="ＭＳ Ｐゴシック" charset="0"/>
          <a:cs typeface="Arial" charset="0"/>
        </a:defRPr>
      </a:lvl8pPr>
      <a:lvl9pPr marL="1828800" algn="r" rtl="0" eaLnBrk="1" fontAlgn="base" hangingPunct="1">
        <a:spcBef>
          <a:spcPct val="0"/>
        </a:spcBef>
        <a:spcAft>
          <a:spcPct val="0"/>
        </a:spcAft>
        <a:defRPr sz="2400" b="1">
          <a:solidFill>
            <a:schemeClr val="bg1"/>
          </a:solidFill>
          <a:latin typeface="Arial" charset="0"/>
          <a:ea typeface="ＭＳ Ｐゴシック"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rgbClr val="003366"/>
          </a:solidFill>
          <a:latin typeface="+mn-lt"/>
          <a:ea typeface="Arial" charset="0"/>
          <a:cs typeface="+mn-cs"/>
        </a:defRPr>
      </a:lvl2pPr>
      <a:lvl3pPr marL="1143000" indent="-228600" algn="l" rtl="0" eaLnBrk="1" fontAlgn="base" hangingPunct="1">
        <a:spcBef>
          <a:spcPct val="20000"/>
        </a:spcBef>
        <a:spcAft>
          <a:spcPct val="0"/>
        </a:spcAft>
        <a:buChar char="•"/>
        <a:defRPr sz="24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20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20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20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0.png"/><Relationship Id="rId4" Type="http://schemas.openxmlformats.org/officeDocument/2006/relationships/image" Target="../media/image19.tm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31.png"/><Relationship Id="rId4" Type="http://schemas.openxmlformats.org/officeDocument/2006/relationships/hyperlink" Target="https://grants.nih.gov/reproducibility/index.ht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3.png"/><Relationship Id="rId4" Type="http://schemas.openxmlformats.org/officeDocument/2006/relationships/hyperlink" Target="http://grants.nih.gov/grants/guide/notice-files/NOT-OD-15-102.html"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22.xml"/><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35.png"/><Relationship Id="rId4" Type="http://schemas.openxmlformats.org/officeDocument/2006/relationships/hyperlink" Target="http://grants.nih.gov/reproducibility/index.htm"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nigms.nih.gov/training/pages/clearinghouse-for-training-modules-to-enhance-data-reproducibility.aspx"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grants.nih.gov/policy/reproducibility/index.htm"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datascience.nih.gov/strategicplan"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hyperlink" Target="https://www.nlm.nih.gov/NIHbmic/nih_data_sharing_repositories.html"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acd.od.nih.gov/working-groups/eprar.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3600" dirty="0">
                <a:solidFill>
                  <a:schemeClr val="tx1"/>
                </a:solidFill>
              </a:rPr>
              <a:t>RIGOR AND REPRODUCIBILITY:</a:t>
            </a:r>
            <a:br>
              <a:rPr lang="en-US" sz="3600" dirty="0">
                <a:solidFill>
                  <a:schemeClr val="tx1"/>
                </a:solidFill>
              </a:rPr>
            </a:br>
            <a:r>
              <a:rPr lang="en-US" sz="3600" dirty="0">
                <a:solidFill>
                  <a:schemeClr val="tx1"/>
                </a:solidFill>
              </a:rPr>
              <a:t>BACK TO BASICS</a:t>
            </a:r>
          </a:p>
        </p:txBody>
      </p:sp>
      <p:sp>
        <p:nvSpPr>
          <p:cNvPr id="3" name="Subtitle 2"/>
          <p:cNvSpPr>
            <a:spLocks noGrp="1"/>
          </p:cNvSpPr>
          <p:nvPr>
            <p:ph type="subTitle" idx="1"/>
          </p:nvPr>
        </p:nvSpPr>
        <p:spPr/>
        <p:txBody>
          <a:bodyPr/>
          <a:lstStyle/>
          <a:p>
            <a:r>
              <a:rPr lang="en-US" sz="2800" dirty="0"/>
              <a:t>Patricia Valdez, Ph.D.</a:t>
            </a:r>
          </a:p>
          <a:p>
            <a:r>
              <a:rPr lang="en-US" sz="2800" dirty="0"/>
              <a:t>NIH Extramural Research Integrity Officer</a:t>
            </a:r>
          </a:p>
          <a:p>
            <a:r>
              <a:rPr lang="en-US" sz="2800" dirty="0"/>
              <a:t>National Institutes of Health</a:t>
            </a:r>
          </a:p>
        </p:txBody>
      </p:sp>
      <p:sp>
        <p:nvSpPr>
          <p:cNvPr id="4" name="Slide Number Placeholder 3"/>
          <p:cNvSpPr>
            <a:spLocks noGrp="1"/>
          </p:cNvSpPr>
          <p:nvPr>
            <p:ph type="sldNum" sz="quarter" idx="10"/>
          </p:nvPr>
        </p:nvSpPr>
        <p:spPr/>
        <p:txBody>
          <a:bodyPr/>
          <a:lstStyle/>
          <a:p>
            <a:fld id="{CF82AFAF-5A4B-5C47-B403-1AB532082E29}" type="slidenum">
              <a:rPr lang="en-US" smtClean="0"/>
              <a:pPr/>
              <a:t>1</a:t>
            </a:fld>
            <a:endParaRPr lang="en-US" dirty="0"/>
          </a:p>
        </p:txBody>
      </p:sp>
    </p:spTree>
    <p:extLst>
      <p:ext uri="{BB962C8B-B14F-4D97-AF65-F5344CB8AC3E}">
        <p14:creationId xmlns:p14="http://schemas.microsoft.com/office/powerpoint/2010/main" val="1999255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400" y="228600"/>
            <a:ext cx="10160000" cy="563563"/>
          </a:xfrm>
        </p:spPr>
        <p:txBody>
          <a:bodyPr/>
          <a:lstStyle/>
          <a:p>
            <a:pPr algn="ctr"/>
            <a:r>
              <a:rPr lang="en-US" sz="2800" dirty="0"/>
              <a:t>Factors That “Short Circuit” </a:t>
            </a:r>
            <a:br>
              <a:rPr lang="en-US" sz="2800" dirty="0"/>
            </a:br>
            <a:r>
              <a:rPr lang="en-US" sz="2800" dirty="0"/>
              <a:t>Self-correction</a:t>
            </a:r>
          </a:p>
        </p:txBody>
      </p:sp>
      <p:sp>
        <p:nvSpPr>
          <p:cNvPr id="3" name="Content Placeholder 2"/>
          <p:cNvSpPr>
            <a:spLocks noGrp="1"/>
          </p:cNvSpPr>
          <p:nvPr>
            <p:ph idx="1"/>
          </p:nvPr>
        </p:nvSpPr>
        <p:spPr/>
        <p:txBody>
          <a:bodyPr/>
          <a:lstStyle/>
          <a:p>
            <a:pPr marL="0" indent="0">
              <a:buNone/>
            </a:pPr>
            <a:r>
              <a:rPr lang="en-US" sz="2800" dirty="0"/>
              <a:t>Poor training</a:t>
            </a:r>
          </a:p>
          <a:p>
            <a:pPr lvl="1">
              <a:spcBef>
                <a:spcPts val="1200"/>
              </a:spcBef>
              <a:buClr>
                <a:srgbClr val="003399"/>
              </a:buClr>
            </a:pPr>
            <a:r>
              <a:rPr lang="en-US" dirty="0">
                <a:solidFill>
                  <a:srgbClr val="003399"/>
                </a:solidFill>
              </a:rPr>
              <a:t>Inadequate experimental design </a:t>
            </a:r>
          </a:p>
          <a:p>
            <a:pPr lvl="1">
              <a:spcBef>
                <a:spcPts val="1200"/>
              </a:spcBef>
              <a:buClr>
                <a:srgbClr val="003399"/>
              </a:buClr>
            </a:pPr>
            <a:r>
              <a:rPr lang="en-US" dirty="0">
                <a:solidFill>
                  <a:srgbClr val="003399"/>
                </a:solidFill>
              </a:rPr>
              <a:t>Inappropriate use of statistics (“p-hacking”)</a:t>
            </a:r>
          </a:p>
          <a:p>
            <a:pPr lvl="1">
              <a:spcBef>
                <a:spcPts val="1200"/>
              </a:spcBef>
              <a:buClr>
                <a:srgbClr val="003399"/>
              </a:buClr>
            </a:pPr>
            <a:r>
              <a:rPr lang="en-US" dirty="0">
                <a:solidFill>
                  <a:srgbClr val="003399"/>
                </a:solidFill>
              </a:rPr>
              <a:t>Incomplete reporting of resources used and/or unexpected variability in resources</a:t>
            </a:r>
          </a:p>
        </p:txBody>
      </p:sp>
      <p:sp>
        <p:nvSpPr>
          <p:cNvPr id="4" name="Slide Number Placeholder 3"/>
          <p:cNvSpPr>
            <a:spLocks noGrp="1"/>
          </p:cNvSpPr>
          <p:nvPr>
            <p:ph type="sldNum" sz="quarter" idx="10"/>
          </p:nvPr>
        </p:nvSpPr>
        <p:spPr/>
        <p:txBody>
          <a:bodyPr/>
          <a:lstStyle/>
          <a:p>
            <a:fld id="{60583324-AE1C-3546-A724-4BA4670D7901}" type="slidenum">
              <a:rPr lang="en-US" smtClean="0"/>
              <a:pPr/>
              <a:t>10</a:t>
            </a:fld>
            <a:endParaRPr lang="en-US" dirty="0"/>
          </a:p>
        </p:txBody>
      </p:sp>
      <p:pic>
        <p:nvPicPr>
          <p:cNvPr id="5" name="Content Placeholder 6"/>
          <p:cNvPicPr>
            <a:picLocks noChangeAspect="1"/>
          </p:cNvPicPr>
          <p:nvPr/>
        </p:nvPicPr>
        <p:blipFill rotWithShape="1">
          <a:blip r:embed="rId3" cstate="email">
            <a:extLst>
              <a:ext uri="{28A0092B-C50C-407E-A947-70E740481C1C}">
                <a14:useLocalDpi xmlns:a14="http://schemas.microsoft.com/office/drawing/2010/main" val="0"/>
              </a:ext>
            </a:extLst>
          </a:blip>
          <a:srcRect l="61145" t="69541" r="2907" b="9893"/>
          <a:stretch/>
        </p:blipFill>
        <p:spPr>
          <a:xfrm>
            <a:off x="3886200" y="4006166"/>
            <a:ext cx="3253377" cy="1861234"/>
          </a:xfrm>
          <a:prstGeom prst="rect">
            <a:avLst/>
          </a:prstGeom>
        </p:spPr>
      </p:pic>
    </p:spTree>
    <p:extLst>
      <p:ext uri="{BB962C8B-B14F-4D97-AF65-F5344CB8AC3E}">
        <p14:creationId xmlns:p14="http://schemas.microsoft.com/office/powerpoint/2010/main" val="3524326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800" dirty="0"/>
              <a:t>Publication practices </a:t>
            </a:r>
          </a:p>
          <a:p>
            <a:pPr lvl="1">
              <a:buClr>
                <a:srgbClr val="003399"/>
              </a:buClr>
            </a:pPr>
            <a:r>
              <a:rPr lang="en-US" dirty="0">
                <a:solidFill>
                  <a:srgbClr val="003399"/>
                </a:solidFill>
              </a:rPr>
              <a:t>Difficulty in publishing negative findings</a:t>
            </a:r>
          </a:p>
          <a:p>
            <a:pPr lvl="1">
              <a:buClr>
                <a:srgbClr val="003399"/>
              </a:buClr>
            </a:pPr>
            <a:r>
              <a:rPr lang="en-US" dirty="0">
                <a:solidFill>
                  <a:srgbClr val="003399"/>
                </a:solidFill>
              </a:rPr>
              <a:t>Overemphasis on the “exciting, big picture” findings;            leaves out necessary details </a:t>
            </a:r>
          </a:p>
          <a:p>
            <a:pPr lvl="1">
              <a:buClr>
                <a:srgbClr val="003399"/>
              </a:buClr>
            </a:pPr>
            <a:endParaRPr lang="en-US" sz="800" dirty="0">
              <a:solidFill>
                <a:srgbClr val="003399"/>
              </a:solidFill>
            </a:endParaRPr>
          </a:p>
          <a:p>
            <a:pPr marL="0" indent="0">
              <a:buClr>
                <a:srgbClr val="003399"/>
              </a:buClr>
              <a:buNone/>
            </a:pPr>
            <a:r>
              <a:rPr lang="en-US" sz="2800" dirty="0"/>
              <a:t>Current “hyper-competitive” environment</a:t>
            </a:r>
          </a:p>
          <a:p>
            <a:pPr lvl="1">
              <a:buClr>
                <a:srgbClr val="003399"/>
              </a:buClr>
            </a:pPr>
            <a:r>
              <a:rPr lang="en-US" dirty="0">
                <a:solidFill>
                  <a:srgbClr val="003399"/>
                </a:solidFill>
              </a:rPr>
              <a:t>Historically low funding rates</a:t>
            </a:r>
            <a:endParaRPr lang="en-US" dirty="0">
              <a:solidFill>
                <a:schemeClr val="accent1"/>
              </a:solidFill>
            </a:endParaRPr>
          </a:p>
          <a:p>
            <a:pPr lvl="1">
              <a:buClr>
                <a:srgbClr val="003399"/>
              </a:buClr>
            </a:pPr>
            <a:r>
              <a:rPr lang="en-US" dirty="0">
                <a:solidFill>
                  <a:srgbClr val="003399"/>
                </a:solidFill>
              </a:rPr>
              <a:t>Grant review and promotion decisions depend                        too much on “high profile” publications</a:t>
            </a:r>
          </a:p>
        </p:txBody>
      </p:sp>
      <p:sp>
        <p:nvSpPr>
          <p:cNvPr id="4" name="Slide Number Placeholder 3"/>
          <p:cNvSpPr>
            <a:spLocks noGrp="1"/>
          </p:cNvSpPr>
          <p:nvPr>
            <p:ph type="sldNum" sz="quarter" idx="10"/>
          </p:nvPr>
        </p:nvSpPr>
        <p:spPr/>
        <p:txBody>
          <a:bodyPr/>
          <a:lstStyle/>
          <a:p>
            <a:fld id="{60583324-AE1C-3546-A724-4BA4670D7901}" type="slidenum">
              <a:rPr lang="en-US" smtClean="0"/>
              <a:pPr/>
              <a:t>11</a:t>
            </a:fld>
            <a:endParaRPr lang="en-US" dirty="0"/>
          </a:p>
        </p:txBody>
      </p:sp>
      <p:pic>
        <p:nvPicPr>
          <p:cNvPr id="6" name="Picture 5"/>
          <p:cNvPicPr>
            <a:picLocks noChangeAspect="1"/>
          </p:cNvPicPr>
          <p:nvPr/>
        </p:nvPicPr>
        <p:blipFill>
          <a:blip r:embed="rId3"/>
          <a:stretch>
            <a:fillRect/>
          </a:stretch>
        </p:blipFill>
        <p:spPr>
          <a:xfrm>
            <a:off x="9683151" y="1401764"/>
            <a:ext cx="1899249" cy="1980218"/>
          </a:xfrm>
          <a:prstGeom prst="rect">
            <a:avLst/>
          </a:prstGeom>
        </p:spPr>
      </p:pic>
      <p:grpSp>
        <p:nvGrpSpPr>
          <p:cNvPr id="7" name="Group 6"/>
          <p:cNvGrpSpPr/>
          <p:nvPr/>
        </p:nvGrpSpPr>
        <p:grpSpPr>
          <a:xfrm>
            <a:off x="9296400" y="3894478"/>
            <a:ext cx="1216794" cy="1073114"/>
            <a:chOff x="7450605" y="5245838"/>
            <a:chExt cx="1216794" cy="1073114"/>
          </a:xfrm>
        </p:grpSpPr>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50605" y="5245838"/>
              <a:ext cx="709596" cy="1073114"/>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57803" y="5245838"/>
              <a:ext cx="709596" cy="1073114"/>
            </a:xfrm>
            <a:prstGeom prst="rect">
              <a:avLst/>
            </a:prstGeom>
          </p:spPr>
        </p:pic>
      </p:grpSp>
      <p:sp>
        <p:nvSpPr>
          <p:cNvPr id="10" name="Title 1">
            <a:extLst>
              <a:ext uri="{FF2B5EF4-FFF2-40B4-BE49-F238E27FC236}">
                <a16:creationId xmlns:a16="http://schemas.microsoft.com/office/drawing/2014/main" id="{5AFC1126-95F6-4C6F-A2E8-CE6E6438085A}"/>
              </a:ext>
            </a:extLst>
          </p:cNvPr>
          <p:cNvSpPr txBox="1">
            <a:spLocks/>
          </p:cNvSpPr>
          <p:nvPr/>
        </p:nvSpPr>
        <p:spPr bwMode="auto">
          <a:xfrm>
            <a:off x="1041400" y="228600"/>
            <a:ext cx="101600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400" b="1">
                <a:solidFill>
                  <a:schemeClr val="bg1"/>
                </a:solidFill>
                <a:latin typeface="+mj-lt"/>
                <a:ea typeface="+mj-ea"/>
                <a:cs typeface="+mj-cs"/>
              </a:defRPr>
            </a:lvl1pPr>
            <a:lvl2pPr algn="r" rtl="0" eaLnBrk="1" fontAlgn="base" hangingPunct="1">
              <a:spcBef>
                <a:spcPct val="0"/>
              </a:spcBef>
              <a:spcAft>
                <a:spcPct val="0"/>
              </a:spcAft>
              <a:defRPr sz="2400" b="1">
                <a:solidFill>
                  <a:schemeClr val="bg1"/>
                </a:solidFill>
                <a:latin typeface="Arial" charset="0"/>
                <a:ea typeface="ＭＳ Ｐゴシック" charset="0"/>
                <a:cs typeface="Arial" charset="0"/>
              </a:defRPr>
            </a:lvl2pPr>
            <a:lvl3pPr algn="r" rtl="0" eaLnBrk="1" fontAlgn="base" hangingPunct="1">
              <a:spcBef>
                <a:spcPct val="0"/>
              </a:spcBef>
              <a:spcAft>
                <a:spcPct val="0"/>
              </a:spcAft>
              <a:defRPr sz="2400" b="1">
                <a:solidFill>
                  <a:schemeClr val="bg1"/>
                </a:solidFill>
                <a:latin typeface="Arial" charset="0"/>
                <a:ea typeface="ＭＳ Ｐゴシック" charset="0"/>
                <a:cs typeface="Arial" charset="0"/>
              </a:defRPr>
            </a:lvl3pPr>
            <a:lvl4pPr algn="r" rtl="0" eaLnBrk="1" fontAlgn="base" hangingPunct="1">
              <a:spcBef>
                <a:spcPct val="0"/>
              </a:spcBef>
              <a:spcAft>
                <a:spcPct val="0"/>
              </a:spcAft>
              <a:defRPr sz="2400" b="1">
                <a:solidFill>
                  <a:schemeClr val="bg1"/>
                </a:solidFill>
                <a:latin typeface="Arial" charset="0"/>
                <a:ea typeface="ＭＳ Ｐゴシック" charset="0"/>
                <a:cs typeface="Arial" charset="0"/>
              </a:defRPr>
            </a:lvl4pPr>
            <a:lvl5pPr algn="r" rtl="0" eaLnBrk="1" fontAlgn="base" hangingPunct="1">
              <a:spcBef>
                <a:spcPct val="0"/>
              </a:spcBef>
              <a:spcAft>
                <a:spcPct val="0"/>
              </a:spcAft>
              <a:defRPr sz="2400" b="1">
                <a:solidFill>
                  <a:schemeClr val="bg1"/>
                </a:solidFill>
                <a:latin typeface="Arial" charset="0"/>
                <a:ea typeface="ＭＳ Ｐゴシック" charset="0"/>
                <a:cs typeface="Arial" charset="0"/>
              </a:defRPr>
            </a:lvl5pPr>
            <a:lvl6pPr marL="457200" algn="r" rtl="0" eaLnBrk="1" fontAlgn="base" hangingPunct="1">
              <a:spcBef>
                <a:spcPct val="0"/>
              </a:spcBef>
              <a:spcAft>
                <a:spcPct val="0"/>
              </a:spcAft>
              <a:defRPr sz="2400" b="1">
                <a:solidFill>
                  <a:schemeClr val="bg1"/>
                </a:solidFill>
                <a:latin typeface="Arial" charset="0"/>
                <a:ea typeface="ＭＳ Ｐゴシック" charset="0"/>
                <a:cs typeface="Arial" charset="0"/>
              </a:defRPr>
            </a:lvl6pPr>
            <a:lvl7pPr marL="914400" algn="r" rtl="0" eaLnBrk="1" fontAlgn="base" hangingPunct="1">
              <a:spcBef>
                <a:spcPct val="0"/>
              </a:spcBef>
              <a:spcAft>
                <a:spcPct val="0"/>
              </a:spcAft>
              <a:defRPr sz="2400" b="1">
                <a:solidFill>
                  <a:schemeClr val="bg1"/>
                </a:solidFill>
                <a:latin typeface="Arial" charset="0"/>
                <a:ea typeface="ＭＳ Ｐゴシック" charset="0"/>
                <a:cs typeface="Arial" charset="0"/>
              </a:defRPr>
            </a:lvl7pPr>
            <a:lvl8pPr marL="1371600" algn="r" rtl="0" eaLnBrk="1" fontAlgn="base" hangingPunct="1">
              <a:spcBef>
                <a:spcPct val="0"/>
              </a:spcBef>
              <a:spcAft>
                <a:spcPct val="0"/>
              </a:spcAft>
              <a:defRPr sz="2400" b="1">
                <a:solidFill>
                  <a:schemeClr val="bg1"/>
                </a:solidFill>
                <a:latin typeface="Arial" charset="0"/>
                <a:ea typeface="ＭＳ Ｐゴシック" charset="0"/>
                <a:cs typeface="Arial" charset="0"/>
              </a:defRPr>
            </a:lvl8pPr>
            <a:lvl9pPr marL="1828800" algn="r" rtl="0" eaLnBrk="1" fontAlgn="base" hangingPunct="1">
              <a:spcBef>
                <a:spcPct val="0"/>
              </a:spcBef>
              <a:spcAft>
                <a:spcPct val="0"/>
              </a:spcAft>
              <a:defRPr sz="2400" b="1">
                <a:solidFill>
                  <a:schemeClr val="bg1"/>
                </a:solidFill>
                <a:latin typeface="Arial" charset="0"/>
                <a:ea typeface="ＭＳ Ｐゴシック" charset="0"/>
                <a:cs typeface="Arial" charset="0"/>
              </a:defRPr>
            </a:lvl9pPr>
          </a:lstStyle>
          <a:p>
            <a:pPr algn="ctr"/>
            <a:r>
              <a:rPr lang="en-US" sz="2800" kern="0"/>
              <a:t>Factors That “Short Circuit” </a:t>
            </a:r>
            <a:br>
              <a:rPr lang="en-US" sz="2800" kern="0"/>
            </a:br>
            <a:r>
              <a:rPr lang="en-US" sz="2800" kern="0"/>
              <a:t>Self-correction</a:t>
            </a:r>
            <a:endParaRPr lang="en-US" sz="2800" kern="0" dirty="0"/>
          </a:p>
        </p:txBody>
      </p:sp>
    </p:spTree>
    <p:extLst>
      <p:ext uri="{BB962C8B-B14F-4D97-AF65-F5344CB8AC3E}">
        <p14:creationId xmlns:p14="http://schemas.microsoft.com/office/powerpoint/2010/main" val="291257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50837"/>
            <a:ext cx="10160000" cy="563563"/>
          </a:xfrm>
        </p:spPr>
        <p:txBody>
          <a:bodyPr/>
          <a:lstStyle/>
          <a:p>
            <a:pPr algn="ctr"/>
            <a:r>
              <a:rPr lang="en-US" sz="3200" dirty="0"/>
              <a:t>Overview</a:t>
            </a:r>
          </a:p>
        </p:txBody>
      </p:sp>
      <p:sp>
        <p:nvSpPr>
          <p:cNvPr id="3" name="Content Placeholder 2"/>
          <p:cNvSpPr>
            <a:spLocks noGrp="1"/>
          </p:cNvSpPr>
          <p:nvPr>
            <p:ph idx="1"/>
          </p:nvPr>
        </p:nvSpPr>
        <p:spPr/>
        <p:txBody>
          <a:bodyPr/>
          <a:lstStyle/>
          <a:p>
            <a:pPr>
              <a:spcBef>
                <a:spcPts val="2400"/>
              </a:spcBef>
            </a:pPr>
            <a:r>
              <a:rPr lang="en-US" dirty="0">
                <a:solidFill>
                  <a:schemeClr val="bg1">
                    <a:lumMod val="75000"/>
                  </a:schemeClr>
                </a:solidFill>
              </a:rPr>
              <a:t>Why the concern about reproducibility?</a:t>
            </a:r>
          </a:p>
          <a:p>
            <a:pPr>
              <a:spcBef>
                <a:spcPts val="2400"/>
              </a:spcBef>
            </a:pPr>
            <a:r>
              <a:rPr lang="en-US" dirty="0"/>
              <a:t>The NIH response</a:t>
            </a:r>
          </a:p>
          <a:p>
            <a:pPr>
              <a:spcBef>
                <a:spcPts val="2400"/>
              </a:spcBef>
            </a:pPr>
            <a:r>
              <a:rPr lang="en-US" dirty="0">
                <a:solidFill>
                  <a:schemeClr val="bg1">
                    <a:lumMod val="75000"/>
                  </a:schemeClr>
                </a:solidFill>
              </a:rPr>
              <a:t>Updates to grant applications</a:t>
            </a:r>
          </a:p>
          <a:p>
            <a:pPr>
              <a:spcBef>
                <a:spcPts val="2400"/>
              </a:spcBef>
            </a:pPr>
            <a:r>
              <a:rPr lang="en-US" dirty="0">
                <a:solidFill>
                  <a:schemeClr val="bg1">
                    <a:lumMod val="75000"/>
                  </a:schemeClr>
                </a:solidFill>
              </a:rPr>
              <a:t>Training and Resources</a:t>
            </a:r>
          </a:p>
        </p:txBody>
      </p:sp>
      <p:sp>
        <p:nvSpPr>
          <p:cNvPr id="4" name="Slide Number Placeholder 3"/>
          <p:cNvSpPr>
            <a:spLocks noGrp="1"/>
          </p:cNvSpPr>
          <p:nvPr>
            <p:ph type="sldNum" sz="quarter" idx="10"/>
          </p:nvPr>
        </p:nvSpPr>
        <p:spPr/>
        <p:txBody>
          <a:bodyPr/>
          <a:lstStyle/>
          <a:p>
            <a:fld id="{60583324-AE1C-3546-A724-4BA4670D7901}" type="slidenum">
              <a:rPr lang="en-US" smtClean="0"/>
              <a:pPr/>
              <a:t>12</a:t>
            </a:fld>
            <a:endParaRPr lang="en-US" dirty="0"/>
          </a:p>
        </p:txBody>
      </p:sp>
    </p:spTree>
    <p:extLst>
      <p:ext uri="{BB962C8B-B14F-4D97-AF65-F5344CB8AC3E}">
        <p14:creationId xmlns:p14="http://schemas.microsoft.com/office/powerpoint/2010/main" val="2742001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850110" y="13818"/>
            <a:ext cx="6370091" cy="6844183"/>
          </a:xfrm>
          <a:prstGeom prst="rect">
            <a:avLst/>
          </a:prstGeom>
        </p:spPr>
      </p:pic>
      <p:pic>
        <p:nvPicPr>
          <p:cNvPr id="4" name="Picture 3"/>
          <p:cNvPicPr>
            <a:picLocks noChangeAspect="1" noChangeArrowheads="1"/>
          </p:cNvPicPr>
          <p:nvPr/>
        </p:nvPicPr>
        <p:blipFill>
          <a:blip r:embed="rId5"/>
          <a:srcRect/>
          <a:stretch>
            <a:fillRect/>
          </a:stretch>
        </p:blipFill>
        <p:spPr bwMode="auto">
          <a:xfrm>
            <a:off x="7848600" y="1752600"/>
            <a:ext cx="2014538" cy="2557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4294967295"/>
          </p:nvPr>
        </p:nvSpPr>
        <p:spPr>
          <a:xfrm>
            <a:off x="11811000" y="6481000"/>
            <a:ext cx="381000" cy="365125"/>
          </a:xfrm>
          <a:prstGeom prst="rect">
            <a:avLst/>
          </a:prstGeom>
        </p:spPr>
        <p:txBody>
          <a:bodyPr/>
          <a:lstStyle/>
          <a:p>
            <a:fld id="{F38DF745-7D3F-47F4-83A3-874385CFAA69}" type="slidenum">
              <a:rPr lang="en-US" sz="1000" b="1" smtClean="0"/>
              <a:pPr/>
              <a:t>13</a:t>
            </a:fld>
            <a:endParaRPr lang="en-US" sz="1000" b="1" dirty="0"/>
          </a:p>
        </p:txBody>
      </p:sp>
      <p:sp>
        <p:nvSpPr>
          <p:cNvPr id="2" name="Rectangle 1"/>
          <p:cNvSpPr/>
          <p:nvPr/>
        </p:nvSpPr>
        <p:spPr>
          <a:xfrm>
            <a:off x="381001" y="5593278"/>
            <a:ext cx="2469110" cy="12647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Tree>
    <p:custDataLst>
      <p:tags r:id="rId1"/>
    </p:custDataLst>
    <p:extLst>
      <p:ext uri="{BB962C8B-B14F-4D97-AF65-F5344CB8AC3E}">
        <p14:creationId xmlns:p14="http://schemas.microsoft.com/office/powerpoint/2010/main" val="297945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5400000">
            <a:off x="7315200" y="1752600"/>
            <a:ext cx="3657600" cy="3352800"/>
          </a:xfrm>
          <a:prstGeom prst="rect">
            <a:avLst/>
          </a:prstGeom>
          <a:gradFill flip="none" rotWithShape="1">
            <a:gsLst>
              <a:gs pos="0">
                <a:schemeClr val="accent1">
                  <a:alpha val="87000"/>
                </a:schemeClr>
              </a:gs>
              <a:gs pos="100000">
                <a:srgbClr val="FFFFFF">
                  <a:alpha val="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 name="Picture 3" descr="Full article at: http://www.nature.com/news/policy-nih-to-balance-sex-in-cell-and-animal-studies-1.15195" title="Screenshot of Nature article: &quot;NIH to balance sex in cell and animal studies&quot;"/>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65866" y="0"/>
            <a:ext cx="5638800" cy="6816618"/>
          </a:xfrm>
          <a:prstGeom prst="rect">
            <a:avLst/>
          </a:prstGeom>
        </p:spPr>
      </p:pic>
      <p:sp>
        <p:nvSpPr>
          <p:cNvPr id="6" name="TextBox 5"/>
          <p:cNvSpPr txBox="1"/>
          <p:nvPr/>
        </p:nvSpPr>
        <p:spPr>
          <a:xfrm>
            <a:off x="7620000" y="1600200"/>
            <a:ext cx="3200400" cy="3785652"/>
          </a:xfrm>
          <a:prstGeom prst="rect">
            <a:avLst/>
          </a:prstGeom>
          <a:noFill/>
        </p:spPr>
        <p:txBody>
          <a:bodyPr wrap="square" rtlCol="0">
            <a:spAutoFit/>
          </a:bodyPr>
          <a:lstStyle/>
          <a:p>
            <a:pPr fontAlgn="base">
              <a:spcBef>
                <a:spcPct val="0"/>
              </a:spcBef>
              <a:spcAft>
                <a:spcPct val="0"/>
              </a:spcAft>
            </a:pPr>
            <a:endParaRPr lang="en-US" sz="2400" i="1" dirty="0">
              <a:solidFill>
                <a:srgbClr val="00359E"/>
              </a:solidFill>
              <a:latin typeface="Calibri" panose="020F0502020204030204" pitchFamily="34" charset="0"/>
              <a:cs typeface="Arial" pitchFamily="34" charset="0"/>
            </a:endParaRPr>
          </a:p>
          <a:p>
            <a:pPr fontAlgn="base">
              <a:spcBef>
                <a:spcPct val="0"/>
              </a:spcBef>
              <a:spcAft>
                <a:spcPct val="0"/>
              </a:spcAft>
            </a:pPr>
            <a:r>
              <a:rPr lang="en-US" sz="2400" dirty="0">
                <a:solidFill>
                  <a:srgbClr val="00359E"/>
                </a:solidFill>
                <a:latin typeface="Calibri" panose="020F0502020204030204" pitchFamily="34" charset="0"/>
                <a:cs typeface="Arial" pitchFamily="34" charset="0"/>
              </a:rPr>
              <a:t>“Over the course of FY 2015, NIH plans to roll out policies that will require applicants to address inclusion of both sexes in biomedical research.” </a:t>
            </a:r>
          </a:p>
          <a:p>
            <a:pPr marL="285750" indent="-285750" fontAlgn="base">
              <a:spcBef>
                <a:spcPct val="0"/>
              </a:spcBef>
              <a:spcAft>
                <a:spcPct val="0"/>
              </a:spcAft>
              <a:buFont typeface="Arial" panose="020B0604020202020204" pitchFamily="34" charset="0"/>
              <a:buChar char="•"/>
            </a:pPr>
            <a:endParaRPr lang="en-US" sz="2400" dirty="0">
              <a:solidFill>
                <a:srgbClr val="00359E"/>
              </a:solidFill>
              <a:latin typeface="Calibri" panose="020F0502020204030204" pitchFamily="34" charset="0"/>
              <a:cs typeface="Arial" pitchFamily="34" charset="0"/>
            </a:endParaRPr>
          </a:p>
          <a:p>
            <a:pPr fontAlgn="base">
              <a:spcBef>
                <a:spcPct val="0"/>
              </a:spcBef>
              <a:spcAft>
                <a:spcPct val="0"/>
              </a:spcAft>
            </a:pPr>
            <a:endParaRPr lang="en-US" sz="2400" dirty="0">
              <a:solidFill>
                <a:srgbClr val="00359E"/>
              </a:solidFill>
              <a:latin typeface="Calibri" panose="020F0502020204030204" pitchFamily="34" charset="0"/>
              <a:cs typeface="Arial" pitchFamily="34" charset="0"/>
            </a:endParaRPr>
          </a:p>
        </p:txBody>
      </p:sp>
      <p:sp>
        <p:nvSpPr>
          <p:cNvPr id="2" name="Slide Number Placeholder 1"/>
          <p:cNvSpPr>
            <a:spLocks noGrp="1"/>
          </p:cNvSpPr>
          <p:nvPr>
            <p:ph type="sldNum" sz="quarter" idx="4294967295"/>
          </p:nvPr>
        </p:nvSpPr>
        <p:spPr>
          <a:xfrm>
            <a:off x="11769950" y="6479495"/>
            <a:ext cx="409760" cy="365125"/>
          </a:xfrm>
          <a:prstGeom prst="rect">
            <a:avLst/>
          </a:prstGeom>
        </p:spPr>
        <p:txBody>
          <a:bodyPr/>
          <a:lstStyle/>
          <a:p>
            <a:pPr algn="l">
              <a:defRPr/>
            </a:pPr>
            <a:fld id="{F39E8EE1-BCC5-4FFC-9D02-CA3B48317ABE}" type="slidenum">
              <a:rPr lang="en-US" sz="1000" b="1" smtClean="0"/>
              <a:pPr algn="l">
                <a:defRPr/>
              </a:pPr>
              <a:t>14</a:t>
            </a:fld>
            <a:endParaRPr lang="en-US" sz="1000" b="1" dirty="0"/>
          </a:p>
        </p:txBody>
      </p:sp>
      <p:sp>
        <p:nvSpPr>
          <p:cNvPr id="3" name="Rectangle 2"/>
          <p:cNvSpPr/>
          <p:nvPr/>
        </p:nvSpPr>
        <p:spPr>
          <a:xfrm>
            <a:off x="7162800" y="6453013"/>
            <a:ext cx="239486" cy="2090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Tree>
    <p:custDataLst>
      <p:tags r:id="rId1"/>
    </p:custDataLst>
    <p:extLst>
      <p:ext uri="{BB962C8B-B14F-4D97-AF65-F5344CB8AC3E}">
        <p14:creationId xmlns:p14="http://schemas.microsoft.com/office/powerpoint/2010/main" val="667565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10160000" cy="563563"/>
          </a:xfrm>
        </p:spPr>
        <p:txBody>
          <a:bodyPr/>
          <a:lstStyle/>
          <a:p>
            <a:pPr algn="ctr"/>
            <a:r>
              <a:rPr lang="en-US" sz="2800" dirty="0"/>
              <a:t>Biological/Disease Impact of </a:t>
            </a:r>
            <a:br>
              <a:rPr lang="en-US" sz="2800" dirty="0"/>
            </a:br>
            <a:r>
              <a:rPr lang="en-US" sz="2800" dirty="0"/>
              <a:t>Experimental Design</a:t>
            </a:r>
          </a:p>
        </p:txBody>
      </p:sp>
      <p:sp>
        <p:nvSpPr>
          <p:cNvPr id="4" name="Slide Number Placeholder 3"/>
          <p:cNvSpPr>
            <a:spLocks noGrp="1"/>
          </p:cNvSpPr>
          <p:nvPr>
            <p:ph type="sldNum" sz="quarter" idx="10"/>
          </p:nvPr>
        </p:nvSpPr>
        <p:spPr/>
        <p:txBody>
          <a:bodyPr/>
          <a:lstStyle/>
          <a:p>
            <a:fld id="{60583324-AE1C-3546-A724-4BA4670D7901}" type="slidenum">
              <a:rPr lang="en-US" smtClean="0"/>
              <a:pPr/>
              <a:t>15</a:t>
            </a:fld>
            <a:endParaRPr lang="en-US" dirty="0"/>
          </a:p>
        </p:txBody>
      </p:sp>
      <p:grpSp>
        <p:nvGrpSpPr>
          <p:cNvPr id="37" name="Group 36"/>
          <p:cNvGrpSpPr/>
          <p:nvPr/>
        </p:nvGrpSpPr>
        <p:grpSpPr>
          <a:xfrm>
            <a:off x="2117860" y="1195307"/>
            <a:ext cx="7940540" cy="5104907"/>
            <a:chOff x="453608" y="1143710"/>
            <a:chExt cx="7634664" cy="4908262"/>
          </a:xfrm>
        </p:grpSpPr>
        <p:grpSp>
          <p:nvGrpSpPr>
            <p:cNvPr id="38" name="Group 37"/>
            <p:cNvGrpSpPr/>
            <p:nvPr/>
          </p:nvGrpSpPr>
          <p:grpSpPr>
            <a:xfrm>
              <a:off x="453608" y="1143710"/>
              <a:ext cx="7634664" cy="4722593"/>
              <a:chOff x="1998884" y="838200"/>
              <a:chExt cx="5619578" cy="3476117"/>
            </a:xfrm>
          </p:grpSpPr>
          <p:sp>
            <p:nvSpPr>
              <p:cNvPr id="53" name="TextBox 52"/>
              <p:cNvSpPr txBox="1"/>
              <p:nvPr/>
            </p:nvSpPr>
            <p:spPr>
              <a:xfrm rot="16200000">
                <a:off x="1441599" y="2490940"/>
                <a:ext cx="1371591" cy="257022"/>
              </a:xfrm>
              <a:prstGeom prst="rect">
                <a:avLst/>
              </a:prstGeom>
              <a:noFill/>
            </p:spPr>
            <p:txBody>
              <a:bodyPr wrap="square" rtlCol="0">
                <a:spAutoFit/>
              </a:bodyPr>
              <a:lstStyle/>
              <a:p>
                <a:pPr marL="0" marR="0" lvl="0" indent="0" algn="ctr"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Helvetica"/>
                  </a:rPr>
                  <a:t>Disease Impact, %</a:t>
                </a:r>
              </a:p>
            </p:txBody>
          </p:sp>
          <p:cxnSp>
            <p:nvCxnSpPr>
              <p:cNvPr id="54" name="Straight Connector 53"/>
              <p:cNvCxnSpPr/>
              <p:nvPr/>
            </p:nvCxnSpPr>
            <p:spPr>
              <a:xfrm>
                <a:off x="2667000" y="990600"/>
                <a:ext cx="0" cy="3276600"/>
              </a:xfrm>
              <a:prstGeom prst="line">
                <a:avLst/>
              </a:prstGeom>
              <a:noFill/>
              <a:ln w="12700" cap="flat" cmpd="sng" algn="ctr">
                <a:solidFill>
                  <a:sysClr val="window" lastClr="FFFFFF">
                    <a:lumMod val="50000"/>
                  </a:sysClr>
                </a:solidFill>
                <a:prstDash val="solid"/>
              </a:ln>
              <a:effectLst/>
            </p:spPr>
          </p:cxnSp>
          <p:cxnSp>
            <p:nvCxnSpPr>
              <p:cNvPr id="55" name="Straight Connector 54"/>
              <p:cNvCxnSpPr/>
              <p:nvPr/>
            </p:nvCxnSpPr>
            <p:spPr>
              <a:xfrm rot="16200000">
                <a:off x="2611381" y="934981"/>
                <a:ext cx="0" cy="111237"/>
              </a:xfrm>
              <a:prstGeom prst="line">
                <a:avLst/>
              </a:prstGeom>
              <a:noFill/>
              <a:ln w="12700" cap="flat" cmpd="sng" algn="ctr">
                <a:solidFill>
                  <a:sysClr val="window" lastClr="FFFFFF">
                    <a:lumMod val="50000"/>
                  </a:sysClr>
                </a:solidFill>
                <a:prstDash val="solid"/>
              </a:ln>
              <a:effectLst/>
            </p:spPr>
          </p:cxnSp>
          <p:cxnSp>
            <p:nvCxnSpPr>
              <p:cNvPr id="56" name="Straight Connector 55"/>
              <p:cNvCxnSpPr/>
              <p:nvPr/>
            </p:nvCxnSpPr>
            <p:spPr>
              <a:xfrm rot="16200000">
                <a:off x="2611381" y="1575061"/>
                <a:ext cx="0" cy="111237"/>
              </a:xfrm>
              <a:prstGeom prst="line">
                <a:avLst/>
              </a:prstGeom>
              <a:noFill/>
              <a:ln w="12700" cap="flat" cmpd="sng" algn="ctr">
                <a:solidFill>
                  <a:sysClr val="window" lastClr="FFFFFF">
                    <a:lumMod val="50000"/>
                  </a:sysClr>
                </a:solidFill>
                <a:prstDash val="solid"/>
              </a:ln>
              <a:effectLst/>
            </p:spPr>
          </p:cxnSp>
          <p:cxnSp>
            <p:nvCxnSpPr>
              <p:cNvPr id="57" name="Straight Connector 56"/>
              <p:cNvCxnSpPr/>
              <p:nvPr/>
            </p:nvCxnSpPr>
            <p:spPr>
              <a:xfrm rot="16200000">
                <a:off x="2611381" y="2215141"/>
                <a:ext cx="0" cy="111237"/>
              </a:xfrm>
              <a:prstGeom prst="line">
                <a:avLst/>
              </a:prstGeom>
              <a:noFill/>
              <a:ln w="12700" cap="flat" cmpd="sng" algn="ctr">
                <a:solidFill>
                  <a:sysClr val="window" lastClr="FFFFFF">
                    <a:lumMod val="50000"/>
                  </a:sysClr>
                </a:solidFill>
                <a:prstDash val="solid"/>
              </a:ln>
              <a:effectLst/>
            </p:spPr>
          </p:cxnSp>
          <p:cxnSp>
            <p:nvCxnSpPr>
              <p:cNvPr id="58" name="Straight Connector 57"/>
              <p:cNvCxnSpPr/>
              <p:nvPr/>
            </p:nvCxnSpPr>
            <p:spPr>
              <a:xfrm rot="16200000">
                <a:off x="2611381" y="2855221"/>
                <a:ext cx="0" cy="111237"/>
              </a:xfrm>
              <a:prstGeom prst="line">
                <a:avLst/>
              </a:prstGeom>
              <a:noFill/>
              <a:ln w="12700" cap="flat" cmpd="sng" algn="ctr">
                <a:solidFill>
                  <a:sysClr val="window" lastClr="FFFFFF">
                    <a:lumMod val="50000"/>
                  </a:sysClr>
                </a:solidFill>
                <a:prstDash val="solid"/>
              </a:ln>
              <a:effectLst/>
            </p:spPr>
          </p:cxnSp>
          <p:cxnSp>
            <p:nvCxnSpPr>
              <p:cNvPr id="59" name="Straight Connector 58"/>
              <p:cNvCxnSpPr/>
              <p:nvPr/>
            </p:nvCxnSpPr>
            <p:spPr>
              <a:xfrm rot="16200000">
                <a:off x="2611381" y="3495301"/>
                <a:ext cx="0" cy="111237"/>
              </a:xfrm>
              <a:prstGeom prst="line">
                <a:avLst/>
              </a:prstGeom>
              <a:noFill/>
              <a:ln w="12700" cap="flat" cmpd="sng" algn="ctr">
                <a:solidFill>
                  <a:sysClr val="window" lastClr="FFFFFF">
                    <a:lumMod val="50000"/>
                  </a:sysClr>
                </a:solidFill>
                <a:prstDash val="solid"/>
              </a:ln>
              <a:effectLst/>
            </p:spPr>
          </p:cxnSp>
          <p:sp>
            <p:nvSpPr>
              <p:cNvPr id="60" name="TextBox 59"/>
              <p:cNvSpPr txBox="1"/>
              <p:nvPr/>
            </p:nvSpPr>
            <p:spPr>
              <a:xfrm>
                <a:off x="2133600" y="838200"/>
                <a:ext cx="457200" cy="275717"/>
              </a:xfrm>
              <a:prstGeom prst="rect">
                <a:avLst/>
              </a:prstGeom>
              <a:noFill/>
            </p:spPr>
            <p:txBody>
              <a:bodyPr wrap="square" rtlCol="0">
                <a:spAutoFit/>
              </a:bodyPr>
              <a:lstStyle/>
              <a:p>
                <a:pPr marL="0" marR="0" lvl="0" indent="0" algn="r" defTabSz="914400" eaLnBrk="1" fontAlgn="auto" latinLnBrk="0" hangingPunct="1">
                  <a:lnSpc>
                    <a:spcPct val="11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Helvetica"/>
                  </a:rPr>
                  <a:t>100</a:t>
                </a:r>
              </a:p>
            </p:txBody>
          </p:sp>
          <p:sp>
            <p:nvSpPr>
              <p:cNvPr id="61" name="TextBox 60"/>
              <p:cNvSpPr txBox="1"/>
              <p:nvPr/>
            </p:nvSpPr>
            <p:spPr>
              <a:xfrm>
                <a:off x="2133600" y="1476883"/>
                <a:ext cx="457200" cy="275717"/>
              </a:xfrm>
              <a:prstGeom prst="rect">
                <a:avLst/>
              </a:prstGeom>
              <a:noFill/>
            </p:spPr>
            <p:txBody>
              <a:bodyPr wrap="square" rtlCol="0">
                <a:spAutoFit/>
              </a:bodyPr>
              <a:lstStyle/>
              <a:p>
                <a:pPr marL="0" marR="0" lvl="0" indent="0" algn="r" defTabSz="914400" eaLnBrk="1" fontAlgn="auto" latinLnBrk="0" hangingPunct="1">
                  <a:lnSpc>
                    <a:spcPct val="11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Helvetica"/>
                  </a:rPr>
                  <a:t>80</a:t>
                </a:r>
              </a:p>
            </p:txBody>
          </p:sp>
          <p:sp>
            <p:nvSpPr>
              <p:cNvPr id="62" name="TextBox 61"/>
              <p:cNvSpPr txBox="1"/>
              <p:nvPr/>
            </p:nvSpPr>
            <p:spPr>
              <a:xfrm>
                <a:off x="2133600" y="2133600"/>
                <a:ext cx="457200" cy="275717"/>
              </a:xfrm>
              <a:prstGeom prst="rect">
                <a:avLst/>
              </a:prstGeom>
              <a:noFill/>
            </p:spPr>
            <p:txBody>
              <a:bodyPr wrap="square" rtlCol="0">
                <a:spAutoFit/>
              </a:bodyPr>
              <a:lstStyle/>
              <a:p>
                <a:pPr marL="0" marR="0" lvl="0" indent="0" algn="r" defTabSz="914400" eaLnBrk="1" fontAlgn="auto" latinLnBrk="0" hangingPunct="1">
                  <a:lnSpc>
                    <a:spcPct val="11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Helvetica"/>
                  </a:rPr>
                  <a:t>60</a:t>
                </a:r>
              </a:p>
            </p:txBody>
          </p:sp>
          <p:sp>
            <p:nvSpPr>
              <p:cNvPr id="63" name="TextBox 62"/>
              <p:cNvSpPr txBox="1"/>
              <p:nvPr/>
            </p:nvSpPr>
            <p:spPr>
              <a:xfrm>
                <a:off x="2133600" y="2743200"/>
                <a:ext cx="457200" cy="275717"/>
              </a:xfrm>
              <a:prstGeom prst="rect">
                <a:avLst/>
              </a:prstGeom>
              <a:noFill/>
            </p:spPr>
            <p:txBody>
              <a:bodyPr wrap="square" rtlCol="0">
                <a:spAutoFit/>
              </a:bodyPr>
              <a:lstStyle/>
              <a:p>
                <a:pPr marL="0" marR="0" lvl="0" indent="0" algn="r" defTabSz="914400" eaLnBrk="1" fontAlgn="auto" latinLnBrk="0" hangingPunct="1">
                  <a:lnSpc>
                    <a:spcPct val="11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Helvetica"/>
                  </a:rPr>
                  <a:t>40</a:t>
                </a:r>
              </a:p>
            </p:txBody>
          </p:sp>
          <p:sp>
            <p:nvSpPr>
              <p:cNvPr id="64" name="TextBox 63"/>
              <p:cNvSpPr txBox="1"/>
              <p:nvPr/>
            </p:nvSpPr>
            <p:spPr>
              <a:xfrm>
                <a:off x="2133600" y="3381883"/>
                <a:ext cx="457200" cy="275717"/>
              </a:xfrm>
              <a:prstGeom prst="rect">
                <a:avLst/>
              </a:prstGeom>
              <a:noFill/>
            </p:spPr>
            <p:txBody>
              <a:bodyPr wrap="square" rtlCol="0">
                <a:spAutoFit/>
              </a:bodyPr>
              <a:lstStyle/>
              <a:p>
                <a:pPr marL="0" marR="0" lvl="0" indent="0" algn="r" defTabSz="914400" eaLnBrk="1" fontAlgn="auto" latinLnBrk="0" hangingPunct="1">
                  <a:lnSpc>
                    <a:spcPct val="11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Helvetica"/>
                  </a:rPr>
                  <a:t>20</a:t>
                </a:r>
              </a:p>
            </p:txBody>
          </p:sp>
          <p:sp>
            <p:nvSpPr>
              <p:cNvPr id="65" name="TextBox 64"/>
              <p:cNvSpPr txBox="1"/>
              <p:nvPr/>
            </p:nvSpPr>
            <p:spPr>
              <a:xfrm>
                <a:off x="2133600" y="4038600"/>
                <a:ext cx="457200" cy="275717"/>
              </a:xfrm>
              <a:prstGeom prst="rect">
                <a:avLst/>
              </a:prstGeom>
              <a:noFill/>
            </p:spPr>
            <p:txBody>
              <a:bodyPr wrap="square" rtlCol="0">
                <a:spAutoFit/>
              </a:bodyPr>
              <a:lstStyle/>
              <a:p>
                <a:pPr marL="0" marR="0" lvl="0" indent="0" algn="r" defTabSz="914400" eaLnBrk="1" fontAlgn="auto" latinLnBrk="0" hangingPunct="1">
                  <a:lnSpc>
                    <a:spcPct val="11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Helvetica"/>
                  </a:rPr>
                  <a:t>0</a:t>
                </a:r>
              </a:p>
            </p:txBody>
          </p:sp>
          <p:cxnSp>
            <p:nvCxnSpPr>
              <p:cNvPr id="66" name="Straight Connector 65"/>
              <p:cNvCxnSpPr/>
              <p:nvPr/>
            </p:nvCxnSpPr>
            <p:spPr>
              <a:xfrm>
                <a:off x="2590800" y="4191000"/>
                <a:ext cx="5027662" cy="0"/>
              </a:xfrm>
              <a:prstGeom prst="line">
                <a:avLst/>
              </a:prstGeom>
              <a:noFill/>
              <a:ln w="12700" cap="flat" cmpd="sng" algn="ctr">
                <a:solidFill>
                  <a:sysClr val="window" lastClr="FFFFFF">
                    <a:lumMod val="50000"/>
                  </a:sysClr>
                </a:solidFill>
                <a:prstDash val="solid"/>
              </a:ln>
              <a:effectLst/>
            </p:spPr>
          </p:cxnSp>
        </p:grpSp>
        <p:grpSp>
          <p:nvGrpSpPr>
            <p:cNvPr id="39" name="Group 38"/>
            <p:cNvGrpSpPr/>
            <p:nvPr/>
          </p:nvGrpSpPr>
          <p:grpSpPr>
            <a:xfrm>
              <a:off x="1617084" y="1399112"/>
              <a:ext cx="1372151" cy="793276"/>
              <a:chOff x="2993978" y="1806283"/>
              <a:chExt cx="1197021" cy="692030"/>
            </a:xfrm>
          </p:grpSpPr>
          <p:sp>
            <p:nvSpPr>
              <p:cNvPr id="49" name="TextBox 48"/>
              <p:cNvSpPr txBox="1"/>
              <p:nvPr/>
            </p:nvSpPr>
            <p:spPr>
              <a:xfrm>
                <a:off x="3200400" y="1806283"/>
                <a:ext cx="838200" cy="387229"/>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Helvetica"/>
                  </a:rPr>
                  <a:t>Control</a:t>
                </a:r>
              </a:p>
            </p:txBody>
          </p:sp>
          <p:sp>
            <p:nvSpPr>
              <p:cNvPr id="50" name="Rectangle 49"/>
              <p:cNvSpPr/>
              <p:nvPr/>
            </p:nvSpPr>
            <p:spPr>
              <a:xfrm>
                <a:off x="2993978" y="1929574"/>
                <a:ext cx="152400" cy="152400"/>
              </a:xfrm>
              <a:prstGeom prst="rect">
                <a:avLst/>
              </a:prstGeom>
              <a:solidFill>
                <a:srgbClr val="20558A"/>
              </a:solidFill>
            </p:spPr>
            <p:txBody>
              <a:bodyPr wrap="square" tIns="91440" bIns="91440">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imes"/>
                  <a:cs typeface="Times"/>
                </a:endParaRPr>
              </a:p>
            </p:txBody>
          </p:sp>
          <p:sp>
            <p:nvSpPr>
              <p:cNvPr id="51" name="Rectangle 50"/>
              <p:cNvSpPr/>
              <p:nvPr/>
            </p:nvSpPr>
            <p:spPr>
              <a:xfrm>
                <a:off x="2995509" y="2234374"/>
                <a:ext cx="152400" cy="152400"/>
              </a:xfrm>
              <a:prstGeom prst="rect">
                <a:avLst/>
              </a:prstGeom>
              <a:solidFill>
                <a:srgbClr val="4BACC6"/>
              </a:solidFill>
            </p:spPr>
            <p:txBody>
              <a:bodyPr wrap="square" tIns="91440" bIns="91440">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imes"/>
                  <a:cs typeface="Times"/>
                </a:endParaRPr>
              </a:p>
            </p:txBody>
          </p:sp>
          <p:sp>
            <p:nvSpPr>
              <p:cNvPr id="52" name="TextBox 51"/>
              <p:cNvSpPr txBox="1"/>
              <p:nvPr/>
            </p:nvSpPr>
            <p:spPr>
              <a:xfrm>
                <a:off x="3200400" y="2111084"/>
                <a:ext cx="990599" cy="387229"/>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Helvetica"/>
                  </a:rPr>
                  <a:t>Treatment</a:t>
                </a:r>
              </a:p>
            </p:txBody>
          </p:sp>
        </p:grpSp>
        <p:sp>
          <p:nvSpPr>
            <p:cNvPr id="40" name="TextBox 39"/>
            <p:cNvSpPr txBox="1"/>
            <p:nvPr/>
          </p:nvSpPr>
          <p:spPr>
            <a:xfrm>
              <a:off x="3903118" y="5702786"/>
              <a:ext cx="1940699" cy="349186"/>
            </a:xfrm>
            <a:prstGeom prst="rect">
              <a:avLst/>
            </a:prstGeom>
            <a:noFill/>
          </p:spPr>
          <p:txBody>
            <a:bodyPr wrap="square" rtlCol="0">
              <a:spAutoFit/>
            </a:bodyPr>
            <a:lstStyle/>
            <a:p>
              <a:pPr marL="0" marR="0" lvl="0" indent="0" algn="ctr"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Helvetica"/>
                </a:rPr>
                <a:t>Male</a:t>
              </a:r>
            </a:p>
          </p:txBody>
        </p:sp>
        <p:sp>
          <p:nvSpPr>
            <p:cNvPr id="41" name="TextBox 40"/>
            <p:cNvSpPr txBox="1"/>
            <p:nvPr/>
          </p:nvSpPr>
          <p:spPr>
            <a:xfrm>
              <a:off x="5921817" y="5702786"/>
              <a:ext cx="1940699" cy="349186"/>
            </a:xfrm>
            <a:prstGeom prst="rect">
              <a:avLst/>
            </a:prstGeom>
            <a:noFill/>
          </p:spPr>
          <p:txBody>
            <a:bodyPr wrap="square" rtlCol="0">
              <a:spAutoFit/>
            </a:bodyPr>
            <a:lstStyle/>
            <a:p>
              <a:pPr marL="0" marR="0" lvl="0" indent="0" algn="ctr"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Helvetica"/>
                </a:rPr>
                <a:t>Female</a:t>
              </a:r>
            </a:p>
          </p:txBody>
        </p:sp>
        <p:sp>
          <p:nvSpPr>
            <p:cNvPr id="42" name="Rectangle 41"/>
            <p:cNvSpPr/>
            <p:nvPr/>
          </p:nvSpPr>
          <p:spPr>
            <a:xfrm>
              <a:off x="3984360" y="3476881"/>
              <a:ext cx="781822" cy="2233779"/>
            </a:xfrm>
            <a:prstGeom prst="rect">
              <a:avLst/>
            </a:prstGeom>
            <a:solidFill>
              <a:srgbClr val="20558A"/>
            </a:solidFill>
          </p:spPr>
          <p:txBody>
            <a:bodyPr wrap="square" tIns="91440" bIns="91440">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imes"/>
                <a:cs typeface="Times"/>
              </a:endParaRPr>
            </a:p>
          </p:txBody>
        </p:sp>
        <p:sp>
          <p:nvSpPr>
            <p:cNvPr id="43" name="Rectangle 42"/>
            <p:cNvSpPr/>
            <p:nvPr/>
          </p:nvSpPr>
          <p:spPr>
            <a:xfrm>
              <a:off x="6096632" y="5152215"/>
              <a:ext cx="781822" cy="558445"/>
            </a:xfrm>
            <a:prstGeom prst="rect">
              <a:avLst/>
            </a:prstGeom>
            <a:solidFill>
              <a:srgbClr val="20558A"/>
            </a:solidFill>
          </p:spPr>
          <p:txBody>
            <a:bodyPr wrap="square" tIns="91440" bIns="91440">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imes"/>
                <a:cs typeface="Times"/>
              </a:endParaRPr>
            </a:p>
          </p:txBody>
        </p:sp>
        <p:sp>
          <p:nvSpPr>
            <p:cNvPr id="44" name="Rectangle 43"/>
            <p:cNvSpPr/>
            <p:nvPr/>
          </p:nvSpPr>
          <p:spPr>
            <a:xfrm>
              <a:off x="4762659" y="5152215"/>
              <a:ext cx="781822" cy="558445"/>
            </a:xfrm>
            <a:prstGeom prst="rect">
              <a:avLst/>
            </a:prstGeom>
            <a:solidFill>
              <a:srgbClr val="4BACC6"/>
            </a:solidFill>
          </p:spPr>
          <p:txBody>
            <a:bodyPr wrap="square" tIns="91440" bIns="91440">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imes"/>
                <a:cs typeface="Times"/>
              </a:endParaRPr>
            </a:p>
          </p:txBody>
        </p:sp>
        <p:sp>
          <p:nvSpPr>
            <p:cNvPr id="45" name="Rectangle 44"/>
            <p:cNvSpPr/>
            <p:nvPr/>
          </p:nvSpPr>
          <p:spPr>
            <a:xfrm>
              <a:off x="6874931" y="3141815"/>
              <a:ext cx="781822" cy="2568845"/>
            </a:xfrm>
            <a:prstGeom prst="rect">
              <a:avLst/>
            </a:prstGeom>
            <a:solidFill>
              <a:srgbClr val="4BACC6"/>
            </a:solidFill>
          </p:spPr>
          <p:txBody>
            <a:bodyPr wrap="square" tIns="91440" bIns="91440">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imes"/>
                <a:cs typeface="Times"/>
              </a:endParaRPr>
            </a:p>
          </p:txBody>
        </p:sp>
        <p:sp>
          <p:nvSpPr>
            <p:cNvPr id="46" name="TextBox 45"/>
            <p:cNvSpPr txBox="1"/>
            <p:nvPr/>
          </p:nvSpPr>
          <p:spPr>
            <a:xfrm>
              <a:off x="1775395" y="5698767"/>
              <a:ext cx="1798827" cy="349186"/>
            </a:xfrm>
            <a:prstGeom prst="rect">
              <a:avLst/>
            </a:prstGeom>
            <a:noFill/>
          </p:spPr>
          <p:txBody>
            <a:bodyPr wrap="square" rtlCol="0">
              <a:spAutoFit/>
            </a:bodyPr>
            <a:lstStyle/>
            <a:p>
              <a:pPr marL="0" marR="0" lvl="0" indent="0" algn="ctr"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Helvetica"/>
                </a:rPr>
                <a:t>Aggregated</a:t>
              </a:r>
            </a:p>
          </p:txBody>
        </p:sp>
        <p:sp>
          <p:nvSpPr>
            <p:cNvPr id="47" name="Rectangle 46"/>
            <p:cNvSpPr/>
            <p:nvPr/>
          </p:nvSpPr>
          <p:spPr>
            <a:xfrm>
              <a:off x="1878919" y="4456478"/>
              <a:ext cx="724668" cy="1242288"/>
            </a:xfrm>
            <a:prstGeom prst="rect">
              <a:avLst/>
            </a:prstGeom>
            <a:solidFill>
              <a:srgbClr val="20558A"/>
            </a:solidFill>
          </p:spPr>
          <p:txBody>
            <a:bodyPr wrap="square" tIns="91440" bIns="91440">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imes"/>
                <a:cs typeface="Times"/>
              </a:endParaRPr>
            </a:p>
          </p:txBody>
        </p:sp>
        <p:sp>
          <p:nvSpPr>
            <p:cNvPr id="48" name="Rectangle 47"/>
            <p:cNvSpPr/>
            <p:nvPr/>
          </p:nvSpPr>
          <p:spPr>
            <a:xfrm>
              <a:off x="2603588" y="4249430"/>
              <a:ext cx="724668" cy="1449336"/>
            </a:xfrm>
            <a:prstGeom prst="rect">
              <a:avLst/>
            </a:prstGeom>
            <a:solidFill>
              <a:srgbClr val="4BACC6"/>
            </a:solidFill>
          </p:spPr>
          <p:txBody>
            <a:bodyPr wrap="square" tIns="91440" bIns="91440">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imes"/>
                <a:cs typeface="Times"/>
              </a:endParaRPr>
            </a:p>
          </p:txBody>
        </p:sp>
      </p:grpSp>
    </p:spTree>
    <p:extLst>
      <p:ext uri="{BB962C8B-B14F-4D97-AF65-F5344CB8AC3E}">
        <p14:creationId xmlns:p14="http://schemas.microsoft.com/office/powerpoint/2010/main" val="2077574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76400" y="0"/>
            <a:ext cx="5922458" cy="6858000"/>
          </a:xfrm>
          <a:prstGeom prst="rect">
            <a:avLst/>
          </a:prstGeom>
        </p:spPr>
      </p:pic>
      <p:sp>
        <p:nvSpPr>
          <p:cNvPr id="4" name="Slide Number Placeholder 3"/>
          <p:cNvSpPr>
            <a:spLocks noGrp="1"/>
          </p:cNvSpPr>
          <p:nvPr>
            <p:ph type="sldNum" sz="quarter" idx="10"/>
          </p:nvPr>
        </p:nvSpPr>
        <p:spPr>
          <a:xfrm>
            <a:off x="11770287" y="6537326"/>
            <a:ext cx="414339" cy="320674"/>
          </a:xfrm>
        </p:spPr>
        <p:txBody>
          <a:bodyPr/>
          <a:lstStyle/>
          <a:p>
            <a:pPr>
              <a:defRPr/>
            </a:pPr>
            <a:fld id="{161627A0-52BE-49C3-90CB-787EE860760A}" type="slidenum">
              <a:rPr lang="en-US">
                <a:solidFill>
                  <a:schemeClr val="tx1"/>
                </a:solidFill>
              </a:rPr>
              <a:pPr>
                <a:defRPr/>
              </a:pPr>
              <a:t>16</a:t>
            </a:fld>
            <a:endParaRPr lang="en-US" dirty="0">
              <a:solidFill>
                <a:schemeClr val="tx1"/>
              </a:solidFill>
            </a:endParaRPr>
          </a:p>
        </p:txBody>
      </p:sp>
      <p:sp>
        <p:nvSpPr>
          <p:cNvPr id="9" name="TextBox 8"/>
          <p:cNvSpPr txBox="1"/>
          <p:nvPr/>
        </p:nvSpPr>
        <p:spPr>
          <a:xfrm>
            <a:off x="8305800" y="1035855"/>
            <a:ext cx="2971800" cy="5632311"/>
          </a:xfrm>
          <a:prstGeom prst="rect">
            <a:avLst/>
          </a:prstGeom>
          <a:noFill/>
        </p:spPr>
        <p:txBody>
          <a:bodyPr wrap="square" rtlCol="0">
            <a:spAutoFit/>
          </a:bodyPr>
          <a:lstStyle/>
          <a:p>
            <a:r>
              <a:rPr lang="en-US" sz="2000" i="1" dirty="0">
                <a:solidFill>
                  <a:srgbClr val="00359E"/>
                </a:solidFill>
                <a:latin typeface="Calibri" panose="020F0502020204030204" pitchFamily="34" charset="0"/>
                <a:cs typeface="Arial" panose="020B0604020202020204" pitchFamily="34" charset="0"/>
              </a:rPr>
              <a:t>Since the 1960s, more than 400 widely used cell lines worldwide have been shown to have been misidentified</a:t>
            </a:r>
          </a:p>
          <a:p>
            <a:endParaRPr lang="en-US" sz="2000" i="1" dirty="0">
              <a:solidFill>
                <a:srgbClr val="00359E"/>
              </a:solidFill>
              <a:latin typeface="Calibri" panose="020F0502020204030204" pitchFamily="34" charset="0"/>
              <a:cs typeface="Arial" panose="020B0604020202020204" pitchFamily="34" charset="0"/>
            </a:endParaRPr>
          </a:p>
          <a:p>
            <a:r>
              <a:rPr lang="en-US" sz="2000" i="1" dirty="0">
                <a:solidFill>
                  <a:srgbClr val="00359E"/>
                </a:solidFill>
                <a:latin typeface="Calibri" panose="020F0502020204030204" pitchFamily="34" charset="0"/>
                <a:cs typeface="Arial" panose="020B0604020202020204" pitchFamily="34" charset="0"/>
              </a:rPr>
              <a:t>A 2011 study of 122 different head and neck cancer cell lines revealed that 37 (30%) were misidentified</a:t>
            </a:r>
          </a:p>
          <a:p>
            <a:endParaRPr lang="en-US" sz="2000" i="1" dirty="0">
              <a:solidFill>
                <a:srgbClr val="00359E"/>
              </a:solidFill>
              <a:latin typeface="Calibri" panose="020F0502020204030204" pitchFamily="34" charset="0"/>
              <a:cs typeface="Arial" panose="020B0604020202020204" pitchFamily="34" charset="0"/>
            </a:endParaRPr>
          </a:p>
          <a:p>
            <a:r>
              <a:rPr lang="en-US" sz="2000" i="1" dirty="0">
                <a:solidFill>
                  <a:srgbClr val="00359E"/>
                </a:solidFill>
                <a:latin typeface="Calibri" panose="020F0502020204030204" pitchFamily="34" charset="0"/>
                <a:cs typeface="Arial" panose="020B0604020202020204" pitchFamily="34" charset="0"/>
              </a:rPr>
              <a:t>Studies using just two misidentified cell lines were included in 3 grants funded by the NIH, two clinical trials, 11 patents, and &gt;100 papers</a:t>
            </a:r>
          </a:p>
        </p:txBody>
      </p:sp>
    </p:spTree>
    <p:custDataLst>
      <p:tags r:id="rId1"/>
    </p:custDataLst>
    <p:extLst>
      <p:ext uri="{BB962C8B-B14F-4D97-AF65-F5344CB8AC3E}">
        <p14:creationId xmlns:p14="http://schemas.microsoft.com/office/powerpoint/2010/main" val="4041888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98437"/>
            <a:ext cx="10160000" cy="563563"/>
          </a:xfrm>
        </p:spPr>
        <p:txBody>
          <a:bodyPr/>
          <a:lstStyle/>
          <a:p>
            <a:pPr algn="ctr"/>
            <a:r>
              <a:rPr lang="en-US" sz="2800" dirty="0"/>
              <a:t>New Journal Policies to </a:t>
            </a:r>
            <a:br>
              <a:rPr lang="en-US" sz="2800" dirty="0"/>
            </a:br>
            <a:r>
              <a:rPr lang="en-US" sz="2800" dirty="0"/>
              <a:t>Enhance Reproducibility</a:t>
            </a:r>
          </a:p>
        </p:txBody>
      </p:sp>
      <p:sp>
        <p:nvSpPr>
          <p:cNvPr id="4" name="Slide Number Placeholder 3"/>
          <p:cNvSpPr>
            <a:spLocks noGrp="1"/>
          </p:cNvSpPr>
          <p:nvPr>
            <p:ph type="sldNum" sz="quarter" idx="10"/>
          </p:nvPr>
        </p:nvSpPr>
        <p:spPr/>
        <p:txBody>
          <a:bodyPr/>
          <a:lstStyle/>
          <a:p>
            <a:fld id="{60583324-AE1C-3546-A724-4BA4670D7901}" type="slidenum">
              <a:rPr lang="en-US" smtClean="0"/>
              <a:pPr/>
              <a:t>17</a:t>
            </a:fld>
            <a:endParaRPr lang="en-US" dirty="0"/>
          </a:p>
        </p:txBody>
      </p:sp>
      <p:pic>
        <p:nvPicPr>
          <p:cNvPr id="3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6275" y="1066800"/>
            <a:ext cx="4849529" cy="599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81800" y="1295400"/>
            <a:ext cx="4733570" cy="42059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9120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70000" y="1255979"/>
            <a:ext cx="5334000" cy="4324350"/>
          </a:xfrm>
        </p:spPr>
        <p:txBody>
          <a:bodyPr>
            <a:normAutofit fontScale="92500" lnSpcReduction="20000"/>
          </a:bodyPr>
          <a:lstStyle/>
          <a:p>
            <a:pPr>
              <a:spcBef>
                <a:spcPts val="900"/>
              </a:spcBef>
            </a:pPr>
            <a:r>
              <a:rPr lang="en-US" dirty="0">
                <a:solidFill>
                  <a:schemeClr val="tx1"/>
                </a:solidFill>
                <a:latin typeface="Helvetica" panose="020B0604020202020204" pitchFamily="34" charset="0"/>
                <a:cs typeface="Helvetica" panose="020B0604020202020204" pitchFamily="34" charset="0"/>
              </a:rPr>
              <a:t>Rigorous statistical analysis</a:t>
            </a:r>
          </a:p>
          <a:p>
            <a:pPr>
              <a:spcBef>
                <a:spcPts val="900"/>
              </a:spcBef>
            </a:pPr>
            <a:r>
              <a:rPr lang="en-US" dirty="0">
                <a:solidFill>
                  <a:schemeClr val="tx1"/>
                </a:solidFill>
                <a:latin typeface="Helvetica" panose="020B0604020202020204" pitchFamily="34" charset="0"/>
                <a:cs typeface="Helvetica" panose="020B0604020202020204" pitchFamily="34" charset="0"/>
              </a:rPr>
              <a:t>Transparency in reporting</a:t>
            </a:r>
          </a:p>
          <a:p>
            <a:pPr>
              <a:spcBef>
                <a:spcPts val="900"/>
              </a:spcBef>
            </a:pPr>
            <a:r>
              <a:rPr lang="en-US" dirty="0">
                <a:solidFill>
                  <a:schemeClr val="tx1"/>
                </a:solidFill>
                <a:latin typeface="Helvetica" panose="020B0604020202020204" pitchFamily="34" charset="0"/>
                <a:cs typeface="Helvetica" panose="020B0604020202020204" pitchFamily="34" charset="0"/>
              </a:rPr>
              <a:t>Data and material sharing</a:t>
            </a:r>
          </a:p>
          <a:p>
            <a:pPr>
              <a:spcBef>
                <a:spcPts val="900"/>
              </a:spcBef>
            </a:pPr>
            <a:r>
              <a:rPr lang="en-US" dirty="0">
                <a:solidFill>
                  <a:schemeClr val="tx1"/>
                </a:solidFill>
                <a:latin typeface="Helvetica" panose="020B0604020202020204" pitchFamily="34" charset="0"/>
                <a:cs typeface="Helvetica" panose="020B0604020202020204" pitchFamily="34" charset="0"/>
              </a:rPr>
              <a:t>Consideration of refutations</a:t>
            </a:r>
          </a:p>
          <a:p>
            <a:pPr>
              <a:spcBef>
                <a:spcPts val="900"/>
              </a:spcBef>
            </a:pPr>
            <a:r>
              <a:rPr lang="en-US" dirty="0">
                <a:solidFill>
                  <a:schemeClr val="tx1"/>
                </a:solidFill>
                <a:latin typeface="Helvetica" panose="020B0604020202020204" pitchFamily="34" charset="0"/>
                <a:cs typeface="Helvetica" panose="020B0604020202020204" pitchFamily="34" charset="0"/>
              </a:rPr>
              <a:t>Consider establishing best practice guidelines for:</a:t>
            </a:r>
          </a:p>
          <a:p>
            <a:pPr lvl="1">
              <a:spcBef>
                <a:spcPts val="900"/>
              </a:spcBef>
              <a:buClr>
                <a:srgbClr val="003399"/>
              </a:buClr>
              <a:buFont typeface="Arial" panose="020B0604020202020204" pitchFamily="34" charset="0"/>
              <a:buChar char="•"/>
            </a:pPr>
            <a:r>
              <a:rPr lang="en-US" dirty="0">
                <a:solidFill>
                  <a:srgbClr val="003399"/>
                </a:solidFill>
                <a:latin typeface="Helvetica" panose="020B0604020202020204" pitchFamily="34" charset="0"/>
                <a:cs typeface="Helvetica" panose="020B0604020202020204" pitchFamily="34" charset="0"/>
              </a:rPr>
              <a:t>Antibodies</a:t>
            </a:r>
          </a:p>
          <a:p>
            <a:pPr lvl="1">
              <a:buClr>
                <a:srgbClr val="003399"/>
              </a:buClr>
              <a:buFont typeface="Arial" panose="020B0604020202020204" pitchFamily="34" charset="0"/>
              <a:buChar char="•"/>
            </a:pPr>
            <a:r>
              <a:rPr lang="en-US" dirty="0">
                <a:solidFill>
                  <a:srgbClr val="003399"/>
                </a:solidFill>
                <a:latin typeface="Helvetica" panose="020B0604020202020204" pitchFamily="34" charset="0"/>
                <a:cs typeface="Helvetica" panose="020B0604020202020204" pitchFamily="34" charset="0"/>
              </a:rPr>
              <a:t>Cell lines</a:t>
            </a:r>
          </a:p>
          <a:p>
            <a:pPr lvl="1">
              <a:buClr>
                <a:srgbClr val="003399"/>
              </a:buClr>
              <a:buFont typeface="Arial" panose="020B0604020202020204" pitchFamily="34" charset="0"/>
              <a:buChar char="•"/>
            </a:pPr>
            <a:r>
              <a:rPr lang="en-US" dirty="0">
                <a:solidFill>
                  <a:srgbClr val="003399"/>
                </a:solidFill>
                <a:latin typeface="Helvetica" panose="020B0604020202020204" pitchFamily="34" charset="0"/>
                <a:cs typeface="Helvetica" panose="020B0604020202020204" pitchFamily="34" charset="0"/>
              </a:rPr>
              <a:t>Animals</a:t>
            </a:r>
          </a:p>
          <a:p>
            <a:pPr marL="411162" lvl="1" indent="0">
              <a:buNone/>
            </a:pPr>
            <a:endParaRPr lang="en-US" dirty="0">
              <a:latin typeface="Helvetica" panose="020B0604020202020204" pitchFamily="34" charset="0"/>
              <a:cs typeface="Helvetica" panose="020B0604020202020204" pitchFamily="34" charset="0"/>
            </a:endParaRPr>
          </a:p>
        </p:txBody>
      </p:sp>
      <p:sp>
        <p:nvSpPr>
          <p:cNvPr id="5" name="TextBox 4"/>
          <p:cNvSpPr txBox="1"/>
          <p:nvPr/>
        </p:nvSpPr>
        <p:spPr>
          <a:xfrm>
            <a:off x="6973253" y="1295400"/>
            <a:ext cx="3276600"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3399"/>
                </a:solidFill>
                <a:latin typeface="Helvetica" panose="020B0604020202020204" pitchFamily="34" charset="0"/>
                <a:cs typeface="Helvetica" panose="020B0604020202020204" pitchFamily="34" charset="0"/>
              </a:rPr>
              <a:t>Standards</a:t>
            </a:r>
          </a:p>
          <a:p>
            <a:pPr marL="342900" indent="-342900">
              <a:buFont typeface="Arial" panose="020B0604020202020204" pitchFamily="34" charset="0"/>
              <a:buChar char="•"/>
            </a:pPr>
            <a:r>
              <a:rPr lang="en-US" sz="2400" dirty="0">
                <a:solidFill>
                  <a:srgbClr val="003399"/>
                </a:solidFill>
                <a:latin typeface="Helvetica" panose="020B0604020202020204" pitchFamily="34" charset="0"/>
                <a:cs typeface="Helvetica" panose="020B0604020202020204" pitchFamily="34" charset="0"/>
              </a:rPr>
              <a:t>Replicates</a:t>
            </a:r>
          </a:p>
          <a:p>
            <a:pPr marL="342900" indent="-342900">
              <a:buFont typeface="Arial" panose="020B0604020202020204" pitchFamily="34" charset="0"/>
              <a:buChar char="•"/>
            </a:pPr>
            <a:r>
              <a:rPr lang="en-US" sz="2400" dirty="0">
                <a:solidFill>
                  <a:srgbClr val="003399"/>
                </a:solidFill>
                <a:latin typeface="Helvetica" panose="020B0604020202020204" pitchFamily="34" charset="0"/>
                <a:cs typeface="Helvetica" panose="020B0604020202020204" pitchFamily="34" charset="0"/>
              </a:rPr>
              <a:t>Statistics</a:t>
            </a:r>
          </a:p>
          <a:p>
            <a:pPr marL="342900" indent="-342900">
              <a:buFont typeface="Arial" panose="020B0604020202020204" pitchFamily="34" charset="0"/>
              <a:buChar char="•"/>
            </a:pPr>
            <a:r>
              <a:rPr lang="en-US" sz="2400" dirty="0">
                <a:solidFill>
                  <a:srgbClr val="003399"/>
                </a:solidFill>
                <a:latin typeface="Helvetica" panose="020B0604020202020204" pitchFamily="34" charset="0"/>
                <a:cs typeface="Helvetica" panose="020B0604020202020204" pitchFamily="34" charset="0"/>
              </a:rPr>
              <a:t>Randomization</a:t>
            </a:r>
          </a:p>
          <a:p>
            <a:pPr marL="342900" indent="-342900">
              <a:buFont typeface="Arial" panose="020B0604020202020204" pitchFamily="34" charset="0"/>
              <a:buChar char="•"/>
            </a:pPr>
            <a:r>
              <a:rPr lang="en-US" sz="2400" dirty="0">
                <a:solidFill>
                  <a:srgbClr val="003399"/>
                </a:solidFill>
                <a:latin typeface="Helvetica" panose="020B0604020202020204" pitchFamily="34" charset="0"/>
                <a:cs typeface="Helvetica" panose="020B0604020202020204" pitchFamily="34" charset="0"/>
              </a:rPr>
              <a:t>Blinding</a:t>
            </a:r>
          </a:p>
          <a:p>
            <a:pPr marL="342900" indent="-342900">
              <a:buFont typeface="Arial" panose="020B0604020202020204" pitchFamily="34" charset="0"/>
              <a:buChar char="•"/>
            </a:pPr>
            <a:r>
              <a:rPr lang="en-US" sz="2400" dirty="0">
                <a:solidFill>
                  <a:srgbClr val="003399"/>
                </a:solidFill>
                <a:latin typeface="Helvetica" panose="020B0604020202020204" pitchFamily="34" charset="0"/>
                <a:cs typeface="Helvetica" panose="020B0604020202020204" pitchFamily="34" charset="0"/>
              </a:rPr>
              <a:t>Sample size estimation</a:t>
            </a:r>
          </a:p>
          <a:p>
            <a:pPr marL="342900" indent="-342900">
              <a:buFont typeface="Arial" panose="020B0604020202020204" pitchFamily="34" charset="0"/>
              <a:buChar char="•"/>
            </a:pPr>
            <a:r>
              <a:rPr lang="en-US" sz="2400" dirty="0">
                <a:solidFill>
                  <a:srgbClr val="003399"/>
                </a:solidFill>
                <a:latin typeface="Helvetica" panose="020B0604020202020204" pitchFamily="34" charset="0"/>
                <a:cs typeface="Helvetica" panose="020B0604020202020204" pitchFamily="34" charset="0"/>
              </a:rPr>
              <a:t>Inclusion/exclusion criteria</a:t>
            </a:r>
          </a:p>
          <a:p>
            <a:endParaRPr lang="en-US" sz="2400" dirty="0"/>
          </a:p>
        </p:txBody>
      </p:sp>
      <p:sp>
        <p:nvSpPr>
          <p:cNvPr id="10" name="Left Brace 9"/>
          <p:cNvSpPr/>
          <p:nvPr/>
        </p:nvSpPr>
        <p:spPr>
          <a:xfrm>
            <a:off x="6400800" y="1524000"/>
            <a:ext cx="460248" cy="2590800"/>
          </a:xfrm>
          <a:prstGeom prst="leftBrace">
            <a:avLst>
              <a:gd name="adj1" fmla="val 8333"/>
              <a:gd name="adj2" fmla="val 16449"/>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2895600" y="5830670"/>
            <a:ext cx="6324600" cy="646331"/>
          </a:xfrm>
          <a:prstGeom prst="rect">
            <a:avLst/>
          </a:prstGeom>
          <a:noFill/>
        </p:spPr>
        <p:txBody>
          <a:bodyPr wrap="square" rtlCol="0">
            <a:spAutoFit/>
          </a:bodyPr>
          <a:lstStyle/>
          <a:p>
            <a:pPr marL="0" lvl="1"/>
            <a:r>
              <a:rPr lang="en-US" dirty="0"/>
              <a:t>http://www.nih.gov/about/reporting-preclinical-research.htm</a:t>
            </a:r>
          </a:p>
          <a:p>
            <a:endParaRPr lang="en-US" dirty="0"/>
          </a:p>
        </p:txBody>
      </p:sp>
      <p:sp>
        <p:nvSpPr>
          <p:cNvPr id="6" name="Slide Number Placeholder 5"/>
          <p:cNvSpPr>
            <a:spLocks noGrp="1"/>
          </p:cNvSpPr>
          <p:nvPr>
            <p:ph type="sldNum" sz="quarter" idx="4294967295"/>
          </p:nvPr>
        </p:nvSpPr>
        <p:spPr>
          <a:xfrm>
            <a:off x="11684000" y="6523705"/>
            <a:ext cx="509341" cy="320674"/>
          </a:xfrm>
          <a:prstGeom prst="rect">
            <a:avLst/>
          </a:prstGeom>
        </p:spPr>
        <p:txBody>
          <a:bodyPr/>
          <a:lstStyle/>
          <a:p>
            <a:pPr algn="l">
              <a:defRPr/>
            </a:pPr>
            <a:fld id="{161627A0-52BE-49C3-90CB-787EE860760A}" type="slidenum">
              <a:rPr lang="en-US">
                <a:solidFill>
                  <a:schemeClr val="tx1"/>
                </a:solidFill>
              </a:rPr>
              <a:pPr algn="l">
                <a:defRPr/>
              </a:pPr>
              <a:t>18</a:t>
            </a:fld>
            <a:endParaRPr lang="en-US" dirty="0">
              <a:solidFill>
                <a:schemeClr val="tx1"/>
              </a:solidFill>
            </a:endParaRPr>
          </a:p>
        </p:txBody>
      </p:sp>
      <p:sp>
        <p:nvSpPr>
          <p:cNvPr id="3" name="Title 2"/>
          <p:cNvSpPr>
            <a:spLocks noGrp="1"/>
          </p:cNvSpPr>
          <p:nvPr>
            <p:ph type="title"/>
          </p:nvPr>
        </p:nvSpPr>
        <p:spPr>
          <a:xfrm>
            <a:off x="990600" y="198437"/>
            <a:ext cx="10160000" cy="563563"/>
          </a:xfrm>
        </p:spPr>
        <p:txBody>
          <a:bodyPr/>
          <a:lstStyle/>
          <a:p>
            <a:pPr algn="ctr"/>
            <a:r>
              <a:rPr lang="en-US" sz="2800" dirty="0"/>
              <a:t>Principles and Guidelines for </a:t>
            </a:r>
            <a:br>
              <a:rPr lang="en-US" sz="2800" dirty="0"/>
            </a:br>
            <a:r>
              <a:rPr lang="en-US" sz="2800" dirty="0"/>
              <a:t>Reporting Preclinical Research</a:t>
            </a:r>
          </a:p>
        </p:txBody>
      </p:sp>
    </p:spTree>
    <p:custDataLst>
      <p:tags r:id="rId1"/>
    </p:custDataLst>
    <p:extLst>
      <p:ext uri="{BB962C8B-B14F-4D97-AF65-F5344CB8AC3E}">
        <p14:creationId xmlns:p14="http://schemas.microsoft.com/office/powerpoint/2010/main" val="4103122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76" t="15118" r="-623"/>
          <a:stretch/>
        </p:blipFill>
        <p:spPr>
          <a:xfrm>
            <a:off x="1219200" y="914400"/>
            <a:ext cx="9677400" cy="5400911"/>
          </a:xfrm>
          <a:prstGeom prst="rect">
            <a:avLst/>
          </a:prstGeom>
        </p:spPr>
      </p:pic>
      <p:sp>
        <p:nvSpPr>
          <p:cNvPr id="7" name="Content Placeholder 2"/>
          <p:cNvSpPr>
            <a:spLocks noGrp="1"/>
          </p:cNvSpPr>
          <p:nvPr>
            <p:ph idx="1"/>
          </p:nvPr>
        </p:nvSpPr>
        <p:spPr>
          <a:xfrm>
            <a:off x="1824252" y="1512804"/>
            <a:ext cx="8570793" cy="4373563"/>
          </a:xfrm>
        </p:spPr>
        <p:txBody>
          <a:bodyPr>
            <a:noAutofit/>
          </a:bodyPr>
          <a:lstStyle/>
          <a:p>
            <a:pPr marL="182880" indent="-182880">
              <a:spcBef>
                <a:spcPts val="600"/>
              </a:spcBef>
              <a:spcAft>
                <a:spcPts val="600"/>
              </a:spcAft>
              <a:buFont typeface="Arial" pitchFamily="34" charset="0"/>
              <a:buChar char="•"/>
            </a:pPr>
            <a:r>
              <a:rPr lang="en-US" sz="2800" u="sng" dirty="0">
                <a:solidFill>
                  <a:prstClr val="black"/>
                </a:solidFill>
                <a:latin typeface="Helvetica"/>
              </a:rPr>
              <a:t>C</a:t>
            </a:r>
            <a:r>
              <a:rPr lang="en-US" sz="2800" i="1" u="sng" dirty="0">
                <a:solidFill>
                  <a:prstClr val="black"/>
                </a:solidFill>
                <a:latin typeface="Helvetica"/>
              </a:rPr>
              <a:t>larify</a:t>
            </a:r>
            <a:r>
              <a:rPr lang="en-US" sz="2800" dirty="0">
                <a:solidFill>
                  <a:prstClr val="black"/>
                </a:solidFill>
                <a:latin typeface="Helvetica"/>
              </a:rPr>
              <a:t> NIH’s long-standing expectations regarding rigor and transparency in applications</a:t>
            </a:r>
          </a:p>
          <a:p>
            <a:pPr marL="182880" indent="-182880">
              <a:spcBef>
                <a:spcPts val="600"/>
              </a:spcBef>
              <a:spcAft>
                <a:spcPts val="600"/>
              </a:spcAft>
              <a:buFont typeface="Arial" pitchFamily="34" charset="0"/>
              <a:buChar char="•"/>
            </a:pPr>
            <a:r>
              <a:rPr lang="en-US" sz="2800" dirty="0">
                <a:solidFill>
                  <a:prstClr val="black"/>
                </a:solidFill>
                <a:latin typeface="Helvetica"/>
              </a:rPr>
              <a:t>Raise awareness and begin culture shifts in the scientific community</a:t>
            </a:r>
          </a:p>
          <a:p>
            <a:pPr marL="182880" indent="-182880">
              <a:spcBef>
                <a:spcPts val="600"/>
              </a:spcBef>
              <a:spcAft>
                <a:spcPts val="600"/>
              </a:spcAft>
              <a:buFont typeface="Arial" pitchFamily="34" charset="0"/>
              <a:buChar char="•"/>
            </a:pPr>
            <a:r>
              <a:rPr lang="en-US" sz="2800" dirty="0">
                <a:solidFill>
                  <a:prstClr val="black"/>
                </a:solidFill>
                <a:latin typeface="Helvetica"/>
              </a:rPr>
              <a:t>Improve the way that applicants describe their work; provide sufficient information for reviewers</a:t>
            </a:r>
          </a:p>
          <a:p>
            <a:pPr marL="182880" indent="-182880">
              <a:spcBef>
                <a:spcPts val="600"/>
              </a:spcBef>
              <a:spcAft>
                <a:spcPts val="600"/>
              </a:spcAft>
              <a:buFont typeface="Arial" pitchFamily="34" charset="0"/>
              <a:buChar char="•"/>
            </a:pPr>
            <a:r>
              <a:rPr lang="en-US" sz="2800" dirty="0">
                <a:solidFill>
                  <a:prstClr val="black"/>
                </a:solidFill>
                <a:latin typeface="Helvetica"/>
              </a:rPr>
              <a:t>As always, ensure that NIH is investing in the best science and minimizing unnecessary burden</a:t>
            </a:r>
          </a:p>
          <a:p>
            <a:pPr>
              <a:spcBef>
                <a:spcPts val="1800"/>
              </a:spcBef>
            </a:pPr>
            <a:endParaRPr lang="en-US" sz="3000" dirty="0"/>
          </a:p>
        </p:txBody>
      </p:sp>
      <p:sp>
        <p:nvSpPr>
          <p:cNvPr id="8" name="Slide Number Placeholder 4"/>
          <p:cNvSpPr txBox="1">
            <a:spLocks/>
          </p:cNvSpPr>
          <p:nvPr/>
        </p:nvSpPr>
        <p:spPr>
          <a:xfrm>
            <a:off x="11782240" y="6492875"/>
            <a:ext cx="409760" cy="365125"/>
          </a:xfrm>
          <a:prstGeom prst="rect">
            <a:avLst/>
          </a:prstGeom>
        </p:spPr>
        <p:txBody>
          <a:bodyPr vert="horz" lIns="91440" tIns="45720" rIns="91440" bIns="45720" rtlCol="0" anchor="ctr"/>
          <a:lstStyle>
            <a:defPPr>
              <a:defRPr lang="en-US"/>
            </a:defPPr>
            <a:lvl1pPr marL="0" algn="l" defTabSz="914400" rtl="0" eaLnBrk="1" latinLnBrk="0" hangingPunct="1">
              <a:defRPr sz="2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8DF745-7D3F-47F4-83A3-874385CFAA69}" type="slidenum">
              <a:rPr lang="en-US" sz="1000"/>
              <a:pPr/>
              <a:t>19</a:t>
            </a:fld>
            <a:endParaRPr lang="en-US" sz="1000" dirty="0"/>
          </a:p>
        </p:txBody>
      </p:sp>
      <p:sp>
        <p:nvSpPr>
          <p:cNvPr id="2" name="Title 1"/>
          <p:cNvSpPr>
            <a:spLocks noGrp="1"/>
          </p:cNvSpPr>
          <p:nvPr>
            <p:ph type="title"/>
          </p:nvPr>
        </p:nvSpPr>
        <p:spPr>
          <a:xfrm>
            <a:off x="1041400" y="198437"/>
            <a:ext cx="10160000" cy="563563"/>
          </a:xfrm>
        </p:spPr>
        <p:txBody>
          <a:bodyPr/>
          <a:lstStyle/>
          <a:p>
            <a:pPr algn="ctr"/>
            <a:r>
              <a:rPr lang="en-US" sz="2800" dirty="0"/>
              <a:t>Our Guiding Principles for </a:t>
            </a:r>
            <a:br>
              <a:rPr lang="en-US" sz="2800" dirty="0"/>
            </a:br>
            <a:r>
              <a:rPr lang="en-US" sz="2800" dirty="0"/>
              <a:t>Rigor &amp; Transparency</a:t>
            </a:r>
          </a:p>
        </p:txBody>
      </p:sp>
    </p:spTree>
    <p:custDataLst>
      <p:tags r:id="rId1"/>
    </p:custDataLst>
    <p:extLst>
      <p:ext uri="{BB962C8B-B14F-4D97-AF65-F5344CB8AC3E}">
        <p14:creationId xmlns:p14="http://schemas.microsoft.com/office/powerpoint/2010/main" val="4065518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50837"/>
            <a:ext cx="10160000" cy="563563"/>
          </a:xfrm>
        </p:spPr>
        <p:txBody>
          <a:bodyPr/>
          <a:lstStyle/>
          <a:p>
            <a:pPr algn="ctr"/>
            <a:r>
              <a:rPr lang="en-US" sz="3200" dirty="0"/>
              <a:t>Overview</a:t>
            </a:r>
          </a:p>
        </p:txBody>
      </p:sp>
      <p:sp>
        <p:nvSpPr>
          <p:cNvPr id="3" name="Content Placeholder 2"/>
          <p:cNvSpPr>
            <a:spLocks noGrp="1"/>
          </p:cNvSpPr>
          <p:nvPr>
            <p:ph idx="1"/>
          </p:nvPr>
        </p:nvSpPr>
        <p:spPr/>
        <p:txBody>
          <a:bodyPr/>
          <a:lstStyle/>
          <a:p>
            <a:pPr>
              <a:spcBef>
                <a:spcPts val="2400"/>
              </a:spcBef>
            </a:pPr>
            <a:r>
              <a:rPr lang="en-US" dirty="0"/>
              <a:t>Why the concern about reproducibility?</a:t>
            </a:r>
          </a:p>
          <a:p>
            <a:pPr>
              <a:spcBef>
                <a:spcPts val="2400"/>
              </a:spcBef>
            </a:pPr>
            <a:r>
              <a:rPr lang="en-US" dirty="0"/>
              <a:t>The NIH response</a:t>
            </a:r>
          </a:p>
          <a:p>
            <a:pPr>
              <a:spcBef>
                <a:spcPts val="2400"/>
              </a:spcBef>
            </a:pPr>
            <a:r>
              <a:rPr lang="en-US" dirty="0"/>
              <a:t>Updates to grant applications</a:t>
            </a:r>
          </a:p>
          <a:p>
            <a:pPr>
              <a:spcBef>
                <a:spcPts val="2400"/>
              </a:spcBef>
            </a:pPr>
            <a:r>
              <a:rPr lang="en-US" dirty="0"/>
              <a:t>Training and Resources</a:t>
            </a:r>
          </a:p>
        </p:txBody>
      </p:sp>
      <p:sp>
        <p:nvSpPr>
          <p:cNvPr id="4" name="Slide Number Placeholder 3"/>
          <p:cNvSpPr>
            <a:spLocks noGrp="1"/>
          </p:cNvSpPr>
          <p:nvPr>
            <p:ph type="sldNum" sz="quarter" idx="10"/>
          </p:nvPr>
        </p:nvSpPr>
        <p:spPr/>
        <p:txBody>
          <a:bodyPr/>
          <a:lstStyle/>
          <a:p>
            <a:fld id="{60583324-AE1C-3546-A724-4BA4670D7901}" type="slidenum">
              <a:rPr lang="en-US" smtClean="0"/>
              <a:pPr/>
              <a:t>2</a:t>
            </a:fld>
            <a:endParaRPr lang="en-US" dirty="0"/>
          </a:p>
        </p:txBody>
      </p:sp>
    </p:spTree>
    <p:extLst>
      <p:ext uri="{BB962C8B-B14F-4D97-AF65-F5344CB8AC3E}">
        <p14:creationId xmlns:p14="http://schemas.microsoft.com/office/powerpoint/2010/main" val="3508428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50837"/>
            <a:ext cx="10160000" cy="563563"/>
          </a:xfrm>
        </p:spPr>
        <p:txBody>
          <a:bodyPr/>
          <a:lstStyle/>
          <a:p>
            <a:pPr algn="ctr"/>
            <a:r>
              <a:rPr lang="en-US" sz="3200" dirty="0"/>
              <a:t>Overview</a:t>
            </a:r>
          </a:p>
        </p:txBody>
      </p:sp>
      <p:sp>
        <p:nvSpPr>
          <p:cNvPr id="3" name="Content Placeholder 2"/>
          <p:cNvSpPr>
            <a:spLocks noGrp="1"/>
          </p:cNvSpPr>
          <p:nvPr>
            <p:ph idx="1"/>
          </p:nvPr>
        </p:nvSpPr>
        <p:spPr/>
        <p:txBody>
          <a:bodyPr/>
          <a:lstStyle/>
          <a:p>
            <a:pPr>
              <a:spcBef>
                <a:spcPts val="2400"/>
              </a:spcBef>
            </a:pPr>
            <a:r>
              <a:rPr lang="en-US" dirty="0">
                <a:solidFill>
                  <a:schemeClr val="bg1">
                    <a:lumMod val="75000"/>
                  </a:schemeClr>
                </a:solidFill>
              </a:rPr>
              <a:t>Why the concern about reproducibility?</a:t>
            </a:r>
          </a:p>
          <a:p>
            <a:pPr>
              <a:spcBef>
                <a:spcPts val="2400"/>
              </a:spcBef>
            </a:pPr>
            <a:r>
              <a:rPr lang="en-US" dirty="0">
                <a:solidFill>
                  <a:schemeClr val="bg1">
                    <a:lumMod val="75000"/>
                  </a:schemeClr>
                </a:solidFill>
              </a:rPr>
              <a:t>The NIH response</a:t>
            </a:r>
          </a:p>
          <a:p>
            <a:pPr>
              <a:spcBef>
                <a:spcPts val="2400"/>
              </a:spcBef>
            </a:pPr>
            <a:r>
              <a:rPr lang="en-US" dirty="0"/>
              <a:t>Updates to grant applications</a:t>
            </a:r>
          </a:p>
          <a:p>
            <a:pPr>
              <a:spcBef>
                <a:spcPts val="2400"/>
              </a:spcBef>
            </a:pPr>
            <a:r>
              <a:rPr lang="en-US" dirty="0">
                <a:solidFill>
                  <a:schemeClr val="bg1">
                    <a:lumMod val="75000"/>
                  </a:schemeClr>
                </a:solidFill>
              </a:rPr>
              <a:t>Training and Resources</a:t>
            </a:r>
          </a:p>
        </p:txBody>
      </p:sp>
      <p:sp>
        <p:nvSpPr>
          <p:cNvPr id="4" name="Slide Number Placeholder 3"/>
          <p:cNvSpPr>
            <a:spLocks noGrp="1"/>
          </p:cNvSpPr>
          <p:nvPr>
            <p:ph type="sldNum" sz="quarter" idx="10"/>
          </p:nvPr>
        </p:nvSpPr>
        <p:spPr/>
        <p:txBody>
          <a:bodyPr/>
          <a:lstStyle/>
          <a:p>
            <a:fld id="{60583324-AE1C-3546-A724-4BA4670D7901}" type="slidenum">
              <a:rPr lang="en-US" smtClean="0"/>
              <a:pPr/>
              <a:t>20</a:t>
            </a:fld>
            <a:endParaRPr lang="en-US" dirty="0"/>
          </a:p>
        </p:txBody>
      </p:sp>
    </p:spTree>
    <p:extLst>
      <p:ext uri="{BB962C8B-B14F-4D97-AF65-F5344CB8AC3E}">
        <p14:creationId xmlns:p14="http://schemas.microsoft.com/office/powerpoint/2010/main" val="2165363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4437" y="1143000"/>
            <a:ext cx="3657600" cy="4648200"/>
          </a:xfrm>
        </p:spPr>
        <p:txBody>
          <a:bodyPr>
            <a:normAutofit/>
          </a:bodyPr>
          <a:lstStyle/>
          <a:p>
            <a:pPr marL="514350" indent="-514350">
              <a:spcBef>
                <a:spcPts val="600"/>
              </a:spcBef>
              <a:buFont typeface="+mj-lt"/>
              <a:buAutoNum type="arabicPeriod"/>
            </a:pPr>
            <a:r>
              <a:rPr lang="en-US" sz="2400" dirty="0"/>
              <a:t>Scientific premise</a:t>
            </a:r>
          </a:p>
          <a:p>
            <a:pPr marL="514350" indent="-514350">
              <a:spcBef>
                <a:spcPts val="600"/>
              </a:spcBef>
              <a:buFont typeface="+mj-lt"/>
              <a:buAutoNum type="arabicPeriod"/>
            </a:pPr>
            <a:r>
              <a:rPr lang="en-US" sz="2400" dirty="0"/>
              <a:t>Scientific rigor</a:t>
            </a:r>
          </a:p>
          <a:p>
            <a:pPr marL="514350" indent="-514350">
              <a:spcBef>
                <a:spcPts val="600"/>
              </a:spcBef>
              <a:buFont typeface="+mj-lt"/>
              <a:buAutoNum type="arabicPeriod"/>
            </a:pPr>
            <a:r>
              <a:rPr lang="en-US" sz="2400" dirty="0"/>
              <a:t>Relevant Biological Variables, Such as Sex</a:t>
            </a:r>
          </a:p>
          <a:p>
            <a:pPr marL="514350" indent="-514350">
              <a:spcBef>
                <a:spcPts val="600"/>
              </a:spcBef>
              <a:buFont typeface="+mj-lt"/>
              <a:buAutoNum type="arabicPeriod"/>
            </a:pPr>
            <a:r>
              <a:rPr lang="en-US" sz="2400" dirty="0"/>
              <a:t>Authentication of Key Biological and/or Chemical Resources</a:t>
            </a:r>
          </a:p>
          <a:p>
            <a:pPr marL="514350" indent="-514350">
              <a:spcAft>
                <a:spcPts val="0"/>
              </a:spcAft>
              <a:buFont typeface="+mj-lt"/>
              <a:buAutoNum type="arabicPeriod"/>
            </a:pPr>
            <a:endParaRPr lang="en-US" sz="2400" dirty="0">
              <a:solidFill>
                <a:srgbClr val="003399"/>
              </a:solidFill>
            </a:endParaRPr>
          </a:p>
          <a:p>
            <a:pPr marL="0" indent="0">
              <a:spcAft>
                <a:spcPts val="0"/>
              </a:spcAft>
              <a:buNone/>
            </a:pPr>
            <a:r>
              <a:rPr lang="en-US" sz="2400" dirty="0">
                <a:solidFill>
                  <a:srgbClr val="003399"/>
                </a:solidFill>
              </a:rPr>
              <a:t>Starting with applications due on January 25, 2016</a:t>
            </a:r>
          </a:p>
        </p:txBody>
      </p:sp>
      <p:sp>
        <p:nvSpPr>
          <p:cNvPr id="4" name="Slide Number Placeholder 3"/>
          <p:cNvSpPr>
            <a:spLocks noGrp="1"/>
          </p:cNvSpPr>
          <p:nvPr>
            <p:ph type="sldNum" sz="quarter" idx="10"/>
          </p:nvPr>
        </p:nvSpPr>
        <p:spPr>
          <a:xfrm>
            <a:off x="11718955" y="6574197"/>
            <a:ext cx="473045" cy="320674"/>
          </a:xfrm>
        </p:spPr>
        <p:txBody>
          <a:bodyPr/>
          <a:lstStyle/>
          <a:p>
            <a:pPr algn="l">
              <a:defRPr/>
            </a:pPr>
            <a:fld id="{161627A0-52BE-49C3-90CB-787EE860760A}" type="slidenum">
              <a:rPr lang="en-US">
                <a:solidFill>
                  <a:schemeClr val="tx2"/>
                </a:solidFill>
              </a:rPr>
              <a:pPr algn="l">
                <a:defRPr/>
              </a:pPr>
              <a:t>21</a:t>
            </a:fld>
            <a:endParaRPr lang="en-US" dirty="0">
              <a:solidFill>
                <a:schemeClr val="tx2"/>
              </a:solidFill>
            </a:endParaRPr>
          </a:p>
        </p:txBody>
      </p:sp>
      <p:pic>
        <p:nvPicPr>
          <p:cNvPr id="5" name="Picture 4" descr="Screen Clippi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00316" y="933345"/>
            <a:ext cx="3124200" cy="3356718"/>
          </a:xfrm>
          <a:prstGeom prst="rect">
            <a:avLst/>
          </a:prstGeom>
        </p:spPr>
      </p:pic>
      <p:pic>
        <p:nvPicPr>
          <p:cNvPr id="6" name="Picture 5" descr="Full article at: http://www.nature.com/news/policy-nih-to-balance-sex-in-cell-and-animal-studies-1.15195" title="Screenshot of Nature article: &quot;NIH to balance sex in cell and animal studies&quot;"/>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96200" y="1466745"/>
            <a:ext cx="2836516" cy="342900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302495" y="3720525"/>
            <a:ext cx="2455894" cy="2843840"/>
          </a:xfrm>
          <a:prstGeom prst="rect">
            <a:avLst/>
          </a:prstGeom>
        </p:spPr>
      </p:pic>
      <p:sp>
        <p:nvSpPr>
          <p:cNvPr id="8" name="Title 7"/>
          <p:cNvSpPr>
            <a:spLocks noGrp="1"/>
          </p:cNvSpPr>
          <p:nvPr>
            <p:ph type="title"/>
          </p:nvPr>
        </p:nvSpPr>
        <p:spPr>
          <a:xfrm>
            <a:off x="990600" y="350837"/>
            <a:ext cx="10160000" cy="563563"/>
          </a:xfrm>
        </p:spPr>
        <p:txBody>
          <a:bodyPr/>
          <a:lstStyle/>
          <a:p>
            <a:pPr algn="ctr"/>
            <a:r>
              <a:rPr lang="en-US" sz="3200" dirty="0"/>
              <a:t>Four Areas of Clarification</a:t>
            </a:r>
          </a:p>
        </p:txBody>
      </p:sp>
    </p:spTree>
    <p:custDataLst>
      <p:tags r:id="rId1"/>
    </p:custDataLst>
    <p:extLst>
      <p:ext uri="{BB962C8B-B14F-4D97-AF65-F5344CB8AC3E}">
        <p14:creationId xmlns:p14="http://schemas.microsoft.com/office/powerpoint/2010/main" val="2766750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1096963"/>
            <a:ext cx="8595750" cy="5410200"/>
          </a:xfrm>
        </p:spPr>
        <p:txBody>
          <a:bodyPr numCol="2">
            <a:noAutofit/>
          </a:bodyPr>
          <a:lstStyle/>
          <a:p>
            <a:pPr marL="109537" indent="0">
              <a:buNone/>
            </a:pPr>
            <a:r>
              <a:rPr lang="en-US" sz="2800" dirty="0"/>
              <a:t>Research</a:t>
            </a:r>
          </a:p>
          <a:p>
            <a:pPr lvl="1">
              <a:spcBef>
                <a:spcPts val="600"/>
              </a:spcBef>
              <a:buClr>
                <a:srgbClr val="003399"/>
              </a:buClr>
            </a:pPr>
            <a:r>
              <a:rPr lang="en-US" sz="2400" dirty="0">
                <a:solidFill>
                  <a:srgbClr val="003399"/>
                </a:solidFill>
              </a:rPr>
              <a:t>Research</a:t>
            </a:r>
          </a:p>
          <a:p>
            <a:pPr lvl="1">
              <a:spcBef>
                <a:spcPts val="600"/>
              </a:spcBef>
              <a:buClr>
                <a:srgbClr val="003399"/>
              </a:buClr>
            </a:pPr>
            <a:r>
              <a:rPr lang="en-US" sz="2400" dirty="0">
                <a:solidFill>
                  <a:srgbClr val="003399"/>
                </a:solidFill>
              </a:rPr>
              <a:t>Career Development</a:t>
            </a:r>
          </a:p>
          <a:p>
            <a:pPr lvl="1">
              <a:spcBef>
                <a:spcPts val="600"/>
              </a:spcBef>
              <a:buClr>
                <a:srgbClr val="003399"/>
              </a:buClr>
            </a:pPr>
            <a:r>
              <a:rPr lang="en-US" sz="2400" dirty="0">
                <a:solidFill>
                  <a:srgbClr val="003399"/>
                </a:solidFill>
              </a:rPr>
              <a:t>Centers</a:t>
            </a:r>
          </a:p>
          <a:p>
            <a:pPr lvl="1">
              <a:spcBef>
                <a:spcPts val="600"/>
              </a:spcBef>
              <a:buClr>
                <a:srgbClr val="003399"/>
              </a:buClr>
            </a:pPr>
            <a:r>
              <a:rPr lang="en-US" sz="2400" dirty="0">
                <a:solidFill>
                  <a:srgbClr val="003399"/>
                </a:solidFill>
              </a:rPr>
              <a:t>People-based</a:t>
            </a:r>
          </a:p>
          <a:p>
            <a:pPr lvl="1">
              <a:spcBef>
                <a:spcPts val="600"/>
              </a:spcBef>
              <a:buClr>
                <a:srgbClr val="003399"/>
              </a:buClr>
            </a:pPr>
            <a:r>
              <a:rPr lang="en-US" sz="2400" dirty="0">
                <a:solidFill>
                  <a:srgbClr val="003399"/>
                </a:solidFill>
              </a:rPr>
              <a:t>Program Projects</a:t>
            </a:r>
          </a:p>
          <a:p>
            <a:pPr lvl="1">
              <a:spcBef>
                <a:spcPts val="600"/>
              </a:spcBef>
              <a:buClr>
                <a:srgbClr val="003399"/>
              </a:buClr>
            </a:pPr>
            <a:r>
              <a:rPr lang="en-US" sz="2400" dirty="0">
                <a:solidFill>
                  <a:srgbClr val="003399"/>
                </a:solidFill>
              </a:rPr>
              <a:t>Small Business</a:t>
            </a:r>
          </a:p>
          <a:p>
            <a:pPr lvl="1">
              <a:spcBef>
                <a:spcPts val="600"/>
              </a:spcBef>
              <a:buClr>
                <a:srgbClr val="003399"/>
              </a:buClr>
            </a:pPr>
            <a:r>
              <a:rPr lang="en-US" sz="2400" dirty="0">
                <a:solidFill>
                  <a:srgbClr val="003399"/>
                </a:solidFill>
              </a:rPr>
              <a:t>Resource-Related</a:t>
            </a:r>
            <a:endParaRPr lang="en-US" sz="800" dirty="0">
              <a:solidFill>
                <a:schemeClr val="tx1"/>
              </a:solidFill>
            </a:endParaRPr>
          </a:p>
          <a:p>
            <a:pPr marL="109537" indent="0">
              <a:buNone/>
            </a:pPr>
            <a:endParaRPr lang="en-US" sz="2800" dirty="0"/>
          </a:p>
          <a:p>
            <a:pPr marL="109537" indent="0">
              <a:buNone/>
            </a:pPr>
            <a:endParaRPr lang="en-US" sz="2800" dirty="0"/>
          </a:p>
          <a:p>
            <a:pPr marL="109537" indent="0">
              <a:buNone/>
            </a:pPr>
            <a:endParaRPr lang="en-US" sz="2800" dirty="0"/>
          </a:p>
          <a:p>
            <a:pPr marL="109537" indent="0">
              <a:buNone/>
            </a:pPr>
            <a:r>
              <a:rPr lang="en-US" sz="2800" dirty="0"/>
              <a:t>Training (coming 2020)*</a:t>
            </a:r>
          </a:p>
          <a:p>
            <a:pPr lvl="1">
              <a:spcBef>
                <a:spcPts val="600"/>
              </a:spcBef>
              <a:buClr>
                <a:srgbClr val="003399"/>
              </a:buClr>
            </a:pPr>
            <a:r>
              <a:rPr lang="en-US" sz="2400" dirty="0">
                <a:solidFill>
                  <a:srgbClr val="003399"/>
                </a:solidFill>
              </a:rPr>
              <a:t>Individual Fellowships</a:t>
            </a:r>
          </a:p>
          <a:p>
            <a:pPr lvl="1">
              <a:spcBef>
                <a:spcPts val="600"/>
              </a:spcBef>
              <a:buClr>
                <a:srgbClr val="003399"/>
              </a:buClr>
            </a:pPr>
            <a:r>
              <a:rPr lang="en-US" sz="2400" dirty="0">
                <a:solidFill>
                  <a:srgbClr val="003399"/>
                </a:solidFill>
              </a:rPr>
              <a:t>Institutional Training</a:t>
            </a:r>
          </a:p>
          <a:p>
            <a:pPr lvl="1">
              <a:spcBef>
                <a:spcPts val="600"/>
              </a:spcBef>
              <a:buClr>
                <a:srgbClr val="003399"/>
              </a:buClr>
            </a:pPr>
            <a:r>
              <a:rPr lang="en-US" sz="2400" dirty="0">
                <a:solidFill>
                  <a:srgbClr val="003399"/>
                </a:solidFill>
              </a:rPr>
              <a:t>Institutional Career Dev</a:t>
            </a:r>
          </a:p>
          <a:p>
            <a:pPr marL="73025"/>
            <a:endParaRPr lang="en-US" sz="2800" dirty="0">
              <a:solidFill>
                <a:srgbClr val="003399"/>
              </a:solidFill>
            </a:endParaRPr>
          </a:p>
          <a:p>
            <a:pPr marL="0" lvl="1" indent="0">
              <a:buClr>
                <a:schemeClr val="tx2"/>
              </a:buClr>
              <a:buNone/>
            </a:pPr>
            <a:endParaRPr lang="en-US" dirty="0">
              <a:solidFill>
                <a:srgbClr val="003399"/>
              </a:solidFill>
            </a:endParaRPr>
          </a:p>
          <a:p>
            <a:pPr marL="73025" lvl="1" indent="-255588">
              <a:buClr>
                <a:schemeClr val="tx2"/>
              </a:buClr>
              <a:buFont typeface="Georgia" pitchFamily="18" charset="0"/>
              <a:buChar char="•"/>
            </a:pPr>
            <a:endParaRPr lang="en-US" dirty="0">
              <a:solidFill>
                <a:srgbClr val="003399"/>
              </a:solidFill>
            </a:endParaRPr>
          </a:p>
          <a:p>
            <a:endParaRPr lang="en-US" sz="2800" dirty="0">
              <a:solidFill>
                <a:srgbClr val="003399"/>
              </a:solidFill>
            </a:endParaRPr>
          </a:p>
        </p:txBody>
      </p:sp>
      <p:sp>
        <p:nvSpPr>
          <p:cNvPr id="4" name="Slide Number Placeholder 3"/>
          <p:cNvSpPr>
            <a:spLocks noGrp="1"/>
          </p:cNvSpPr>
          <p:nvPr>
            <p:ph type="sldNum" sz="quarter" idx="10"/>
          </p:nvPr>
        </p:nvSpPr>
        <p:spPr>
          <a:xfrm>
            <a:off x="11765786" y="6537326"/>
            <a:ext cx="426214" cy="320674"/>
          </a:xfrm>
        </p:spPr>
        <p:txBody>
          <a:bodyPr/>
          <a:lstStyle/>
          <a:p>
            <a:pPr algn="l">
              <a:defRPr/>
            </a:pPr>
            <a:fld id="{161627A0-52BE-49C3-90CB-787EE860760A}" type="slidenum">
              <a:rPr lang="en-US">
                <a:solidFill>
                  <a:schemeClr val="tx2"/>
                </a:solidFill>
              </a:rPr>
              <a:pPr algn="l">
                <a:defRPr/>
              </a:pPr>
              <a:t>22</a:t>
            </a:fld>
            <a:endParaRPr lang="en-US" dirty="0">
              <a:solidFill>
                <a:schemeClr val="tx2"/>
              </a:solidFill>
            </a:endParaRPr>
          </a:p>
        </p:txBody>
      </p:sp>
      <p:sp>
        <p:nvSpPr>
          <p:cNvPr id="6" name="Title 5"/>
          <p:cNvSpPr>
            <a:spLocks noGrp="1"/>
          </p:cNvSpPr>
          <p:nvPr>
            <p:ph type="title"/>
          </p:nvPr>
        </p:nvSpPr>
        <p:spPr>
          <a:xfrm>
            <a:off x="1066800" y="350837"/>
            <a:ext cx="10160000" cy="563563"/>
          </a:xfrm>
        </p:spPr>
        <p:txBody>
          <a:bodyPr/>
          <a:lstStyle/>
          <a:p>
            <a:pPr algn="ctr"/>
            <a:r>
              <a:rPr lang="en-US" sz="3200" dirty="0"/>
              <a:t>Policy Applies to:</a:t>
            </a:r>
          </a:p>
        </p:txBody>
      </p:sp>
      <p:sp>
        <p:nvSpPr>
          <p:cNvPr id="2" name="TextBox 1"/>
          <p:cNvSpPr txBox="1"/>
          <p:nvPr/>
        </p:nvSpPr>
        <p:spPr>
          <a:xfrm>
            <a:off x="6324600" y="5638800"/>
            <a:ext cx="4807855" cy="400110"/>
          </a:xfrm>
          <a:prstGeom prst="rect">
            <a:avLst/>
          </a:prstGeom>
          <a:noFill/>
        </p:spPr>
        <p:txBody>
          <a:bodyPr wrap="none" rtlCol="0">
            <a:spAutoFit/>
          </a:bodyPr>
          <a:lstStyle/>
          <a:p>
            <a:r>
              <a:rPr lang="en-US" sz="2000" dirty="0"/>
              <a:t>*Training in Rigor currently being piloted </a:t>
            </a:r>
          </a:p>
        </p:txBody>
      </p:sp>
    </p:spTree>
    <p:custDataLst>
      <p:tags r:id="rId1"/>
    </p:custDataLst>
    <p:extLst>
      <p:ext uri="{BB962C8B-B14F-4D97-AF65-F5344CB8AC3E}">
        <p14:creationId xmlns:p14="http://schemas.microsoft.com/office/powerpoint/2010/main" val="1135120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50837"/>
            <a:ext cx="10160000" cy="563563"/>
          </a:xfrm>
        </p:spPr>
        <p:txBody>
          <a:bodyPr/>
          <a:lstStyle/>
          <a:p>
            <a:pPr algn="ctr"/>
            <a:r>
              <a:rPr lang="en-US" sz="2800" dirty="0"/>
              <a:t>RPG Application and Review </a:t>
            </a:r>
          </a:p>
        </p:txBody>
      </p:sp>
      <p:sp>
        <p:nvSpPr>
          <p:cNvPr id="4" name="Slide Number Placeholder 3"/>
          <p:cNvSpPr>
            <a:spLocks noGrp="1"/>
          </p:cNvSpPr>
          <p:nvPr>
            <p:ph type="sldNum" sz="quarter" idx="10"/>
          </p:nvPr>
        </p:nvSpPr>
        <p:spPr/>
        <p:txBody>
          <a:bodyPr/>
          <a:lstStyle/>
          <a:p>
            <a:fld id="{60583324-AE1C-3546-A724-4BA4670D7901}" type="slidenum">
              <a:rPr lang="en-US" smtClean="0"/>
              <a:pPr/>
              <a:t>23</a:t>
            </a:fld>
            <a:endParaRPr lang="en-US" dirty="0"/>
          </a:p>
        </p:txBody>
      </p:sp>
      <p:graphicFrame>
        <p:nvGraphicFramePr>
          <p:cNvPr id="12" name="Content Placeholder 4"/>
          <p:cNvGraphicFramePr>
            <a:graphicFrameLocks/>
          </p:cNvGraphicFramePr>
          <p:nvPr>
            <p:extLst>
              <p:ext uri="{D42A27DB-BD31-4B8C-83A1-F6EECF244321}">
                <p14:modId xmlns:p14="http://schemas.microsoft.com/office/powerpoint/2010/main" val="171100278"/>
              </p:ext>
            </p:extLst>
          </p:nvPr>
        </p:nvGraphicFramePr>
        <p:xfrm>
          <a:off x="1905000" y="971204"/>
          <a:ext cx="8839200" cy="5505796"/>
        </p:xfrm>
        <a:graphic>
          <a:graphicData uri="http://schemas.openxmlformats.org/drawingml/2006/table">
            <a:tbl>
              <a:tblPr firstRow="1" bandRow="1"/>
              <a:tblGrid>
                <a:gridCol w="2455333">
                  <a:extLst>
                    <a:ext uri="{9D8B030D-6E8A-4147-A177-3AD203B41FA5}">
                      <a16:colId xmlns:a16="http://schemas.microsoft.com/office/drawing/2014/main" val="20000"/>
                    </a:ext>
                  </a:extLst>
                </a:gridCol>
                <a:gridCol w="1636889">
                  <a:extLst>
                    <a:ext uri="{9D8B030D-6E8A-4147-A177-3AD203B41FA5}">
                      <a16:colId xmlns:a16="http://schemas.microsoft.com/office/drawing/2014/main" val="20001"/>
                    </a:ext>
                  </a:extLst>
                </a:gridCol>
                <a:gridCol w="1470378">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1052945">
                <a:tc>
                  <a:txBody>
                    <a:bodyPr/>
                    <a:lstStyle>
                      <a:lvl1pPr marL="0" algn="l" defTabSz="457200" rtl="0" eaLnBrk="1" latinLnBrk="0" hangingPunct="1">
                        <a:defRPr sz="1800" b="1" kern="1200">
                          <a:solidFill>
                            <a:schemeClr val="dk1"/>
                          </a:solidFill>
                          <a:latin typeface="Helvetica"/>
                        </a:defRPr>
                      </a:lvl1pPr>
                      <a:lvl2pPr marL="457200" algn="l" defTabSz="457200" rtl="0" eaLnBrk="1" latinLnBrk="0" hangingPunct="1">
                        <a:defRPr sz="1800" b="1" kern="1200">
                          <a:solidFill>
                            <a:schemeClr val="dk1"/>
                          </a:solidFill>
                          <a:latin typeface="Helvetica"/>
                        </a:defRPr>
                      </a:lvl2pPr>
                      <a:lvl3pPr marL="914400" algn="l" defTabSz="457200" rtl="0" eaLnBrk="1" latinLnBrk="0" hangingPunct="1">
                        <a:defRPr sz="1800" b="1" kern="1200">
                          <a:solidFill>
                            <a:schemeClr val="dk1"/>
                          </a:solidFill>
                          <a:latin typeface="Helvetica"/>
                        </a:defRPr>
                      </a:lvl3pPr>
                      <a:lvl4pPr marL="1371600" algn="l" defTabSz="457200" rtl="0" eaLnBrk="1" latinLnBrk="0" hangingPunct="1">
                        <a:defRPr sz="1800" b="1" kern="1200">
                          <a:solidFill>
                            <a:schemeClr val="dk1"/>
                          </a:solidFill>
                          <a:latin typeface="Helvetica"/>
                        </a:defRPr>
                      </a:lvl4pPr>
                      <a:lvl5pPr marL="1828800" algn="l" defTabSz="457200" rtl="0" eaLnBrk="1" latinLnBrk="0" hangingPunct="1">
                        <a:defRPr sz="1800" b="1" kern="1200">
                          <a:solidFill>
                            <a:schemeClr val="dk1"/>
                          </a:solidFill>
                          <a:latin typeface="Helvetica"/>
                        </a:defRPr>
                      </a:lvl5pPr>
                      <a:lvl6pPr marL="2286000" algn="l" defTabSz="457200" rtl="0" eaLnBrk="1" latinLnBrk="0" hangingPunct="1">
                        <a:defRPr sz="1800" b="1" kern="1200">
                          <a:solidFill>
                            <a:schemeClr val="dk1"/>
                          </a:solidFill>
                          <a:latin typeface="Helvetica"/>
                        </a:defRPr>
                      </a:lvl6pPr>
                      <a:lvl7pPr marL="2743200" algn="l" defTabSz="457200" rtl="0" eaLnBrk="1" latinLnBrk="0" hangingPunct="1">
                        <a:defRPr sz="1800" b="1" kern="1200">
                          <a:solidFill>
                            <a:schemeClr val="dk1"/>
                          </a:solidFill>
                          <a:latin typeface="Helvetica"/>
                        </a:defRPr>
                      </a:lvl7pPr>
                      <a:lvl8pPr marL="3200400" algn="l" defTabSz="457200" rtl="0" eaLnBrk="1" latinLnBrk="0" hangingPunct="1">
                        <a:defRPr sz="1800" b="1" kern="1200">
                          <a:solidFill>
                            <a:schemeClr val="dk1"/>
                          </a:solidFill>
                          <a:latin typeface="Helvetica"/>
                        </a:defRPr>
                      </a:lvl8pPr>
                      <a:lvl9pPr marL="3657600" algn="l" defTabSz="457200" rtl="0" eaLnBrk="1" latinLnBrk="0" hangingPunct="1">
                        <a:defRPr sz="1800" b="1" kern="1200">
                          <a:solidFill>
                            <a:schemeClr val="dk1"/>
                          </a:solidFill>
                          <a:latin typeface="Helvetica"/>
                        </a:defRPr>
                      </a:lvl9pPr>
                    </a:lstStyle>
                    <a:p>
                      <a:pPr algn="ctr"/>
                      <a:r>
                        <a:rPr lang="en-US" sz="1800" dirty="0"/>
                        <a:t>Element</a:t>
                      </a:r>
                      <a:r>
                        <a:rPr lang="en-US" sz="1800" baseline="0" dirty="0"/>
                        <a:t> of Rigor</a:t>
                      </a:r>
                      <a:endParaRPr lang="en-US" sz="1800" dirty="0"/>
                    </a:p>
                  </a:txBody>
                  <a:tcPr anchor="ctr">
                    <a:lnL w="12700" cmpd="sng">
                      <a:solidFill>
                        <a:srgbClr val="20558A"/>
                      </a:solidFill>
                    </a:lnL>
                    <a:lnR w="12700" cmpd="sng">
                      <a:solidFill>
                        <a:srgbClr val="20558A"/>
                      </a:solidFill>
                    </a:lnR>
                    <a:lnT w="12700" cmpd="sng">
                      <a:solidFill>
                        <a:srgbClr val="20558A"/>
                      </a:solidFill>
                    </a:lnT>
                    <a:lnB w="12700" cmpd="sng">
                      <a:solidFill>
                        <a:srgbClr val="20558A"/>
                      </a:solidFill>
                    </a:lnB>
                    <a:lnTlToBr w="12700" cmpd="sng">
                      <a:noFill/>
                      <a:prstDash val="solid"/>
                    </a:lnTlToBr>
                    <a:lnBlToTr w="12700" cmpd="sng">
                      <a:noFill/>
                      <a:prstDash val="solid"/>
                    </a:lnBlToTr>
                    <a:solidFill>
                      <a:srgbClr val="20558A">
                        <a:tint val="20000"/>
                      </a:srgbClr>
                    </a:solidFill>
                  </a:tcPr>
                </a:tc>
                <a:tc>
                  <a:txBody>
                    <a:bodyPr/>
                    <a:lstStyle>
                      <a:lvl1pPr marL="0" algn="l" defTabSz="457200" rtl="0" eaLnBrk="1" latinLnBrk="0" hangingPunct="1">
                        <a:defRPr sz="1800" b="1" kern="1200">
                          <a:solidFill>
                            <a:schemeClr val="dk1"/>
                          </a:solidFill>
                          <a:latin typeface="Helvetica"/>
                        </a:defRPr>
                      </a:lvl1pPr>
                      <a:lvl2pPr marL="457200" algn="l" defTabSz="457200" rtl="0" eaLnBrk="1" latinLnBrk="0" hangingPunct="1">
                        <a:defRPr sz="1800" b="1" kern="1200">
                          <a:solidFill>
                            <a:schemeClr val="dk1"/>
                          </a:solidFill>
                          <a:latin typeface="Helvetica"/>
                        </a:defRPr>
                      </a:lvl2pPr>
                      <a:lvl3pPr marL="914400" algn="l" defTabSz="457200" rtl="0" eaLnBrk="1" latinLnBrk="0" hangingPunct="1">
                        <a:defRPr sz="1800" b="1" kern="1200">
                          <a:solidFill>
                            <a:schemeClr val="dk1"/>
                          </a:solidFill>
                          <a:latin typeface="Helvetica"/>
                        </a:defRPr>
                      </a:lvl3pPr>
                      <a:lvl4pPr marL="1371600" algn="l" defTabSz="457200" rtl="0" eaLnBrk="1" latinLnBrk="0" hangingPunct="1">
                        <a:defRPr sz="1800" b="1" kern="1200">
                          <a:solidFill>
                            <a:schemeClr val="dk1"/>
                          </a:solidFill>
                          <a:latin typeface="Helvetica"/>
                        </a:defRPr>
                      </a:lvl4pPr>
                      <a:lvl5pPr marL="1828800" algn="l" defTabSz="457200" rtl="0" eaLnBrk="1" latinLnBrk="0" hangingPunct="1">
                        <a:defRPr sz="1800" b="1" kern="1200">
                          <a:solidFill>
                            <a:schemeClr val="dk1"/>
                          </a:solidFill>
                          <a:latin typeface="Helvetica"/>
                        </a:defRPr>
                      </a:lvl5pPr>
                      <a:lvl6pPr marL="2286000" algn="l" defTabSz="457200" rtl="0" eaLnBrk="1" latinLnBrk="0" hangingPunct="1">
                        <a:defRPr sz="1800" b="1" kern="1200">
                          <a:solidFill>
                            <a:schemeClr val="dk1"/>
                          </a:solidFill>
                          <a:latin typeface="Helvetica"/>
                        </a:defRPr>
                      </a:lvl6pPr>
                      <a:lvl7pPr marL="2743200" algn="l" defTabSz="457200" rtl="0" eaLnBrk="1" latinLnBrk="0" hangingPunct="1">
                        <a:defRPr sz="1800" b="1" kern="1200">
                          <a:solidFill>
                            <a:schemeClr val="dk1"/>
                          </a:solidFill>
                          <a:latin typeface="Helvetica"/>
                        </a:defRPr>
                      </a:lvl7pPr>
                      <a:lvl8pPr marL="3200400" algn="l" defTabSz="457200" rtl="0" eaLnBrk="1" latinLnBrk="0" hangingPunct="1">
                        <a:defRPr sz="1800" b="1" kern="1200">
                          <a:solidFill>
                            <a:schemeClr val="dk1"/>
                          </a:solidFill>
                          <a:latin typeface="Helvetica"/>
                        </a:defRPr>
                      </a:lvl8pPr>
                      <a:lvl9pPr marL="3657600" algn="l" defTabSz="457200" rtl="0" eaLnBrk="1" latinLnBrk="0" hangingPunct="1">
                        <a:defRPr sz="1800" b="1" kern="1200">
                          <a:solidFill>
                            <a:schemeClr val="dk1"/>
                          </a:solidFill>
                          <a:latin typeface="Helvetica"/>
                        </a:defRPr>
                      </a:lvl9pPr>
                    </a:lstStyle>
                    <a:p>
                      <a:pPr algn="ctr"/>
                      <a:r>
                        <a:rPr lang="en-US" sz="1800" dirty="0"/>
                        <a:t>Section of Application</a:t>
                      </a:r>
                    </a:p>
                  </a:txBody>
                  <a:tcPr anchor="ctr">
                    <a:lnL w="12700" cmpd="sng">
                      <a:solidFill>
                        <a:srgbClr val="20558A"/>
                      </a:solidFill>
                    </a:lnL>
                    <a:lnR w="12700" cmpd="sng">
                      <a:solidFill>
                        <a:srgbClr val="20558A"/>
                      </a:solidFill>
                    </a:lnR>
                    <a:lnT w="12700" cmpd="sng">
                      <a:solidFill>
                        <a:srgbClr val="20558A"/>
                      </a:solidFill>
                    </a:lnT>
                    <a:lnB w="12700" cmpd="sng">
                      <a:solidFill>
                        <a:srgbClr val="20558A"/>
                      </a:solidFill>
                    </a:lnB>
                    <a:lnTlToBr w="12700" cmpd="sng">
                      <a:noFill/>
                      <a:prstDash val="solid"/>
                    </a:lnTlToBr>
                    <a:lnBlToTr w="12700" cmpd="sng">
                      <a:noFill/>
                      <a:prstDash val="solid"/>
                    </a:lnBlToTr>
                    <a:solidFill>
                      <a:srgbClr val="20558A">
                        <a:tint val="20000"/>
                      </a:srgbClr>
                    </a:solidFill>
                  </a:tcPr>
                </a:tc>
                <a:tc>
                  <a:txBody>
                    <a:bodyPr/>
                    <a:lstStyle>
                      <a:lvl1pPr marL="0" algn="l" defTabSz="457200" rtl="0" eaLnBrk="1" latinLnBrk="0" hangingPunct="1">
                        <a:defRPr sz="1800" b="1" kern="1200">
                          <a:solidFill>
                            <a:schemeClr val="dk1"/>
                          </a:solidFill>
                          <a:latin typeface="Helvetica"/>
                        </a:defRPr>
                      </a:lvl1pPr>
                      <a:lvl2pPr marL="457200" algn="l" defTabSz="457200" rtl="0" eaLnBrk="1" latinLnBrk="0" hangingPunct="1">
                        <a:defRPr sz="1800" b="1" kern="1200">
                          <a:solidFill>
                            <a:schemeClr val="dk1"/>
                          </a:solidFill>
                          <a:latin typeface="Helvetica"/>
                        </a:defRPr>
                      </a:lvl2pPr>
                      <a:lvl3pPr marL="914400" algn="l" defTabSz="457200" rtl="0" eaLnBrk="1" latinLnBrk="0" hangingPunct="1">
                        <a:defRPr sz="1800" b="1" kern="1200">
                          <a:solidFill>
                            <a:schemeClr val="dk1"/>
                          </a:solidFill>
                          <a:latin typeface="Helvetica"/>
                        </a:defRPr>
                      </a:lvl3pPr>
                      <a:lvl4pPr marL="1371600" algn="l" defTabSz="457200" rtl="0" eaLnBrk="1" latinLnBrk="0" hangingPunct="1">
                        <a:defRPr sz="1800" b="1" kern="1200">
                          <a:solidFill>
                            <a:schemeClr val="dk1"/>
                          </a:solidFill>
                          <a:latin typeface="Helvetica"/>
                        </a:defRPr>
                      </a:lvl4pPr>
                      <a:lvl5pPr marL="1828800" algn="l" defTabSz="457200" rtl="0" eaLnBrk="1" latinLnBrk="0" hangingPunct="1">
                        <a:defRPr sz="1800" b="1" kern="1200">
                          <a:solidFill>
                            <a:schemeClr val="dk1"/>
                          </a:solidFill>
                          <a:latin typeface="Helvetica"/>
                        </a:defRPr>
                      </a:lvl5pPr>
                      <a:lvl6pPr marL="2286000" algn="l" defTabSz="457200" rtl="0" eaLnBrk="1" latinLnBrk="0" hangingPunct="1">
                        <a:defRPr sz="1800" b="1" kern="1200">
                          <a:solidFill>
                            <a:schemeClr val="dk1"/>
                          </a:solidFill>
                          <a:latin typeface="Helvetica"/>
                        </a:defRPr>
                      </a:lvl6pPr>
                      <a:lvl7pPr marL="2743200" algn="l" defTabSz="457200" rtl="0" eaLnBrk="1" latinLnBrk="0" hangingPunct="1">
                        <a:defRPr sz="1800" b="1" kern="1200">
                          <a:solidFill>
                            <a:schemeClr val="dk1"/>
                          </a:solidFill>
                          <a:latin typeface="Helvetica"/>
                        </a:defRPr>
                      </a:lvl7pPr>
                      <a:lvl8pPr marL="3200400" algn="l" defTabSz="457200" rtl="0" eaLnBrk="1" latinLnBrk="0" hangingPunct="1">
                        <a:defRPr sz="1800" b="1" kern="1200">
                          <a:solidFill>
                            <a:schemeClr val="dk1"/>
                          </a:solidFill>
                          <a:latin typeface="Helvetica"/>
                        </a:defRPr>
                      </a:lvl8pPr>
                      <a:lvl9pPr marL="3657600" algn="l" defTabSz="457200" rtl="0" eaLnBrk="1" latinLnBrk="0" hangingPunct="1">
                        <a:defRPr sz="1800" b="1" kern="1200">
                          <a:solidFill>
                            <a:schemeClr val="dk1"/>
                          </a:solidFill>
                          <a:latin typeface="Helvetica"/>
                        </a:defRPr>
                      </a:lvl9pPr>
                    </a:lstStyle>
                    <a:p>
                      <a:pPr algn="ctr"/>
                      <a:r>
                        <a:rPr lang="en-US" sz="1800" dirty="0"/>
                        <a:t>Criterion Score</a:t>
                      </a:r>
                    </a:p>
                  </a:txBody>
                  <a:tcPr anchor="ctr">
                    <a:lnL w="12700" cmpd="sng">
                      <a:solidFill>
                        <a:srgbClr val="20558A"/>
                      </a:solidFill>
                    </a:lnL>
                    <a:lnR w="12700" cmpd="sng">
                      <a:solidFill>
                        <a:srgbClr val="20558A"/>
                      </a:solidFill>
                    </a:lnR>
                    <a:lnT w="12700" cmpd="sng">
                      <a:solidFill>
                        <a:srgbClr val="20558A"/>
                      </a:solidFill>
                    </a:lnT>
                    <a:lnB w="12700" cmpd="sng">
                      <a:solidFill>
                        <a:srgbClr val="20558A"/>
                      </a:solidFill>
                    </a:lnB>
                    <a:lnTlToBr w="12700" cmpd="sng">
                      <a:noFill/>
                      <a:prstDash val="solid"/>
                    </a:lnTlToBr>
                    <a:lnBlToTr w="12700" cmpd="sng">
                      <a:noFill/>
                      <a:prstDash val="solid"/>
                    </a:lnBlToTr>
                    <a:solidFill>
                      <a:srgbClr val="20558A">
                        <a:tint val="20000"/>
                      </a:srgbClr>
                    </a:solidFill>
                  </a:tcPr>
                </a:tc>
                <a:tc>
                  <a:txBody>
                    <a:bodyPr/>
                    <a:lstStyle>
                      <a:lvl1pPr marL="0" algn="l" defTabSz="457200" rtl="0" eaLnBrk="1" latinLnBrk="0" hangingPunct="1">
                        <a:defRPr sz="1800" b="1" kern="1200">
                          <a:solidFill>
                            <a:schemeClr val="dk1"/>
                          </a:solidFill>
                          <a:latin typeface="Helvetica"/>
                        </a:defRPr>
                      </a:lvl1pPr>
                      <a:lvl2pPr marL="457200" algn="l" defTabSz="457200" rtl="0" eaLnBrk="1" latinLnBrk="0" hangingPunct="1">
                        <a:defRPr sz="1800" b="1" kern="1200">
                          <a:solidFill>
                            <a:schemeClr val="dk1"/>
                          </a:solidFill>
                          <a:latin typeface="Helvetica"/>
                        </a:defRPr>
                      </a:lvl2pPr>
                      <a:lvl3pPr marL="914400" algn="l" defTabSz="457200" rtl="0" eaLnBrk="1" latinLnBrk="0" hangingPunct="1">
                        <a:defRPr sz="1800" b="1" kern="1200">
                          <a:solidFill>
                            <a:schemeClr val="dk1"/>
                          </a:solidFill>
                          <a:latin typeface="Helvetica"/>
                        </a:defRPr>
                      </a:lvl3pPr>
                      <a:lvl4pPr marL="1371600" algn="l" defTabSz="457200" rtl="0" eaLnBrk="1" latinLnBrk="0" hangingPunct="1">
                        <a:defRPr sz="1800" b="1" kern="1200">
                          <a:solidFill>
                            <a:schemeClr val="dk1"/>
                          </a:solidFill>
                          <a:latin typeface="Helvetica"/>
                        </a:defRPr>
                      </a:lvl4pPr>
                      <a:lvl5pPr marL="1828800" algn="l" defTabSz="457200" rtl="0" eaLnBrk="1" latinLnBrk="0" hangingPunct="1">
                        <a:defRPr sz="1800" b="1" kern="1200">
                          <a:solidFill>
                            <a:schemeClr val="dk1"/>
                          </a:solidFill>
                          <a:latin typeface="Helvetica"/>
                        </a:defRPr>
                      </a:lvl5pPr>
                      <a:lvl6pPr marL="2286000" algn="l" defTabSz="457200" rtl="0" eaLnBrk="1" latinLnBrk="0" hangingPunct="1">
                        <a:defRPr sz="1800" b="1" kern="1200">
                          <a:solidFill>
                            <a:schemeClr val="dk1"/>
                          </a:solidFill>
                          <a:latin typeface="Helvetica"/>
                        </a:defRPr>
                      </a:lvl6pPr>
                      <a:lvl7pPr marL="2743200" algn="l" defTabSz="457200" rtl="0" eaLnBrk="1" latinLnBrk="0" hangingPunct="1">
                        <a:defRPr sz="1800" b="1" kern="1200">
                          <a:solidFill>
                            <a:schemeClr val="dk1"/>
                          </a:solidFill>
                          <a:latin typeface="Helvetica"/>
                        </a:defRPr>
                      </a:lvl7pPr>
                      <a:lvl8pPr marL="3200400" algn="l" defTabSz="457200" rtl="0" eaLnBrk="1" latinLnBrk="0" hangingPunct="1">
                        <a:defRPr sz="1800" b="1" kern="1200">
                          <a:solidFill>
                            <a:schemeClr val="dk1"/>
                          </a:solidFill>
                          <a:latin typeface="Helvetica"/>
                        </a:defRPr>
                      </a:lvl8pPr>
                      <a:lvl9pPr marL="3657600" algn="l" defTabSz="457200" rtl="0" eaLnBrk="1" latinLnBrk="0" hangingPunct="1">
                        <a:defRPr sz="1800" b="1" kern="1200">
                          <a:solidFill>
                            <a:schemeClr val="dk1"/>
                          </a:solidFill>
                          <a:latin typeface="Helvetica"/>
                        </a:defRPr>
                      </a:lvl9pPr>
                    </a:lstStyle>
                    <a:p>
                      <a:pPr algn="ctr"/>
                      <a:r>
                        <a:rPr lang="en-US" sz="1800" dirty="0"/>
                        <a:t>Additional Review Consideration</a:t>
                      </a:r>
                    </a:p>
                  </a:txBody>
                  <a:tcPr anchor="ctr">
                    <a:lnL w="12700" cmpd="sng">
                      <a:solidFill>
                        <a:srgbClr val="20558A"/>
                      </a:solidFill>
                    </a:lnL>
                    <a:lnR w="12700" cmpd="sng">
                      <a:solidFill>
                        <a:srgbClr val="20558A"/>
                      </a:solidFill>
                    </a:lnR>
                    <a:lnT w="12700" cmpd="sng">
                      <a:solidFill>
                        <a:srgbClr val="20558A"/>
                      </a:solidFill>
                    </a:lnT>
                    <a:lnB w="12700" cmpd="sng">
                      <a:solidFill>
                        <a:srgbClr val="20558A"/>
                      </a:solidFill>
                    </a:lnB>
                    <a:lnTlToBr w="12700" cmpd="sng">
                      <a:noFill/>
                      <a:prstDash val="solid"/>
                    </a:lnTlToBr>
                    <a:lnBlToTr w="12700" cmpd="sng">
                      <a:noFill/>
                      <a:prstDash val="solid"/>
                    </a:lnBlToTr>
                    <a:solidFill>
                      <a:srgbClr val="20558A">
                        <a:tint val="20000"/>
                      </a:srgbClr>
                    </a:solidFill>
                  </a:tcPr>
                </a:tc>
                <a:tc>
                  <a:txBody>
                    <a:bodyPr/>
                    <a:lstStyle>
                      <a:lvl1pPr marL="0" algn="l" defTabSz="457200" rtl="0" eaLnBrk="1" latinLnBrk="0" hangingPunct="1">
                        <a:defRPr sz="1800" b="1" kern="1200">
                          <a:solidFill>
                            <a:schemeClr val="dk1"/>
                          </a:solidFill>
                          <a:latin typeface="Helvetica"/>
                        </a:defRPr>
                      </a:lvl1pPr>
                      <a:lvl2pPr marL="457200" algn="l" defTabSz="457200" rtl="0" eaLnBrk="1" latinLnBrk="0" hangingPunct="1">
                        <a:defRPr sz="1800" b="1" kern="1200">
                          <a:solidFill>
                            <a:schemeClr val="dk1"/>
                          </a:solidFill>
                          <a:latin typeface="Helvetica"/>
                        </a:defRPr>
                      </a:lvl2pPr>
                      <a:lvl3pPr marL="914400" algn="l" defTabSz="457200" rtl="0" eaLnBrk="1" latinLnBrk="0" hangingPunct="1">
                        <a:defRPr sz="1800" b="1" kern="1200">
                          <a:solidFill>
                            <a:schemeClr val="dk1"/>
                          </a:solidFill>
                          <a:latin typeface="Helvetica"/>
                        </a:defRPr>
                      </a:lvl3pPr>
                      <a:lvl4pPr marL="1371600" algn="l" defTabSz="457200" rtl="0" eaLnBrk="1" latinLnBrk="0" hangingPunct="1">
                        <a:defRPr sz="1800" b="1" kern="1200">
                          <a:solidFill>
                            <a:schemeClr val="dk1"/>
                          </a:solidFill>
                          <a:latin typeface="Helvetica"/>
                        </a:defRPr>
                      </a:lvl4pPr>
                      <a:lvl5pPr marL="1828800" algn="l" defTabSz="457200" rtl="0" eaLnBrk="1" latinLnBrk="0" hangingPunct="1">
                        <a:defRPr sz="1800" b="1" kern="1200">
                          <a:solidFill>
                            <a:schemeClr val="dk1"/>
                          </a:solidFill>
                          <a:latin typeface="Helvetica"/>
                        </a:defRPr>
                      </a:lvl5pPr>
                      <a:lvl6pPr marL="2286000" algn="l" defTabSz="457200" rtl="0" eaLnBrk="1" latinLnBrk="0" hangingPunct="1">
                        <a:defRPr sz="1800" b="1" kern="1200">
                          <a:solidFill>
                            <a:schemeClr val="dk1"/>
                          </a:solidFill>
                          <a:latin typeface="Helvetica"/>
                        </a:defRPr>
                      </a:lvl6pPr>
                      <a:lvl7pPr marL="2743200" algn="l" defTabSz="457200" rtl="0" eaLnBrk="1" latinLnBrk="0" hangingPunct="1">
                        <a:defRPr sz="1800" b="1" kern="1200">
                          <a:solidFill>
                            <a:schemeClr val="dk1"/>
                          </a:solidFill>
                          <a:latin typeface="Helvetica"/>
                        </a:defRPr>
                      </a:lvl7pPr>
                      <a:lvl8pPr marL="3200400" algn="l" defTabSz="457200" rtl="0" eaLnBrk="1" latinLnBrk="0" hangingPunct="1">
                        <a:defRPr sz="1800" b="1" kern="1200">
                          <a:solidFill>
                            <a:schemeClr val="dk1"/>
                          </a:solidFill>
                          <a:latin typeface="Helvetica"/>
                        </a:defRPr>
                      </a:lvl8pPr>
                      <a:lvl9pPr marL="3657600" algn="l" defTabSz="457200" rtl="0" eaLnBrk="1" latinLnBrk="0" hangingPunct="1">
                        <a:defRPr sz="1800" b="1" kern="1200">
                          <a:solidFill>
                            <a:schemeClr val="dk1"/>
                          </a:solidFill>
                          <a:latin typeface="Helvetica"/>
                        </a:defRPr>
                      </a:lvl9pPr>
                    </a:lstStyle>
                    <a:p>
                      <a:pPr algn="ctr"/>
                      <a:r>
                        <a:rPr lang="en-US" sz="1800" dirty="0"/>
                        <a:t>Contribute to</a:t>
                      </a:r>
                      <a:r>
                        <a:rPr lang="en-US" sz="1800" baseline="0" dirty="0"/>
                        <a:t> </a:t>
                      </a:r>
                      <a:r>
                        <a:rPr lang="en-US" sz="1800" dirty="0"/>
                        <a:t>Overall Impact?</a:t>
                      </a:r>
                    </a:p>
                  </a:txBody>
                  <a:tcPr anchor="ctr">
                    <a:lnL w="12700" cmpd="sng">
                      <a:solidFill>
                        <a:srgbClr val="20558A"/>
                      </a:solidFill>
                    </a:lnL>
                    <a:lnR w="12700" cmpd="sng">
                      <a:solidFill>
                        <a:srgbClr val="20558A"/>
                      </a:solidFill>
                    </a:lnR>
                    <a:lnT w="12700" cmpd="sng">
                      <a:solidFill>
                        <a:srgbClr val="20558A"/>
                      </a:solidFill>
                    </a:lnT>
                    <a:lnB w="12700" cmpd="sng">
                      <a:solidFill>
                        <a:srgbClr val="20558A"/>
                      </a:solidFill>
                    </a:lnB>
                    <a:lnTlToBr w="12700" cmpd="sng">
                      <a:noFill/>
                      <a:prstDash val="solid"/>
                    </a:lnTlToBr>
                    <a:lnBlToTr w="12700" cmpd="sng">
                      <a:noFill/>
                      <a:prstDash val="solid"/>
                    </a:lnBlToTr>
                    <a:solidFill>
                      <a:srgbClr val="20558A">
                        <a:tint val="20000"/>
                      </a:srgbClr>
                    </a:solidFill>
                  </a:tcPr>
                </a:tc>
                <a:extLst>
                  <a:ext uri="{0D108BD9-81ED-4DB2-BD59-A6C34878D82A}">
                    <a16:rowId xmlns:a16="http://schemas.microsoft.com/office/drawing/2014/main" val="10000"/>
                  </a:ext>
                </a:extLst>
              </a:tr>
              <a:tr h="737062">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pPr algn="ctr"/>
                      <a:r>
                        <a:rPr lang="en-US" sz="1800" dirty="0"/>
                        <a:t>Rigor of the Prior Research</a:t>
                      </a:r>
                    </a:p>
                  </a:txBody>
                  <a:tcPr anchor="ctr">
                    <a:lnL w="12700" cmpd="sng">
                      <a:solidFill>
                        <a:srgbClr val="20558A"/>
                      </a:solidFill>
                    </a:lnL>
                    <a:lnR w="12700" cmpd="sng">
                      <a:solidFill>
                        <a:srgbClr val="20558A"/>
                      </a:solidFill>
                    </a:lnR>
                    <a:lnT w="12700" cmpd="sng">
                      <a:solidFill>
                        <a:srgbClr val="20558A"/>
                      </a:solidFill>
                    </a:lnT>
                    <a:lnB w="12700" cmpd="sng">
                      <a:solidFill>
                        <a:srgbClr val="20558A"/>
                      </a:solidFill>
                    </a:lnB>
                    <a:lnTlToBr w="12700" cmpd="sng">
                      <a:noFill/>
                      <a:prstDash val="solid"/>
                    </a:lnTlToBr>
                    <a:lnBlToTr w="12700" cmpd="sng">
                      <a:noFill/>
                      <a:prstDash val="solid"/>
                    </a:lnBlToTr>
                    <a:solidFill>
                      <a:srgbClr val="20558A">
                        <a:tint val="40000"/>
                      </a:srgbClr>
                    </a:solidFill>
                  </a:tcPr>
                </a:tc>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pPr algn="ctr"/>
                      <a:r>
                        <a:rPr lang="en-US" sz="1800" dirty="0"/>
                        <a:t>Research Strategy</a:t>
                      </a:r>
                    </a:p>
                  </a:txBody>
                  <a:tcPr anchor="ctr">
                    <a:lnL w="12700" cmpd="sng">
                      <a:solidFill>
                        <a:srgbClr val="20558A"/>
                      </a:solidFill>
                    </a:lnL>
                    <a:lnR w="12700" cmpd="sng">
                      <a:solidFill>
                        <a:srgbClr val="20558A"/>
                      </a:solidFill>
                    </a:lnR>
                    <a:lnT w="12700" cmpd="sng">
                      <a:solidFill>
                        <a:srgbClr val="20558A"/>
                      </a:solidFill>
                    </a:lnT>
                    <a:lnB w="12700" cap="flat" cmpd="sng" algn="ctr">
                      <a:solidFill>
                        <a:srgbClr val="20558A"/>
                      </a:solidFill>
                      <a:prstDash val="solid"/>
                      <a:round/>
                      <a:headEnd type="none" w="med" len="med"/>
                      <a:tailEnd type="none" w="med" len="med"/>
                    </a:lnB>
                    <a:lnTlToBr w="12700" cmpd="sng">
                      <a:noFill/>
                      <a:prstDash val="solid"/>
                    </a:lnTlToBr>
                    <a:lnBlToTr w="12700" cmpd="sng">
                      <a:noFill/>
                      <a:prstDash val="solid"/>
                    </a:lnBlToTr>
                    <a:solidFill>
                      <a:srgbClr val="20558A">
                        <a:tint val="40000"/>
                      </a:srgbClr>
                    </a:solidFill>
                  </a:tcPr>
                </a:tc>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pPr algn="ctr"/>
                      <a:r>
                        <a:rPr lang="en-US" sz="1800" dirty="0"/>
                        <a:t>Significance</a:t>
                      </a:r>
                    </a:p>
                  </a:txBody>
                  <a:tcPr anchor="ctr">
                    <a:lnL w="12700" cmpd="sng">
                      <a:solidFill>
                        <a:srgbClr val="20558A"/>
                      </a:solidFill>
                    </a:lnL>
                    <a:lnR w="12700" cmpd="sng">
                      <a:solidFill>
                        <a:srgbClr val="20558A"/>
                      </a:solidFill>
                    </a:lnR>
                    <a:lnT w="12700" cmpd="sng">
                      <a:solidFill>
                        <a:srgbClr val="20558A"/>
                      </a:solidFill>
                    </a:lnT>
                    <a:lnB w="12700" cmpd="sng">
                      <a:solidFill>
                        <a:srgbClr val="20558A"/>
                      </a:solidFill>
                    </a:lnB>
                    <a:lnTlToBr w="12700" cmpd="sng">
                      <a:noFill/>
                      <a:prstDash val="solid"/>
                    </a:lnTlToBr>
                    <a:lnBlToTr w="12700" cmpd="sng">
                      <a:noFill/>
                      <a:prstDash val="solid"/>
                    </a:lnBlToTr>
                    <a:solidFill>
                      <a:srgbClr val="20558A">
                        <a:tint val="40000"/>
                      </a:srgbClr>
                    </a:solidFill>
                  </a:tcPr>
                </a:tc>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pPr algn="ctr"/>
                      <a:r>
                        <a:rPr lang="en-US" sz="1800" dirty="0"/>
                        <a:t>NA</a:t>
                      </a:r>
                    </a:p>
                  </a:txBody>
                  <a:tcPr anchor="ctr">
                    <a:lnL w="12700" cmpd="sng">
                      <a:solidFill>
                        <a:srgbClr val="20558A"/>
                      </a:solidFill>
                    </a:lnL>
                    <a:lnR w="12700" cmpd="sng">
                      <a:solidFill>
                        <a:srgbClr val="20558A"/>
                      </a:solidFill>
                    </a:lnR>
                    <a:lnT w="12700" cmpd="sng">
                      <a:solidFill>
                        <a:srgbClr val="20558A"/>
                      </a:solidFill>
                    </a:lnT>
                    <a:lnB w="12700" cmpd="sng">
                      <a:solidFill>
                        <a:srgbClr val="20558A"/>
                      </a:solidFill>
                    </a:lnB>
                    <a:lnTlToBr w="12700" cmpd="sng">
                      <a:noFill/>
                      <a:prstDash val="solid"/>
                    </a:lnTlToBr>
                    <a:lnBlToTr w="12700" cmpd="sng">
                      <a:noFill/>
                      <a:prstDash val="solid"/>
                    </a:lnBlToTr>
                    <a:solidFill>
                      <a:srgbClr val="20558A">
                        <a:tint val="40000"/>
                      </a:srgbClr>
                    </a:solidFill>
                  </a:tcPr>
                </a:tc>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pPr algn="ctr"/>
                      <a:r>
                        <a:rPr lang="en-US" sz="1800" dirty="0"/>
                        <a:t>Yes</a:t>
                      </a:r>
                    </a:p>
                  </a:txBody>
                  <a:tcPr anchor="ctr">
                    <a:lnL w="12700" cmpd="sng">
                      <a:solidFill>
                        <a:srgbClr val="20558A"/>
                      </a:solidFill>
                    </a:lnL>
                    <a:lnR w="12700" cmpd="sng">
                      <a:solidFill>
                        <a:srgbClr val="20558A"/>
                      </a:solidFill>
                    </a:lnR>
                    <a:lnT w="12700" cmpd="sng">
                      <a:solidFill>
                        <a:srgbClr val="20558A"/>
                      </a:solidFill>
                    </a:lnT>
                    <a:lnB w="12700" cmpd="sng">
                      <a:solidFill>
                        <a:srgbClr val="20558A"/>
                      </a:solidFill>
                    </a:lnB>
                    <a:lnTlToBr w="12700" cmpd="sng">
                      <a:noFill/>
                      <a:prstDash val="solid"/>
                    </a:lnTlToBr>
                    <a:lnBlToTr w="12700" cmpd="sng">
                      <a:noFill/>
                      <a:prstDash val="solid"/>
                    </a:lnBlToTr>
                    <a:solidFill>
                      <a:srgbClr val="20558A">
                        <a:tint val="40000"/>
                      </a:srgbClr>
                    </a:solidFill>
                  </a:tcPr>
                </a:tc>
                <a:extLst>
                  <a:ext uri="{0D108BD9-81ED-4DB2-BD59-A6C34878D82A}">
                    <a16:rowId xmlns:a16="http://schemas.microsoft.com/office/drawing/2014/main" val="10001"/>
                  </a:ext>
                </a:extLst>
              </a:tr>
              <a:tr h="73706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t>Rigor of the Prior Research</a:t>
                      </a:r>
                    </a:p>
                  </a:txBody>
                  <a:tcPr anchor="ctr">
                    <a:lnL w="12700" cmpd="sng">
                      <a:solidFill>
                        <a:srgbClr val="20558A"/>
                      </a:solidFill>
                    </a:lnL>
                    <a:lnR w="12700" cap="flat" cmpd="sng" algn="ctr">
                      <a:solidFill>
                        <a:srgbClr val="20558A"/>
                      </a:solidFill>
                      <a:prstDash val="solid"/>
                      <a:round/>
                      <a:headEnd type="none" w="med" len="med"/>
                      <a:tailEnd type="none" w="med" len="med"/>
                    </a:lnR>
                    <a:lnT w="12700" cap="flat" cmpd="sng" algn="ctr">
                      <a:solidFill>
                        <a:srgbClr val="20558A"/>
                      </a:solidFill>
                      <a:prstDash val="solid"/>
                      <a:round/>
                      <a:headEnd type="none" w="med" len="med"/>
                      <a:tailEnd type="none" w="med" len="med"/>
                    </a:lnT>
                    <a:lnB w="12700" cmpd="sng">
                      <a:solidFill>
                        <a:srgbClr val="20558A"/>
                      </a:solidFill>
                    </a:lnB>
                    <a:lnTlToBr w="12700" cmpd="sng">
                      <a:noFill/>
                      <a:prstDash val="solid"/>
                    </a:lnTlToBr>
                    <a:lnBlToTr w="12700" cmpd="sng">
                      <a:noFill/>
                      <a:prstDash val="solid"/>
                    </a:lnBlToTr>
                    <a:solidFill>
                      <a:srgbClr val="E7E9E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t>Research Strategy</a:t>
                      </a:r>
                    </a:p>
                  </a:txBody>
                  <a:tcPr anchor="ctr">
                    <a:lnL w="12700" cap="flat" cmpd="sng" algn="ctr">
                      <a:solidFill>
                        <a:srgbClr val="20558A"/>
                      </a:solidFill>
                      <a:prstDash val="solid"/>
                      <a:round/>
                      <a:headEnd type="none" w="med" len="med"/>
                      <a:tailEnd type="none" w="med" len="med"/>
                    </a:lnL>
                    <a:lnR w="12700" cap="flat" cmpd="sng" algn="ctr">
                      <a:solidFill>
                        <a:srgbClr val="20558A"/>
                      </a:solidFill>
                      <a:prstDash val="solid"/>
                      <a:round/>
                      <a:headEnd type="none" w="med" len="med"/>
                      <a:tailEnd type="none" w="med" len="med"/>
                    </a:lnR>
                    <a:lnT w="12700" cap="flat" cmpd="sng" algn="ctr">
                      <a:solidFill>
                        <a:srgbClr val="20558A"/>
                      </a:solidFill>
                      <a:prstDash val="solid"/>
                      <a:round/>
                      <a:headEnd type="none" w="med" len="med"/>
                      <a:tailEnd type="none" w="med" len="med"/>
                    </a:lnT>
                    <a:lnB w="12700" cap="flat" cmpd="sng" algn="ctr">
                      <a:solidFill>
                        <a:srgbClr val="20558A"/>
                      </a:solidFill>
                      <a:prstDash val="solid"/>
                      <a:round/>
                      <a:headEnd type="none" w="med" len="med"/>
                      <a:tailEnd type="none" w="med" len="med"/>
                    </a:lnB>
                    <a:lnTlToBr w="12700" cmpd="sng">
                      <a:noFill/>
                      <a:prstDash val="solid"/>
                    </a:lnTlToBr>
                    <a:lnBlToTr w="12700" cmpd="sng">
                      <a:noFill/>
                      <a:prstDash val="solid"/>
                    </a:lnBlToTr>
                    <a:solidFill>
                      <a:srgbClr val="E7E9ED"/>
                    </a:solidFill>
                  </a:tcPr>
                </a:tc>
                <a:tc>
                  <a:txBody>
                    <a:bodyPr/>
                    <a:lstStyle/>
                    <a:p>
                      <a:pPr algn="ctr"/>
                      <a:r>
                        <a:rPr lang="en-US" sz="1800" dirty="0"/>
                        <a:t>Approach</a:t>
                      </a:r>
                    </a:p>
                  </a:txBody>
                  <a:tcPr anchor="ctr">
                    <a:lnL w="12700" cap="flat" cmpd="sng" algn="ctr">
                      <a:solidFill>
                        <a:srgbClr val="20558A"/>
                      </a:solidFill>
                      <a:prstDash val="solid"/>
                      <a:round/>
                      <a:headEnd type="none" w="med" len="med"/>
                      <a:tailEnd type="none" w="med" len="med"/>
                    </a:lnL>
                    <a:lnR w="12700" cap="flat" cmpd="sng" algn="ctr">
                      <a:solidFill>
                        <a:srgbClr val="20558A"/>
                      </a:solidFill>
                      <a:prstDash val="solid"/>
                      <a:round/>
                      <a:headEnd type="none" w="med" len="med"/>
                      <a:tailEnd type="none" w="med" len="med"/>
                    </a:lnR>
                    <a:lnT w="12700" cap="flat" cmpd="sng" algn="ctr">
                      <a:solidFill>
                        <a:srgbClr val="20558A"/>
                      </a:solidFill>
                      <a:prstDash val="solid"/>
                      <a:round/>
                      <a:headEnd type="none" w="med" len="med"/>
                      <a:tailEnd type="none" w="med" len="med"/>
                    </a:lnT>
                    <a:lnB w="12700" cmpd="sng">
                      <a:solidFill>
                        <a:srgbClr val="20558A"/>
                      </a:solidFill>
                    </a:lnB>
                    <a:lnTlToBr w="12700" cmpd="sng">
                      <a:noFill/>
                      <a:prstDash val="solid"/>
                    </a:lnTlToBr>
                    <a:lnBlToTr w="12700" cmpd="sng">
                      <a:noFill/>
                      <a:prstDash val="solid"/>
                    </a:lnBlToTr>
                    <a:solidFill>
                      <a:srgbClr val="E7E9ED"/>
                    </a:solidFill>
                  </a:tcPr>
                </a:tc>
                <a:tc>
                  <a:txBody>
                    <a:bodyPr/>
                    <a:lstStyle/>
                    <a:p>
                      <a:pPr algn="ctr"/>
                      <a:r>
                        <a:rPr lang="en-US" sz="1800" dirty="0"/>
                        <a:t>NA</a:t>
                      </a:r>
                    </a:p>
                  </a:txBody>
                  <a:tcPr anchor="ctr">
                    <a:lnL w="12700" cap="flat" cmpd="sng" algn="ctr">
                      <a:solidFill>
                        <a:srgbClr val="20558A"/>
                      </a:solidFill>
                      <a:prstDash val="solid"/>
                      <a:round/>
                      <a:headEnd type="none" w="med" len="med"/>
                      <a:tailEnd type="none" w="med" len="med"/>
                    </a:lnL>
                    <a:lnR w="12700" cap="flat" cmpd="sng" algn="ctr">
                      <a:solidFill>
                        <a:srgbClr val="20558A"/>
                      </a:solidFill>
                      <a:prstDash val="solid"/>
                      <a:round/>
                      <a:headEnd type="none" w="med" len="med"/>
                      <a:tailEnd type="none" w="med" len="med"/>
                    </a:lnR>
                    <a:lnT w="12700" cap="flat" cmpd="sng" algn="ctr">
                      <a:solidFill>
                        <a:srgbClr val="20558A"/>
                      </a:solidFill>
                      <a:prstDash val="solid"/>
                      <a:round/>
                      <a:headEnd type="none" w="med" len="med"/>
                      <a:tailEnd type="none" w="med" len="med"/>
                    </a:lnT>
                    <a:lnB w="12700" cmpd="sng">
                      <a:solidFill>
                        <a:srgbClr val="20558A"/>
                      </a:solidFill>
                    </a:lnB>
                    <a:lnTlToBr w="12700" cmpd="sng">
                      <a:noFill/>
                      <a:prstDash val="solid"/>
                    </a:lnTlToBr>
                    <a:lnBlToTr w="12700" cmpd="sng">
                      <a:noFill/>
                      <a:prstDash val="solid"/>
                    </a:lnBlToTr>
                    <a:solidFill>
                      <a:srgbClr val="E7E9ED"/>
                    </a:solidFill>
                  </a:tcPr>
                </a:tc>
                <a:tc>
                  <a:txBody>
                    <a:bodyPr/>
                    <a:lstStyle/>
                    <a:p>
                      <a:pPr algn="ctr"/>
                      <a:r>
                        <a:rPr lang="en-US" sz="1800" dirty="0"/>
                        <a:t>Yes</a:t>
                      </a:r>
                    </a:p>
                  </a:txBody>
                  <a:tcPr anchor="ctr">
                    <a:lnL w="12700" cap="flat" cmpd="sng" algn="ctr">
                      <a:solidFill>
                        <a:srgbClr val="20558A"/>
                      </a:solidFill>
                      <a:prstDash val="solid"/>
                      <a:round/>
                      <a:headEnd type="none" w="med" len="med"/>
                      <a:tailEnd type="none" w="med" len="med"/>
                    </a:lnL>
                    <a:lnR w="12700" cmpd="sng">
                      <a:solidFill>
                        <a:srgbClr val="20558A"/>
                      </a:solidFill>
                    </a:lnR>
                    <a:lnT w="12700" cap="flat" cmpd="sng" algn="ctr">
                      <a:solidFill>
                        <a:srgbClr val="20558A"/>
                      </a:solidFill>
                      <a:prstDash val="solid"/>
                      <a:round/>
                      <a:headEnd type="none" w="med" len="med"/>
                      <a:tailEnd type="none" w="med" len="med"/>
                    </a:lnT>
                    <a:lnB w="12700" cmpd="sng">
                      <a:solidFill>
                        <a:srgbClr val="20558A"/>
                      </a:solidFill>
                    </a:lnB>
                    <a:lnTlToBr w="12700" cmpd="sng">
                      <a:noFill/>
                      <a:prstDash val="solid"/>
                    </a:lnTlToBr>
                    <a:lnBlToTr w="12700" cmpd="sng">
                      <a:noFill/>
                      <a:prstDash val="solid"/>
                    </a:lnBlToTr>
                    <a:solidFill>
                      <a:srgbClr val="E7E9ED"/>
                    </a:solidFill>
                  </a:tcPr>
                </a:tc>
                <a:extLst>
                  <a:ext uri="{0D108BD9-81ED-4DB2-BD59-A6C34878D82A}">
                    <a16:rowId xmlns:a16="http://schemas.microsoft.com/office/drawing/2014/main" val="10002"/>
                  </a:ext>
                </a:extLst>
              </a:tr>
              <a:tr h="737062">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pPr algn="ctr"/>
                      <a:r>
                        <a:rPr lang="en-US" sz="1800" dirty="0"/>
                        <a:t>Scientific</a:t>
                      </a:r>
                      <a:r>
                        <a:rPr lang="en-US" sz="1800" baseline="0" dirty="0"/>
                        <a:t> Rigor</a:t>
                      </a:r>
                      <a:endParaRPr lang="en-US" sz="1800" dirty="0"/>
                    </a:p>
                  </a:txBody>
                  <a:tcPr anchor="ctr">
                    <a:lnL w="12700" cmpd="sng">
                      <a:solidFill>
                        <a:srgbClr val="20558A"/>
                      </a:solidFill>
                    </a:lnL>
                    <a:lnR w="12700" cap="flat" cmpd="sng" algn="ctr">
                      <a:solidFill>
                        <a:srgbClr val="20558A"/>
                      </a:solidFill>
                      <a:prstDash val="solid"/>
                      <a:round/>
                      <a:headEnd type="none" w="med" len="med"/>
                      <a:tailEnd type="none" w="med" len="med"/>
                    </a:lnR>
                    <a:lnT w="12700" cmpd="sng">
                      <a:solidFill>
                        <a:srgbClr val="20558A"/>
                      </a:solidFill>
                    </a:lnT>
                    <a:lnB w="12700" cmpd="sng">
                      <a:solidFill>
                        <a:srgbClr val="20558A"/>
                      </a:solidFill>
                    </a:lnB>
                    <a:lnTlToBr w="12700" cmpd="sng">
                      <a:noFill/>
                      <a:prstDash val="solid"/>
                    </a:lnTlToBr>
                    <a:lnBlToTr w="12700" cmpd="sng">
                      <a:noFill/>
                      <a:prstDash val="solid"/>
                    </a:lnBlToTr>
                    <a:solidFill>
                      <a:srgbClr val="CCD1D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t>Research Strategy</a:t>
                      </a:r>
                    </a:p>
                  </a:txBody>
                  <a:tcPr anchor="ctr">
                    <a:lnL w="12700" cap="flat" cmpd="sng" algn="ctr">
                      <a:solidFill>
                        <a:srgbClr val="20558A"/>
                      </a:solidFill>
                      <a:prstDash val="solid"/>
                      <a:round/>
                      <a:headEnd type="none" w="med" len="med"/>
                      <a:tailEnd type="none" w="med" len="med"/>
                    </a:lnL>
                    <a:lnR w="12700" cap="flat" cmpd="sng" algn="ctr">
                      <a:solidFill>
                        <a:srgbClr val="20558A"/>
                      </a:solidFill>
                      <a:prstDash val="solid"/>
                      <a:round/>
                      <a:headEnd type="none" w="med" len="med"/>
                      <a:tailEnd type="none" w="med" len="med"/>
                    </a:lnR>
                    <a:lnT w="12700" cap="flat" cmpd="sng" algn="ctr">
                      <a:solidFill>
                        <a:srgbClr val="20558A"/>
                      </a:solidFill>
                      <a:prstDash val="solid"/>
                      <a:round/>
                      <a:headEnd type="none" w="med" len="med"/>
                      <a:tailEnd type="none" w="med" len="med"/>
                    </a:lnT>
                    <a:lnB w="12700" cap="flat" cmpd="sng" algn="ctr">
                      <a:solidFill>
                        <a:srgbClr val="20558A"/>
                      </a:solidFill>
                      <a:prstDash val="solid"/>
                      <a:round/>
                      <a:headEnd type="none" w="med" len="med"/>
                      <a:tailEnd type="none" w="med" len="med"/>
                    </a:lnB>
                    <a:lnTlToBr w="12700" cmpd="sng">
                      <a:noFill/>
                      <a:prstDash val="solid"/>
                    </a:lnTlToBr>
                    <a:lnBlToTr w="12700" cmpd="sng">
                      <a:noFill/>
                      <a:prstDash val="solid"/>
                    </a:lnBlToTr>
                    <a:solidFill>
                      <a:srgbClr val="CCD1DA"/>
                    </a:solidFill>
                  </a:tcPr>
                </a:tc>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pPr algn="ctr"/>
                      <a:r>
                        <a:rPr lang="en-US" sz="1800" dirty="0"/>
                        <a:t>Approach</a:t>
                      </a:r>
                    </a:p>
                  </a:txBody>
                  <a:tcPr anchor="ctr">
                    <a:lnL w="12700" cap="flat" cmpd="sng" algn="ctr">
                      <a:solidFill>
                        <a:srgbClr val="20558A"/>
                      </a:solidFill>
                      <a:prstDash val="solid"/>
                      <a:round/>
                      <a:headEnd type="none" w="med" len="med"/>
                      <a:tailEnd type="none" w="med" len="med"/>
                    </a:lnL>
                    <a:lnR w="12700" cmpd="sng">
                      <a:solidFill>
                        <a:srgbClr val="20558A"/>
                      </a:solidFill>
                    </a:lnR>
                    <a:lnT w="12700" cmpd="sng">
                      <a:solidFill>
                        <a:srgbClr val="20558A"/>
                      </a:solidFill>
                    </a:lnT>
                    <a:lnB w="12700" cmpd="sng">
                      <a:solidFill>
                        <a:srgbClr val="20558A"/>
                      </a:solidFill>
                    </a:lnB>
                    <a:lnTlToBr w="12700" cmpd="sng">
                      <a:noFill/>
                      <a:prstDash val="solid"/>
                    </a:lnTlToBr>
                    <a:lnBlToTr w="12700" cmpd="sng">
                      <a:noFill/>
                      <a:prstDash val="solid"/>
                    </a:lnBlToTr>
                    <a:solidFill>
                      <a:srgbClr val="CCD1DA"/>
                    </a:solidFill>
                  </a:tcPr>
                </a:tc>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pPr algn="ctr"/>
                      <a:r>
                        <a:rPr lang="en-US" sz="1800" dirty="0"/>
                        <a:t>NA</a:t>
                      </a:r>
                    </a:p>
                  </a:txBody>
                  <a:tcPr anchor="ctr">
                    <a:lnL w="12700" cmpd="sng">
                      <a:solidFill>
                        <a:srgbClr val="20558A"/>
                      </a:solidFill>
                    </a:lnL>
                    <a:lnR w="12700" cmpd="sng">
                      <a:solidFill>
                        <a:srgbClr val="20558A"/>
                      </a:solidFill>
                    </a:lnR>
                    <a:lnT w="12700" cmpd="sng">
                      <a:solidFill>
                        <a:srgbClr val="20558A"/>
                      </a:solidFill>
                    </a:lnT>
                    <a:lnB w="12700" cmpd="sng">
                      <a:solidFill>
                        <a:srgbClr val="20558A"/>
                      </a:solidFill>
                    </a:lnB>
                    <a:lnTlToBr w="12700" cmpd="sng">
                      <a:noFill/>
                      <a:prstDash val="solid"/>
                    </a:lnTlToBr>
                    <a:lnBlToTr w="12700" cmpd="sng">
                      <a:noFill/>
                      <a:prstDash val="solid"/>
                    </a:lnBlToTr>
                    <a:solidFill>
                      <a:srgbClr val="CCD1DA"/>
                    </a:solidFill>
                  </a:tcPr>
                </a:tc>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pPr algn="ctr"/>
                      <a:r>
                        <a:rPr lang="en-US" sz="1800" dirty="0"/>
                        <a:t>Yes </a:t>
                      </a:r>
                    </a:p>
                  </a:txBody>
                  <a:tcPr anchor="ctr">
                    <a:lnL w="12700" cmpd="sng">
                      <a:solidFill>
                        <a:srgbClr val="20558A"/>
                      </a:solidFill>
                    </a:lnL>
                    <a:lnR w="12700" cmpd="sng">
                      <a:solidFill>
                        <a:srgbClr val="20558A"/>
                      </a:solidFill>
                    </a:lnR>
                    <a:lnT w="12700" cmpd="sng">
                      <a:solidFill>
                        <a:srgbClr val="20558A"/>
                      </a:solidFill>
                    </a:lnT>
                    <a:lnB w="12700" cmpd="sng">
                      <a:solidFill>
                        <a:srgbClr val="20558A"/>
                      </a:solidFill>
                    </a:lnB>
                    <a:lnTlToBr w="12700" cmpd="sng">
                      <a:noFill/>
                      <a:prstDash val="solid"/>
                    </a:lnTlToBr>
                    <a:lnBlToTr w="12700" cmpd="sng">
                      <a:noFill/>
                      <a:prstDash val="solid"/>
                    </a:lnBlToTr>
                    <a:solidFill>
                      <a:srgbClr val="CCD1DA"/>
                    </a:solidFill>
                  </a:tcPr>
                </a:tc>
                <a:extLst>
                  <a:ext uri="{0D108BD9-81ED-4DB2-BD59-A6C34878D82A}">
                    <a16:rowId xmlns:a16="http://schemas.microsoft.com/office/drawing/2014/main" val="10003"/>
                  </a:ext>
                </a:extLst>
              </a:tr>
              <a:tr h="1188720">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pPr algn="ctr"/>
                      <a:r>
                        <a:rPr lang="en-US" sz="1800" dirty="0"/>
                        <a:t>Consideration</a:t>
                      </a:r>
                      <a:r>
                        <a:rPr lang="en-US" sz="1800" baseline="0" dirty="0"/>
                        <a:t> of Relevant Biological Variables Such as Sex</a:t>
                      </a:r>
                      <a:endParaRPr lang="en-US" sz="1800" dirty="0"/>
                    </a:p>
                  </a:txBody>
                  <a:tcPr anchor="ctr">
                    <a:lnL w="12700" cmpd="sng">
                      <a:solidFill>
                        <a:srgbClr val="20558A"/>
                      </a:solidFill>
                    </a:lnL>
                    <a:lnR w="12700" cap="flat" cmpd="sng" algn="ctr">
                      <a:solidFill>
                        <a:srgbClr val="20558A"/>
                      </a:solidFill>
                      <a:prstDash val="solid"/>
                      <a:round/>
                      <a:headEnd type="none" w="med" len="med"/>
                      <a:tailEnd type="none" w="med" len="med"/>
                    </a:lnR>
                    <a:lnT w="12700" cap="flat" cmpd="sng" algn="ctr">
                      <a:solidFill>
                        <a:srgbClr val="20558A"/>
                      </a:solidFill>
                      <a:prstDash val="solid"/>
                      <a:round/>
                      <a:headEnd type="none" w="med" len="med"/>
                      <a:tailEnd type="none" w="med" len="med"/>
                    </a:lnT>
                    <a:lnB w="12700" cmpd="sng">
                      <a:solidFill>
                        <a:srgbClr val="20558A"/>
                      </a:solidFill>
                    </a:lnB>
                    <a:lnTlToBr w="12700" cmpd="sng">
                      <a:noFill/>
                      <a:prstDash val="solid"/>
                    </a:lnTlToBr>
                    <a:lnBlToTr w="12700" cmpd="sng">
                      <a:noFill/>
                      <a:prstDash val="solid"/>
                    </a:lnBlToTr>
                    <a:solidFill>
                      <a:srgbClr val="E7E9E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t>Research Strategy</a:t>
                      </a:r>
                    </a:p>
                  </a:txBody>
                  <a:tcPr anchor="ctr">
                    <a:lnL w="12700" cap="flat" cmpd="sng" algn="ctr">
                      <a:solidFill>
                        <a:srgbClr val="20558A"/>
                      </a:solidFill>
                      <a:prstDash val="solid"/>
                      <a:round/>
                      <a:headEnd type="none" w="med" len="med"/>
                      <a:tailEnd type="none" w="med" len="med"/>
                    </a:lnL>
                    <a:lnR w="12700" cap="flat" cmpd="sng" algn="ctr">
                      <a:solidFill>
                        <a:srgbClr val="20558A"/>
                      </a:solidFill>
                      <a:prstDash val="solid"/>
                      <a:round/>
                      <a:headEnd type="none" w="med" len="med"/>
                      <a:tailEnd type="none" w="med" len="med"/>
                    </a:lnR>
                    <a:lnT w="12700" cap="flat" cmpd="sng" algn="ctr">
                      <a:solidFill>
                        <a:srgbClr val="20558A"/>
                      </a:solidFill>
                      <a:prstDash val="solid"/>
                      <a:round/>
                      <a:headEnd type="none" w="med" len="med"/>
                      <a:tailEnd type="none" w="med" len="med"/>
                    </a:lnT>
                    <a:lnB w="12700" cmpd="sng">
                      <a:solidFill>
                        <a:srgbClr val="20558A"/>
                      </a:solidFill>
                    </a:lnB>
                    <a:lnTlToBr w="12700" cmpd="sng">
                      <a:noFill/>
                      <a:prstDash val="solid"/>
                    </a:lnTlToBr>
                    <a:lnBlToTr w="12700" cmpd="sng">
                      <a:noFill/>
                      <a:prstDash val="solid"/>
                    </a:lnBlToTr>
                    <a:solidFill>
                      <a:srgbClr val="E7E9ED"/>
                    </a:solidFill>
                  </a:tcPr>
                </a:tc>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pPr algn="ctr"/>
                      <a:r>
                        <a:rPr lang="en-US" sz="1800" dirty="0"/>
                        <a:t>Approach</a:t>
                      </a:r>
                    </a:p>
                  </a:txBody>
                  <a:tcPr anchor="ctr">
                    <a:lnL w="12700" cap="flat" cmpd="sng" algn="ctr">
                      <a:solidFill>
                        <a:srgbClr val="20558A"/>
                      </a:solidFill>
                      <a:prstDash val="solid"/>
                      <a:round/>
                      <a:headEnd type="none" w="med" len="med"/>
                      <a:tailEnd type="none" w="med" len="med"/>
                    </a:lnL>
                    <a:lnR w="12700" cap="flat" cmpd="sng" algn="ctr">
                      <a:solidFill>
                        <a:srgbClr val="20558A"/>
                      </a:solidFill>
                      <a:prstDash val="solid"/>
                      <a:round/>
                      <a:headEnd type="none" w="med" len="med"/>
                      <a:tailEnd type="none" w="med" len="med"/>
                    </a:lnR>
                    <a:lnT w="12700" cap="flat" cmpd="sng" algn="ctr">
                      <a:solidFill>
                        <a:srgbClr val="20558A"/>
                      </a:solidFill>
                      <a:prstDash val="solid"/>
                      <a:round/>
                      <a:headEnd type="none" w="med" len="med"/>
                      <a:tailEnd type="none" w="med" len="med"/>
                    </a:lnT>
                    <a:lnB w="12700" cmpd="sng">
                      <a:solidFill>
                        <a:srgbClr val="20558A"/>
                      </a:solidFill>
                    </a:lnB>
                    <a:lnTlToBr w="12700" cmpd="sng">
                      <a:noFill/>
                      <a:prstDash val="solid"/>
                    </a:lnTlToBr>
                    <a:lnBlToTr w="12700" cmpd="sng">
                      <a:noFill/>
                      <a:prstDash val="solid"/>
                    </a:lnBlToTr>
                    <a:solidFill>
                      <a:srgbClr val="E7E9ED"/>
                    </a:solidFill>
                  </a:tcPr>
                </a:tc>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pPr algn="ctr"/>
                      <a:r>
                        <a:rPr lang="en-US" sz="1800" dirty="0"/>
                        <a:t>NA</a:t>
                      </a:r>
                    </a:p>
                  </a:txBody>
                  <a:tcPr anchor="ctr">
                    <a:lnL w="12700" cap="flat" cmpd="sng" algn="ctr">
                      <a:solidFill>
                        <a:srgbClr val="20558A"/>
                      </a:solidFill>
                      <a:prstDash val="solid"/>
                      <a:round/>
                      <a:headEnd type="none" w="med" len="med"/>
                      <a:tailEnd type="none" w="med" len="med"/>
                    </a:lnL>
                    <a:lnR w="12700" cap="flat" cmpd="sng" algn="ctr">
                      <a:solidFill>
                        <a:srgbClr val="20558A"/>
                      </a:solidFill>
                      <a:prstDash val="solid"/>
                      <a:round/>
                      <a:headEnd type="none" w="med" len="med"/>
                      <a:tailEnd type="none" w="med" len="med"/>
                    </a:lnR>
                    <a:lnT w="12700" cap="flat" cmpd="sng" algn="ctr">
                      <a:solidFill>
                        <a:srgbClr val="20558A"/>
                      </a:solidFill>
                      <a:prstDash val="solid"/>
                      <a:round/>
                      <a:headEnd type="none" w="med" len="med"/>
                      <a:tailEnd type="none" w="med" len="med"/>
                    </a:lnT>
                    <a:lnB w="12700" cmpd="sng">
                      <a:solidFill>
                        <a:srgbClr val="20558A"/>
                      </a:solidFill>
                    </a:lnB>
                    <a:lnTlToBr w="12700" cmpd="sng">
                      <a:noFill/>
                      <a:prstDash val="solid"/>
                    </a:lnTlToBr>
                    <a:lnBlToTr w="12700" cmpd="sng">
                      <a:noFill/>
                      <a:prstDash val="solid"/>
                    </a:lnBlToTr>
                    <a:solidFill>
                      <a:srgbClr val="E7E9ED"/>
                    </a:solidFill>
                  </a:tcPr>
                </a:tc>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pPr algn="ctr"/>
                      <a:r>
                        <a:rPr lang="en-US" sz="1800" dirty="0"/>
                        <a:t>Yes </a:t>
                      </a:r>
                    </a:p>
                  </a:txBody>
                  <a:tcPr anchor="ctr">
                    <a:lnL w="12700" cap="flat" cmpd="sng" algn="ctr">
                      <a:solidFill>
                        <a:srgbClr val="20558A"/>
                      </a:solidFill>
                      <a:prstDash val="solid"/>
                      <a:round/>
                      <a:headEnd type="none" w="med" len="med"/>
                      <a:tailEnd type="none" w="med" len="med"/>
                    </a:lnL>
                    <a:lnR w="12700" cmpd="sng">
                      <a:solidFill>
                        <a:srgbClr val="20558A"/>
                      </a:solidFill>
                    </a:lnR>
                    <a:lnT w="12700" cap="flat" cmpd="sng" algn="ctr">
                      <a:solidFill>
                        <a:srgbClr val="20558A"/>
                      </a:solidFill>
                      <a:prstDash val="solid"/>
                      <a:round/>
                      <a:headEnd type="none" w="med" len="med"/>
                      <a:tailEnd type="none" w="med" len="med"/>
                    </a:lnT>
                    <a:lnB w="12700" cmpd="sng">
                      <a:solidFill>
                        <a:srgbClr val="20558A"/>
                      </a:solidFill>
                    </a:lnB>
                    <a:lnTlToBr w="12700" cmpd="sng">
                      <a:noFill/>
                      <a:prstDash val="solid"/>
                    </a:lnTlToBr>
                    <a:lnBlToTr w="12700" cmpd="sng">
                      <a:noFill/>
                      <a:prstDash val="solid"/>
                    </a:lnBlToTr>
                    <a:solidFill>
                      <a:srgbClr val="E7E9ED"/>
                    </a:solidFill>
                  </a:tcPr>
                </a:tc>
                <a:extLst>
                  <a:ext uri="{0D108BD9-81ED-4DB2-BD59-A6C34878D82A}">
                    <a16:rowId xmlns:a16="http://schemas.microsoft.com/office/drawing/2014/main" val="10004"/>
                  </a:ext>
                </a:extLst>
              </a:tr>
              <a:tr h="1052945">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pPr algn="ctr"/>
                      <a:r>
                        <a:rPr lang="en-US" sz="1800" dirty="0"/>
                        <a:t>Authentication of Key Biological and/or Chemical</a:t>
                      </a:r>
                      <a:r>
                        <a:rPr lang="en-US" sz="1800" baseline="0" dirty="0"/>
                        <a:t> Resources</a:t>
                      </a:r>
                      <a:endParaRPr lang="en-US" sz="1800" dirty="0"/>
                    </a:p>
                  </a:txBody>
                  <a:tcPr anchor="ctr">
                    <a:lnL w="12700" cmpd="sng">
                      <a:solidFill>
                        <a:srgbClr val="20558A"/>
                      </a:solidFill>
                    </a:lnL>
                    <a:lnR w="12700" cap="flat" cmpd="sng" algn="ctr">
                      <a:solidFill>
                        <a:srgbClr val="20558A"/>
                      </a:solidFill>
                      <a:prstDash val="solid"/>
                      <a:round/>
                      <a:headEnd type="none" w="med" len="med"/>
                      <a:tailEnd type="none" w="med" len="med"/>
                    </a:lnR>
                    <a:lnT w="12700" cap="flat" cmpd="sng" algn="ctr">
                      <a:solidFill>
                        <a:srgbClr val="20558A"/>
                      </a:solidFill>
                      <a:prstDash val="solid"/>
                      <a:round/>
                      <a:headEnd type="none" w="med" len="med"/>
                      <a:tailEnd type="none" w="med" len="med"/>
                    </a:lnT>
                    <a:lnB w="12700" cmpd="sng">
                      <a:solidFill>
                        <a:srgbClr val="20558A"/>
                      </a:solidFill>
                    </a:lnB>
                    <a:lnTlToBr w="12700" cmpd="sng">
                      <a:noFill/>
                      <a:prstDash val="solid"/>
                    </a:lnTlToBr>
                    <a:lnBlToTr w="12700" cmpd="sng">
                      <a:noFill/>
                      <a:prstDash val="solid"/>
                    </a:lnBlToTr>
                    <a:solidFill>
                      <a:srgbClr val="CCD1DA"/>
                    </a:solidFill>
                  </a:tcPr>
                </a:tc>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pPr algn="ctr"/>
                      <a:r>
                        <a:rPr lang="en-US" sz="1800" dirty="0"/>
                        <a:t>Attachment</a:t>
                      </a:r>
                    </a:p>
                  </a:txBody>
                  <a:tcPr anchor="ctr">
                    <a:lnL w="12700" cap="flat" cmpd="sng" algn="ctr">
                      <a:solidFill>
                        <a:srgbClr val="20558A"/>
                      </a:solidFill>
                      <a:prstDash val="solid"/>
                      <a:round/>
                      <a:headEnd type="none" w="med" len="med"/>
                      <a:tailEnd type="none" w="med" len="med"/>
                    </a:lnL>
                    <a:lnR w="12700" cap="flat" cmpd="sng" algn="ctr">
                      <a:solidFill>
                        <a:srgbClr val="20558A"/>
                      </a:solidFill>
                      <a:prstDash val="solid"/>
                      <a:round/>
                      <a:headEnd type="none" w="med" len="med"/>
                      <a:tailEnd type="none" w="med" len="med"/>
                    </a:lnR>
                    <a:lnT w="12700" cap="flat" cmpd="sng" algn="ctr">
                      <a:solidFill>
                        <a:srgbClr val="20558A"/>
                      </a:solidFill>
                      <a:prstDash val="solid"/>
                      <a:round/>
                      <a:headEnd type="none" w="med" len="med"/>
                      <a:tailEnd type="none" w="med" len="med"/>
                    </a:lnT>
                    <a:lnB w="12700" cmpd="sng">
                      <a:solidFill>
                        <a:srgbClr val="20558A"/>
                      </a:solidFill>
                    </a:lnB>
                    <a:lnTlToBr w="12700" cmpd="sng">
                      <a:noFill/>
                      <a:prstDash val="solid"/>
                    </a:lnTlToBr>
                    <a:lnBlToTr w="12700" cmpd="sng">
                      <a:noFill/>
                      <a:prstDash val="solid"/>
                    </a:lnBlToTr>
                    <a:solidFill>
                      <a:srgbClr val="CCD1DA"/>
                    </a:solidFill>
                  </a:tcPr>
                </a:tc>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pPr algn="ctr"/>
                      <a:r>
                        <a:rPr lang="en-US" sz="1800" dirty="0"/>
                        <a:t>NA</a:t>
                      </a:r>
                    </a:p>
                  </a:txBody>
                  <a:tcPr anchor="ctr">
                    <a:lnL w="12700" cap="flat" cmpd="sng" algn="ctr">
                      <a:solidFill>
                        <a:srgbClr val="20558A"/>
                      </a:solidFill>
                      <a:prstDash val="solid"/>
                      <a:round/>
                      <a:headEnd type="none" w="med" len="med"/>
                      <a:tailEnd type="none" w="med" len="med"/>
                    </a:lnL>
                    <a:lnR w="12700" cap="flat" cmpd="sng" algn="ctr">
                      <a:solidFill>
                        <a:srgbClr val="20558A"/>
                      </a:solidFill>
                      <a:prstDash val="solid"/>
                      <a:round/>
                      <a:headEnd type="none" w="med" len="med"/>
                      <a:tailEnd type="none" w="med" len="med"/>
                    </a:lnR>
                    <a:lnT w="12700" cap="flat" cmpd="sng" algn="ctr">
                      <a:solidFill>
                        <a:srgbClr val="20558A"/>
                      </a:solidFill>
                      <a:prstDash val="solid"/>
                      <a:round/>
                      <a:headEnd type="none" w="med" len="med"/>
                      <a:tailEnd type="none" w="med" len="med"/>
                    </a:lnT>
                    <a:lnB w="12700" cmpd="sng">
                      <a:solidFill>
                        <a:srgbClr val="20558A"/>
                      </a:solidFill>
                    </a:lnB>
                    <a:lnTlToBr w="12700" cmpd="sng">
                      <a:noFill/>
                      <a:prstDash val="solid"/>
                    </a:lnTlToBr>
                    <a:lnBlToTr w="12700" cmpd="sng">
                      <a:noFill/>
                      <a:prstDash val="solid"/>
                    </a:lnBlToTr>
                    <a:solidFill>
                      <a:srgbClr val="CCD1DA"/>
                    </a:solidFill>
                  </a:tcPr>
                </a:tc>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pPr algn="ctr"/>
                      <a:r>
                        <a:rPr lang="en-US" sz="1800" dirty="0"/>
                        <a:t>Acceptable or Unacceptable</a:t>
                      </a:r>
                    </a:p>
                  </a:txBody>
                  <a:tcPr anchor="ctr">
                    <a:lnL w="12700" cap="flat" cmpd="sng" algn="ctr">
                      <a:solidFill>
                        <a:srgbClr val="20558A"/>
                      </a:solidFill>
                      <a:prstDash val="solid"/>
                      <a:round/>
                      <a:headEnd type="none" w="med" len="med"/>
                      <a:tailEnd type="none" w="med" len="med"/>
                    </a:lnL>
                    <a:lnR w="12700" cap="flat" cmpd="sng" algn="ctr">
                      <a:solidFill>
                        <a:srgbClr val="20558A"/>
                      </a:solidFill>
                      <a:prstDash val="solid"/>
                      <a:round/>
                      <a:headEnd type="none" w="med" len="med"/>
                      <a:tailEnd type="none" w="med" len="med"/>
                    </a:lnR>
                    <a:lnT w="12700" cap="flat" cmpd="sng" algn="ctr">
                      <a:solidFill>
                        <a:srgbClr val="20558A"/>
                      </a:solidFill>
                      <a:prstDash val="solid"/>
                      <a:round/>
                      <a:headEnd type="none" w="med" len="med"/>
                      <a:tailEnd type="none" w="med" len="med"/>
                    </a:lnT>
                    <a:lnB w="12700" cmpd="sng">
                      <a:solidFill>
                        <a:srgbClr val="20558A"/>
                      </a:solidFill>
                    </a:lnB>
                    <a:lnTlToBr w="12700" cmpd="sng">
                      <a:noFill/>
                      <a:prstDash val="solid"/>
                    </a:lnTlToBr>
                    <a:lnBlToTr w="12700" cmpd="sng">
                      <a:noFill/>
                      <a:prstDash val="solid"/>
                    </a:lnBlToTr>
                    <a:solidFill>
                      <a:srgbClr val="CCD1DA"/>
                    </a:solidFill>
                  </a:tcPr>
                </a:tc>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pPr algn="ctr"/>
                      <a:r>
                        <a:rPr lang="en-US" sz="1800" dirty="0"/>
                        <a:t>No </a:t>
                      </a:r>
                    </a:p>
                  </a:txBody>
                  <a:tcPr anchor="ctr">
                    <a:lnL w="12700" cap="flat" cmpd="sng" algn="ctr">
                      <a:solidFill>
                        <a:srgbClr val="20558A"/>
                      </a:solidFill>
                      <a:prstDash val="solid"/>
                      <a:round/>
                      <a:headEnd type="none" w="med" len="med"/>
                      <a:tailEnd type="none" w="med" len="med"/>
                    </a:lnL>
                    <a:lnR w="12700" cmpd="sng">
                      <a:solidFill>
                        <a:srgbClr val="20558A"/>
                      </a:solidFill>
                    </a:lnR>
                    <a:lnT w="12700" cap="flat" cmpd="sng" algn="ctr">
                      <a:solidFill>
                        <a:srgbClr val="20558A"/>
                      </a:solidFill>
                      <a:prstDash val="solid"/>
                      <a:round/>
                      <a:headEnd type="none" w="med" len="med"/>
                      <a:tailEnd type="none" w="med" len="med"/>
                    </a:lnT>
                    <a:lnB w="12700" cmpd="sng">
                      <a:solidFill>
                        <a:srgbClr val="20558A"/>
                      </a:solidFill>
                    </a:lnB>
                    <a:lnTlToBr w="12700" cmpd="sng">
                      <a:noFill/>
                      <a:prstDash val="solid"/>
                    </a:lnTlToBr>
                    <a:lnBlToTr w="12700" cmpd="sng">
                      <a:noFill/>
                      <a:prstDash val="solid"/>
                    </a:lnBlToTr>
                    <a:solidFill>
                      <a:srgbClr val="CCD1DA"/>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28040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933450"/>
            <a:ext cx="8001000" cy="5199336"/>
          </a:xfrm>
        </p:spPr>
        <p:txBody>
          <a:bodyPr>
            <a:normAutofit/>
          </a:bodyPr>
          <a:lstStyle/>
          <a:p>
            <a:pPr>
              <a:spcBef>
                <a:spcPts val="1800"/>
              </a:spcBef>
            </a:pPr>
            <a:r>
              <a:rPr lang="en-US" sz="3000" dirty="0"/>
              <a:t>Assess the strength &amp; weaknesses in the rigor of the prior research that serves as key support for the proposed research project.</a:t>
            </a:r>
          </a:p>
          <a:p>
            <a:pPr>
              <a:spcBef>
                <a:spcPts val="1800"/>
              </a:spcBef>
            </a:pPr>
            <a:r>
              <a:rPr lang="en-US" sz="3000" dirty="0"/>
              <a:t>Prior research can include:</a:t>
            </a:r>
          </a:p>
          <a:p>
            <a:pPr lvl="1">
              <a:spcBef>
                <a:spcPts val="1200"/>
              </a:spcBef>
              <a:buClr>
                <a:srgbClr val="003399"/>
              </a:buClr>
            </a:pPr>
            <a:r>
              <a:rPr lang="en-US" sz="2600" dirty="0">
                <a:solidFill>
                  <a:srgbClr val="003399"/>
                </a:solidFill>
              </a:rPr>
              <a:t>observations, </a:t>
            </a:r>
          </a:p>
          <a:p>
            <a:pPr lvl="1">
              <a:spcBef>
                <a:spcPts val="1200"/>
              </a:spcBef>
              <a:buClr>
                <a:srgbClr val="003399"/>
              </a:buClr>
            </a:pPr>
            <a:r>
              <a:rPr lang="en-US" sz="2600" dirty="0">
                <a:solidFill>
                  <a:srgbClr val="003399"/>
                </a:solidFill>
              </a:rPr>
              <a:t>preliminary data, or </a:t>
            </a:r>
          </a:p>
          <a:p>
            <a:pPr lvl="1">
              <a:spcBef>
                <a:spcPts val="1200"/>
              </a:spcBef>
              <a:buClr>
                <a:srgbClr val="003399"/>
              </a:buClr>
            </a:pPr>
            <a:r>
              <a:rPr lang="en-US" sz="2600" dirty="0">
                <a:solidFill>
                  <a:srgbClr val="003399"/>
                </a:solidFill>
              </a:rPr>
              <a:t>published literature</a:t>
            </a:r>
          </a:p>
          <a:p>
            <a:pPr>
              <a:spcBef>
                <a:spcPts val="1200"/>
              </a:spcBef>
            </a:pPr>
            <a:r>
              <a:rPr lang="en-US" sz="3000" dirty="0"/>
              <a:t>Describe how the proposed research will address these weaknesses.</a:t>
            </a:r>
            <a:r>
              <a:rPr lang="en-US" sz="3000" dirty="0">
                <a:solidFill>
                  <a:srgbClr val="003399"/>
                </a:solidFill>
              </a:rPr>
              <a:t> </a:t>
            </a:r>
            <a:endParaRPr lang="en-US" sz="3000" dirty="0">
              <a:solidFill>
                <a:schemeClr val="tx1"/>
              </a:solidFill>
            </a:endParaRPr>
          </a:p>
        </p:txBody>
      </p:sp>
      <p:sp>
        <p:nvSpPr>
          <p:cNvPr id="6" name="Slide Number Placeholder 1"/>
          <p:cNvSpPr>
            <a:spLocks noGrp="1"/>
          </p:cNvSpPr>
          <p:nvPr>
            <p:ph type="sldNum" sz="quarter" idx="4294967295"/>
          </p:nvPr>
        </p:nvSpPr>
        <p:spPr>
          <a:xfrm>
            <a:off x="11774384" y="6491287"/>
            <a:ext cx="417616" cy="366713"/>
          </a:xfrm>
          <a:prstGeom prst="rect">
            <a:avLst/>
          </a:prstGeom>
        </p:spPr>
        <p:txBody>
          <a:bodyPr/>
          <a:lstStyle/>
          <a:p>
            <a:pPr algn="l"/>
            <a:fld id="{161627A0-52BE-49C3-90CB-787EE860760A}" type="slidenum">
              <a:rPr lang="en-US"/>
              <a:pPr algn="l"/>
              <a:t>24</a:t>
            </a:fld>
            <a:endParaRPr lang="en-US" dirty="0"/>
          </a:p>
        </p:txBody>
      </p:sp>
      <p:sp>
        <p:nvSpPr>
          <p:cNvPr id="4" name="Title 3"/>
          <p:cNvSpPr>
            <a:spLocks noGrp="1"/>
          </p:cNvSpPr>
          <p:nvPr>
            <p:ph type="title"/>
          </p:nvPr>
        </p:nvSpPr>
        <p:spPr>
          <a:xfrm>
            <a:off x="1066800" y="350837"/>
            <a:ext cx="10160000" cy="563563"/>
          </a:xfrm>
        </p:spPr>
        <p:txBody>
          <a:bodyPr/>
          <a:lstStyle/>
          <a:p>
            <a:pPr algn="ctr"/>
            <a:r>
              <a:rPr lang="en-US" sz="3200" dirty="0"/>
              <a:t>Rigor of the Prior Research</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5860" y="1284384"/>
            <a:ext cx="4828524" cy="4828524"/>
          </a:xfrm>
          <a:prstGeom prst="rect">
            <a:avLst/>
          </a:prstGeom>
        </p:spPr>
      </p:pic>
    </p:spTree>
    <p:custDataLst>
      <p:tags r:id="rId1"/>
    </p:custDataLst>
    <p:extLst>
      <p:ext uri="{BB962C8B-B14F-4D97-AF65-F5344CB8AC3E}">
        <p14:creationId xmlns:p14="http://schemas.microsoft.com/office/powerpoint/2010/main" val="803066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608029" y="6553200"/>
            <a:ext cx="480951" cy="365125"/>
          </a:xfrm>
          <a:prstGeom prst="rect">
            <a:avLst/>
          </a:prstGeom>
        </p:spPr>
        <p:txBody>
          <a:bodyPr/>
          <a:lstStyle/>
          <a:p>
            <a:fld id="{85FA2A88-A685-4D86-9479-08DE1FF17502}" type="slidenum">
              <a:rPr lang="en-US" smtClean="0"/>
              <a:pPr/>
              <a:t>25</a:t>
            </a:fld>
            <a:endParaRPr lang="en-US" dirty="0"/>
          </a:p>
        </p:txBody>
      </p:sp>
      <p:sp>
        <p:nvSpPr>
          <p:cNvPr id="5" name="Content Placeholder 1"/>
          <p:cNvSpPr txBox="1">
            <a:spLocks/>
          </p:cNvSpPr>
          <p:nvPr/>
        </p:nvSpPr>
        <p:spPr>
          <a:xfrm>
            <a:off x="990600" y="1066800"/>
            <a:ext cx="9388850" cy="46148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dirty="0"/>
              <a:t>Research Strategy: Significance:</a:t>
            </a:r>
          </a:p>
          <a:p>
            <a:pPr marL="182880" indent="-182880">
              <a:spcBef>
                <a:spcPts val="600"/>
              </a:spcBef>
            </a:pPr>
            <a:r>
              <a:rPr lang="en-US" sz="2400" dirty="0"/>
              <a:t>Explain the importance of the problem or critical barrier to progress in the field that the proposed project addresses.</a:t>
            </a:r>
          </a:p>
          <a:p>
            <a:pPr marL="182880" indent="-182880">
              <a:spcBef>
                <a:spcPts val="600"/>
              </a:spcBef>
            </a:pPr>
            <a:r>
              <a:rPr lang="en-US" sz="2400" dirty="0">
                <a:solidFill>
                  <a:srgbClr val="C00000"/>
                </a:solidFill>
              </a:rPr>
              <a:t>Describe the strengths and weaknesses in the rigor of the prior research (both published and unpublished) that serves as the key support for the proposed project.</a:t>
            </a:r>
          </a:p>
          <a:p>
            <a:pPr marL="182880" indent="-182880">
              <a:spcBef>
                <a:spcPts val="600"/>
              </a:spcBef>
            </a:pPr>
            <a:r>
              <a:rPr lang="en-US" sz="2400" dirty="0"/>
              <a:t>Explain how the proposed project will improve scientific knowledge, technical capability, and/or clinical practice in one or more broad fields. </a:t>
            </a:r>
          </a:p>
          <a:p>
            <a:pPr marL="182880" indent="-182880">
              <a:spcBef>
                <a:spcPts val="600"/>
              </a:spcBef>
            </a:pPr>
            <a:r>
              <a:rPr lang="en-US" sz="2400" dirty="0"/>
              <a:t>Describe how the concepts, methods, technologies, treatments, services, or preventative interventions that drive this field will be changed if the proposed aims are achieved.</a:t>
            </a:r>
          </a:p>
          <a:p>
            <a:endParaRPr lang="en-US" sz="2400" dirty="0">
              <a:solidFill>
                <a:prstClr val="black"/>
              </a:solidFill>
            </a:endParaRPr>
          </a:p>
        </p:txBody>
      </p:sp>
      <p:sp>
        <p:nvSpPr>
          <p:cNvPr id="2" name="Title 1"/>
          <p:cNvSpPr>
            <a:spLocks noGrp="1"/>
          </p:cNvSpPr>
          <p:nvPr>
            <p:ph type="title"/>
          </p:nvPr>
        </p:nvSpPr>
        <p:spPr>
          <a:xfrm>
            <a:off x="990600" y="198437"/>
            <a:ext cx="10160000" cy="563563"/>
          </a:xfrm>
        </p:spPr>
        <p:txBody>
          <a:bodyPr/>
          <a:lstStyle/>
          <a:p>
            <a:pPr algn="ctr"/>
            <a:r>
              <a:rPr lang="en-US" sz="2800" dirty="0"/>
              <a:t>Rigor of the Prior Research</a:t>
            </a:r>
            <a:br>
              <a:rPr lang="en-US" sz="2800" dirty="0"/>
            </a:br>
            <a:r>
              <a:rPr lang="en-US" sz="2800" dirty="0"/>
              <a:t>Application Instructions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302" y="2362200"/>
            <a:ext cx="2590800" cy="2590800"/>
          </a:xfrm>
          <a:prstGeom prst="rect">
            <a:avLst/>
          </a:prstGeom>
        </p:spPr>
      </p:pic>
    </p:spTree>
    <p:custDataLst>
      <p:tags r:id="rId1"/>
    </p:custDataLst>
    <p:extLst>
      <p:ext uri="{BB962C8B-B14F-4D97-AF65-F5344CB8AC3E}">
        <p14:creationId xmlns:p14="http://schemas.microsoft.com/office/powerpoint/2010/main" val="289069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xEl>
                                              <p:pRg st="1" end="1"/>
                                            </p:txEl>
                                          </p:spTgt>
                                        </p:tgtEl>
                                      </p:cBhvr>
                                    </p:animEffect>
                                    <p:set>
                                      <p:cBhvr>
                                        <p:cTn id="7" dur="1" fill="hold">
                                          <p:stCondLst>
                                            <p:cond delay="499"/>
                                          </p:stCondLst>
                                        </p:cTn>
                                        <p:tgtEl>
                                          <p:spTgt spid="5">
                                            <p:txEl>
                                              <p:pRg st="1" end="1"/>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xEl>
                                              <p:pRg st="3" end="3"/>
                                            </p:txEl>
                                          </p:spTgt>
                                        </p:tgtEl>
                                      </p:cBhvr>
                                    </p:animEffect>
                                    <p:set>
                                      <p:cBhvr>
                                        <p:cTn id="10" dur="1" fill="hold">
                                          <p:stCondLst>
                                            <p:cond delay="499"/>
                                          </p:stCondLst>
                                        </p:cTn>
                                        <p:tgtEl>
                                          <p:spTgt spid="5">
                                            <p:txEl>
                                              <p:pRg st="3" end="3"/>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
                                            <p:txEl>
                                              <p:pRg st="4" end="4"/>
                                            </p:txEl>
                                          </p:spTgt>
                                        </p:tgtEl>
                                      </p:cBhvr>
                                    </p:animEffect>
                                    <p:set>
                                      <p:cBhvr>
                                        <p:cTn id="13" dur="1" fill="hold">
                                          <p:stCondLst>
                                            <p:cond delay="499"/>
                                          </p:stCondLst>
                                        </p:cTn>
                                        <p:tgtEl>
                                          <p:spTgt spid="5">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066800"/>
            <a:ext cx="9829800" cy="4373563"/>
          </a:xfrm>
        </p:spPr>
        <p:txBody>
          <a:bodyPr>
            <a:noAutofit/>
          </a:bodyPr>
          <a:lstStyle/>
          <a:p>
            <a:pPr marL="0" lvl="0" indent="0">
              <a:buNone/>
            </a:pPr>
            <a:r>
              <a:rPr lang="en-US" sz="2400" b="1" dirty="0"/>
              <a:t>Research Strategy: Approach:</a:t>
            </a:r>
          </a:p>
          <a:p>
            <a:pPr lvl="0">
              <a:spcBef>
                <a:spcPts val="600"/>
              </a:spcBef>
            </a:pPr>
            <a:r>
              <a:rPr lang="en-US" sz="2400" dirty="0"/>
              <a:t>Describe the overall strategy, methodology, and analyses to be used to accomplish the specific aims of the project.																            Describe the experimental design and methods proposed and how they will achieve robust and unbiased results. Unless addressed separately in the Resource Sharing Plan, include how the data will be collected, analyzed, and interpreted, as well as any resource sharing plans as appropriate. Resources and tools for rigorous experimental design can be found at the NIH Enhancing Reproducibility website.</a:t>
            </a:r>
          </a:p>
        </p:txBody>
      </p:sp>
      <p:sp>
        <p:nvSpPr>
          <p:cNvPr id="4" name="Slide Number Placeholder 3"/>
          <p:cNvSpPr>
            <a:spLocks noGrp="1"/>
          </p:cNvSpPr>
          <p:nvPr>
            <p:ph type="sldNum" sz="quarter" idx="10"/>
          </p:nvPr>
        </p:nvSpPr>
        <p:spPr>
          <a:xfrm>
            <a:off x="11720715" y="6537326"/>
            <a:ext cx="449162" cy="320674"/>
          </a:xfrm>
        </p:spPr>
        <p:txBody>
          <a:bodyPr/>
          <a:lstStyle/>
          <a:p>
            <a:pPr algn="l">
              <a:defRPr/>
            </a:pPr>
            <a:fld id="{161627A0-52BE-49C3-90CB-787EE860760A}" type="slidenum">
              <a:rPr lang="en-US">
                <a:solidFill>
                  <a:schemeClr val="tx2"/>
                </a:solidFill>
              </a:rPr>
              <a:pPr algn="l">
                <a:defRPr/>
              </a:pPr>
              <a:t>26</a:t>
            </a:fld>
            <a:endParaRPr lang="en-US" dirty="0">
              <a:solidFill>
                <a:schemeClr val="tx2"/>
              </a:solidFill>
            </a:endParaRPr>
          </a:p>
        </p:txBody>
      </p:sp>
      <p:sp>
        <p:nvSpPr>
          <p:cNvPr id="6" name="TextBox 5"/>
          <p:cNvSpPr txBox="1"/>
          <p:nvPr/>
        </p:nvSpPr>
        <p:spPr>
          <a:xfrm>
            <a:off x="1447800" y="1847671"/>
            <a:ext cx="9906000" cy="1200329"/>
          </a:xfrm>
          <a:prstGeom prst="rect">
            <a:avLst/>
          </a:prstGeom>
          <a:noFill/>
        </p:spPr>
        <p:txBody>
          <a:bodyPr wrap="square" rtlCol="0">
            <a:noAutofit/>
          </a:bodyPr>
          <a:lstStyle/>
          <a:p>
            <a:r>
              <a:rPr lang="en-US" sz="2400" dirty="0">
                <a:solidFill>
                  <a:srgbClr val="FF0000"/>
                </a:solidFill>
              </a:rPr>
              <a:t>                                                                         </a:t>
            </a:r>
            <a:r>
              <a:rPr lang="en-US" sz="2400" dirty="0">
                <a:solidFill>
                  <a:srgbClr val="C00000"/>
                </a:solidFill>
              </a:rPr>
              <a:t>Describe plans to address weakness in the rigor of the prior research that serves as key support for the proposed project.</a:t>
            </a:r>
            <a:r>
              <a:rPr lang="en-US" sz="2400" dirty="0">
                <a:solidFill>
                  <a:srgbClr val="FF0000"/>
                </a:solidFill>
              </a:rPr>
              <a:t> </a:t>
            </a:r>
            <a:endParaRPr lang="en-US" sz="2400" dirty="0"/>
          </a:p>
        </p:txBody>
      </p:sp>
      <p:sp>
        <p:nvSpPr>
          <p:cNvPr id="7" name="Title 6"/>
          <p:cNvSpPr>
            <a:spLocks noGrp="1"/>
          </p:cNvSpPr>
          <p:nvPr>
            <p:ph type="title"/>
          </p:nvPr>
        </p:nvSpPr>
        <p:spPr>
          <a:xfrm>
            <a:off x="1041400" y="198437"/>
            <a:ext cx="10160000" cy="563563"/>
          </a:xfrm>
        </p:spPr>
        <p:txBody>
          <a:bodyPr/>
          <a:lstStyle/>
          <a:p>
            <a:pPr algn="ctr"/>
            <a:r>
              <a:rPr lang="en-US" sz="2800" dirty="0"/>
              <a:t>Rigor of the Prior Research</a:t>
            </a:r>
            <a:br>
              <a:rPr lang="en-US" sz="2800" dirty="0"/>
            </a:br>
            <a:r>
              <a:rPr lang="en-US" sz="2800" dirty="0"/>
              <a:t>Application Instructions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133671"/>
            <a:ext cx="3516498" cy="3516498"/>
          </a:xfrm>
          <a:prstGeom prst="rect">
            <a:avLst/>
          </a:prstGeom>
        </p:spPr>
      </p:pic>
    </p:spTree>
    <p:custDataLst>
      <p:tags r:id="rId1"/>
    </p:custDataLst>
    <p:extLst>
      <p:ext uri="{BB962C8B-B14F-4D97-AF65-F5344CB8AC3E}">
        <p14:creationId xmlns:p14="http://schemas.microsoft.com/office/powerpoint/2010/main" val="400241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1" end="1"/>
                                            </p:txEl>
                                          </p:spTgt>
                                        </p:tgtEl>
                                      </p:cBhvr>
                                    </p:animEffect>
                                    <p:set>
                                      <p:cBhvr>
                                        <p:cTn id="7"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295400"/>
            <a:ext cx="9174986" cy="4324350"/>
          </a:xfrm>
        </p:spPr>
        <p:txBody>
          <a:bodyPr>
            <a:normAutofit lnSpcReduction="10000"/>
          </a:bodyPr>
          <a:lstStyle/>
          <a:p>
            <a:pPr marL="0" indent="0">
              <a:spcBef>
                <a:spcPts val="1200"/>
              </a:spcBef>
              <a:buNone/>
            </a:pPr>
            <a:r>
              <a:rPr lang="en-US" sz="2800" dirty="0"/>
              <a:t>When assessing the rigor of the prior research that serves as key support for the application, consider:</a:t>
            </a:r>
          </a:p>
          <a:p>
            <a:pPr lvl="1">
              <a:spcBef>
                <a:spcPts val="1200"/>
              </a:spcBef>
              <a:buClr>
                <a:srgbClr val="003399"/>
              </a:buClr>
            </a:pPr>
            <a:r>
              <a:rPr lang="en-US" sz="2400" dirty="0">
                <a:solidFill>
                  <a:srgbClr val="003399"/>
                </a:solidFill>
              </a:rPr>
              <a:t>Appropriate sample sizes</a:t>
            </a:r>
          </a:p>
          <a:p>
            <a:pPr lvl="1">
              <a:spcBef>
                <a:spcPts val="1200"/>
              </a:spcBef>
              <a:buClr>
                <a:srgbClr val="003399"/>
              </a:buClr>
            </a:pPr>
            <a:r>
              <a:rPr lang="en-US" sz="2400" dirty="0">
                <a:solidFill>
                  <a:srgbClr val="003399"/>
                </a:solidFill>
              </a:rPr>
              <a:t>Randomization and blinding</a:t>
            </a:r>
          </a:p>
          <a:p>
            <a:pPr lvl="1">
              <a:spcBef>
                <a:spcPts val="1200"/>
              </a:spcBef>
              <a:buClr>
                <a:srgbClr val="003399"/>
              </a:buClr>
            </a:pPr>
            <a:r>
              <a:rPr lang="en-US" sz="2400" dirty="0">
                <a:solidFill>
                  <a:srgbClr val="003399"/>
                </a:solidFill>
              </a:rPr>
              <a:t>Adequate positive and negative controls</a:t>
            </a:r>
          </a:p>
          <a:p>
            <a:pPr lvl="1">
              <a:spcBef>
                <a:spcPts val="1200"/>
              </a:spcBef>
              <a:buClr>
                <a:srgbClr val="003399"/>
              </a:buClr>
            </a:pPr>
            <a:r>
              <a:rPr lang="en-US" sz="2400" dirty="0">
                <a:solidFill>
                  <a:srgbClr val="003399"/>
                </a:solidFill>
              </a:rPr>
              <a:t>Appropriate statistical tests</a:t>
            </a:r>
          </a:p>
          <a:p>
            <a:pPr lvl="1">
              <a:spcBef>
                <a:spcPts val="1200"/>
              </a:spcBef>
              <a:buClr>
                <a:srgbClr val="003399"/>
              </a:buClr>
            </a:pPr>
            <a:r>
              <a:rPr lang="en-US" sz="2400" dirty="0">
                <a:solidFill>
                  <a:srgbClr val="003399"/>
                </a:solidFill>
              </a:rPr>
              <a:t>Consideration of relevant biological variables </a:t>
            </a:r>
          </a:p>
          <a:p>
            <a:pPr lvl="1">
              <a:spcBef>
                <a:spcPts val="1200"/>
              </a:spcBef>
              <a:buClr>
                <a:srgbClr val="003399"/>
              </a:buClr>
            </a:pPr>
            <a:r>
              <a:rPr lang="en-US" sz="2400" dirty="0">
                <a:solidFill>
                  <a:srgbClr val="003399"/>
                </a:solidFill>
              </a:rPr>
              <a:t>Authentication of key resources</a:t>
            </a:r>
          </a:p>
          <a:p>
            <a:pPr lvl="1">
              <a:spcBef>
                <a:spcPts val="1200"/>
              </a:spcBef>
              <a:buClr>
                <a:srgbClr val="003399"/>
              </a:buClr>
            </a:pPr>
            <a:r>
              <a:rPr lang="en-US" sz="2400" dirty="0">
                <a:solidFill>
                  <a:srgbClr val="003399"/>
                </a:solidFill>
              </a:rPr>
              <a:t>Other measures</a:t>
            </a:r>
          </a:p>
        </p:txBody>
      </p:sp>
      <p:sp>
        <p:nvSpPr>
          <p:cNvPr id="4" name="Slide Number Placeholder 3"/>
          <p:cNvSpPr>
            <a:spLocks noGrp="1"/>
          </p:cNvSpPr>
          <p:nvPr>
            <p:ph type="sldNum" sz="quarter" idx="10"/>
          </p:nvPr>
        </p:nvSpPr>
        <p:spPr>
          <a:xfrm>
            <a:off x="11684000" y="6500455"/>
            <a:ext cx="426214" cy="320674"/>
          </a:xfrm>
        </p:spPr>
        <p:txBody>
          <a:bodyPr/>
          <a:lstStyle/>
          <a:p>
            <a:pPr>
              <a:defRPr/>
            </a:pPr>
            <a:fld id="{161627A0-52BE-49C3-90CB-787EE860760A}" type="slidenum">
              <a:rPr lang="en-US">
                <a:solidFill>
                  <a:schemeClr val="tx2"/>
                </a:solidFill>
              </a:rPr>
              <a:pPr>
                <a:defRPr/>
              </a:pPr>
              <a:t>27</a:t>
            </a:fld>
            <a:endParaRPr lang="en-US" dirty="0">
              <a:solidFill>
                <a:schemeClr val="tx2"/>
              </a:solidFill>
            </a:endParaRPr>
          </a:p>
        </p:txBody>
      </p:sp>
      <p:sp>
        <p:nvSpPr>
          <p:cNvPr id="6" name="Title 5"/>
          <p:cNvSpPr>
            <a:spLocks noGrp="1"/>
          </p:cNvSpPr>
          <p:nvPr>
            <p:ph type="title"/>
          </p:nvPr>
        </p:nvSpPr>
        <p:spPr>
          <a:xfrm>
            <a:off x="1676400" y="228600"/>
            <a:ext cx="8940054" cy="563563"/>
          </a:xfrm>
        </p:spPr>
        <p:txBody>
          <a:bodyPr/>
          <a:lstStyle/>
          <a:p>
            <a:pPr algn="ctr"/>
            <a:r>
              <a:rPr lang="en-US" sz="2800" dirty="0"/>
              <a:t>FAQ: What Do I Include When Describing </a:t>
            </a:r>
            <a:br>
              <a:rPr lang="en-US" sz="2800" dirty="0"/>
            </a:br>
            <a:r>
              <a:rPr lang="en-US" sz="2800" dirty="0"/>
              <a:t>the Rigor of the Prior Research?</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5860" y="1284384"/>
            <a:ext cx="4828524" cy="4828524"/>
          </a:xfrm>
          <a:prstGeom prst="rect">
            <a:avLst/>
          </a:prstGeom>
        </p:spPr>
      </p:pic>
    </p:spTree>
    <p:custDataLst>
      <p:tags r:id="rId1"/>
    </p:custDataLst>
    <p:extLst>
      <p:ext uri="{BB962C8B-B14F-4D97-AF65-F5344CB8AC3E}">
        <p14:creationId xmlns:p14="http://schemas.microsoft.com/office/powerpoint/2010/main" val="2805769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igor.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86200" y="3118433"/>
            <a:ext cx="3353120" cy="3353120"/>
          </a:xfrm>
          <a:prstGeom prst="rect">
            <a:avLst/>
          </a:prstGeom>
        </p:spPr>
      </p:pic>
      <p:sp>
        <p:nvSpPr>
          <p:cNvPr id="4" name="TextBox 3"/>
          <p:cNvSpPr txBox="1"/>
          <p:nvPr/>
        </p:nvSpPr>
        <p:spPr>
          <a:xfrm>
            <a:off x="2514600" y="1524000"/>
            <a:ext cx="7430642" cy="2539157"/>
          </a:xfrm>
          <a:prstGeom prst="rect">
            <a:avLst/>
          </a:prstGeom>
          <a:noFill/>
        </p:spPr>
        <p:txBody>
          <a:bodyPr wrap="square" lIns="0" tIns="0" rIns="0" bIns="0" rtlCol="0">
            <a:noAutofit/>
          </a:bodyPr>
          <a:lstStyle/>
          <a:p>
            <a:r>
              <a:rPr lang="en-US" sz="2800" dirty="0"/>
              <a:t>The strict application of the </a:t>
            </a:r>
            <a:r>
              <a:rPr lang="en-US" sz="2800" b="1" dirty="0"/>
              <a:t>scientific method </a:t>
            </a:r>
            <a:r>
              <a:rPr lang="en-US" sz="2800" dirty="0"/>
              <a:t>to ensure </a:t>
            </a:r>
            <a:r>
              <a:rPr lang="en-US" sz="2800" b="1" dirty="0"/>
              <a:t>robust and unbiased </a:t>
            </a:r>
            <a:r>
              <a:rPr lang="en-US" sz="2800" dirty="0"/>
              <a:t>experimental design, methodology, analysis, interpretation and reporting of results.</a:t>
            </a:r>
          </a:p>
        </p:txBody>
      </p:sp>
      <p:sp>
        <p:nvSpPr>
          <p:cNvPr id="7" name="Slide Number Placeholder 1"/>
          <p:cNvSpPr>
            <a:spLocks noGrp="1"/>
          </p:cNvSpPr>
          <p:nvPr>
            <p:ph type="sldNum" sz="quarter" idx="4294967295"/>
          </p:nvPr>
        </p:nvSpPr>
        <p:spPr>
          <a:xfrm>
            <a:off x="11676626" y="6491287"/>
            <a:ext cx="428905" cy="366713"/>
          </a:xfrm>
          <a:prstGeom prst="rect">
            <a:avLst/>
          </a:prstGeom>
        </p:spPr>
        <p:txBody>
          <a:bodyPr/>
          <a:lstStyle/>
          <a:p>
            <a:fld id="{D81EDFFC-02FE-4C78-99BE-CEAC9A4FD55E}" type="slidenum">
              <a:rPr lang="en-US" smtClean="0"/>
              <a:pPr/>
              <a:t>28</a:t>
            </a:fld>
            <a:endParaRPr lang="en-US" dirty="0"/>
          </a:p>
        </p:txBody>
      </p:sp>
      <p:sp>
        <p:nvSpPr>
          <p:cNvPr id="3" name="Title 2"/>
          <p:cNvSpPr>
            <a:spLocks noGrp="1"/>
          </p:cNvSpPr>
          <p:nvPr>
            <p:ph type="title"/>
          </p:nvPr>
        </p:nvSpPr>
        <p:spPr>
          <a:xfrm>
            <a:off x="1524000" y="350837"/>
            <a:ext cx="10160000" cy="563563"/>
          </a:xfrm>
        </p:spPr>
        <p:txBody>
          <a:bodyPr/>
          <a:lstStyle/>
          <a:p>
            <a:pPr algn="ctr"/>
            <a:r>
              <a:rPr lang="en-US" sz="3200" dirty="0"/>
              <a:t>Scientific Rigor</a:t>
            </a:r>
          </a:p>
        </p:txBody>
      </p:sp>
    </p:spTree>
    <p:custDataLst>
      <p:tags r:id="rId1"/>
    </p:custDataLst>
    <p:extLst>
      <p:ext uri="{BB962C8B-B14F-4D97-AF65-F5344CB8AC3E}">
        <p14:creationId xmlns:p14="http://schemas.microsoft.com/office/powerpoint/2010/main" val="2281606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066800"/>
            <a:ext cx="9829800" cy="4373563"/>
          </a:xfrm>
        </p:spPr>
        <p:txBody>
          <a:bodyPr>
            <a:noAutofit/>
          </a:bodyPr>
          <a:lstStyle/>
          <a:p>
            <a:pPr marL="0" lvl="0" indent="0">
              <a:buNone/>
            </a:pPr>
            <a:r>
              <a:rPr lang="en-US" sz="2400" b="1" dirty="0"/>
              <a:t>Research Strategy: Approach:</a:t>
            </a:r>
          </a:p>
          <a:p>
            <a:pPr lvl="0">
              <a:spcBef>
                <a:spcPts val="600"/>
              </a:spcBef>
            </a:pPr>
            <a:r>
              <a:rPr lang="en-US" sz="2400" dirty="0"/>
              <a:t>Describe the overall strategy, methodology, and analyses to be used to accomplish the specific aims of the project.																                                Unless addressed separately in the Resource Sharing Plan, include how the data will be collected, analyzed, and interpreted, as well as any resource sharing plans as appropriate. Resources and tools for rigorous experimental design can be found at the </a:t>
            </a:r>
            <a:r>
              <a:rPr lang="en-US" sz="2400" dirty="0">
                <a:hlinkClick r:id="rId4"/>
              </a:rPr>
              <a:t>Enhancing Reproducibility through Rigor and Transparency website</a:t>
            </a:r>
            <a:r>
              <a:rPr lang="en-US" sz="2400" dirty="0"/>
              <a:t>.</a:t>
            </a:r>
          </a:p>
          <a:p>
            <a:pPr lvl="0">
              <a:spcBef>
                <a:spcPts val="600"/>
              </a:spcBef>
            </a:pPr>
            <a:endParaRPr lang="en-US" sz="2400" dirty="0"/>
          </a:p>
        </p:txBody>
      </p:sp>
      <p:sp>
        <p:nvSpPr>
          <p:cNvPr id="4" name="Slide Number Placeholder 3"/>
          <p:cNvSpPr>
            <a:spLocks noGrp="1"/>
          </p:cNvSpPr>
          <p:nvPr>
            <p:ph type="sldNum" sz="quarter" idx="10"/>
          </p:nvPr>
        </p:nvSpPr>
        <p:spPr>
          <a:xfrm>
            <a:off x="11720715" y="6537326"/>
            <a:ext cx="449162" cy="320674"/>
          </a:xfrm>
        </p:spPr>
        <p:txBody>
          <a:bodyPr/>
          <a:lstStyle/>
          <a:p>
            <a:pPr algn="l">
              <a:defRPr/>
            </a:pPr>
            <a:fld id="{161627A0-52BE-49C3-90CB-787EE860760A}" type="slidenum">
              <a:rPr lang="en-US">
                <a:solidFill>
                  <a:schemeClr val="tx2"/>
                </a:solidFill>
              </a:rPr>
              <a:pPr algn="l">
                <a:defRPr/>
              </a:pPr>
              <a:t>29</a:t>
            </a:fld>
            <a:endParaRPr lang="en-US" dirty="0">
              <a:solidFill>
                <a:schemeClr val="tx2"/>
              </a:solidFill>
            </a:endParaRPr>
          </a:p>
        </p:txBody>
      </p:sp>
      <p:pic>
        <p:nvPicPr>
          <p:cNvPr id="5" name="Picture 4" descr="Rigor.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887614" y="4620913"/>
            <a:ext cx="2188171" cy="2188171"/>
          </a:xfrm>
          <a:prstGeom prst="rect">
            <a:avLst/>
          </a:prstGeom>
        </p:spPr>
      </p:pic>
      <p:sp>
        <p:nvSpPr>
          <p:cNvPr id="6" name="TextBox 5"/>
          <p:cNvSpPr txBox="1"/>
          <p:nvPr/>
        </p:nvSpPr>
        <p:spPr>
          <a:xfrm>
            <a:off x="1447800" y="1847671"/>
            <a:ext cx="9525000" cy="1200329"/>
          </a:xfrm>
          <a:prstGeom prst="rect">
            <a:avLst/>
          </a:prstGeom>
          <a:noFill/>
        </p:spPr>
        <p:txBody>
          <a:bodyPr wrap="square" rtlCol="0">
            <a:spAutoFit/>
          </a:bodyPr>
          <a:lstStyle/>
          <a:p>
            <a:r>
              <a:rPr lang="en-US" sz="2400" dirty="0">
                <a:solidFill>
                  <a:srgbClr val="FF0000"/>
                </a:solidFill>
              </a:rPr>
              <a:t>                                                                         </a:t>
            </a:r>
            <a:r>
              <a:rPr lang="en-US" sz="2400" dirty="0">
                <a:solidFill>
                  <a:srgbClr val="C00000"/>
                </a:solidFill>
              </a:rPr>
              <a:t>Describe the experimental design and methods proposed and how they will achieve robust and unbiased results.</a:t>
            </a:r>
            <a:r>
              <a:rPr lang="en-US" sz="2400" dirty="0">
                <a:solidFill>
                  <a:srgbClr val="FF0000"/>
                </a:solidFill>
              </a:rPr>
              <a:t> </a:t>
            </a:r>
            <a:endParaRPr lang="en-US" sz="2400" dirty="0"/>
          </a:p>
        </p:txBody>
      </p:sp>
      <p:sp>
        <p:nvSpPr>
          <p:cNvPr id="7" name="Title 6"/>
          <p:cNvSpPr>
            <a:spLocks noGrp="1"/>
          </p:cNvSpPr>
          <p:nvPr>
            <p:ph type="title"/>
          </p:nvPr>
        </p:nvSpPr>
        <p:spPr>
          <a:xfrm>
            <a:off x="990600" y="152400"/>
            <a:ext cx="10160000" cy="563563"/>
          </a:xfrm>
        </p:spPr>
        <p:txBody>
          <a:bodyPr/>
          <a:lstStyle/>
          <a:p>
            <a:pPr algn="ctr"/>
            <a:r>
              <a:rPr lang="en-US" sz="2800" dirty="0"/>
              <a:t>Scientific Rigor</a:t>
            </a:r>
            <a:br>
              <a:rPr lang="en-US" sz="2800" dirty="0"/>
            </a:br>
            <a:r>
              <a:rPr lang="en-US" sz="2800" dirty="0"/>
              <a:t>Application Instructions</a:t>
            </a:r>
          </a:p>
        </p:txBody>
      </p:sp>
    </p:spTree>
    <p:custDataLst>
      <p:tags r:id="rId1"/>
    </p:custDataLst>
    <p:extLst>
      <p:ext uri="{BB962C8B-B14F-4D97-AF65-F5344CB8AC3E}">
        <p14:creationId xmlns:p14="http://schemas.microsoft.com/office/powerpoint/2010/main" val="240349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1" end="1"/>
                                            </p:txEl>
                                          </p:spTgt>
                                        </p:tgtEl>
                                      </p:cBhvr>
                                    </p:animEffect>
                                    <p:set>
                                      <p:cBhvr>
                                        <p:cTn id="7"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50837"/>
            <a:ext cx="10160000" cy="563563"/>
          </a:xfrm>
        </p:spPr>
        <p:txBody>
          <a:bodyPr/>
          <a:lstStyle/>
          <a:p>
            <a:pPr algn="ctr"/>
            <a:r>
              <a:rPr lang="en-US" sz="3200" dirty="0"/>
              <a:t>Overview</a:t>
            </a:r>
          </a:p>
        </p:txBody>
      </p:sp>
      <p:sp>
        <p:nvSpPr>
          <p:cNvPr id="3" name="Content Placeholder 2"/>
          <p:cNvSpPr>
            <a:spLocks noGrp="1"/>
          </p:cNvSpPr>
          <p:nvPr>
            <p:ph idx="1"/>
          </p:nvPr>
        </p:nvSpPr>
        <p:spPr/>
        <p:txBody>
          <a:bodyPr/>
          <a:lstStyle/>
          <a:p>
            <a:pPr>
              <a:spcBef>
                <a:spcPts val="2400"/>
              </a:spcBef>
            </a:pPr>
            <a:r>
              <a:rPr lang="en-US" dirty="0"/>
              <a:t>Why the concern about reproducibility?</a:t>
            </a:r>
          </a:p>
          <a:p>
            <a:pPr>
              <a:spcBef>
                <a:spcPts val="2400"/>
              </a:spcBef>
            </a:pPr>
            <a:r>
              <a:rPr lang="en-US" dirty="0">
                <a:solidFill>
                  <a:schemeClr val="bg1">
                    <a:lumMod val="75000"/>
                  </a:schemeClr>
                </a:solidFill>
              </a:rPr>
              <a:t>The NIH response</a:t>
            </a:r>
          </a:p>
          <a:p>
            <a:pPr>
              <a:spcBef>
                <a:spcPts val="2400"/>
              </a:spcBef>
            </a:pPr>
            <a:r>
              <a:rPr lang="en-US" dirty="0">
                <a:solidFill>
                  <a:schemeClr val="bg1">
                    <a:lumMod val="75000"/>
                  </a:schemeClr>
                </a:solidFill>
              </a:rPr>
              <a:t>Updates to grant applications</a:t>
            </a:r>
          </a:p>
          <a:p>
            <a:pPr>
              <a:spcBef>
                <a:spcPts val="2400"/>
              </a:spcBef>
            </a:pPr>
            <a:r>
              <a:rPr lang="en-US" dirty="0">
                <a:solidFill>
                  <a:schemeClr val="bg1">
                    <a:lumMod val="75000"/>
                  </a:schemeClr>
                </a:solidFill>
              </a:rPr>
              <a:t>Training and Resources</a:t>
            </a:r>
          </a:p>
        </p:txBody>
      </p:sp>
      <p:sp>
        <p:nvSpPr>
          <p:cNvPr id="4" name="Slide Number Placeholder 3"/>
          <p:cNvSpPr>
            <a:spLocks noGrp="1"/>
          </p:cNvSpPr>
          <p:nvPr>
            <p:ph type="sldNum" sz="quarter" idx="10"/>
          </p:nvPr>
        </p:nvSpPr>
        <p:spPr/>
        <p:txBody>
          <a:bodyPr/>
          <a:lstStyle/>
          <a:p>
            <a:fld id="{60583324-AE1C-3546-A724-4BA4670D7901}" type="slidenum">
              <a:rPr lang="en-US" smtClean="0"/>
              <a:pPr/>
              <a:t>3</a:t>
            </a:fld>
            <a:endParaRPr lang="en-US" dirty="0"/>
          </a:p>
        </p:txBody>
      </p:sp>
    </p:spTree>
    <p:extLst>
      <p:ext uri="{BB962C8B-B14F-4D97-AF65-F5344CB8AC3E}">
        <p14:creationId xmlns:p14="http://schemas.microsoft.com/office/powerpoint/2010/main" val="1702866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295400"/>
            <a:ext cx="9174986" cy="4324350"/>
          </a:xfrm>
        </p:spPr>
        <p:txBody>
          <a:bodyPr>
            <a:normAutofit/>
          </a:bodyPr>
          <a:lstStyle/>
          <a:p>
            <a:pPr>
              <a:spcBef>
                <a:spcPts val="1200"/>
              </a:spcBef>
            </a:pPr>
            <a:r>
              <a:rPr lang="en-US" sz="2800" dirty="0"/>
              <a:t>Succinctly state what is planned</a:t>
            </a:r>
          </a:p>
          <a:p>
            <a:pPr lvl="1">
              <a:spcBef>
                <a:spcPts val="1200"/>
              </a:spcBef>
              <a:buClr>
                <a:srgbClr val="003399"/>
              </a:buClr>
            </a:pPr>
            <a:r>
              <a:rPr lang="en-US" sz="2400" dirty="0">
                <a:solidFill>
                  <a:srgbClr val="003399"/>
                </a:solidFill>
              </a:rPr>
              <a:t>Include information on sample size estimation, effect size, blinding, randomization, statistical analyses…</a:t>
            </a:r>
          </a:p>
          <a:p>
            <a:pPr lvl="1">
              <a:spcBef>
                <a:spcPts val="1200"/>
              </a:spcBef>
              <a:buClr>
                <a:srgbClr val="003399"/>
              </a:buClr>
            </a:pPr>
            <a:r>
              <a:rPr lang="en-US" sz="2400" dirty="0">
                <a:solidFill>
                  <a:srgbClr val="003399"/>
                </a:solidFill>
              </a:rPr>
              <a:t>Describe experimental animal numbers here (power); VAS no longer requires justification of animal numbers. </a:t>
            </a:r>
          </a:p>
          <a:p>
            <a:pPr>
              <a:spcBef>
                <a:spcPts val="1200"/>
              </a:spcBef>
            </a:pPr>
            <a:r>
              <a:rPr lang="en-US" sz="2800" dirty="0"/>
              <a:t>Be transparent about your plans for analysis</a:t>
            </a:r>
          </a:p>
          <a:p>
            <a:pPr>
              <a:spcBef>
                <a:spcPts val="1200"/>
              </a:spcBef>
            </a:pPr>
            <a:r>
              <a:rPr lang="en-US" sz="2800" dirty="0"/>
              <a:t>Stay within page limits</a:t>
            </a:r>
          </a:p>
        </p:txBody>
      </p:sp>
      <p:sp>
        <p:nvSpPr>
          <p:cNvPr id="4" name="Slide Number Placeholder 3"/>
          <p:cNvSpPr>
            <a:spLocks noGrp="1"/>
          </p:cNvSpPr>
          <p:nvPr>
            <p:ph type="sldNum" sz="quarter" idx="10"/>
          </p:nvPr>
        </p:nvSpPr>
        <p:spPr>
          <a:xfrm>
            <a:off x="11684000" y="6500455"/>
            <a:ext cx="426214" cy="320674"/>
          </a:xfrm>
        </p:spPr>
        <p:txBody>
          <a:bodyPr/>
          <a:lstStyle/>
          <a:p>
            <a:pPr>
              <a:defRPr/>
            </a:pPr>
            <a:fld id="{161627A0-52BE-49C3-90CB-787EE860760A}" type="slidenum">
              <a:rPr lang="en-US">
                <a:solidFill>
                  <a:schemeClr val="tx2"/>
                </a:solidFill>
              </a:rPr>
              <a:pPr>
                <a:defRPr/>
              </a:pPr>
              <a:t>30</a:t>
            </a:fld>
            <a:endParaRPr lang="en-US" dirty="0">
              <a:solidFill>
                <a:schemeClr val="tx2"/>
              </a:solidFill>
            </a:endParaRPr>
          </a:p>
        </p:txBody>
      </p:sp>
      <p:pic>
        <p:nvPicPr>
          <p:cNvPr id="5" name="Picture 4" descr="Rigor.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48200" y="4252744"/>
            <a:ext cx="2734012" cy="2734012"/>
          </a:xfrm>
          <a:prstGeom prst="rect">
            <a:avLst/>
          </a:prstGeom>
        </p:spPr>
      </p:pic>
      <p:sp>
        <p:nvSpPr>
          <p:cNvPr id="6" name="Title 5"/>
          <p:cNvSpPr>
            <a:spLocks noGrp="1"/>
          </p:cNvSpPr>
          <p:nvPr>
            <p:ph type="title"/>
          </p:nvPr>
        </p:nvSpPr>
        <p:spPr>
          <a:xfrm>
            <a:off x="1041400" y="228601"/>
            <a:ext cx="10160000" cy="563563"/>
          </a:xfrm>
        </p:spPr>
        <p:txBody>
          <a:bodyPr/>
          <a:lstStyle/>
          <a:p>
            <a:pPr algn="ctr"/>
            <a:r>
              <a:rPr lang="en-US" sz="2800" dirty="0"/>
              <a:t>FAQ: How Much Detail Should </a:t>
            </a:r>
            <a:br>
              <a:rPr lang="en-US" sz="2800" dirty="0"/>
            </a:br>
            <a:r>
              <a:rPr lang="en-US" sz="2800" dirty="0"/>
              <a:t>I Include to Address Scientific Rigor?</a:t>
            </a:r>
          </a:p>
        </p:txBody>
      </p:sp>
    </p:spTree>
    <p:custDataLst>
      <p:tags r:id="rId1"/>
    </p:custDataLst>
    <p:extLst>
      <p:ext uri="{BB962C8B-B14F-4D97-AF65-F5344CB8AC3E}">
        <p14:creationId xmlns:p14="http://schemas.microsoft.com/office/powerpoint/2010/main" val="4143099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iologicalVariables.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91362" y="381003"/>
            <a:ext cx="3962401" cy="3962401"/>
          </a:xfrm>
          <a:prstGeom prst="rect">
            <a:avLst/>
          </a:prstGeom>
        </p:spPr>
      </p:pic>
      <p:sp>
        <p:nvSpPr>
          <p:cNvPr id="6" name="Slide Number Placeholder 1"/>
          <p:cNvSpPr>
            <a:spLocks noGrp="1"/>
          </p:cNvSpPr>
          <p:nvPr>
            <p:ph type="sldNum" sz="quarter" idx="4294967295"/>
          </p:nvPr>
        </p:nvSpPr>
        <p:spPr>
          <a:xfrm>
            <a:off x="11743454" y="6503436"/>
            <a:ext cx="411675" cy="366713"/>
          </a:xfrm>
          <a:prstGeom prst="rect">
            <a:avLst/>
          </a:prstGeom>
        </p:spPr>
        <p:txBody>
          <a:bodyPr/>
          <a:lstStyle/>
          <a:p>
            <a:fld id="{D81EDFFC-02FE-4C78-99BE-CEAC9A4FD55E}" type="slidenum">
              <a:rPr lang="en-US" smtClean="0"/>
              <a:pPr/>
              <a:t>31</a:t>
            </a:fld>
            <a:endParaRPr lang="en-US" dirty="0"/>
          </a:p>
        </p:txBody>
      </p:sp>
      <p:sp>
        <p:nvSpPr>
          <p:cNvPr id="5" name="Title 4"/>
          <p:cNvSpPr>
            <a:spLocks noGrp="1"/>
          </p:cNvSpPr>
          <p:nvPr>
            <p:ph type="title"/>
          </p:nvPr>
        </p:nvSpPr>
        <p:spPr>
          <a:xfrm>
            <a:off x="1066800" y="350837"/>
            <a:ext cx="10160000" cy="563563"/>
          </a:xfrm>
        </p:spPr>
        <p:txBody>
          <a:bodyPr/>
          <a:lstStyle/>
          <a:p>
            <a:pPr algn="ctr"/>
            <a:r>
              <a:rPr lang="en-US" sz="3200" dirty="0"/>
              <a:t>Relevant Biological Variables Such as Sex</a:t>
            </a:r>
          </a:p>
        </p:txBody>
      </p:sp>
      <p:sp>
        <p:nvSpPr>
          <p:cNvPr id="7" name="Content Placeholder 6"/>
          <p:cNvSpPr>
            <a:spLocks noGrp="1"/>
          </p:cNvSpPr>
          <p:nvPr>
            <p:ph idx="1"/>
          </p:nvPr>
        </p:nvSpPr>
        <p:spPr/>
        <p:txBody>
          <a:bodyPr/>
          <a:lstStyle/>
          <a:p>
            <a:pPr lvl="0">
              <a:buFont typeface="Arial" panose="020B0604020202020204" pitchFamily="34" charset="0"/>
              <a:buChar char="•"/>
            </a:pPr>
            <a:r>
              <a:rPr lang="en-US" sz="2400" dirty="0">
                <a:solidFill>
                  <a:srgbClr val="000000"/>
                </a:solidFill>
              </a:rPr>
              <a:t>Affect health or disease </a:t>
            </a:r>
          </a:p>
          <a:p>
            <a:pPr lvl="1">
              <a:buClr>
                <a:srgbClr val="003399"/>
              </a:buClr>
            </a:pPr>
            <a:r>
              <a:rPr lang="en-US" sz="2400" dirty="0">
                <a:solidFill>
                  <a:srgbClr val="003399"/>
                </a:solidFill>
              </a:rPr>
              <a:t>sex, </a:t>
            </a:r>
          </a:p>
          <a:p>
            <a:pPr lvl="1">
              <a:buClr>
                <a:srgbClr val="003399"/>
              </a:buClr>
            </a:pPr>
            <a:r>
              <a:rPr lang="en-US" sz="2400" dirty="0">
                <a:solidFill>
                  <a:srgbClr val="003399"/>
                </a:solidFill>
              </a:rPr>
              <a:t>age, </a:t>
            </a:r>
          </a:p>
          <a:p>
            <a:pPr lvl="1">
              <a:buClr>
                <a:srgbClr val="003399"/>
              </a:buClr>
            </a:pPr>
            <a:r>
              <a:rPr lang="en-US" sz="2400" dirty="0">
                <a:solidFill>
                  <a:srgbClr val="003399"/>
                </a:solidFill>
              </a:rPr>
              <a:t>weight, and </a:t>
            </a:r>
          </a:p>
          <a:p>
            <a:pPr lvl="1">
              <a:buClr>
                <a:srgbClr val="003399"/>
              </a:buClr>
            </a:pPr>
            <a:r>
              <a:rPr lang="en-US" sz="2400" dirty="0">
                <a:solidFill>
                  <a:srgbClr val="003399"/>
                </a:solidFill>
              </a:rPr>
              <a:t>underlying health conditions</a:t>
            </a:r>
          </a:p>
          <a:p>
            <a:pPr lvl="1">
              <a:buClr>
                <a:srgbClr val="003399"/>
              </a:buClr>
            </a:pPr>
            <a:endParaRPr lang="en-US" sz="800" dirty="0"/>
          </a:p>
          <a:p>
            <a:pPr>
              <a:buFont typeface="Arial" panose="020B0604020202020204" pitchFamily="34" charset="0"/>
              <a:buChar char="•"/>
            </a:pPr>
            <a:r>
              <a:rPr lang="en-US" sz="2400" dirty="0"/>
              <a:t>Should be factored into research designs, analyses, and reporting in vertebrate animal and human studies.  </a:t>
            </a:r>
          </a:p>
          <a:p>
            <a:pPr marL="182880" indent="-182880">
              <a:buClr>
                <a:srgbClr val="00359E"/>
              </a:buClr>
              <a:buFont typeface="Arial" panose="020B0604020202020204" pitchFamily="34" charset="0"/>
              <a:buChar char="•"/>
            </a:pPr>
            <a:endParaRPr lang="en-US" sz="800" dirty="0">
              <a:solidFill>
                <a:srgbClr val="003399"/>
              </a:solidFill>
            </a:endParaRPr>
          </a:p>
          <a:p>
            <a:pPr>
              <a:buFont typeface="Arial" panose="020B0604020202020204" pitchFamily="34" charset="0"/>
              <a:buChar char="•"/>
            </a:pPr>
            <a:r>
              <a:rPr lang="en-US" sz="2400" dirty="0"/>
              <a:t>Proposing to study one sex?</a:t>
            </a:r>
          </a:p>
          <a:p>
            <a:pPr lvl="1">
              <a:buClr>
                <a:srgbClr val="00359E"/>
              </a:buClr>
            </a:pPr>
            <a:r>
              <a:rPr lang="en-US" sz="2400" dirty="0">
                <a:solidFill>
                  <a:srgbClr val="003399"/>
                </a:solidFill>
              </a:rPr>
              <a:t>Need strong justification from the scientific literature, preliminary data, or other relevant considerations</a:t>
            </a:r>
          </a:p>
          <a:p>
            <a:endParaRPr lang="en-US" dirty="0"/>
          </a:p>
        </p:txBody>
      </p:sp>
    </p:spTree>
    <p:custDataLst>
      <p:tags r:id="rId1"/>
    </p:custDataLst>
    <p:extLst>
      <p:ext uri="{BB962C8B-B14F-4D97-AF65-F5344CB8AC3E}">
        <p14:creationId xmlns:p14="http://schemas.microsoft.com/office/powerpoint/2010/main" val="3331510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112837"/>
            <a:ext cx="10058400" cy="4373563"/>
          </a:xfrm>
        </p:spPr>
        <p:txBody>
          <a:bodyPr>
            <a:noAutofit/>
          </a:bodyPr>
          <a:lstStyle/>
          <a:p>
            <a:pPr marL="0" indent="0">
              <a:spcBef>
                <a:spcPts val="600"/>
              </a:spcBef>
              <a:spcAft>
                <a:spcPts val="0"/>
              </a:spcAft>
              <a:buNone/>
            </a:pPr>
            <a:r>
              <a:rPr lang="en-US" sz="2400" b="1" dirty="0"/>
              <a:t>Research Strategy: Approach:</a:t>
            </a:r>
          </a:p>
          <a:p>
            <a:pPr>
              <a:spcBef>
                <a:spcPts val="600"/>
              </a:spcBef>
              <a:spcAft>
                <a:spcPts val="0"/>
              </a:spcAft>
            </a:pPr>
            <a:r>
              <a:rPr lang="en-US" sz="2400" dirty="0">
                <a:solidFill>
                  <a:srgbClr val="C00000"/>
                </a:solidFill>
              </a:rPr>
              <a:t>Explain how relevant biological variables, such as sex, are factored into research designs and analyses for studies in vertebrate animals and humans. For example, strong justification from the scientific literature, preliminary data, or other relevant considerations, must be provided for applications proposing to study only one sex. Refer to the NIH Guide Notice on </a:t>
            </a:r>
            <a:r>
              <a:rPr lang="en-US" sz="2400" dirty="0">
                <a:solidFill>
                  <a:srgbClr val="C00000"/>
                </a:solidFill>
                <a:hlinkClick r:id="rId4"/>
              </a:rPr>
              <a:t>Sex as a Biological Variable in NIH-funded Research</a:t>
            </a:r>
            <a:r>
              <a:rPr lang="en-US" sz="2400" dirty="0">
                <a:solidFill>
                  <a:srgbClr val="C00000"/>
                </a:solidFill>
              </a:rPr>
              <a:t> for additional information.</a:t>
            </a:r>
          </a:p>
        </p:txBody>
      </p:sp>
      <p:sp>
        <p:nvSpPr>
          <p:cNvPr id="4" name="Slide Number Placeholder 3"/>
          <p:cNvSpPr>
            <a:spLocks noGrp="1"/>
          </p:cNvSpPr>
          <p:nvPr>
            <p:ph type="sldNum" sz="quarter" idx="10"/>
          </p:nvPr>
        </p:nvSpPr>
        <p:spPr>
          <a:xfrm>
            <a:off x="11761700" y="6534860"/>
            <a:ext cx="449965" cy="320674"/>
          </a:xfrm>
        </p:spPr>
        <p:txBody>
          <a:bodyPr/>
          <a:lstStyle/>
          <a:p>
            <a:pPr algn="l">
              <a:defRPr/>
            </a:pPr>
            <a:fld id="{161627A0-52BE-49C3-90CB-787EE860760A}" type="slidenum">
              <a:rPr lang="en-US">
                <a:solidFill>
                  <a:schemeClr val="tx2"/>
                </a:solidFill>
              </a:rPr>
              <a:pPr algn="l">
                <a:defRPr/>
              </a:pPr>
              <a:t>32</a:t>
            </a:fld>
            <a:endParaRPr lang="en-US" dirty="0">
              <a:solidFill>
                <a:schemeClr val="tx2"/>
              </a:solidFill>
            </a:endParaRPr>
          </a:p>
        </p:txBody>
      </p:sp>
      <p:pic>
        <p:nvPicPr>
          <p:cNvPr id="5" name="Picture 4" descr="BiologicalVariables.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495800" y="4149468"/>
            <a:ext cx="2385392" cy="2385392"/>
          </a:xfrm>
          <a:prstGeom prst="rect">
            <a:avLst/>
          </a:prstGeom>
        </p:spPr>
      </p:pic>
      <p:sp>
        <p:nvSpPr>
          <p:cNvPr id="7" name="Title 6"/>
          <p:cNvSpPr>
            <a:spLocks noGrp="1"/>
          </p:cNvSpPr>
          <p:nvPr>
            <p:ph type="title"/>
          </p:nvPr>
        </p:nvSpPr>
        <p:spPr>
          <a:xfrm>
            <a:off x="990600" y="198437"/>
            <a:ext cx="10160000" cy="563563"/>
          </a:xfrm>
        </p:spPr>
        <p:txBody>
          <a:bodyPr/>
          <a:lstStyle/>
          <a:p>
            <a:pPr algn="ctr"/>
            <a:r>
              <a:rPr lang="en-US" sz="2800" dirty="0"/>
              <a:t>Relevant Biological Variables Such as Sex</a:t>
            </a:r>
            <a:br>
              <a:rPr lang="en-US" sz="2800" dirty="0"/>
            </a:br>
            <a:r>
              <a:rPr lang="en-US" sz="2800" dirty="0"/>
              <a:t>Application Instructions</a:t>
            </a:r>
          </a:p>
        </p:txBody>
      </p:sp>
    </p:spTree>
    <p:custDataLst>
      <p:tags r:id="rId1"/>
    </p:custDataLst>
    <p:extLst>
      <p:ext uri="{BB962C8B-B14F-4D97-AF65-F5344CB8AC3E}">
        <p14:creationId xmlns:p14="http://schemas.microsoft.com/office/powerpoint/2010/main" val="3562924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799" y="1327716"/>
            <a:ext cx="9982201" cy="4324350"/>
          </a:xfrm>
        </p:spPr>
        <p:txBody>
          <a:bodyPr>
            <a:noAutofit/>
          </a:bodyPr>
          <a:lstStyle/>
          <a:p>
            <a:pPr>
              <a:spcBef>
                <a:spcPts val="1200"/>
              </a:spcBef>
            </a:pPr>
            <a:r>
              <a:rPr lang="en-US" sz="2200" dirty="0"/>
              <a:t>May not need to power initial study to detect sex differences</a:t>
            </a:r>
          </a:p>
          <a:p>
            <a:pPr lvl="1">
              <a:spcBef>
                <a:spcPts val="1200"/>
              </a:spcBef>
            </a:pPr>
            <a:r>
              <a:rPr lang="en-US" sz="2200" dirty="0"/>
              <a:t>Begin to collect data on sex for early stage research.</a:t>
            </a:r>
          </a:p>
          <a:p>
            <a:pPr>
              <a:spcBef>
                <a:spcPts val="1200"/>
              </a:spcBef>
            </a:pPr>
            <a:r>
              <a:rPr lang="en-US" sz="2200" dirty="0"/>
              <a:t>Justification should be provided if the application proposes to study one sex</a:t>
            </a:r>
          </a:p>
          <a:p>
            <a:pPr lvl="1">
              <a:spcBef>
                <a:spcPts val="600"/>
              </a:spcBef>
              <a:buClr>
                <a:srgbClr val="003399"/>
              </a:buClr>
            </a:pPr>
            <a:r>
              <a:rPr lang="en-US" sz="2200" dirty="0">
                <a:solidFill>
                  <a:srgbClr val="003399"/>
                </a:solidFill>
              </a:rPr>
              <a:t>sex-specific condition of phenomenon (e.g., ovarian or prostate cancer), </a:t>
            </a:r>
          </a:p>
          <a:p>
            <a:pPr lvl="1">
              <a:spcBef>
                <a:spcPts val="1200"/>
              </a:spcBef>
              <a:buClr>
                <a:srgbClr val="003399"/>
              </a:buClr>
            </a:pPr>
            <a:r>
              <a:rPr lang="en-US" sz="2200" dirty="0">
                <a:solidFill>
                  <a:srgbClr val="003399"/>
                </a:solidFill>
              </a:rPr>
              <a:t>acutely scarce resources, or </a:t>
            </a:r>
          </a:p>
          <a:p>
            <a:pPr lvl="1">
              <a:spcBef>
                <a:spcPts val="1200"/>
              </a:spcBef>
              <a:buClr>
                <a:srgbClr val="003399"/>
              </a:buClr>
            </a:pPr>
            <a:r>
              <a:rPr lang="en-US" sz="2200" dirty="0">
                <a:solidFill>
                  <a:srgbClr val="003399"/>
                </a:solidFill>
              </a:rPr>
              <a:t>sex-specific hypotheses possible due to known differences between males and females.</a:t>
            </a:r>
          </a:p>
          <a:p>
            <a:pPr>
              <a:spcBef>
                <a:spcPts val="1200"/>
              </a:spcBef>
            </a:pPr>
            <a:r>
              <a:rPr lang="en-US" sz="2200" dirty="0"/>
              <a:t>Cost and absence of known sex differences are inadequate justifications for not addressing sex.</a:t>
            </a:r>
            <a:endParaRPr lang="en-US" sz="2200" i="1" dirty="0"/>
          </a:p>
        </p:txBody>
      </p:sp>
      <p:sp>
        <p:nvSpPr>
          <p:cNvPr id="4" name="Slide Number Placeholder 3"/>
          <p:cNvSpPr>
            <a:spLocks noGrp="1"/>
          </p:cNvSpPr>
          <p:nvPr>
            <p:ph type="sldNum" sz="quarter" idx="10"/>
          </p:nvPr>
        </p:nvSpPr>
        <p:spPr>
          <a:xfrm>
            <a:off x="11684000" y="6537326"/>
            <a:ext cx="496581" cy="320674"/>
          </a:xfrm>
        </p:spPr>
        <p:txBody>
          <a:bodyPr/>
          <a:lstStyle/>
          <a:p>
            <a:pPr>
              <a:defRPr/>
            </a:pPr>
            <a:fld id="{161627A0-52BE-49C3-90CB-787EE860760A}" type="slidenum">
              <a:rPr lang="en-US">
                <a:solidFill>
                  <a:schemeClr val="tx2"/>
                </a:solidFill>
              </a:rPr>
              <a:pPr>
                <a:defRPr/>
              </a:pPr>
              <a:t>33</a:t>
            </a:fld>
            <a:endParaRPr lang="en-US" dirty="0">
              <a:solidFill>
                <a:schemeClr val="tx2"/>
              </a:solidFill>
            </a:endParaRPr>
          </a:p>
        </p:txBody>
      </p:sp>
      <p:pic>
        <p:nvPicPr>
          <p:cNvPr id="6" name="Picture 5" descr="BiologicalVariables.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65203" y="4571367"/>
            <a:ext cx="2385392" cy="2385392"/>
          </a:xfrm>
          <a:prstGeom prst="rect">
            <a:avLst/>
          </a:prstGeom>
        </p:spPr>
      </p:pic>
      <p:sp>
        <p:nvSpPr>
          <p:cNvPr id="5" name="Title 4"/>
          <p:cNvSpPr>
            <a:spLocks noGrp="1"/>
          </p:cNvSpPr>
          <p:nvPr>
            <p:ph type="title"/>
          </p:nvPr>
        </p:nvSpPr>
        <p:spPr>
          <a:xfrm>
            <a:off x="1752600" y="350837"/>
            <a:ext cx="8686800" cy="563563"/>
          </a:xfrm>
        </p:spPr>
        <p:txBody>
          <a:bodyPr/>
          <a:lstStyle/>
          <a:p>
            <a:r>
              <a:rPr lang="en-US" sz="2800" dirty="0"/>
              <a:t>FAQ: Will I Have to Double My Animal Numbers?</a:t>
            </a:r>
          </a:p>
        </p:txBody>
      </p:sp>
    </p:spTree>
    <p:custDataLst>
      <p:tags r:id="rId1"/>
    </p:custDataLst>
    <p:extLst>
      <p:ext uri="{BB962C8B-B14F-4D97-AF65-F5344CB8AC3E}">
        <p14:creationId xmlns:p14="http://schemas.microsoft.com/office/powerpoint/2010/main" val="778881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uthentication.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91000" y="3124200"/>
            <a:ext cx="4495800" cy="4495800"/>
          </a:xfrm>
          <a:prstGeom prst="rect">
            <a:avLst/>
          </a:prstGeom>
        </p:spPr>
      </p:pic>
      <p:sp>
        <p:nvSpPr>
          <p:cNvPr id="6" name="Slide Number Placeholder 1"/>
          <p:cNvSpPr>
            <a:spLocks noGrp="1"/>
          </p:cNvSpPr>
          <p:nvPr>
            <p:ph type="sldNum" sz="quarter" idx="4294967295"/>
          </p:nvPr>
        </p:nvSpPr>
        <p:spPr>
          <a:xfrm>
            <a:off x="11743902" y="6491287"/>
            <a:ext cx="440724" cy="366713"/>
          </a:xfrm>
          <a:prstGeom prst="rect">
            <a:avLst/>
          </a:prstGeom>
        </p:spPr>
        <p:txBody>
          <a:bodyPr/>
          <a:lstStyle/>
          <a:p>
            <a:pPr algn="l"/>
            <a:r>
              <a:rPr lang="en-US" dirty="0"/>
              <a:t>39</a:t>
            </a:r>
          </a:p>
        </p:txBody>
      </p:sp>
      <p:sp>
        <p:nvSpPr>
          <p:cNvPr id="5" name="Title 4"/>
          <p:cNvSpPr>
            <a:spLocks noGrp="1"/>
          </p:cNvSpPr>
          <p:nvPr>
            <p:ph type="title"/>
          </p:nvPr>
        </p:nvSpPr>
        <p:spPr/>
        <p:txBody>
          <a:bodyPr/>
          <a:lstStyle/>
          <a:p>
            <a:pPr algn="ctr"/>
            <a:r>
              <a:rPr lang="en-US" sz="2800" dirty="0"/>
              <a:t>Authentication of Key Biological </a:t>
            </a:r>
            <a:br>
              <a:rPr lang="en-US" sz="2800" dirty="0"/>
            </a:br>
            <a:r>
              <a:rPr lang="en-US" sz="2800" dirty="0"/>
              <a:t>and/or Chemical Resources</a:t>
            </a:r>
          </a:p>
        </p:txBody>
      </p:sp>
      <p:sp>
        <p:nvSpPr>
          <p:cNvPr id="8" name="Content Placeholder 2"/>
          <p:cNvSpPr>
            <a:spLocks noGrp="1"/>
          </p:cNvSpPr>
          <p:nvPr>
            <p:ph idx="1"/>
          </p:nvPr>
        </p:nvSpPr>
        <p:spPr>
          <a:xfrm>
            <a:off x="1066800" y="1295400"/>
            <a:ext cx="9829800" cy="4324350"/>
          </a:xfrm>
        </p:spPr>
        <p:txBody>
          <a:bodyPr/>
          <a:lstStyle/>
          <a:p>
            <a:pPr marL="0" indent="0">
              <a:spcBef>
                <a:spcPts val="1200"/>
              </a:spcBef>
              <a:buNone/>
            </a:pPr>
            <a:r>
              <a:rPr lang="en-US" sz="2800" dirty="0"/>
              <a:t>Quality of established resources is critical</a:t>
            </a:r>
          </a:p>
          <a:p>
            <a:pPr>
              <a:spcBef>
                <a:spcPts val="1200"/>
              </a:spcBef>
            </a:pPr>
            <a:r>
              <a:rPr lang="en-US" sz="2400" dirty="0">
                <a:solidFill>
                  <a:schemeClr val="accent2">
                    <a:lumMod val="75000"/>
                  </a:schemeClr>
                </a:solidFill>
              </a:rPr>
              <a:t>Cell lines, Antibodies, Chemicals, Mice, etc.</a:t>
            </a:r>
          </a:p>
          <a:p>
            <a:pPr marL="0" indent="0">
              <a:spcBef>
                <a:spcPts val="1200"/>
              </a:spcBef>
              <a:buNone/>
            </a:pPr>
            <a:r>
              <a:rPr lang="en-US" sz="2800" dirty="0"/>
              <a:t>Provide a plan to regularly authenticate to ensure identity &amp; validity</a:t>
            </a:r>
          </a:p>
          <a:p>
            <a:pPr marL="0" indent="0">
              <a:spcBef>
                <a:spcPts val="1200"/>
              </a:spcBef>
              <a:buNone/>
            </a:pPr>
            <a:r>
              <a:rPr lang="en-US" sz="2800" dirty="0"/>
              <a:t>Each investigator determines which resources are key</a:t>
            </a:r>
          </a:p>
        </p:txBody>
      </p:sp>
    </p:spTree>
    <p:custDataLst>
      <p:tags r:id="rId1"/>
    </p:custDataLst>
    <p:extLst>
      <p:ext uri="{BB962C8B-B14F-4D97-AF65-F5344CB8AC3E}">
        <p14:creationId xmlns:p14="http://schemas.microsoft.com/office/powerpoint/2010/main" val="3602856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uthentication.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458200" y="1720838"/>
            <a:ext cx="2994990" cy="2994990"/>
          </a:xfrm>
          <a:prstGeom prst="rect">
            <a:avLst/>
          </a:prstGeom>
        </p:spPr>
      </p:pic>
      <p:sp>
        <p:nvSpPr>
          <p:cNvPr id="4" name="Slide Number Placeholder 3"/>
          <p:cNvSpPr>
            <a:spLocks noGrp="1"/>
          </p:cNvSpPr>
          <p:nvPr>
            <p:ph type="sldNum" sz="quarter" idx="4294967295"/>
          </p:nvPr>
        </p:nvSpPr>
        <p:spPr>
          <a:xfrm>
            <a:off x="11752552" y="6495333"/>
            <a:ext cx="439448" cy="365125"/>
          </a:xfrm>
          <a:prstGeom prst="rect">
            <a:avLst/>
          </a:prstGeom>
        </p:spPr>
        <p:txBody>
          <a:bodyPr/>
          <a:lstStyle/>
          <a:p>
            <a:fld id="{F38DF745-7D3F-47F4-83A3-874385CFAA69}" type="slidenum">
              <a:rPr lang="en-US" sz="1000" b="1" smtClean="0"/>
              <a:pPr/>
              <a:t>35</a:t>
            </a:fld>
            <a:endParaRPr lang="en-US" sz="1000" b="1" dirty="0"/>
          </a:p>
        </p:txBody>
      </p:sp>
      <p:pic>
        <p:nvPicPr>
          <p:cNvPr id="19" name="Picture 18"/>
          <p:cNvPicPr>
            <a:picLocks noChangeAspect="1"/>
          </p:cNvPicPr>
          <p:nvPr/>
        </p:nvPicPr>
        <p:blipFill>
          <a:blip r:embed="rId5"/>
          <a:stretch>
            <a:fillRect/>
          </a:stretch>
        </p:blipFill>
        <p:spPr>
          <a:xfrm>
            <a:off x="3248028" y="1091382"/>
            <a:ext cx="5638795" cy="5674483"/>
          </a:xfrm>
          <a:prstGeom prst="rect">
            <a:avLst/>
          </a:prstGeom>
        </p:spPr>
      </p:pic>
      <p:grpSp>
        <p:nvGrpSpPr>
          <p:cNvPr id="26" name="Group 25"/>
          <p:cNvGrpSpPr/>
          <p:nvPr/>
        </p:nvGrpSpPr>
        <p:grpSpPr>
          <a:xfrm>
            <a:off x="2885642" y="5330536"/>
            <a:ext cx="6472673" cy="758537"/>
            <a:chOff x="1361641" y="5330535"/>
            <a:chExt cx="6472673" cy="758537"/>
          </a:xfrm>
        </p:grpSpPr>
        <p:sp>
          <p:nvSpPr>
            <p:cNvPr id="20" name="Rectangle 19"/>
            <p:cNvSpPr/>
            <p:nvPr/>
          </p:nvSpPr>
          <p:spPr>
            <a:xfrm>
              <a:off x="1995055" y="5850081"/>
              <a:ext cx="5205845" cy="2389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cxnSp>
          <p:nvCxnSpPr>
            <p:cNvPr id="22" name="Straight Arrow Connector 21"/>
            <p:cNvCxnSpPr/>
            <p:nvPr/>
          </p:nvCxnSpPr>
          <p:spPr>
            <a:xfrm>
              <a:off x="1361641" y="5330535"/>
              <a:ext cx="497900" cy="51954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7336414" y="5330535"/>
              <a:ext cx="497900" cy="51954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itle 2"/>
          <p:cNvSpPr>
            <a:spLocks noGrp="1"/>
          </p:cNvSpPr>
          <p:nvPr>
            <p:ph type="title"/>
          </p:nvPr>
        </p:nvSpPr>
        <p:spPr>
          <a:xfrm>
            <a:off x="609600" y="228600"/>
            <a:ext cx="10972800" cy="914400"/>
          </a:xfrm>
        </p:spPr>
        <p:txBody>
          <a:bodyPr/>
          <a:lstStyle/>
          <a:p>
            <a:pPr algn="ctr"/>
            <a:r>
              <a:rPr lang="en-US" sz="3200" dirty="0"/>
              <a:t>Authentication Plan Attachment</a:t>
            </a:r>
          </a:p>
        </p:txBody>
      </p:sp>
    </p:spTree>
    <p:custDataLst>
      <p:tags r:id="rId1"/>
    </p:custDataLst>
    <p:extLst>
      <p:ext uri="{BB962C8B-B14F-4D97-AF65-F5344CB8AC3E}">
        <p14:creationId xmlns:p14="http://schemas.microsoft.com/office/powerpoint/2010/main" val="917827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196730"/>
            <a:ext cx="9829800" cy="4552950"/>
          </a:xfrm>
        </p:spPr>
        <p:txBody>
          <a:bodyPr>
            <a:normAutofit lnSpcReduction="10000"/>
          </a:bodyPr>
          <a:lstStyle/>
          <a:p>
            <a:pPr marL="0" indent="0">
              <a:lnSpc>
                <a:spcPct val="110000"/>
              </a:lnSpc>
              <a:spcBef>
                <a:spcPts val="600"/>
              </a:spcBef>
              <a:buNone/>
            </a:pPr>
            <a:r>
              <a:rPr lang="en-US" sz="1900" b="1" dirty="0"/>
              <a:t>Other Research Plan Section - Instructions</a:t>
            </a:r>
          </a:p>
          <a:p>
            <a:pPr marL="0" indent="0">
              <a:lnSpc>
                <a:spcPct val="110000"/>
              </a:lnSpc>
              <a:spcBef>
                <a:spcPts val="600"/>
              </a:spcBef>
              <a:buNone/>
            </a:pPr>
            <a:r>
              <a:rPr lang="en-US" sz="1900" dirty="0">
                <a:solidFill>
                  <a:srgbClr val="C00000"/>
                </a:solidFill>
              </a:rPr>
              <a:t>If applicable to the proposed science, briefly describe methods to ensure the identity and validity of key biological and/or chemical resources used in the proposed studies. No more than one page is suggested.</a:t>
            </a:r>
          </a:p>
          <a:p>
            <a:pPr>
              <a:lnSpc>
                <a:spcPct val="110000"/>
              </a:lnSpc>
              <a:spcBef>
                <a:spcPts val="600"/>
              </a:spcBef>
              <a:buNone/>
            </a:pPr>
            <a:r>
              <a:rPr lang="en-US" sz="1900" dirty="0">
                <a:solidFill>
                  <a:srgbClr val="C00000"/>
                </a:solidFill>
              </a:rPr>
              <a:t>Key biological and/or chemical resources are characterized as follows.</a:t>
            </a:r>
          </a:p>
          <a:p>
            <a:pPr>
              <a:lnSpc>
                <a:spcPct val="110000"/>
              </a:lnSpc>
              <a:spcBef>
                <a:spcPts val="600"/>
              </a:spcBef>
            </a:pPr>
            <a:r>
              <a:rPr lang="en-US" sz="1900" dirty="0">
                <a:solidFill>
                  <a:srgbClr val="C00000"/>
                </a:solidFill>
              </a:rPr>
              <a:t>Key biological and/or chemical resources may or may not be generated with NIH funds and: 1) </a:t>
            </a:r>
            <a:r>
              <a:rPr lang="en-US" sz="1900" u="sng" dirty="0">
                <a:solidFill>
                  <a:srgbClr val="C00000"/>
                </a:solidFill>
              </a:rPr>
              <a:t>may differ from laboratory to laboratory or over time</a:t>
            </a:r>
            <a:r>
              <a:rPr lang="en-US" sz="1900" dirty="0">
                <a:solidFill>
                  <a:srgbClr val="C00000"/>
                </a:solidFill>
              </a:rPr>
              <a:t>; 2) may have </a:t>
            </a:r>
            <a:r>
              <a:rPr lang="en-US" sz="1900" u="sng" dirty="0">
                <a:solidFill>
                  <a:srgbClr val="C00000"/>
                </a:solidFill>
              </a:rPr>
              <a:t>qualities and/or qualifications that could influence the research data</a:t>
            </a:r>
            <a:r>
              <a:rPr lang="en-US" sz="1900" dirty="0">
                <a:solidFill>
                  <a:srgbClr val="C00000"/>
                </a:solidFill>
              </a:rPr>
              <a:t>; and 3) are </a:t>
            </a:r>
            <a:r>
              <a:rPr lang="en-US" sz="1900" u="sng" dirty="0">
                <a:solidFill>
                  <a:srgbClr val="C00000"/>
                </a:solidFill>
              </a:rPr>
              <a:t>integral to the proposed research</a:t>
            </a:r>
            <a:r>
              <a:rPr lang="en-US" sz="1900" dirty="0">
                <a:solidFill>
                  <a:srgbClr val="C00000"/>
                </a:solidFill>
              </a:rPr>
              <a:t>. These include, but are not limited to, cell lines, specialty chemicals, antibodies, and other biologics.</a:t>
            </a:r>
          </a:p>
          <a:p>
            <a:pPr>
              <a:lnSpc>
                <a:spcPct val="110000"/>
              </a:lnSpc>
              <a:spcBef>
                <a:spcPts val="600"/>
              </a:spcBef>
              <a:spcAft>
                <a:spcPts val="0"/>
              </a:spcAft>
            </a:pPr>
            <a:r>
              <a:rPr lang="en-US" sz="1900" dirty="0">
                <a:solidFill>
                  <a:srgbClr val="C00000"/>
                </a:solidFill>
              </a:rPr>
              <a:t>Standard laboratory reagents that are not expected to vary do not need to be included in the plan. Examples are buffers and other common biologicals or chemicals.   </a:t>
            </a:r>
          </a:p>
          <a:p>
            <a:pPr>
              <a:lnSpc>
                <a:spcPct val="110000"/>
              </a:lnSpc>
              <a:spcBef>
                <a:spcPts val="600"/>
              </a:spcBef>
              <a:spcAft>
                <a:spcPts val="0"/>
              </a:spcAft>
            </a:pPr>
            <a:r>
              <a:rPr lang="en-US" sz="1900" dirty="0">
                <a:solidFill>
                  <a:srgbClr val="C00000"/>
                </a:solidFill>
              </a:rPr>
              <a:t>See NIH's page on </a:t>
            </a:r>
            <a:r>
              <a:rPr lang="en-US" sz="1900" dirty="0">
                <a:solidFill>
                  <a:srgbClr val="C00000"/>
                </a:solidFill>
                <a:hlinkClick r:id="rId4"/>
              </a:rPr>
              <a:t>Rigor and Reproducibility </a:t>
            </a:r>
            <a:r>
              <a:rPr lang="en-US" sz="1900" dirty="0">
                <a:solidFill>
                  <a:srgbClr val="C00000"/>
                </a:solidFill>
              </a:rPr>
              <a:t>for more information.</a:t>
            </a:r>
          </a:p>
          <a:p>
            <a:endParaRPr lang="en-US" sz="2000" dirty="0">
              <a:solidFill>
                <a:srgbClr val="FF0000"/>
              </a:solidFill>
            </a:endParaRPr>
          </a:p>
        </p:txBody>
      </p:sp>
      <p:sp>
        <p:nvSpPr>
          <p:cNvPr id="4" name="Slide Number Placeholder 3"/>
          <p:cNvSpPr>
            <a:spLocks noGrp="1"/>
          </p:cNvSpPr>
          <p:nvPr>
            <p:ph type="sldNum" sz="quarter" idx="10"/>
          </p:nvPr>
        </p:nvSpPr>
        <p:spPr>
          <a:xfrm>
            <a:off x="11703665" y="6537326"/>
            <a:ext cx="426688" cy="320674"/>
          </a:xfrm>
        </p:spPr>
        <p:txBody>
          <a:bodyPr/>
          <a:lstStyle/>
          <a:p>
            <a:pPr algn="l">
              <a:defRPr/>
            </a:pPr>
            <a:fld id="{161627A0-52BE-49C3-90CB-787EE860760A}" type="slidenum">
              <a:rPr lang="en-US">
                <a:solidFill>
                  <a:schemeClr val="tx2"/>
                </a:solidFill>
              </a:rPr>
              <a:pPr algn="l">
                <a:defRPr/>
              </a:pPr>
              <a:t>36</a:t>
            </a:fld>
            <a:endParaRPr lang="en-US" dirty="0">
              <a:solidFill>
                <a:schemeClr val="tx2"/>
              </a:solidFill>
            </a:endParaRPr>
          </a:p>
        </p:txBody>
      </p:sp>
      <p:pic>
        <p:nvPicPr>
          <p:cNvPr id="5" name="Picture 4" descr="Authentication.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34400" y="4252185"/>
            <a:ext cx="2994990" cy="2994990"/>
          </a:xfrm>
          <a:prstGeom prst="rect">
            <a:avLst/>
          </a:prstGeom>
        </p:spPr>
      </p:pic>
      <p:sp>
        <p:nvSpPr>
          <p:cNvPr id="6" name="Rectangle 5"/>
          <p:cNvSpPr/>
          <p:nvPr/>
        </p:nvSpPr>
        <p:spPr>
          <a:xfrm>
            <a:off x="1061884" y="2895600"/>
            <a:ext cx="9834716"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7" name="Title 6"/>
          <p:cNvSpPr>
            <a:spLocks noGrp="1"/>
          </p:cNvSpPr>
          <p:nvPr>
            <p:ph type="title"/>
          </p:nvPr>
        </p:nvSpPr>
        <p:spPr>
          <a:xfrm>
            <a:off x="1041400" y="198437"/>
            <a:ext cx="10160000" cy="563563"/>
          </a:xfrm>
        </p:spPr>
        <p:txBody>
          <a:bodyPr/>
          <a:lstStyle/>
          <a:p>
            <a:pPr algn="ctr"/>
            <a:r>
              <a:rPr lang="en-US" sz="2800" dirty="0"/>
              <a:t>Authentication of Key Resources</a:t>
            </a:r>
            <a:br>
              <a:rPr lang="en-US" sz="2800" dirty="0"/>
            </a:br>
            <a:r>
              <a:rPr lang="en-US" sz="2800" dirty="0"/>
              <a:t>Application Instructions</a:t>
            </a:r>
          </a:p>
        </p:txBody>
      </p:sp>
    </p:spTree>
    <p:custDataLst>
      <p:tags r:id="rId1"/>
    </p:custDataLst>
    <p:extLst>
      <p:ext uri="{BB962C8B-B14F-4D97-AF65-F5344CB8AC3E}">
        <p14:creationId xmlns:p14="http://schemas.microsoft.com/office/powerpoint/2010/main" val="166577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189037"/>
            <a:ext cx="9677400" cy="4373563"/>
          </a:xfrm>
        </p:spPr>
        <p:txBody>
          <a:bodyPr>
            <a:noAutofit/>
          </a:bodyPr>
          <a:lstStyle/>
          <a:p>
            <a:pPr>
              <a:spcBef>
                <a:spcPts val="600"/>
              </a:spcBef>
            </a:pPr>
            <a:r>
              <a:rPr lang="en-US" sz="2400" dirty="0">
                <a:latin typeface="Helvetica" panose="020B0604020202020204" pitchFamily="34" charset="0"/>
                <a:cs typeface="Helvetica" panose="020B0604020202020204" pitchFamily="34" charset="0"/>
              </a:rPr>
              <a:t>Definition of key biological and/or chemical resources</a:t>
            </a:r>
          </a:p>
          <a:p>
            <a:pPr>
              <a:spcBef>
                <a:spcPts val="600"/>
              </a:spcBef>
            </a:pPr>
            <a:r>
              <a:rPr lang="en-US" sz="2400" dirty="0">
                <a:latin typeface="Helvetica" panose="020B0604020202020204" pitchFamily="34" charset="0"/>
                <a:cs typeface="Helvetica" panose="020B0604020202020204" pitchFamily="34" charset="0"/>
              </a:rPr>
              <a:t>Examples (cell lines, chemicals, genetically modified animals or cells)</a:t>
            </a:r>
          </a:p>
          <a:p>
            <a:pPr>
              <a:spcBef>
                <a:spcPts val="600"/>
              </a:spcBef>
            </a:pPr>
            <a:r>
              <a:rPr lang="en-US" sz="2400" dirty="0">
                <a:latin typeface="Helvetica" panose="020B0604020202020204" pitchFamily="34" charset="0"/>
                <a:cs typeface="Helvetica" panose="020B0604020202020204" pitchFamily="34" charset="0"/>
              </a:rPr>
              <a:t>Do not include:</a:t>
            </a:r>
          </a:p>
          <a:p>
            <a:pPr lvl="1">
              <a:spcBef>
                <a:spcPts val="0"/>
              </a:spcBef>
              <a:spcAft>
                <a:spcPts val="600"/>
              </a:spcAft>
              <a:buSzPct val="120000"/>
              <a:buFont typeface="High Tower Text" panose="02040502050506030303" pitchFamily="18" charset="0"/>
              <a:buChar char="–"/>
            </a:pPr>
            <a:r>
              <a:rPr lang="en-US" sz="2200" dirty="0">
                <a:solidFill>
                  <a:srgbClr val="003399"/>
                </a:solidFill>
                <a:latin typeface="Helvetica" panose="020B0604020202020204" pitchFamily="34" charset="0"/>
                <a:cs typeface="Helvetica" panose="020B0604020202020204" pitchFamily="34" charset="0"/>
              </a:rPr>
              <a:t> Plans for authentication of data sets, databases, machinery, or electronics </a:t>
            </a:r>
          </a:p>
          <a:p>
            <a:pPr lvl="1">
              <a:spcBef>
                <a:spcPts val="0"/>
              </a:spcBef>
              <a:spcAft>
                <a:spcPts val="600"/>
              </a:spcAft>
              <a:buSzPct val="120000"/>
              <a:buFont typeface="High Tower Text" panose="02040502050506030303" pitchFamily="18" charset="0"/>
              <a:buChar char="–"/>
            </a:pPr>
            <a:r>
              <a:rPr lang="en-US" sz="2200" dirty="0">
                <a:solidFill>
                  <a:srgbClr val="003399"/>
                </a:solidFill>
                <a:latin typeface="Helvetica" panose="020B0604020202020204" pitchFamily="34" charset="0"/>
                <a:cs typeface="Helvetica" panose="020B0604020202020204" pitchFamily="34" charset="0"/>
              </a:rPr>
              <a:t> Plans for the development and authentication of new key biological and/or chemical resources</a:t>
            </a:r>
          </a:p>
          <a:p>
            <a:pPr lvl="1">
              <a:spcBef>
                <a:spcPts val="0"/>
              </a:spcBef>
              <a:spcAft>
                <a:spcPts val="600"/>
              </a:spcAft>
              <a:buSzPct val="120000"/>
              <a:buFont typeface="High Tower Text" panose="02040502050506030303" pitchFamily="18" charset="0"/>
              <a:buChar char="–"/>
            </a:pPr>
            <a:r>
              <a:rPr lang="en-US" sz="2200" dirty="0">
                <a:solidFill>
                  <a:srgbClr val="003399"/>
                </a:solidFill>
                <a:latin typeface="Helvetica" panose="020B0604020202020204" pitchFamily="34" charset="0"/>
                <a:cs typeface="Helvetica" panose="020B0604020202020204" pitchFamily="34" charset="0"/>
              </a:rPr>
              <a:t> Plans for authentication of standard laboratory reagents that are not expected to vary</a:t>
            </a:r>
          </a:p>
          <a:p>
            <a:pPr lvl="1">
              <a:spcBef>
                <a:spcPts val="0"/>
              </a:spcBef>
              <a:spcAft>
                <a:spcPts val="600"/>
              </a:spcAft>
              <a:buSzPct val="120000"/>
              <a:buFont typeface="High Tower Text" panose="02040502050506030303" pitchFamily="18" charset="0"/>
              <a:buChar char="–"/>
            </a:pPr>
            <a:r>
              <a:rPr lang="en-US" sz="2200" dirty="0">
                <a:solidFill>
                  <a:srgbClr val="003399"/>
                </a:solidFill>
                <a:latin typeface="Helvetica" panose="020B0604020202020204" pitchFamily="34" charset="0"/>
                <a:cs typeface="Helvetica" panose="020B0604020202020204" pitchFamily="34" charset="0"/>
              </a:rPr>
              <a:t> Authentication or other data</a:t>
            </a:r>
          </a:p>
          <a:p>
            <a:pPr>
              <a:spcBef>
                <a:spcPts val="1200"/>
              </a:spcBef>
            </a:pPr>
            <a:endParaRPr lang="en-US" sz="2200" dirty="0">
              <a:solidFill>
                <a:srgbClr val="003399"/>
              </a:solidFill>
            </a:endParaRPr>
          </a:p>
        </p:txBody>
      </p:sp>
      <p:sp>
        <p:nvSpPr>
          <p:cNvPr id="4" name="Slide Number Placeholder 3"/>
          <p:cNvSpPr>
            <a:spLocks noGrp="1"/>
          </p:cNvSpPr>
          <p:nvPr>
            <p:ph type="sldNum" sz="quarter" idx="4294967295"/>
          </p:nvPr>
        </p:nvSpPr>
        <p:spPr>
          <a:xfrm>
            <a:off x="11684000" y="6510081"/>
            <a:ext cx="515648" cy="365125"/>
          </a:xfrm>
          <a:prstGeom prst="rect">
            <a:avLst/>
          </a:prstGeom>
        </p:spPr>
        <p:txBody>
          <a:bodyPr/>
          <a:lstStyle/>
          <a:p>
            <a:pPr>
              <a:defRPr/>
            </a:pPr>
            <a:fld id="{161627A0-52BE-49C3-90CB-787EE860760A}" type="slidenum">
              <a:rPr lang="en-US" sz="1000" b="1"/>
              <a:pPr>
                <a:defRPr/>
              </a:pPr>
              <a:t>37</a:t>
            </a:fld>
            <a:endParaRPr lang="en-US" sz="1000" b="1" dirty="0"/>
          </a:p>
        </p:txBody>
      </p:sp>
      <p:pic>
        <p:nvPicPr>
          <p:cNvPr id="5" name="Picture 4" descr="Authentication.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05500" y="4191000"/>
            <a:ext cx="2994990" cy="2994990"/>
          </a:xfrm>
          <a:prstGeom prst="rect">
            <a:avLst/>
          </a:prstGeom>
        </p:spPr>
      </p:pic>
      <p:sp>
        <p:nvSpPr>
          <p:cNvPr id="6" name="Title 5"/>
          <p:cNvSpPr>
            <a:spLocks noGrp="1"/>
          </p:cNvSpPr>
          <p:nvPr>
            <p:ph type="title"/>
          </p:nvPr>
        </p:nvSpPr>
        <p:spPr/>
        <p:txBody>
          <a:bodyPr/>
          <a:lstStyle/>
          <a:p>
            <a:pPr algn="ctr"/>
            <a:r>
              <a:rPr lang="en-US" sz="2800" dirty="0"/>
              <a:t>Reminder: Authentication Of Key Biological and/or Chemical Resources (NOT-OD-17-068)</a:t>
            </a:r>
          </a:p>
        </p:txBody>
      </p:sp>
    </p:spTree>
    <p:custDataLst>
      <p:tags r:id="rId1"/>
    </p:custDataLst>
    <p:extLst>
      <p:ext uri="{BB962C8B-B14F-4D97-AF65-F5344CB8AC3E}">
        <p14:creationId xmlns:p14="http://schemas.microsoft.com/office/powerpoint/2010/main" val="30770693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322617"/>
            <a:ext cx="9753600" cy="4525963"/>
          </a:xfrm>
        </p:spPr>
        <p:txBody>
          <a:bodyPr>
            <a:normAutofit/>
          </a:bodyPr>
          <a:lstStyle/>
          <a:p>
            <a:pPr marL="0" indent="0">
              <a:buNone/>
            </a:pPr>
            <a:r>
              <a:rPr lang="en-US" sz="2000" u="sng" dirty="0">
                <a:solidFill>
                  <a:srgbClr val="003399"/>
                </a:solidFill>
                <a:latin typeface="Helvetica" panose="020B0604020202020204" pitchFamily="34" charset="0"/>
                <a:cs typeface="Helvetica" panose="020B0604020202020204" pitchFamily="34" charset="0"/>
              </a:rPr>
              <a:t>B.2  What was accomplished under these goals?</a:t>
            </a:r>
            <a:endParaRPr lang="en-US" sz="2000" dirty="0">
              <a:solidFill>
                <a:srgbClr val="003399"/>
              </a:solidFill>
              <a:latin typeface="Helvetica" panose="020B0604020202020204" pitchFamily="34" charset="0"/>
              <a:cs typeface="Helvetica" panose="020B0604020202020204" pitchFamily="34" charset="0"/>
            </a:endParaRPr>
          </a:p>
          <a:p>
            <a:pPr marL="0" indent="0">
              <a:buNone/>
            </a:pPr>
            <a:r>
              <a:rPr lang="en-US" sz="2000" dirty="0">
                <a:solidFill>
                  <a:srgbClr val="003399"/>
                </a:solidFill>
                <a:latin typeface="Helvetica" panose="020B0604020202020204" pitchFamily="34" charset="0"/>
                <a:cs typeface="Helvetica" panose="020B0604020202020204" pitchFamily="34" charset="0"/>
              </a:rPr>
              <a:t>Goals are equivalent to specific aims. In the response, </a:t>
            </a:r>
            <a:r>
              <a:rPr lang="en-US" sz="2000" i="1" dirty="0">
                <a:solidFill>
                  <a:srgbClr val="FF0000"/>
                </a:solidFill>
                <a:latin typeface="Helvetica" panose="020B0604020202020204" pitchFamily="34" charset="0"/>
                <a:cs typeface="Helvetica" panose="020B0604020202020204" pitchFamily="34" charset="0"/>
              </a:rPr>
              <a:t>emphasize the approaches taken to ensure robust and unbiased results. </a:t>
            </a:r>
            <a:r>
              <a:rPr lang="en-US" sz="2000" dirty="0">
                <a:solidFill>
                  <a:srgbClr val="003399"/>
                </a:solidFill>
                <a:latin typeface="Helvetica" panose="020B0604020202020204" pitchFamily="34" charset="0"/>
                <a:cs typeface="Helvetica" panose="020B0604020202020204" pitchFamily="34" charset="0"/>
              </a:rPr>
              <a:t> Include the significance of the findings to the scientific field.</a:t>
            </a:r>
            <a:r>
              <a:rPr lang="en-US" sz="2000" dirty="0">
                <a:solidFill>
                  <a:schemeClr val="tx2"/>
                </a:solidFill>
                <a:latin typeface="Helvetica" panose="020B0604020202020204" pitchFamily="34" charset="0"/>
                <a:cs typeface="Helvetica" panose="020B0604020202020204" pitchFamily="34" charset="0"/>
              </a:rPr>
              <a:t>  </a:t>
            </a:r>
          </a:p>
          <a:p>
            <a:endParaRPr lang="en-US" sz="800" dirty="0">
              <a:solidFill>
                <a:schemeClr val="tx2"/>
              </a:solidFill>
              <a:latin typeface="Helvetica" panose="020B0604020202020204" pitchFamily="34" charset="0"/>
              <a:cs typeface="Helvetica" panose="020B0604020202020204" pitchFamily="34" charset="0"/>
            </a:endParaRPr>
          </a:p>
          <a:p>
            <a:pPr marL="0" indent="0">
              <a:buNone/>
            </a:pPr>
            <a:r>
              <a:rPr lang="en-US" sz="2000" u="sng" dirty="0">
                <a:solidFill>
                  <a:srgbClr val="003399"/>
                </a:solidFill>
                <a:latin typeface="Helvetica" panose="020B0604020202020204" pitchFamily="34" charset="0"/>
                <a:cs typeface="Helvetica" panose="020B0604020202020204" pitchFamily="34" charset="0"/>
              </a:rPr>
              <a:t>B.6  What do you plan to do for the next reporting period to accomplish the goals?</a:t>
            </a:r>
            <a:endParaRPr lang="en-US" sz="2000" dirty="0">
              <a:solidFill>
                <a:srgbClr val="003399"/>
              </a:solidFill>
              <a:latin typeface="Helvetica" panose="020B0604020202020204" pitchFamily="34" charset="0"/>
              <a:cs typeface="Helvetica" panose="020B0604020202020204" pitchFamily="34" charset="0"/>
            </a:endParaRPr>
          </a:p>
          <a:p>
            <a:pPr marL="0" indent="0">
              <a:buNone/>
            </a:pPr>
            <a:r>
              <a:rPr lang="en-US" sz="2000" dirty="0">
                <a:solidFill>
                  <a:srgbClr val="003399"/>
                </a:solidFill>
                <a:latin typeface="Helvetica" panose="020B0604020202020204" pitchFamily="34" charset="0"/>
                <a:cs typeface="Helvetica" panose="020B0604020202020204" pitchFamily="34" charset="0"/>
              </a:rPr>
              <a:t>Include any important modifications to the original plans, </a:t>
            </a:r>
            <a:r>
              <a:rPr lang="en-US" sz="2000" i="1" dirty="0">
                <a:solidFill>
                  <a:srgbClr val="FF0000"/>
                </a:solidFill>
                <a:latin typeface="Helvetica" panose="020B0604020202020204" pitchFamily="34" charset="0"/>
                <a:cs typeface="Helvetica" panose="020B0604020202020204" pitchFamily="34" charset="0"/>
              </a:rPr>
              <a:t>including efforts to ensure that the approach is scientifically rigorous and results are robust and unbiased</a:t>
            </a:r>
            <a:r>
              <a:rPr lang="en-US" sz="2000" dirty="0">
                <a:solidFill>
                  <a:schemeClr val="tx2"/>
                </a:solidFill>
                <a:latin typeface="Helvetica" panose="020B0604020202020204" pitchFamily="34" charset="0"/>
                <a:cs typeface="Helvetica" panose="020B0604020202020204" pitchFamily="34" charset="0"/>
              </a:rPr>
              <a:t>.  </a:t>
            </a:r>
            <a:r>
              <a:rPr lang="en-US" sz="2000" dirty="0">
                <a:solidFill>
                  <a:srgbClr val="003399"/>
                </a:solidFill>
                <a:latin typeface="Helvetica" panose="020B0604020202020204" pitchFamily="34" charset="0"/>
                <a:cs typeface="Helvetica" panose="020B0604020202020204" pitchFamily="34" charset="0"/>
              </a:rPr>
              <a:t>Provide a scientific justification for any changes involving research with human subjects or vertebrate animals.  A detailed description of such changes must be provided under Section F. Changes.</a:t>
            </a:r>
          </a:p>
          <a:p>
            <a:endParaRPr lang="en-US" sz="2000" dirty="0">
              <a:solidFill>
                <a:schemeClr val="tx2"/>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4294967295"/>
          </p:nvPr>
        </p:nvSpPr>
        <p:spPr>
          <a:xfrm>
            <a:off x="11353800" y="6495686"/>
            <a:ext cx="687355" cy="362313"/>
          </a:xfrm>
          <a:prstGeom prst="rect">
            <a:avLst/>
          </a:prstGeom>
        </p:spPr>
        <p:txBody>
          <a:bodyPr/>
          <a:lstStyle/>
          <a:p>
            <a:pPr>
              <a:defRPr/>
            </a:pPr>
            <a:fld id="{B3A097F3-CCC8-4242-A5D8-F99AD3673FF2}" type="slidenum">
              <a:rPr lang="en-US" sz="1000" b="1">
                <a:solidFill>
                  <a:srgbClr val="1F497D"/>
                </a:solidFill>
              </a:rPr>
              <a:pPr>
                <a:defRPr/>
              </a:pPr>
              <a:t>38</a:t>
            </a:fld>
            <a:endParaRPr lang="en-US" sz="1000" b="1" dirty="0">
              <a:solidFill>
                <a:srgbClr val="1F497D"/>
              </a:solidFill>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953000" y="4825184"/>
            <a:ext cx="2700995" cy="1851659"/>
          </a:xfrm>
          <a:prstGeom prst="rect">
            <a:avLst/>
          </a:prstGeom>
          <a:effectLst>
            <a:softEdge rad="317500"/>
          </a:effectLst>
        </p:spPr>
      </p:pic>
      <p:sp>
        <p:nvSpPr>
          <p:cNvPr id="6" name="Title 5"/>
          <p:cNvSpPr>
            <a:spLocks noGrp="1"/>
          </p:cNvSpPr>
          <p:nvPr>
            <p:ph type="title"/>
          </p:nvPr>
        </p:nvSpPr>
        <p:spPr>
          <a:xfrm>
            <a:off x="990600" y="228601"/>
            <a:ext cx="10160000" cy="563563"/>
          </a:xfrm>
        </p:spPr>
        <p:txBody>
          <a:bodyPr/>
          <a:lstStyle/>
          <a:p>
            <a:pPr algn="ctr"/>
            <a:r>
              <a:rPr lang="en-US" sz="2800" dirty="0"/>
              <a:t>Research Performance Progress Reports </a:t>
            </a:r>
            <a:br>
              <a:rPr lang="en-US" sz="2800" dirty="0"/>
            </a:br>
            <a:r>
              <a:rPr lang="en-US" sz="2800" dirty="0"/>
              <a:t>(RPPR)</a:t>
            </a:r>
          </a:p>
        </p:txBody>
      </p:sp>
    </p:spTree>
    <p:custDataLst>
      <p:tags r:id="rId1"/>
    </p:custDataLst>
    <p:extLst>
      <p:ext uri="{BB962C8B-B14F-4D97-AF65-F5344CB8AC3E}">
        <p14:creationId xmlns:p14="http://schemas.microsoft.com/office/powerpoint/2010/main" val="399914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BB189E-7514-4183-8283-D034492C754D}"/>
              </a:ext>
            </a:extLst>
          </p:cNvPr>
          <p:cNvPicPr>
            <a:picLocks noChangeAspect="1"/>
          </p:cNvPicPr>
          <p:nvPr/>
        </p:nvPicPr>
        <p:blipFill>
          <a:blip r:embed="rId2"/>
          <a:stretch>
            <a:fillRect/>
          </a:stretch>
        </p:blipFill>
        <p:spPr>
          <a:xfrm>
            <a:off x="591402" y="1560057"/>
            <a:ext cx="6799997" cy="3235437"/>
          </a:xfrm>
          <a:prstGeom prst="rect">
            <a:avLst/>
          </a:prstGeom>
          <a:ln>
            <a:solidFill>
              <a:srgbClr val="0070C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itle 1">
            <a:extLst>
              <a:ext uri="{FF2B5EF4-FFF2-40B4-BE49-F238E27FC236}">
                <a16:creationId xmlns:a16="http://schemas.microsoft.com/office/drawing/2014/main" id="{2F66679C-09AC-41C5-A368-1D4962D3DCD1}"/>
              </a:ext>
            </a:extLst>
          </p:cNvPr>
          <p:cNvSpPr>
            <a:spLocks noGrp="1"/>
          </p:cNvSpPr>
          <p:nvPr>
            <p:ph type="title"/>
          </p:nvPr>
        </p:nvSpPr>
        <p:spPr>
          <a:xfrm>
            <a:off x="1041400" y="350837"/>
            <a:ext cx="10160000" cy="563563"/>
          </a:xfrm>
        </p:spPr>
        <p:txBody>
          <a:bodyPr/>
          <a:lstStyle/>
          <a:p>
            <a:pPr algn="ctr"/>
            <a:r>
              <a:rPr lang="en-US" sz="3200" dirty="0"/>
              <a:t>Clinical Trials Results Reporting</a:t>
            </a:r>
          </a:p>
        </p:txBody>
      </p:sp>
      <p:sp>
        <p:nvSpPr>
          <p:cNvPr id="4" name="Slide Number Placeholder 3">
            <a:extLst>
              <a:ext uri="{FF2B5EF4-FFF2-40B4-BE49-F238E27FC236}">
                <a16:creationId xmlns:a16="http://schemas.microsoft.com/office/drawing/2014/main" id="{1A397913-85FA-428F-90C2-6C24A4BBEFD4}"/>
              </a:ext>
            </a:extLst>
          </p:cNvPr>
          <p:cNvSpPr>
            <a:spLocks noGrp="1"/>
          </p:cNvSpPr>
          <p:nvPr>
            <p:ph type="sldNum" sz="quarter" idx="10"/>
          </p:nvPr>
        </p:nvSpPr>
        <p:spPr/>
        <p:txBody>
          <a:bodyPr/>
          <a:lstStyle/>
          <a:p>
            <a:fld id="{60583324-AE1C-3546-A724-4BA4670D7901}" type="slidenum">
              <a:rPr lang="en-US" smtClean="0"/>
              <a:pPr/>
              <a:t>39</a:t>
            </a:fld>
            <a:endParaRPr lang="en-US" dirty="0"/>
          </a:p>
        </p:txBody>
      </p:sp>
      <p:pic>
        <p:nvPicPr>
          <p:cNvPr id="6" name="Picture 5">
            <a:extLst>
              <a:ext uri="{FF2B5EF4-FFF2-40B4-BE49-F238E27FC236}">
                <a16:creationId xmlns:a16="http://schemas.microsoft.com/office/drawing/2014/main" id="{F3C18F36-DC7A-4ECB-87CF-D4AA16E2C7A3}"/>
              </a:ext>
            </a:extLst>
          </p:cNvPr>
          <p:cNvPicPr>
            <a:picLocks noChangeAspect="1"/>
          </p:cNvPicPr>
          <p:nvPr/>
        </p:nvPicPr>
        <p:blipFill>
          <a:blip r:embed="rId3"/>
          <a:stretch>
            <a:fillRect/>
          </a:stretch>
        </p:blipFill>
        <p:spPr>
          <a:xfrm>
            <a:off x="5045122" y="2971800"/>
            <a:ext cx="6555475" cy="3121876"/>
          </a:xfrm>
          <a:prstGeom prst="rect">
            <a:avLst/>
          </a:prstGeom>
          <a:ln>
            <a:solidFill>
              <a:srgbClr val="0070C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81321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0583324-AE1C-3546-A724-4BA4670D7901}" type="slidenum">
              <a:rPr lang="en-US" smtClean="0"/>
              <a:pPr/>
              <a:t>4</a:t>
            </a:fld>
            <a:endParaRPr lang="en-US" dirty="0"/>
          </a:p>
        </p:txBody>
      </p:sp>
      <p:pic>
        <p:nvPicPr>
          <p:cNvPr id="5" name="Picture 4"/>
          <p:cNvPicPr>
            <a:picLocks noChangeAspect="1"/>
          </p:cNvPicPr>
          <p:nvPr/>
        </p:nvPicPr>
        <p:blipFill>
          <a:blip r:embed="rId3"/>
          <a:stretch>
            <a:fillRect/>
          </a:stretch>
        </p:blipFill>
        <p:spPr>
          <a:xfrm>
            <a:off x="1447800" y="9525"/>
            <a:ext cx="9629775" cy="6391275"/>
          </a:xfrm>
          <a:prstGeom prst="rect">
            <a:avLst/>
          </a:prstGeom>
        </p:spPr>
      </p:pic>
      <p:sp>
        <p:nvSpPr>
          <p:cNvPr id="6" name="TextBox 5"/>
          <p:cNvSpPr txBox="1"/>
          <p:nvPr/>
        </p:nvSpPr>
        <p:spPr>
          <a:xfrm>
            <a:off x="4038600" y="6461711"/>
            <a:ext cx="7924800" cy="338554"/>
          </a:xfrm>
          <a:prstGeom prst="rect">
            <a:avLst/>
          </a:prstGeom>
          <a:noFill/>
        </p:spPr>
        <p:txBody>
          <a:bodyPr wrap="square" rtlCol="0">
            <a:spAutoFit/>
          </a:bodyPr>
          <a:lstStyle/>
          <a:p>
            <a:r>
              <a:rPr lang="en-US" sz="1600" dirty="0"/>
              <a:t>Ioannidis JP. </a:t>
            </a:r>
            <a:r>
              <a:rPr lang="en-US" sz="1600" i="1" dirty="0" err="1"/>
              <a:t>PLoS</a:t>
            </a:r>
            <a:r>
              <a:rPr lang="en-US" sz="1600" i="1" dirty="0"/>
              <a:t> Med.</a:t>
            </a:r>
            <a:r>
              <a:rPr lang="en-US" sz="1600" dirty="0"/>
              <a:t> 2005 Aug;2(8):e124.</a:t>
            </a:r>
          </a:p>
        </p:txBody>
      </p:sp>
    </p:spTree>
    <p:extLst>
      <p:ext uri="{BB962C8B-B14F-4D97-AF65-F5344CB8AC3E}">
        <p14:creationId xmlns:p14="http://schemas.microsoft.com/office/powerpoint/2010/main" val="2170746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68595F-862B-4004-A6BC-E55A1435E455}"/>
              </a:ext>
            </a:extLst>
          </p:cNvPr>
          <p:cNvSpPr>
            <a:spLocks noGrp="1"/>
          </p:cNvSpPr>
          <p:nvPr>
            <p:ph type="sldNum" sz="quarter" idx="10"/>
          </p:nvPr>
        </p:nvSpPr>
        <p:spPr/>
        <p:txBody>
          <a:bodyPr/>
          <a:lstStyle/>
          <a:p>
            <a:fld id="{60583324-AE1C-3546-A724-4BA4670D7901}" type="slidenum">
              <a:rPr lang="en-US" smtClean="0"/>
              <a:pPr/>
              <a:t>40</a:t>
            </a:fld>
            <a:endParaRPr lang="en-US" dirty="0"/>
          </a:p>
        </p:txBody>
      </p:sp>
      <p:pic>
        <p:nvPicPr>
          <p:cNvPr id="6" name="Picture 5">
            <a:extLst>
              <a:ext uri="{FF2B5EF4-FFF2-40B4-BE49-F238E27FC236}">
                <a16:creationId xmlns:a16="http://schemas.microsoft.com/office/drawing/2014/main" id="{4FC39443-9AD3-4C05-965B-5F3C63236B85}"/>
              </a:ext>
            </a:extLst>
          </p:cNvPr>
          <p:cNvPicPr>
            <a:picLocks noChangeAspect="1"/>
          </p:cNvPicPr>
          <p:nvPr/>
        </p:nvPicPr>
        <p:blipFill rotWithShape="1">
          <a:blip r:embed="rId3"/>
          <a:srcRect l="3006" r="2309"/>
          <a:stretch/>
        </p:blipFill>
        <p:spPr>
          <a:xfrm>
            <a:off x="5943600" y="20472"/>
            <a:ext cx="6248400" cy="6858000"/>
          </a:xfrm>
          <a:prstGeom prst="rect">
            <a:avLst/>
          </a:prstGeom>
        </p:spPr>
      </p:pic>
      <p:pic>
        <p:nvPicPr>
          <p:cNvPr id="5" name="Picture 4">
            <a:extLst>
              <a:ext uri="{FF2B5EF4-FFF2-40B4-BE49-F238E27FC236}">
                <a16:creationId xmlns:a16="http://schemas.microsoft.com/office/drawing/2014/main" id="{FB1ED718-6BFC-46D5-A512-BE9DD92FB743}"/>
              </a:ext>
            </a:extLst>
          </p:cNvPr>
          <p:cNvPicPr>
            <a:picLocks noChangeAspect="1"/>
          </p:cNvPicPr>
          <p:nvPr/>
        </p:nvPicPr>
        <p:blipFill rotWithShape="1">
          <a:blip r:embed="rId4"/>
          <a:srcRect l="2380" r="3634"/>
          <a:stretch/>
        </p:blipFill>
        <p:spPr>
          <a:xfrm>
            <a:off x="0" y="0"/>
            <a:ext cx="6019800" cy="6858000"/>
          </a:xfrm>
          <a:prstGeom prst="rect">
            <a:avLst/>
          </a:prstGeom>
        </p:spPr>
      </p:pic>
    </p:spTree>
    <p:extLst>
      <p:ext uri="{BB962C8B-B14F-4D97-AF65-F5344CB8AC3E}">
        <p14:creationId xmlns:p14="http://schemas.microsoft.com/office/powerpoint/2010/main" val="2616360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50837"/>
            <a:ext cx="10160000" cy="563563"/>
          </a:xfrm>
        </p:spPr>
        <p:txBody>
          <a:bodyPr/>
          <a:lstStyle/>
          <a:p>
            <a:pPr algn="ctr"/>
            <a:r>
              <a:rPr lang="en-US" sz="3200" dirty="0"/>
              <a:t>Overview</a:t>
            </a:r>
          </a:p>
        </p:txBody>
      </p:sp>
      <p:sp>
        <p:nvSpPr>
          <p:cNvPr id="3" name="Content Placeholder 2"/>
          <p:cNvSpPr>
            <a:spLocks noGrp="1"/>
          </p:cNvSpPr>
          <p:nvPr>
            <p:ph idx="1"/>
          </p:nvPr>
        </p:nvSpPr>
        <p:spPr/>
        <p:txBody>
          <a:bodyPr/>
          <a:lstStyle/>
          <a:p>
            <a:pPr>
              <a:spcBef>
                <a:spcPts val="2400"/>
              </a:spcBef>
            </a:pPr>
            <a:r>
              <a:rPr lang="en-US" dirty="0">
                <a:solidFill>
                  <a:schemeClr val="bg1">
                    <a:lumMod val="75000"/>
                  </a:schemeClr>
                </a:solidFill>
              </a:rPr>
              <a:t>Why the concern about reproducibility?</a:t>
            </a:r>
          </a:p>
          <a:p>
            <a:pPr>
              <a:spcBef>
                <a:spcPts val="2400"/>
              </a:spcBef>
            </a:pPr>
            <a:r>
              <a:rPr lang="en-US" dirty="0">
                <a:solidFill>
                  <a:schemeClr val="bg1">
                    <a:lumMod val="75000"/>
                  </a:schemeClr>
                </a:solidFill>
              </a:rPr>
              <a:t>The NIH response</a:t>
            </a:r>
          </a:p>
          <a:p>
            <a:pPr>
              <a:spcBef>
                <a:spcPts val="2400"/>
              </a:spcBef>
            </a:pPr>
            <a:r>
              <a:rPr lang="en-US" dirty="0">
                <a:solidFill>
                  <a:schemeClr val="bg1">
                    <a:lumMod val="75000"/>
                  </a:schemeClr>
                </a:solidFill>
              </a:rPr>
              <a:t>Updates to grant applications</a:t>
            </a:r>
          </a:p>
          <a:p>
            <a:pPr>
              <a:spcBef>
                <a:spcPts val="2400"/>
              </a:spcBef>
            </a:pPr>
            <a:r>
              <a:rPr lang="en-US" dirty="0"/>
              <a:t>Training and Resources</a:t>
            </a:r>
          </a:p>
        </p:txBody>
      </p:sp>
      <p:sp>
        <p:nvSpPr>
          <p:cNvPr id="4" name="Slide Number Placeholder 3"/>
          <p:cNvSpPr>
            <a:spLocks noGrp="1"/>
          </p:cNvSpPr>
          <p:nvPr>
            <p:ph type="sldNum" sz="quarter" idx="10"/>
          </p:nvPr>
        </p:nvSpPr>
        <p:spPr/>
        <p:txBody>
          <a:bodyPr/>
          <a:lstStyle/>
          <a:p>
            <a:fld id="{60583324-AE1C-3546-A724-4BA4670D7901}" type="slidenum">
              <a:rPr lang="en-US" smtClean="0"/>
              <a:pPr/>
              <a:t>41</a:t>
            </a:fld>
            <a:endParaRPr lang="en-US" dirty="0"/>
          </a:p>
        </p:txBody>
      </p:sp>
    </p:spTree>
    <p:extLst>
      <p:ext uri="{BB962C8B-B14F-4D97-AF65-F5344CB8AC3E}">
        <p14:creationId xmlns:p14="http://schemas.microsoft.com/office/powerpoint/2010/main" val="573243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199324"/>
            <a:ext cx="9601200" cy="4324350"/>
          </a:xfrm>
        </p:spPr>
        <p:txBody>
          <a:bodyPr>
            <a:noAutofit/>
          </a:bodyPr>
          <a:lstStyle/>
          <a:p>
            <a:r>
              <a:rPr lang="en-US" sz="2800" dirty="0"/>
              <a:t>NIH will require a description of instruction in the design and conduct of rigorous experiments. </a:t>
            </a:r>
          </a:p>
          <a:p>
            <a:pPr lvl="1"/>
            <a:r>
              <a:rPr lang="en-US" dirty="0">
                <a:solidFill>
                  <a:srgbClr val="003399"/>
                </a:solidFill>
              </a:rPr>
              <a:t>Institutional training </a:t>
            </a:r>
          </a:p>
          <a:p>
            <a:pPr lvl="1"/>
            <a:r>
              <a:rPr lang="en-US" dirty="0">
                <a:solidFill>
                  <a:srgbClr val="003399"/>
                </a:solidFill>
              </a:rPr>
              <a:t>Institutional career development</a:t>
            </a:r>
          </a:p>
          <a:p>
            <a:pPr lvl="1"/>
            <a:r>
              <a:rPr lang="en-US" dirty="0">
                <a:solidFill>
                  <a:srgbClr val="003399"/>
                </a:solidFill>
              </a:rPr>
              <a:t>Individual fellowships</a:t>
            </a:r>
          </a:p>
          <a:p>
            <a:pPr lvl="1"/>
            <a:endParaRPr lang="en-US" sz="800" dirty="0"/>
          </a:p>
          <a:p>
            <a:r>
              <a:rPr lang="en-US" sz="2800" dirty="0"/>
              <a:t>Will contribute to Overall Impact Score</a:t>
            </a:r>
          </a:p>
          <a:p>
            <a:r>
              <a:rPr lang="en-US" sz="2800" dirty="0"/>
              <a:t>Now being piloted by several NIH institutes</a:t>
            </a:r>
          </a:p>
          <a:p>
            <a:r>
              <a:rPr lang="en-US" sz="2800" dirty="0"/>
              <a:t>Requirement expected for May 25, 2020 applications</a:t>
            </a:r>
          </a:p>
        </p:txBody>
      </p:sp>
      <p:sp>
        <p:nvSpPr>
          <p:cNvPr id="5" name="Slide Number Placeholder 4"/>
          <p:cNvSpPr>
            <a:spLocks noGrp="1"/>
          </p:cNvSpPr>
          <p:nvPr>
            <p:ph type="sldNum" sz="quarter" idx="4294967295"/>
          </p:nvPr>
        </p:nvSpPr>
        <p:spPr>
          <a:xfrm>
            <a:off x="11806629" y="6492875"/>
            <a:ext cx="363248" cy="365125"/>
          </a:xfrm>
          <a:prstGeom prst="rect">
            <a:avLst/>
          </a:prstGeom>
        </p:spPr>
        <p:txBody>
          <a:bodyPr/>
          <a:lstStyle/>
          <a:p>
            <a:fld id="{F38DF745-7D3F-47F4-83A3-874385CFAA69}" type="slidenum">
              <a:rPr lang="en-US" sz="1000" b="1" smtClean="0"/>
              <a:pPr/>
              <a:t>42</a:t>
            </a:fld>
            <a:endParaRPr lang="en-US" sz="1000" b="1" dirty="0"/>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29600" y="1905000"/>
            <a:ext cx="2767791" cy="2235856"/>
          </a:xfrm>
          <a:prstGeom prst="rect">
            <a:avLst/>
          </a:prstGeom>
        </p:spPr>
      </p:pic>
      <p:sp>
        <p:nvSpPr>
          <p:cNvPr id="4" name="Title 3"/>
          <p:cNvSpPr>
            <a:spLocks noGrp="1"/>
          </p:cNvSpPr>
          <p:nvPr>
            <p:ph type="title"/>
          </p:nvPr>
        </p:nvSpPr>
        <p:spPr>
          <a:xfrm>
            <a:off x="1041400" y="350837"/>
            <a:ext cx="10160000" cy="563563"/>
          </a:xfrm>
        </p:spPr>
        <p:txBody>
          <a:bodyPr/>
          <a:lstStyle/>
          <a:p>
            <a:pPr algn="ctr"/>
            <a:r>
              <a:rPr lang="en-US" sz="3200" dirty="0"/>
              <a:t>Training in Rigor</a:t>
            </a:r>
          </a:p>
        </p:txBody>
      </p:sp>
    </p:spTree>
    <p:custDataLst>
      <p:tags r:id="rId1"/>
    </p:custDataLst>
    <p:extLst>
      <p:ext uri="{BB962C8B-B14F-4D97-AF65-F5344CB8AC3E}">
        <p14:creationId xmlns:p14="http://schemas.microsoft.com/office/powerpoint/2010/main" val="34437838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E30382-DC3E-41A5-84BD-BDC11D3FCF74}"/>
              </a:ext>
            </a:extLst>
          </p:cNvPr>
          <p:cNvSpPr>
            <a:spLocks noGrp="1"/>
          </p:cNvSpPr>
          <p:nvPr>
            <p:ph type="sldNum" sz="quarter" idx="10"/>
          </p:nvPr>
        </p:nvSpPr>
        <p:spPr/>
        <p:txBody>
          <a:bodyPr/>
          <a:lstStyle/>
          <a:p>
            <a:fld id="{60583324-AE1C-3546-A724-4BA4670D7901}" type="slidenum">
              <a:rPr lang="en-US" smtClean="0"/>
              <a:pPr/>
              <a:t>43</a:t>
            </a:fld>
            <a:endParaRPr lang="en-US" dirty="0"/>
          </a:p>
        </p:txBody>
      </p:sp>
      <p:pic>
        <p:nvPicPr>
          <p:cNvPr id="5" name="Picture 4">
            <a:extLst>
              <a:ext uri="{FF2B5EF4-FFF2-40B4-BE49-F238E27FC236}">
                <a16:creationId xmlns:a16="http://schemas.microsoft.com/office/drawing/2014/main" id="{CFBE7C11-7FEA-4049-AC04-45AE51136A7F}"/>
              </a:ext>
            </a:extLst>
          </p:cNvPr>
          <p:cNvPicPr>
            <a:picLocks noChangeAspect="1"/>
          </p:cNvPicPr>
          <p:nvPr/>
        </p:nvPicPr>
        <p:blipFill rotWithShape="1">
          <a:blip r:embed="rId3"/>
          <a:srcRect l="1875" r="2500"/>
          <a:stretch/>
        </p:blipFill>
        <p:spPr>
          <a:xfrm>
            <a:off x="11082" y="1143000"/>
            <a:ext cx="12180918" cy="5638918"/>
          </a:xfrm>
          <a:prstGeom prst="rect">
            <a:avLst/>
          </a:prstGeom>
        </p:spPr>
      </p:pic>
      <p:sp>
        <p:nvSpPr>
          <p:cNvPr id="6" name="TextBox 5">
            <a:extLst>
              <a:ext uri="{FF2B5EF4-FFF2-40B4-BE49-F238E27FC236}">
                <a16:creationId xmlns:a16="http://schemas.microsoft.com/office/drawing/2014/main" id="{337DB4C4-C295-4D5B-BA3D-252A8BFB6183}"/>
              </a:ext>
            </a:extLst>
          </p:cNvPr>
          <p:cNvSpPr txBox="1"/>
          <p:nvPr/>
        </p:nvSpPr>
        <p:spPr>
          <a:xfrm>
            <a:off x="228600" y="381000"/>
            <a:ext cx="11786175" cy="369332"/>
          </a:xfrm>
          <a:prstGeom prst="rect">
            <a:avLst/>
          </a:prstGeom>
          <a:solidFill>
            <a:schemeClr val="bg1"/>
          </a:solidFill>
          <a:ln>
            <a:solidFill>
              <a:srgbClr val="FF0000"/>
            </a:solidFill>
          </a:ln>
        </p:spPr>
        <p:txBody>
          <a:bodyPr wrap="none" rtlCol="0">
            <a:spAutoFit/>
          </a:bodyPr>
          <a:lstStyle/>
          <a:p>
            <a:r>
              <a:rPr lang="en-US" dirty="0">
                <a:hlinkClick r:id="rId4"/>
              </a:rPr>
              <a:t>https://www.nigms.nih.gov/training/pages/clearinghouse-for-training-modules-to-enhance-data-reproducibility.aspx</a:t>
            </a:r>
            <a:endParaRPr lang="en-US" dirty="0"/>
          </a:p>
        </p:txBody>
      </p:sp>
    </p:spTree>
    <p:extLst>
      <p:ext uri="{BB962C8B-B14F-4D97-AF65-F5344CB8AC3E}">
        <p14:creationId xmlns:p14="http://schemas.microsoft.com/office/powerpoint/2010/main" val="2346539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198437"/>
            <a:ext cx="7035800" cy="563563"/>
          </a:xfrm>
        </p:spPr>
        <p:txBody>
          <a:bodyPr/>
          <a:lstStyle/>
          <a:p>
            <a:pPr algn="ctr"/>
            <a:r>
              <a:rPr lang="en-US" sz="2800" dirty="0"/>
              <a:t>Sample of Modules Available on the NIGMS Clearinghouse</a:t>
            </a:r>
          </a:p>
        </p:txBody>
      </p:sp>
      <p:sp>
        <p:nvSpPr>
          <p:cNvPr id="3" name="Content Placeholder 2"/>
          <p:cNvSpPr>
            <a:spLocks noGrp="1"/>
          </p:cNvSpPr>
          <p:nvPr>
            <p:ph idx="1"/>
          </p:nvPr>
        </p:nvSpPr>
        <p:spPr/>
        <p:txBody>
          <a:bodyPr/>
          <a:lstStyle/>
          <a:p>
            <a:r>
              <a:rPr lang="en-US" dirty="0"/>
              <a:t>Statistical Topics for Reproducible Animal Research</a:t>
            </a:r>
          </a:p>
          <a:p>
            <a:r>
              <a:rPr lang="en-US" dirty="0"/>
              <a:t>Controls in Animal Studies for Rigor and Reproducibility</a:t>
            </a:r>
          </a:p>
          <a:p>
            <a:r>
              <a:rPr lang="en-US" dirty="0"/>
              <a:t>The BD2K Guide to the Fundamentals of Data Science Series</a:t>
            </a:r>
          </a:p>
          <a:p>
            <a:r>
              <a:rPr lang="en-US" dirty="0"/>
              <a:t>Cell Line Authentication Training</a:t>
            </a:r>
          </a:p>
          <a:p>
            <a:r>
              <a:rPr lang="en-US" dirty="0"/>
              <a:t>Society for Neuroscience Rigor and Reproducibility Training Webinars</a:t>
            </a:r>
          </a:p>
          <a:p>
            <a:r>
              <a:rPr lang="en-US" dirty="0"/>
              <a:t>Let's Experiment: A Guide for Scientists Working at the Bench</a:t>
            </a:r>
          </a:p>
        </p:txBody>
      </p:sp>
      <p:sp>
        <p:nvSpPr>
          <p:cNvPr id="4" name="Slide Number Placeholder 3"/>
          <p:cNvSpPr>
            <a:spLocks noGrp="1"/>
          </p:cNvSpPr>
          <p:nvPr>
            <p:ph type="sldNum" sz="quarter" idx="10"/>
          </p:nvPr>
        </p:nvSpPr>
        <p:spPr/>
        <p:txBody>
          <a:bodyPr/>
          <a:lstStyle/>
          <a:p>
            <a:fld id="{60583324-AE1C-3546-A724-4BA4670D7901}" type="slidenum">
              <a:rPr lang="en-US" smtClean="0"/>
              <a:pPr/>
              <a:t>44</a:t>
            </a:fld>
            <a:endParaRPr lang="en-US" dirty="0"/>
          </a:p>
        </p:txBody>
      </p:sp>
    </p:spTree>
    <p:extLst>
      <p:ext uri="{BB962C8B-B14F-4D97-AF65-F5344CB8AC3E}">
        <p14:creationId xmlns:p14="http://schemas.microsoft.com/office/powerpoint/2010/main" val="3505329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F9F862-83BD-47CF-A238-3CD3F6CE3708}"/>
              </a:ext>
            </a:extLst>
          </p:cNvPr>
          <p:cNvSpPr>
            <a:spLocks noGrp="1"/>
          </p:cNvSpPr>
          <p:nvPr>
            <p:ph type="sldNum" sz="quarter" idx="10"/>
          </p:nvPr>
        </p:nvSpPr>
        <p:spPr/>
        <p:txBody>
          <a:bodyPr/>
          <a:lstStyle/>
          <a:p>
            <a:fld id="{9E0544C4-E35C-7145-8F0C-14E842E56F07}" type="slidenum">
              <a:rPr lang="en-US" smtClean="0"/>
              <a:pPr/>
              <a:t>45</a:t>
            </a:fld>
            <a:endParaRPr lang="en-US" dirty="0"/>
          </a:p>
        </p:txBody>
      </p:sp>
      <p:pic>
        <p:nvPicPr>
          <p:cNvPr id="3" name="Picture 2">
            <a:extLst>
              <a:ext uri="{FF2B5EF4-FFF2-40B4-BE49-F238E27FC236}">
                <a16:creationId xmlns:a16="http://schemas.microsoft.com/office/drawing/2014/main" id="{E44B7664-F3C8-4C6F-93C3-33A542E68952}"/>
              </a:ext>
            </a:extLst>
          </p:cNvPr>
          <p:cNvPicPr>
            <a:picLocks noChangeAspect="1"/>
          </p:cNvPicPr>
          <p:nvPr/>
        </p:nvPicPr>
        <p:blipFill>
          <a:blip r:embed="rId2"/>
          <a:stretch>
            <a:fillRect/>
          </a:stretch>
        </p:blipFill>
        <p:spPr>
          <a:xfrm>
            <a:off x="-342034" y="366438"/>
            <a:ext cx="12876067" cy="6512034"/>
          </a:xfrm>
          <a:prstGeom prst="rect">
            <a:avLst/>
          </a:prstGeom>
        </p:spPr>
      </p:pic>
      <p:sp>
        <p:nvSpPr>
          <p:cNvPr id="4" name="TextBox 3">
            <a:extLst>
              <a:ext uri="{FF2B5EF4-FFF2-40B4-BE49-F238E27FC236}">
                <a16:creationId xmlns:a16="http://schemas.microsoft.com/office/drawing/2014/main" id="{9F4535EA-8EE6-4879-9EEC-94A5291D0C59}"/>
              </a:ext>
            </a:extLst>
          </p:cNvPr>
          <p:cNvSpPr txBox="1"/>
          <p:nvPr/>
        </p:nvSpPr>
        <p:spPr>
          <a:xfrm>
            <a:off x="1878846" y="149224"/>
            <a:ext cx="8521885" cy="523220"/>
          </a:xfrm>
          <a:prstGeom prst="rect">
            <a:avLst/>
          </a:prstGeom>
          <a:solidFill>
            <a:schemeClr val="bg1"/>
          </a:solidFill>
          <a:ln w="28575">
            <a:solidFill>
              <a:srgbClr val="FF0000"/>
            </a:solidFill>
          </a:ln>
        </p:spPr>
        <p:txBody>
          <a:bodyPr wrap="none" rtlCol="0">
            <a:spAutoFit/>
          </a:bodyPr>
          <a:lstStyle/>
          <a:p>
            <a:r>
              <a:rPr lang="en-US" sz="2800" dirty="0">
                <a:hlinkClick r:id="rId3"/>
              </a:rPr>
              <a:t>https://grants.nih.gov/policy/reproducibility/index.htm</a:t>
            </a:r>
            <a:endParaRPr lang="en-US" sz="2800" dirty="0"/>
          </a:p>
        </p:txBody>
      </p:sp>
    </p:spTree>
    <p:extLst>
      <p:ext uri="{BB962C8B-B14F-4D97-AF65-F5344CB8AC3E}">
        <p14:creationId xmlns:p14="http://schemas.microsoft.com/office/powerpoint/2010/main" val="30152475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50BD75-D48F-47EA-BBD5-07F14D2D4CB8}"/>
              </a:ext>
            </a:extLst>
          </p:cNvPr>
          <p:cNvSpPr>
            <a:spLocks noGrp="1"/>
          </p:cNvSpPr>
          <p:nvPr>
            <p:ph type="sldNum" sz="quarter" idx="10"/>
          </p:nvPr>
        </p:nvSpPr>
        <p:spPr/>
        <p:txBody>
          <a:bodyPr/>
          <a:lstStyle/>
          <a:p>
            <a:fld id="{9E0544C4-E35C-7145-8F0C-14E842E56F07}" type="slidenum">
              <a:rPr lang="en-US" smtClean="0"/>
              <a:pPr/>
              <a:t>46</a:t>
            </a:fld>
            <a:endParaRPr lang="en-US" dirty="0"/>
          </a:p>
        </p:txBody>
      </p:sp>
      <p:pic>
        <p:nvPicPr>
          <p:cNvPr id="3" name="Picture 2">
            <a:extLst>
              <a:ext uri="{FF2B5EF4-FFF2-40B4-BE49-F238E27FC236}">
                <a16:creationId xmlns:a16="http://schemas.microsoft.com/office/drawing/2014/main" id="{2FBA6E20-52BA-48F5-AA76-46809E9DEC10}"/>
              </a:ext>
            </a:extLst>
          </p:cNvPr>
          <p:cNvPicPr>
            <a:picLocks noChangeAspect="1"/>
          </p:cNvPicPr>
          <p:nvPr/>
        </p:nvPicPr>
        <p:blipFill>
          <a:blip r:embed="rId2"/>
          <a:stretch>
            <a:fillRect/>
          </a:stretch>
        </p:blipFill>
        <p:spPr>
          <a:xfrm>
            <a:off x="23460" y="0"/>
            <a:ext cx="12145079" cy="6858000"/>
          </a:xfrm>
          <a:prstGeom prst="rect">
            <a:avLst/>
          </a:prstGeom>
        </p:spPr>
      </p:pic>
    </p:spTree>
    <p:extLst>
      <p:ext uri="{BB962C8B-B14F-4D97-AF65-F5344CB8AC3E}">
        <p14:creationId xmlns:p14="http://schemas.microsoft.com/office/powerpoint/2010/main" val="750480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E0544C4-E35C-7145-8F0C-14E842E56F07}" type="slidenum">
              <a:rPr lang="en-US" smtClean="0"/>
              <a:pPr/>
              <a:t>47</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84789"/>
            <a:ext cx="9604329" cy="6214565"/>
          </a:xfrm>
          <a:prstGeom prst="rect">
            <a:avLst/>
          </a:prstGeom>
        </p:spPr>
      </p:pic>
    </p:spTree>
    <p:extLst>
      <p:ext uri="{BB962C8B-B14F-4D97-AF65-F5344CB8AC3E}">
        <p14:creationId xmlns:p14="http://schemas.microsoft.com/office/powerpoint/2010/main" val="15485857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E0544C4-E35C-7145-8F0C-14E842E56F07}" type="slidenum">
              <a:rPr lang="en-US" smtClean="0"/>
              <a:pPr/>
              <a:t>48</a:t>
            </a:fld>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390" t="11100" r="5127" b="12222"/>
          <a:stretch/>
        </p:blipFill>
        <p:spPr>
          <a:xfrm>
            <a:off x="2895600" y="-12290"/>
            <a:ext cx="6172200" cy="6844574"/>
          </a:xfrm>
          <a:prstGeom prst="rect">
            <a:avLst/>
          </a:prstGeom>
        </p:spPr>
      </p:pic>
    </p:spTree>
    <p:extLst>
      <p:ext uri="{BB962C8B-B14F-4D97-AF65-F5344CB8AC3E}">
        <p14:creationId xmlns:p14="http://schemas.microsoft.com/office/powerpoint/2010/main" val="16337066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 name="Slide Number Placeholder 1"/>
          <p:cNvSpPr>
            <a:spLocks noGrp="1"/>
          </p:cNvSpPr>
          <p:nvPr>
            <p:ph type="sldNum" sz="quarter" idx="4294967295"/>
          </p:nvPr>
        </p:nvSpPr>
        <p:spPr>
          <a:xfrm>
            <a:off x="11619186" y="6555829"/>
            <a:ext cx="572814" cy="365125"/>
          </a:xfrm>
          <a:prstGeom prst="rect">
            <a:avLst/>
          </a:prstGeom>
        </p:spPr>
        <p:txBody>
          <a:bodyPr/>
          <a:lstStyle/>
          <a:p>
            <a:fld id="{F38DF745-7D3F-47F4-83A3-874385CFAA69}" type="slidenum">
              <a:rPr lang="en-US" sz="1000" b="1"/>
              <a:pPr/>
              <a:t>49</a:t>
            </a:fld>
            <a:endParaRPr lang="en-US" sz="1000" b="1" dirty="0"/>
          </a:p>
        </p:txBody>
      </p:sp>
      <p:pic>
        <p:nvPicPr>
          <p:cNvPr id="3" name="Picture 2"/>
          <p:cNvPicPr>
            <a:picLocks noChangeAspect="1"/>
          </p:cNvPicPr>
          <p:nvPr/>
        </p:nvPicPr>
        <p:blipFill rotWithShape="1">
          <a:blip r:embed="rId2"/>
          <a:srcRect t="1339"/>
          <a:stretch/>
        </p:blipFill>
        <p:spPr>
          <a:xfrm>
            <a:off x="1295401" y="378371"/>
            <a:ext cx="9378740" cy="5952071"/>
          </a:xfrm>
          <a:prstGeom prst="rect">
            <a:avLst/>
          </a:prstGeom>
        </p:spPr>
      </p:pic>
    </p:spTree>
    <p:extLst>
      <p:ext uri="{BB962C8B-B14F-4D97-AF65-F5344CB8AC3E}">
        <p14:creationId xmlns:p14="http://schemas.microsoft.com/office/powerpoint/2010/main" val="1298257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F82AFAF-5A4B-5C47-B403-1AB532082E29}" type="slidenum">
              <a:rPr lang="en-US" smtClean="0"/>
              <a:pPr/>
              <a:t>5</a:t>
            </a:fld>
            <a:endParaRPr lang="en-US" dirty="0"/>
          </a:p>
        </p:txBody>
      </p:sp>
      <p:pic>
        <p:nvPicPr>
          <p:cNvPr id="5" name="Picture 4"/>
          <p:cNvPicPr>
            <a:picLocks noChangeAspect="1"/>
          </p:cNvPicPr>
          <p:nvPr/>
        </p:nvPicPr>
        <p:blipFill>
          <a:blip r:embed="rId3"/>
          <a:stretch>
            <a:fillRect/>
          </a:stretch>
        </p:blipFill>
        <p:spPr>
          <a:xfrm>
            <a:off x="2438400" y="228600"/>
            <a:ext cx="7322878" cy="6150260"/>
          </a:xfrm>
          <a:prstGeom prst="rect">
            <a:avLst/>
          </a:prstGeom>
        </p:spPr>
      </p:pic>
    </p:spTree>
    <p:extLst>
      <p:ext uri="{BB962C8B-B14F-4D97-AF65-F5344CB8AC3E}">
        <p14:creationId xmlns:p14="http://schemas.microsoft.com/office/powerpoint/2010/main" val="2324855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F779B-B2C3-41FB-ACA1-B5C3D8063A1A}"/>
              </a:ext>
            </a:extLst>
          </p:cNvPr>
          <p:cNvSpPr>
            <a:spLocks noGrp="1"/>
          </p:cNvSpPr>
          <p:nvPr>
            <p:ph type="title"/>
          </p:nvPr>
        </p:nvSpPr>
        <p:spPr>
          <a:xfrm>
            <a:off x="1041400" y="350837"/>
            <a:ext cx="10160000" cy="563563"/>
          </a:xfrm>
        </p:spPr>
        <p:txBody>
          <a:bodyPr/>
          <a:lstStyle/>
          <a:p>
            <a:pPr algn="ctr"/>
            <a:r>
              <a:rPr lang="en-US" sz="3200" dirty="0"/>
              <a:t>Upcoming: Responsible Data Sharing</a:t>
            </a:r>
          </a:p>
        </p:txBody>
      </p:sp>
      <p:sp>
        <p:nvSpPr>
          <p:cNvPr id="3" name="Content Placeholder 2">
            <a:extLst>
              <a:ext uri="{FF2B5EF4-FFF2-40B4-BE49-F238E27FC236}">
                <a16:creationId xmlns:a16="http://schemas.microsoft.com/office/drawing/2014/main" id="{979394E5-A318-4D6C-9DED-D6FC9357B362}"/>
              </a:ext>
            </a:extLst>
          </p:cNvPr>
          <p:cNvSpPr>
            <a:spLocks noGrp="1"/>
          </p:cNvSpPr>
          <p:nvPr>
            <p:ph idx="1"/>
          </p:nvPr>
        </p:nvSpPr>
        <p:spPr/>
        <p:txBody>
          <a:bodyPr/>
          <a:lstStyle/>
          <a:p>
            <a:r>
              <a:rPr lang="en-US" dirty="0"/>
              <a:t>Developing draft policy, available soon</a:t>
            </a:r>
          </a:p>
          <a:p>
            <a:pPr lvl="1"/>
            <a:r>
              <a:rPr lang="en-US" dirty="0"/>
              <a:t>Establishes a flexible framework</a:t>
            </a:r>
          </a:p>
          <a:p>
            <a:pPr lvl="1"/>
            <a:r>
              <a:rPr lang="en-US" dirty="0"/>
              <a:t>Asks researchers how they plan to manage and share data</a:t>
            </a:r>
          </a:p>
          <a:p>
            <a:pPr lvl="1"/>
            <a:r>
              <a:rPr lang="en-US" dirty="0"/>
              <a:t>Includes suggested guidance</a:t>
            </a:r>
          </a:p>
          <a:p>
            <a:r>
              <a:rPr lang="en-US" dirty="0"/>
              <a:t>Will solicit more community input</a:t>
            </a:r>
          </a:p>
          <a:p>
            <a:r>
              <a:rPr lang="en-US" dirty="0"/>
              <a:t>Final NIH Policy for Data Management and Sharing planned for release in early 2020</a:t>
            </a:r>
          </a:p>
        </p:txBody>
      </p:sp>
      <p:sp>
        <p:nvSpPr>
          <p:cNvPr id="4" name="Slide Number Placeholder 3">
            <a:extLst>
              <a:ext uri="{FF2B5EF4-FFF2-40B4-BE49-F238E27FC236}">
                <a16:creationId xmlns:a16="http://schemas.microsoft.com/office/drawing/2014/main" id="{86DC8952-B8B6-413A-A759-61A0323EEED9}"/>
              </a:ext>
            </a:extLst>
          </p:cNvPr>
          <p:cNvSpPr>
            <a:spLocks noGrp="1"/>
          </p:cNvSpPr>
          <p:nvPr>
            <p:ph type="sldNum" sz="quarter" idx="10"/>
          </p:nvPr>
        </p:nvSpPr>
        <p:spPr/>
        <p:txBody>
          <a:bodyPr/>
          <a:lstStyle/>
          <a:p>
            <a:fld id="{60583324-AE1C-3546-A724-4BA4670D7901}" type="slidenum">
              <a:rPr lang="en-US" smtClean="0"/>
              <a:pPr/>
              <a:t>50</a:t>
            </a:fld>
            <a:endParaRPr lang="en-US" dirty="0"/>
          </a:p>
        </p:txBody>
      </p:sp>
    </p:spTree>
    <p:extLst>
      <p:ext uri="{BB962C8B-B14F-4D97-AF65-F5344CB8AC3E}">
        <p14:creationId xmlns:p14="http://schemas.microsoft.com/office/powerpoint/2010/main" val="659650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86DFC-A61B-4ACF-ADB1-C85E56EB52B9}"/>
              </a:ext>
            </a:extLst>
          </p:cNvPr>
          <p:cNvSpPr>
            <a:spLocks noGrp="1"/>
          </p:cNvSpPr>
          <p:nvPr>
            <p:ph type="title"/>
          </p:nvPr>
        </p:nvSpPr>
        <p:spPr>
          <a:xfrm>
            <a:off x="1041400" y="228600"/>
            <a:ext cx="10160000" cy="563563"/>
          </a:xfrm>
        </p:spPr>
        <p:txBody>
          <a:bodyPr/>
          <a:lstStyle/>
          <a:p>
            <a:pPr algn="ctr"/>
            <a:r>
              <a:rPr lang="en-US" sz="2800" dirty="0"/>
              <a:t>Vision for the NIH Strategic Plan </a:t>
            </a:r>
            <a:br>
              <a:rPr lang="en-US" sz="2800" dirty="0"/>
            </a:br>
            <a:r>
              <a:rPr lang="en-US" sz="2800" dirty="0"/>
              <a:t>for Data Science</a:t>
            </a:r>
          </a:p>
        </p:txBody>
      </p:sp>
      <p:sp>
        <p:nvSpPr>
          <p:cNvPr id="4" name="Slide Number Placeholder 3">
            <a:extLst>
              <a:ext uri="{FF2B5EF4-FFF2-40B4-BE49-F238E27FC236}">
                <a16:creationId xmlns:a16="http://schemas.microsoft.com/office/drawing/2014/main" id="{8F0B8424-D0E7-4D53-BF34-866C9D83C939}"/>
              </a:ext>
            </a:extLst>
          </p:cNvPr>
          <p:cNvSpPr>
            <a:spLocks noGrp="1"/>
          </p:cNvSpPr>
          <p:nvPr>
            <p:ph type="sldNum" sz="quarter" idx="10"/>
          </p:nvPr>
        </p:nvSpPr>
        <p:spPr/>
        <p:txBody>
          <a:bodyPr/>
          <a:lstStyle/>
          <a:p>
            <a:fld id="{60583324-AE1C-3546-A724-4BA4670D7901}" type="slidenum">
              <a:rPr lang="en-US" smtClean="0"/>
              <a:pPr/>
              <a:t>51</a:t>
            </a:fld>
            <a:endParaRPr lang="en-US" dirty="0"/>
          </a:p>
        </p:txBody>
      </p:sp>
      <p:sp>
        <p:nvSpPr>
          <p:cNvPr id="5" name="TextBox 4">
            <a:extLst>
              <a:ext uri="{FF2B5EF4-FFF2-40B4-BE49-F238E27FC236}">
                <a16:creationId xmlns:a16="http://schemas.microsoft.com/office/drawing/2014/main" id="{3C8D572E-2BD8-43A0-8FAE-ED6D0B2D968D}"/>
              </a:ext>
            </a:extLst>
          </p:cNvPr>
          <p:cNvSpPr txBox="1"/>
          <p:nvPr/>
        </p:nvSpPr>
        <p:spPr>
          <a:xfrm>
            <a:off x="7162800" y="6168538"/>
            <a:ext cx="4288353" cy="369332"/>
          </a:xfrm>
          <a:prstGeom prst="rect">
            <a:avLst/>
          </a:prstGeom>
          <a:noFill/>
        </p:spPr>
        <p:txBody>
          <a:bodyPr wrap="none" rtlCol="0">
            <a:spAutoFit/>
          </a:bodyPr>
          <a:lstStyle/>
          <a:p>
            <a:r>
              <a:rPr lang="en-US" dirty="0">
                <a:hlinkClick r:id="rId3"/>
              </a:rPr>
              <a:t>https://datascience.nih.gov/strategicplan</a:t>
            </a:r>
            <a:endParaRPr lang="en-US" dirty="0"/>
          </a:p>
        </p:txBody>
      </p:sp>
      <p:pic>
        <p:nvPicPr>
          <p:cNvPr id="1026" name="Picture 2" descr="Circular graphic showing Findable, Accessible, Interoperable, and Reusable aspects of the Vision of the NIH Strategic Plan for Data Science ">
            <a:extLst>
              <a:ext uri="{FF2B5EF4-FFF2-40B4-BE49-F238E27FC236}">
                <a16:creationId xmlns:a16="http://schemas.microsoft.com/office/drawing/2014/main" id="{EF540EAB-1F78-4F30-A0D5-82D45FB592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685799"/>
            <a:ext cx="5632001" cy="5970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936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B7AE-AD76-4722-8F55-3A8E8C0E2FF4}"/>
              </a:ext>
            </a:extLst>
          </p:cNvPr>
          <p:cNvSpPr>
            <a:spLocks noGrp="1"/>
          </p:cNvSpPr>
          <p:nvPr>
            <p:ph type="title"/>
          </p:nvPr>
        </p:nvSpPr>
        <p:spPr>
          <a:xfrm>
            <a:off x="1066800" y="350837"/>
            <a:ext cx="10160000" cy="563563"/>
          </a:xfrm>
        </p:spPr>
        <p:txBody>
          <a:bodyPr/>
          <a:lstStyle/>
          <a:p>
            <a:pPr algn="ctr"/>
            <a:r>
              <a:rPr lang="en-US" sz="3200" dirty="0"/>
              <a:t>Data Sharing</a:t>
            </a:r>
          </a:p>
        </p:txBody>
      </p:sp>
      <p:sp>
        <p:nvSpPr>
          <p:cNvPr id="3" name="Content Placeholder 2">
            <a:extLst>
              <a:ext uri="{FF2B5EF4-FFF2-40B4-BE49-F238E27FC236}">
                <a16:creationId xmlns:a16="http://schemas.microsoft.com/office/drawing/2014/main" id="{4FAD6282-6617-49E7-B2BA-389180ED8CE2}"/>
              </a:ext>
            </a:extLst>
          </p:cNvPr>
          <p:cNvSpPr>
            <a:spLocks noGrp="1"/>
          </p:cNvSpPr>
          <p:nvPr>
            <p:ph idx="1"/>
          </p:nvPr>
        </p:nvSpPr>
        <p:spPr/>
        <p:txBody>
          <a:bodyPr/>
          <a:lstStyle/>
          <a:p>
            <a:r>
              <a:rPr lang="en-US" sz="2800" dirty="0"/>
              <a:t>NIH supports repositories for sharing biomedical data</a:t>
            </a:r>
          </a:p>
          <a:p>
            <a:pPr lvl="1"/>
            <a:r>
              <a:rPr lang="en-US" sz="2400" dirty="0">
                <a:hlinkClick r:id="rId3"/>
              </a:rPr>
              <a:t>https://www.nlm.nih.gov/NIHbmic/nih_data_sharing_repositories.html</a:t>
            </a:r>
            <a:endParaRPr lang="en-US" sz="2400" dirty="0"/>
          </a:p>
          <a:p>
            <a:pPr lvl="1"/>
            <a:r>
              <a:rPr lang="en-US" sz="2400" dirty="0"/>
              <a:t>Currently 86 repositories listed</a:t>
            </a:r>
          </a:p>
          <a:p>
            <a:r>
              <a:rPr lang="en-US" sz="2800" dirty="0"/>
              <a:t>PubMed Central stores datasets associated with publications</a:t>
            </a:r>
          </a:p>
          <a:p>
            <a:pPr lvl="1"/>
            <a:r>
              <a:rPr lang="en-US" sz="2400" dirty="0"/>
              <a:t>Up to 2 GB in size</a:t>
            </a:r>
          </a:p>
          <a:p>
            <a:r>
              <a:rPr lang="en-US" sz="2800" dirty="0"/>
              <a:t>NIH Science and Technology Research Infrastructure for Discovery, Experimentation, and Sustainability (STRIDES) Initiative</a:t>
            </a:r>
          </a:p>
          <a:p>
            <a:pPr lvl="1"/>
            <a:r>
              <a:rPr lang="en-US" sz="2400" dirty="0"/>
              <a:t>Google Cloud and Amazon Web Services (AWS)</a:t>
            </a:r>
          </a:p>
          <a:p>
            <a:pPr lvl="1"/>
            <a:r>
              <a:rPr lang="en-US" sz="2400" dirty="0"/>
              <a:t>Supports large datasets</a:t>
            </a:r>
          </a:p>
        </p:txBody>
      </p:sp>
      <p:sp>
        <p:nvSpPr>
          <p:cNvPr id="4" name="Slide Number Placeholder 3">
            <a:extLst>
              <a:ext uri="{FF2B5EF4-FFF2-40B4-BE49-F238E27FC236}">
                <a16:creationId xmlns:a16="http://schemas.microsoft.com/office/drawing/2014/main" id="{F0982C0E-5E44-4B4A-8A1A-70FEB338EC2A}"/>
              </a:ext>
            </a:extLst>
          </p:cNvPr>
          <p:cNvSpPr>
            <a:spLocks noGrp="1"/>
          </p:cNvSpPr>
          <p:nvPr>
            <p:ph type="sldNum" sz="quarter" idx="10"/>
          </p:nvPr>
        </p:nvSpPr>
        <p:spPr/>
        <p:txBody>
          <a:bodyPr/>
          <a:lstStyle/>
          <a:p>
            <a:fld id="{60583324-AE1C-3546-A724-4BA4670D7901}" type="slidenum">
              <a:rPr lang="en-US" smtClean="0"/>
              <a:pPr/>
              <a:t>52</a:t>
            </a:fld>
            <a:endParaRPr lang="en-US" dirty="0"/>
          </a:p>
        </p:txBody>
      </p:sp>
    </p:spTree>
    <p:extLst>
      <p:ext uri="{BB962C8B-B14F-4D97-AF65-F5344CB8AC3E}">
        <p14:creationId xmlns:p14="http://schemas.microsoft.com/office/powerpoint/2010/main" val="1635054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E91C8-8218-4A6F-A849-7EDBFBC09EDC}"/>
              </a:ext>
            </a:extLst>
          </p:cNvPr>
          <p:cNvSpPr>
            <a:spLocks noGrp="1"/>
          </p:cNvSpPr>
          <p:nvPr>
            <p:ph type="title"/>
          </p:nvPr>
        </p:nvSpPr>
        <p:spPr>
          <a:xfrm>
            <a:off x="1041400" y="198437"/>
            <a:ext cx="10160000" cy="563563"/>
          </a:xfrm>
        </p:spPr>
        <p:txBody>
          <a:bodyPr/>
          <a:lstStyle/>
          <a:p>
            <a:pPr algn="ctr"/>
            <a:r>
              <a:rPr lang="en-US" sz="2800" dirty="0"/>
              <a:t>Upcoming: ACD Working Group on Enhancing </a:t>
            </a:r>
            <a:br>
              <a:rPr lang="en-US" sz="2800" dirty="0"/>
            </a:br>
            <a:r>
              <a:rPr lang="en-US" sz="2800" dirty="0"/>
              <a:t>Reproducibility and Rigor in Animal Research </a:t>
            </a:r>
          </a:p>
        </p:txBody>
      </p:sp>
      <p:sp>
        <p:nvSpPr>
          <p:cNvPr id="3" name="Content Placeholder 2">
            <a:extLst>
              <a:ext uri="{FF2B5EF4-FFF2-40B4-BE49-F238E27FC236}">
                <a16:creationId xmlns:a16="http://schemas.microsoft.com/office/drawing/2014/main" id="{F7EDD02A-CB77-478B-B99D-C655E775E334}"/>
              </a:ext>
            </a:extLst>
          </p:cNvPr>
          <p:cNvSpPr>
            <a:spLocks noGrp="1"/>
          </p:cNvSpPr>
          <p:nvPr>
            <p:ph idx="1"/>
          </p:nvPr>
        </p:nvSpPr>
        <p:spPr/>
        <p:txBody>
          <a:bodyPr/>
          <a:lstStyle/>
          <a:p>
            <a:pPr>
              <a:spcBef>
                <a:spcPts val="1200"/>
              </a:spcBef>
              <a:spcAft>
                <a:spcPts val="200"/>
              </a:spcAft>
            </a:pPr>
            <a:r>
              <a:rPr lang="en-US" sz="2800" dirty="0"/>
              <a:t>Identify gaps and opportunities</a:t>
            </a:r>
          </a:p>
          <a:p>
            <a:pPr>
              <a:spcBef>
                <a:spcPts val="1200"/>
              </a:spcBef>
              <a:spcAft>
                <a:spcPts val="200"/>
              </a:spcAft>
            </a:pPr>
            <a:r>
              <a:rPr lang="en-US" sz="2800" dirty="0"/>
              <a:t>How animal models of human disease are currently developed, validated, and accepted into routine use</a:t>
            </a:r>
          </a:p>
          <a:p>
            <a:pPr>
              <a:spcBef>
                <a:spcPts val="1200"/>
              </a:spcBef>
              <a:spcAft>
                <a:spcPts val="200"/>
              </a:spcAft>
            </a:pPr>
            <a:r>
              <a:rPr lang="en-US" sz="2800" dirty="0"/>
              <a:t>Validating alternative models</a:t>
            </a:r>
          </a:p>
          <a:p>
            <a:pPr>
              <a:spcBef>
                <a:spcPts val="1200"/>
              </a:spcBef>
              <a:spcAft>
                <a:spcPts val="200"/>
              </a:spcAft>
            </a:pPr>
            <a:r>
              <a:rPr lang="en-US" sz="2800" dirty="0"/>
              <a:t>Registering animal studies that aim to lead to first in human trials</a:t>
            </a:r>
          </a:p>
          <a:p>
            <a:pPr>
              <a:spcBef>
                <a:spcPts val="1200"/>
              </a:spcBef>
              <a:spcAft>
                <a:spcPts val="200"/>
              </a:spcAft>
            </a:pPr>
            <a:r>
              <a:rPr lang="en-US" sz="2800" dirty="0"/>
              <a:t>Financial implications</a:t>
            </a:r>
          </a:p>
          <a:p>
            <a:pPr>
              <a:spcBef>
                <a:spcPts val="1200"/>
              </a:spcBef>
              <a:spcAft>
                <a:spcPts val="200"/>
              </a:spcAft>
            </a:pPr>
            <a:r>
              <a:rPr lang="en-US" sz="2800" dirty="0"/>
              <a:t>Training in rigor of animal research</a:t>
            </a:r>
          </a:p>
        </p:txBody>
      </p:sp>
      <p:sp>
        <p:nvSpPr>
          <p:cNvPr id="4" name="Slide Number Placeholder 3">
            <a:extLst>
              <a:ext uri="{FF2B5EF4-FFF2-40B4-BE49-F238E27FC236}">
                <a16:creationId xmlns:a16="http://schemas.microsoft.com/office/drawing/2014/main" id="{1CFC3D25-9666-4B3B-A84A-2A594F71D4EB}"/>
              </a:ext>
            </a:extLst>
          </p:cNvPr>
          <p:cNvSpPr>
            <a:spLocks noGrp="1"/>
          </p:cNvSpPr>
          <p:nvPr>
            <p:ph type="sldNum" sz="quarter" idx="10"/>
          </p:nvPr>
        </p:nvSpPr>
        <p:spPr/>
        <p:txBody>
          <a:bodyPr/>
          <a:lstStyle/>
          <a:p>
            <a:fld id="{60583324-AE1C-3546-A724-4BA4670D7901}" type="slidenum">
              <a:rPr lang="en-US" smtClean="0"/>
              <a:pPr/>
              <a:t>53</a:t>
            </a:fld>
            <a:endParaRPr lang="en-US" dirty="0"/>
          </a:p>
        </p:txBody>
      </p:sp>
      <p:sp>
        <p:nvSpPr>
          <p:cNvPr id="5" name="TextBox 4">
            <a:extLst>
              <a:ext uri="{FF2B5EF4-FFF2-40B4-BE49-F238E27FC236}">
                <a16:creationId xmlns:a16="http://schemas.microsoft.com/office/drawing/2014/main" id="{CA3417FF-9AFA-4485-BE88-6FC95E7B9B8F}"/>
              </a:ext>
            </a:extLst>
          </p:cNvPr>
          <p:cNvSpPr txBox="1"/>
          <p:nvPr/>
        </p:nvSpPr>
        <p:spPr>
          <a:xfrm>
            <a:off x="1219200" y="5494656"/>
            <a:ext cx="5109156" cy="369332"/>
          </a:xfrm>
          <a:prstGeom prst="rect">
            <a:avLst/>
          </a:prstGeom>
          <a:noFill/>
        </p:spPr>
        <p:txBody>
          <a:bodyPr wrap="none" rtlCol="0">
            <a:spAutoFit/>
          </a:bodyPr>
          <a:lstStyle/>
          <a:p>
            <a:r>
              <a:rPr lang="en-US" dirty="0">
                <a:hlinkClick r:id="rId3"/>
              </a:rPr>
              <a:t>https://acd.od.nih.gov/working-groups/eprar.html</a:t>
            </a:r>
            <a:endParaRPr lang="en-US" dirty="0"/>
          </a:p>
        </p:txBody>
      </p:sp>
      <p:pic>
        <p:nvPicPr>
          <p:cNvPr id="9" name="Picture 8">
            <a:extLst>
              <a:ext uri="{FF2B5EF4-FFF2-40B4-BE49-F238E27FC236}">
                <a16:creationId xmlns:a16="http://schemas.microsoft.com/office/drawing/2014/main" id="{3EB0714C-9F07-40D8-A791-F82FC9A0EF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4191000"/>
            <a:ext cx="3201855" cy="2133600"/>
          </a:xfrm>
          <a:prstGeom prst="rect">
            <a:avLst/>
          </a:prstGeom>
        </p:spPr>
      </p:pic>
    </p:spTree>
    <p:extLst>
      <p:ext uri="{BB962C8B-B14F-4D97-AF65-F5344CB8AC3E}">
        <p14:creationId xmlns:p14="http://schemas.microsoft.com/office/powerpoint/2010/main" val="36876792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876" y="457200"/>
            <a:ext cx="3260725" cy="5638800"/>
          </a:xfrm>
        </p:spPr>
        <p:txBody>
          <a:bodyPr/>
          <a:lstStyle/>
          <a:p>
            <a:pPr algn="ctr"/>
            <a:r>
              <a:rPr lang="en-US" sz="3600" dirty="0">
                <a:solidFill>
                  <a:srgbClr val="0070C0"/>
                </a:solidFill>
              </a:rPr>
              <a:t/>
            </a:r>
            <a:br>
              <a:rPr lang="en-US" sz="3600" dirty="0">
                <a:solidFill>
                  <a:srgbClr val="0070C0"/>
                </a:solidFill>
              </a:rPr>
            </a:br>
            <a:r>
              <a:rPr lang="en-US" sz="3600" dirty="0">
                <a:solidFill>
                  <a:srgbClr val="0070C0"/>
                </a:solidFill>
              </a:rPr>
              <a:t/>
            </a:r>
            <a:br>
              <a:rPr lang="en-US" sz="3600" dirty="0">
                <a:solidFill>
                  <a:srgbClr val="0070C0"/>
                </a:solidFill>
              </a:rPr>
            </a:br>
            <a:r>
              <a:rPr lang="en-US" sz="3600" dirty="0">
                <a:solidFill>
                  <a:srgbClr val="0070C0"/>
                </a:solidFill>
              </a:rPr>
              <a:t/>
            </a:r>
            <a:br>
              <a:rPr lang="en-US" sz="3600" dirty="0">
                <a:solidFill>
                  <a:srgbClr val="0070C0"/>
                </a:solidFill>
              </a:rPr>
            </a:br>
            <a:r>
              <a:rPr lang="en-US" sz="3600" dirty="0">
                <a:solidFill>
                  <a:srgbClr val="0070C0"/>
                </a:solidFill>
              </a:rPr>
              <a:t>Thank You!</a:t>
            </a:r>
            <a:br>
              <a:rPr lang="en-US" sz="3600" dirty="0">
                <a:solidFill>
                  <a:srgbClr val="0070C0"/>
                </a:solidFill>
              </a:rPr>
            </a:br>
            <a:r>
              <a:rPr lang="en-US" sz="3600" dirty="0">
                <a:solidFill>
                  <a:srgbClr val="0070C0"/>
                </a:solidFill>
              </a:rPr>
              <a:t/>
            </a:r>
            <a:br>
              <a:rPr lang="en-US" sz="3600" dirty="0">
                <a:solidFill>
                  <a:srgbClr val="0070C0"/>
                </a:solidFill>
              </a:rPr>
            </a:br>
            <a:r>
              <a:rPr lang="en-US" sz="3600" dirty="0">
                <a:solidFill>
                  <a:srgbClr val="0070C0"/>
                </a:solidFill>
              </a:rPr>
              <a:t>Questions?</a:t>
            </a:r>
            <a:br>
              <a:rPr lang="en-US" sz="3600" dirty="0">
                <a:solidFill>
                  <a:srgbClr val="0070C0"/>
                </a:solidFill>
              </a:rPr>
            </a:br>
            <a:r>
              <a:rPr lang="en-US" sz="3600" dirty="0">
                <a:solidFill>
                  <a:srgbClr val="0070C0"/>
                </a:solidFill>
              </a:rPr>
              <a:t/>
            </a:r>
            <a:br>
              <a:rPr lang="en-US" sz="3600" dirty="0">
                <a:solidFill>
                  <a:srgbClr val="0070C0"/>
                </a:solidFill>
              </a:rPr>
            </a:br>
            <a:r>
              <a:rPr lang="en-US" sz="3600" dirty="0">
                <a:solidFill>
                  <a:srgbClr val="0070C0"/>
                </a:solidFill>
              </a:rPr>
              <a:t/>
            </a:r>
            <a:br>
              <a:rPr lang="en-US" sz="3600" dirty="0">
                <a:solidFill>
                  <a:srgbClr val="0070C0"/>
                </a:solidFill>
              </a:rPr>
            </a:br>
            <a:r>
              <a:rPr lang="en-US" sz="2000" dirty="0">
                <a:solidFill>
                  <a:srgbClr val="0070C0"/>
                </a:solidFill>
              </a:rPr>
              <a:t>reproducibility@nih.gov</a:t>
            </a: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562600" y="664240"/>
            <a:ext cx="4816475" cy="616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294967295"/>
          </p:nvPr>
        </p:nvSpPr>
        <p:spPr>
          <a:xfrm>
            <a:off x="11676352" y="6463378"/>
            <a:ext cx="515648" cy="365125"/>
          </a:xfrm>
          <a:prstGeom prst="rect">
            <a:avLst/>
          </a:prstGeom>
        </p:spPr>
        <p:txBody>
          <a:bodyPr/>
          <a:lstStyle/>
          <a:p>
            <a:fld id="{F38DF745-7D3F-47F4-83A3-874385CFAA69}" type="slidenum">
              <a:rPr lang="en-US" sz="1000" b="1" smtClean="0"/>
              <a:pPr/>
              <a:t>54</a:t>
            </a:fld>
            <a:endParaRPr lang="en-US" sz="1000" b="1" dirty="0"/>
          </a:p>
        </p:txBody>
      </p:sp>
    </p:spTree>
    <p:custDataLst>
      <p:tags r:id="rId1"/>
    </p:custDataLst>
    <p:extLst>
      <p:ext uri="{BB962C8B-B14F-4D97-AF65-F5344CB8AC3E}">
        <p14:creationId xmlns:p14="http://schemas.microsoft.com/office/powerpoint/2010/main" val="29991059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9690C7-08B3-4DF4-914F-7E476002639E}"/>
              </a:ext>
            </a:extLst>
          </p:cNvPr>
          <p:cNvSpPr/>
          <p:nvPr/>
        </p:nvSpPr>
        <p:spPr>
          <a:xfrm>
            <a:off x="0" y="0"/>
            <a:ext cx="12192000" cy="6858000"/>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60583324-AE1C-3546-A724-4BA4670D7901}" type="slidenum">
              <a:rPr lang="en-US" smtClean="0"/>
              <a:pPr/>
              <a:t>55</a:t>
            </a:fld>
            <a:endParaRPr lang="en-US" dirty="0"/>
          </a:p>
        </p:txBody>
      </p:sp>
      <p:pic>
        <p:nvPicPr>
          <p:cNvPr id="5" name="Picture 4">
            <a:extLst>
              <a:ext uri="{FF2B5EF4-FFF2-40B4-BE49-F238E27FC236}">
                <a16:creationId xmlns:a16="http://schemas.microsoft.com/office/drawing/2014/main" id="{A30026A9-F607-428F-824C-502CFB36FF3F}"/>
              </a:ext>
            </a:extLst>
          </p:cNvPr>
          <p:cNvPicPr>
            <a:picLocks noChangeAspect="1"/>
          </p:cNvPicPr>
          <p:nvPr/>
        </p:nvPicPr>
        <p:blipFill>
          <a:blip r:embed="rId3"/>
          <a:stretch>
            <a:fillRect/>
          </a:stretch>
        </p:blipFill>
        <p:spPr>
          <a:xfrm>
            <a:off x="1904565" y="0"/>
            <a:ext cx="8382869" cy="6858000"/>
          </a:xfrm>
          <a:prstGeom prst="rect">
            <a:avLst/>
          </a:prstGeom>
        </p:spPr>
      </p:pic>
    </p:spTree>
    <p:extLst>
      <p:ext uri="{BB962C8B-B14F-4D97-AF65-F5344CB8AC3E}">
        <p14:creationId xmlns:p14="http://schemas.microsoft.com/office/powerpoint/2010/main" val="16081171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AD38C1-6AC5-44ED-AA15-1FD46BBAE404}"/>
              </a:ext>
            </a:extLst>
          </p:cNvPr>
          <p:cNvSpPr/>
          <p:nvPr/>
        </p:nvSpPr>
        <p:spPr>
          <a:xfrm>
            <a:off x="0" y="0"/>
            <a:ext cx="12192000" cy="6858000"/>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C2CE55A-C5D8-4688-8AD6-7311B9E7027C}"/>
              </a:ext>
            </a:extLst>
          </p:cNvPr>
          <p:cNvSpPr>
            <a:spLocks noGrp="1"/>
          </p:cNvSpPr>
          <p:nvPr>
            <p:ph type="sldNum" sz="quarter" idx="10"/>
          </p:nvPr>
        </p:nvSpPr>
        <p:spPr/>
        <p:txBody>
          <a:bodyPr/>
          <a:lstStyle/>
          <a:p>
            <a:fld id="{60583324-AE1C-3546-A724-4BA4670D7901}" type="slidenum">
              <a:rPr lang="en-US" smtClean="0"/>
              <a:pPr/>
              <a:t>56</a:t>
            </a:fld>
            <a:endParaRPr lang="en-US" dirty="0"/>
          </a:p>
        </p:txBody>
      </p:sp>
      <p:pic>
        <p:nvPicPr>
          <p:cNvPr id="5" name="Picture 4">
            <a:extLst>
              <a:ext uri="{FF2B5EF4-FFF2-40B4-BE49-F238E27FC236}">
                <a16:creationId xmlns:a16="http://schemas.microsoft.com/office/drawing/2014/main" id="{71004061-B11F-4B6B-B7AE-B8A2B3D96CCB}"/>
              </a:ext>
            </a:extLst>
          </p:cNvPr>
          <p:cNvPicPr>
            <a:picLocks noChangeAspect="1"/>
          </p:cNvPicPr>
          <p:nvPr/>
        </p:nvPicPr>
        <p:blipFill rotWithShape="1">
          <a:blip r:embed="rId2"/>
          <a:srcRect l="11773" r="12467"/>
          <a:stretch/>
        </p:blipFill>
        <p:spPr>
          <a:xfrm>
            <a:off x="1905000" y="0"/>
            <a:ext cx="8305800" cy="6858000"/>
          </a:xfrm>
          <a:prstGeom prst="rect">
            <a:avLst/>
          </a:prstGeom>
        </p:spPr>
      </p:pic>
    </p:spTree>
    <p:extLst>
      <p:ext uri="{BB962C8B-B14F-4D97-AF65-F5344CB8AC3E}">
        <p14:creationId xmlns:p14="http://schemas.microsoft.com/office/powerpoint/2010/main" val="38396119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0AB30E-C1EA-4FA7-8075-DEC5F4613099}"/>
              </a:ext>
            </a:extLst>
          </p:cNvPr>
          <p:cNvSpPr/>
          <p:nvPr/>
        </p:nvSpPr>
        <p:spPr>
          <a:xfrm>
            <a:off x="0" y="0"/>
            <a:ext cx="12192000" cy="6858000"/>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0ACF58E-2D6B-4988-B58E-210B3719EE89}"/>
              </a:ext>
            </a:extLst>
          </p:cNvPr>
          <p:cNvSpPr>
            <a:spLocks noGrp="1"/>
          </p:cNvSpPr>
          <p:nvPr>
            <p:ph type="sldNum" sz="quarter" idx="10"/>
          </p:nvPr>
        </p:nvSpPr>
        <p:spPr/>
        <p:txBody>
          <a:bodyPr/>
          <a:lstStyle/>
          <a:p>
            <a:fld id="{60583324-AE1C-3546-A724-4BA4670D7901}" type="slidenum">
              <a:rPr lang="en-US" smtClean="0"/>
              <a:pPr/>
              <a:t>57</a:t>
            </a:fld>
            <a:endParaRPr lang="en-US" dirty="0"/>
          </a:p>
        </p:txBody>
      </p:sp>
      <p:pic>
        <p:nvPicPr>
          <p:cNvPr id="5" name="Picture 4">
            <a:extLst>
              <a:ext uri="{FF2B5EF4-FFF2-40B4-BE49-F238E27FC236}">
                <a16:creationId xmlns:a16="http://schemas.microsoft.com/office/drawing/2014/main" id="{E8497660-1934-485F-9166-5C6EE3007148}"/>
              </a:ext>
            </a:extLst>
          </p:cNvPr>
          <p:cNvPicPr>
            <a:picLocks noChangeAspect="1"/>
          </p:cNvPicPr>
          <p:nvPr/>
        </p:nvPicPr>
        <p:blipFill>
          <a:blip r:embed="rId2"/>
          <a:stretch>
            <a:fillRect/>
          </a:stretch>
        </p:blipFill>
        <p:spPr>
          <a:xfrm>
            <a:off x="1157304" y="152400"/>
            <a:ext cx="9877392" cy="6858000"/>
          </a:xfrm>
          <a:prstGeom prst="rect">
            <a:avLst/>
          </a:prstGeom>
        </p:spPr>
      </p:pic>
    </p:spTree>
    <p:extLst>
      <p:ext uri="{BB962C8B-B14F-4D97-AF65-F5344CB8AC3E}">
        <p14:creationId xmlns:p14="http://schemas.microsoft.com/office/powerpoint/2010/main" val="6519870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9E1666-0F21-4F35-BCA3-033313F4DC45}"/>
              </a:ext>
            </a:extLst>
          </p:cNvPr>
          <p:cNvSpPr/>
          <p:nvPr/>
        </p:nvSpPr>
        <p:spPr>
          <a:xfrm>
            <a:off x="0" y="0"/>
            <a:ext cx="12192000" cy="6858000"/>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C00D537-3B87-4E42-A26D-BC22AB9785D6}"/>
              </a:ext>
            </a:extLst>
          </p:cNvPr>
          <p:cNvSpPr>
            <a:spLocks noGrp="1"/>
          </p:cNvSpPr>
          <p:nvPr>
            <p:ph type="sldNum" sz="quarter" idx="10"/>
          </p:nvPr>
        </p:nvSpPr>
        <p:spPr/>
        <p:txBody>
          <a:bodyPr/>
          <a:lstStyle/>
          <a:p>
            <a:fld id="{60583324-AE1C-3546-A724-4BA4670D7901}" type="slidenum">
              <a:rPr lang="en-US" smtClean="0"/>
              <a:pPr/>
              <a:t>58</a:t>
            </a:fld>
            <a:endParaRPr lang="en-US" dirty="0"/>
          </a:p>
        </p:txBody>
      </p:sp>
      <p:pic>
        <p:nvPicPr>
          <p:cNvPr id="6" name="Picture 5">
            <a:extLst>
              <a:ext uri="{FF2B5EF4-FFF2-40B4-BE49-F238E27FC236}">
                <a16:creationId xmlns:a16="http://schemas.microsoft.com/office/drawing/2014/main" id="{56546417-528D-4742-9F77-C669454E7B4A}"/>
              </a:ext>
            </a:extLst>
          </p:cNvPr>
          <p:cNvPicPr>
            <a:picLocks noChangeAspect="1"/>
          </p:cNvPicPr>
          <p:nvPr/>
        </p:nvPicPr>
        <p:blipFill>
          <a:blip r:embed="rId2"/>
          <a:stretch>
            <a:fillRect/>
          </a:stretch>
        </p:blipFill>
        <p:spPr>
          <a:xfrm>
            <a:off x="1328281" y="152400"/>
            <a:ext cx="9535438" cy="6858000"/>
          </a:xfrm>
          <a:prstGeom prst="rect">
            <a:avLst/>
          </a:prstGeom>
        </p:spPr>
      </p:pic>
    </p:spTree>
    <p:extLst>
      <p:ext uri="{BB962C8B-B14F-4D97-AF65-F5344CB8AC3E}">
        <p14:creationId xmlns:p14="http://schemas.microsoft.com/office/powerpoint/2010/main" val="3395780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31951" y="5214755"/>
            <a:ext cx="6275387" cy="914400"/>
          </a:xfrm>
          <a:prstGeom prst="rect">
            <a:avLst/>
          </a:prstGeom>
          <a:ln>
            <a:noFill/>
          </a:ln>
          <a:effectLst>
            <a:outerShdw blurRad="292100" dist="139700" dir="2700000" algn="tl" rotWithShape="0">
              <a:srgbClr val="333333">
                <a:alpha val="65000"/>
              </a:srgbClr>
            </a:outerShdw>
          </a:effectLst>
          <a:extLst/>
        </p:spPr>
      </p:pic>
      <p:sp>
        <p:nvSpPr>
          <p:cNvPr id="27651" name="Content Placeholder 2"/>
          <p:cNvSpPr>
            <a:spLocks noGrp="1"/>
          </p:cNvSpPr>
          <p:nvPr>
            <p:ph idx="4294967295"/>
          </p:nvPr>
        </p:nvSpPr>
        <p:spPr>
          <a:xfrm>
            <a:off x="852611" y="1360663"/>
            <a:ext cx="4973638" cy="4757737"/>
          </a:xfrm>
        </p:spPr>
        <p:txBody>
          <a:bodyPr/>
          <a:lstStyle/>
          <a:p>
            <a:r>
              <a:rPr lang="en-US" altLang="en-US" dirty="0">
                <a:solidFill>
                  <a:schemeClr val="tx2"/>
                </a:solidFill>
              </a:rPr>
              <a:t>Noted by research community; in multiple publications</a:t>
            </a:r>
          </a:p>
          <a:p>
            <a:pPr lvl="1"/>
            <a:r>
              <a:rPr lang="en-US" altLang="en-US" dirty="0">
                <a:solidFill>
                  <a:schemeClr val="tx2"/>
                </a:solidFill>
              </a:rPr>
              <a:t>Across research areas</a:t>
            </a:r>
          </a:p>
          <a:p>
            <a:pPr lvl="1"/>
            <a:r>
              <a:rPr lang="en-US" altLang="en-US" dirty="0">
                <a:solidFill>
                  <a:schemeClr val="tx2"/>
                </a:solidFill>
              </a:rPr>
              <a:t>Especially in preclinical research</a:t>
            </a:r>
          </a:p>
        </p:txBody>
      </p:sp>
      <p:pic>
        <p:nvPicPr>
          <p:cNvPr id="4"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954839" y="1598613"/>
            <a:ext cx="3595687" cy="3382962"/>
          </a:xfrm>
          <a:prstGeom prst="rect">
            <a:avLst/>
          </a:prstGeom>
          <a:ln>
            <a:noFill/>
          </a:ln>
          <a:effectLst>
            <a:outerShdw blurRad="292100" dist="139700" dir="2700000" algn="tl" rotWithShape="0">
              <a:srgbClr val="333333">
                <a:alpha val="65000"/>
              </a:srgbClr>
            </a:outerShdw>
          </a:effectLst>
          <a:extLst/>
        </p:spPr>
      </p:pic>
      <p:pic>
        <p:nvPicPr>
          <p:cNvPr id="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58976" y="1693069"/>
            <a:ext cx="3265487" cy="914400"/>
          </a:xfrm>
          <a:prstGeom prst="rect">
            <a:avLst/>
          </a:prstGeom>
          <a:ln>
            <a:noFill/>
          </a:ln>
          <a:effectLst>
            <a:outerShdw blurRad="292100" dist="139700" dir="2700000" algn="tl" rotWithShape="0">
              <a:srgbClr val="333333">
                <a:alpha val="65000"/>
              </a:srgbClr>
            </a:outerShdw>
          </a:effectLst>
          <a:extLst/>
        </p:spPr>
      </p:pic>
      <p:pic>
        <p:nvPicPr>
          <p:cNvPr id="7"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52611" y="4194837"/>
            <a:ext cx="4184650" cy="768350"/>
          </a:xfrm>
          <a:prstGeom prst="rect">
            <a:avLst/>
          </a:prstGeom>
          <a:ln>
            <a:noFill/>
          </a:ln>
          <a:effectLst>
            <a:outerShdw blurRad="292100" dist="139700" dir="2700000" algn="tl" rotWithShape="0">
              <a:srgbClr val="333333">
                <a:alpha val="65000"/>
              </a:srgbClr>
            </a:outerShdw>
          </a:effectLst>
          <a:extLst/>
        </p:spPr>
      </p:pic>
      <p:pic>
        <p:nvPicPr>
          <p:cNvPr id="8"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72086" y="941390"/>
            <a:ext cx="3119437" cy="823912"/>
          </a:xfrm>
          <a:prstGeom prst="rect">
            <a:avLst/>
          </a:prstGeom>
          <a:ln>
            <a:noFill/>
          </a:ln>
          <a:effectLst>
            <a:outerShdw blurRad="292100" dist="139700" dir="2700000" algn="tl" rotWithShape="0">
              <a:srgbClr val="333333">
                <a:alpha val="65000"/>
              </a:srgbClr>
            </a:outerShdw>
          </a:effectLst>
          <a:extLst/>
        </p:spPr>
      </p:pic>
      <p:pic>
        <p:nvPicPr>
          <p:cNvPr id="10"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91437" y="4398963"/>
            <a:ext cx="3657600" cy="868362"/>
          </a:xfrm>
          <a:prstGeom prst="rect">
            <a:avLst/>
          </a:prstGeom>
          <a:ln>
            <a:noFill/>
          </a:ln>
          <a:effectLst>
            <a:outerShdw blurRad="292100" dist="139700" dir="2700000" algn="tl" rotWithShape="0">
              <a:srgbClr val="333333">
                <a:alpha val="65000"/>
              </a:srgbClr>
            </a:outerShdw>
          </a:effectLst>
          <a:extLst/>
        </p:spPr>
      </p:pic>
      <p:pic>
        <p:nvPicPr>
          <p:cNvPr id="11"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50518" y="2956769"/>
            <a:ext cx="3108325" cy="1004888"/>
          </a:xfrm>
          <a:prstGeom prst="rect">
            <a:avLst/>
          </a:prstGeom>
          <a:ln>
            <a:noFill/>
          </a:ln>
          <a:effectLst>
            <a:outerShdw blurRad="292100" dist="139700" dir="2700000" algn="tl" rotWithShape="0">
              <a:srgbClr val="333333">
                <a:alpha val="65000"/>
              </a:srgbClr>
            </a:outerShdw>
          </a:effectLst>
          <a:extLst/>
        </p:spPr>
      </p:pic>
      <p:pic>
        <p:nvPicPr>
          <p:cNvPr id="6" name="Picture 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268789" y="6249988"/>
            <a:ext cx="6326187" cy="436562"/>
          </a:xfrm>
          <a:prstGeom prst="rect">
            <a:avLst/>
          </a:prstGeom>
          <a:ln>
            <a:noFill/>
          </a:ln>
          <a:effectLst>
            <a:outerShdw blurRad="292100" dist="139700" dir="2700000" algn="tl" rotWithShape="0">
              <a:srgbClr val="333333">
                <a:alpha val="65000"/>
              </a:srgbClr>
            </a:outerShdw>
          </a:effectLst>
          <a:extLst/>
        </p:spPr>
      </p:pic>
      <p:sp>
        <p:nvSpPr>
          <p:cNvPr id="3" name="Slide Number Placeholder 2"/>
          <p:cNvSpPr>
            <a:spLocks noGrp="1"/>
          </p:cNvSpPr>
          <p:nvPr>
            <p:ph type="sldNum" sz="quarter" idx="4294967295"/>
          </p:nvPr>
        </p:nvSpPr>
        <p:spPr>
          <a:xfrm>
            <a:off x="11845134" y="6569075"/>
            <a:ext cx="361614" cy="365125"/>
          </a:xfrm>
          <a:prstGeom prst="rect">
            <a:avLst/>
          </a:prstGeom>
        </p:spPr>
        <p:txBody>
          <a:bodyPr/>
          <a:lstStyle/>
          <a:p>
            <a:fld id="{F38DF745-7D3F-47F4-83A3-874385CFAA69}" type="slidenum">
              <a:rPr lang="en-US" sz="1000" b="1" smtClean="0"/>
              <a:pPr/>
              <a:t>6</a:t>
            </a:fld>
            <a:endParaRPr lang="en-US" sz="1000" b="1" dirty="0"/>
          </a:p>
        </p:txBody>
      </p:sp>
      <p:sp>
        <p:nvSpPr>
          <p:cNvPr id="13" name="Title 1"/>
          <p:cNvSpPr txBox="1">
            <a:spLocks/>
          </p:cNvSpPr>
          <p:nvPr/>
        </p:nvSpPr>
        <p:spPr>
          <a:xfrm>
            <a:off x="990600" y="350837"/>
            <a:ext cx="10160000" cy="563563"/>
          </a:xfrm>
          <a:prstGeom prst="rect">
            <a:avLst/>
          </a:prstGeom>
        </p:spPr>
        <p:txBody>
          <a:bodyPr/>
          <a:lstStyle>
            <a:lvl1pPr algn="r" rtl="0" eaLnBrk="1" fontAlgn="base" hangingPunct="1">
              <a:spcBef>
                <a:spcPct val="0"/>
              </a:spcBef>
              <a:spcAft>
                <a:spcPct val="0"/>
              </a:spcAft>
              <a:defRPr sz="2400" b="1">
                <a:solidFill>
                  <a:schemeClr val="bg1"/>
                </a:solidFill>
                <a:latin typeface="+mj-lt"/>
                <a:ea typeface="+mj-ea"/>
                <a:cs typeface="+mj-cs"/>
              </a:defRPr>
            </a:lvl1pPr>
            <a:lvl2pPr algn="r" rtl="0" eaLnBrk="1" fontAlgn="base" hangingPunct="1">
              <a:spcBef>
                <a:spcPct val="0"/>
              </a:spcBef>
              <a:spcAft>
                <a:spcPct val="0"/>
              </a:spcAft>
              <a:defRPr sz="2400" b="1">
                <a:solidFill>
                  <a:schemeClr val="bg1"/>
                </a:solidFill>
                <a:latin typeface="Arial" charset="0"/>
                <a:ea typeface="ＭＳ Ｐゴシック" charset="0"/>
                <a:cs typeface="Arial" charset="0"/>
              </a:defRPr>
            </a:lvl2pPr>
            <a:lvl3pPr algn="r" rtl="0" eaLnBrk="1" fontAlgn="base" hangingPunct="1">
              <a:spcBef>
                <a:spcPct val="0"/>
              </a:spcBef>
              <a:spcAft>
                <a:spcPct val="0"/>
              </a:spcAft>
              <a:defRPr sz="2400" b="1">
                <a:solidFill>
                  <a:schemeClr val="bg1"/>
                </a:solidFill>
                <a:latin typeface="Arial" charset="0"/>
                <a:ea typeface="ＭＳ Ｐゴシック" charset="0"/>
                <a:cs typeface="Arial" charset="0"/>
              </a:defRPr>
            </a:lvl3pPr>
            <a:lvl4pPr algn="r" rtl="0" eaLnBrk="1" fontAlgn="base" hangingPunct="1">
              <a:spcBef>
                <a:spcPct val="0"/>
              </a:spcBef>
              <a:spcAft>
                <a:spcPct val="0"/>
              </a:spcAft>
              <a:defRPr sz="2400" b="1">
                <a:solidFill>
                  <a:schemeClr val="bg1"/>
                </a:solidFill>
                <a:latin typeface="Arial" charset="0"/>
                <a:ea typeface="ＭＳ Ｐゴシック" charset="0"/>
                <a:cs typeface="Arial" charset="0"/>
              </a:defRPr>
            </a:lvl4pPr>
            <a:lvl5pPr algn="r" rtl="0" eaLnBrk="1" fontAlgn="base" hangingPunct="1">
              <a:spcBef>
                <a:spcPct val="0"/>
              </a:spcBef>
              <a:spcAft>
                <a:spcPct val="0"/>
              </a:spcAft>
              <a:defRPr sz="2400" b="1">
                <a:solidFill>
                  <a:schemeClr val="bg1"/>
                </a:solidFill>
                <a:latin typeface="Arial" charset="0"/>
                <a:ea typeface="ＭＳ Ｐゴシック" charset="0"/>
                <a:cs typeface="Arial" charset="0"/>
              </a:defRPr>
            </a:lvl5pPr>
            <a:lvl6pPr marL="457200" algn="r" rtl="0" eaLnBrk="1" fontAlgn="base" hangingPunct="1">
              <a:spcBef>
                <a:spcPct val="0"/>
              </a:spcBef>
              <a:spcAft>
                <a:spcPct val="0"/>
              </a:spcAft>
              <a:defRPr sz="2400" b="1">
                <a:solidFill>
                  <a:schemeClr val="bg1"/>
                </a:solidFill>
                <a:latin typeface="Arial" charset="0"/>
                <a:ea typeface="ＭＳ Ｐゴシック" charset="0"/>
                <a:cs typeface="Arial" charset="0"/>
              </a:defRPr>
            </a:lvl6pPr>
            <a:lvl7pPr marL="914400" algn="r" rtl="0" eaLnBrk="1" fontAlgn="base" hangingPunct="1">
              <a:spcBef>
                <a:spcPct val="0"/>
              </a:spcBef>
              <a:spcAft>
                <a:spcPct val="0"/>
              </a:spcAft>
              <a:defRPr sz="2400" b="1">
                <a:solidFill>
                  <a:schemeClr val="bg1"/>
                </a:solidFill>
                <a:latin typeface="Arial" charset="0"/>
                <a:ea typeface="ＭＳ Ｐゴシック" charset="0"/>
                <a:cs typeface="Arial" charset="0"/>
              </a:defRPr>
            </a:lvl7pPr>
            <a:lvl8pPr marL="1371600" algn="r" rtl="0" eaLnBrk="1" fontAlgn="base" hangingPunct="1">
              <a:spcBef>
                <a:spcPct val="0"/>
              </a:spcBef>
              <a:spcAft>
                <a:spcPct val="0"/>
              </a:spcAft>
              <a:defRPr sz="2400" b="1">
                <a:solidFill>
                  <a:schemeClr val="bg1"/>
                </a:solidFill>
                <a:latin typeface="Arial" charset="0"/>
                <a:ea typeface="ＭＳ Ｐゴシック" charset="0"/>
                <a:cs typeface="Arial" charset="0"/>
              </a:defRPr>
            </a:lvl8pPr>
            <a:lvl9pPr marL="1828800" algn="r" rtl="0" eaLnBrk="1" fontAlgn="base" hangingPunct="1">
              <a:spcBef>
                <a:spcPct val="0"/>
              </a:spcBef>
              <a:spcAft>
                <a:spcPct val="0"/>
              </a:spcAft>
              <a:defRPr sz="2400" b="1">
                <a:solidFill>
                  <a:schemeClr val="bg1"/>
                </a:solidFill>
                <a:latin typeface="Arial" charset="0"/>
                <a:ea typeface="ＭＳ Ｐゴシック" charset="0"/>
                <a:cs typeface="Arial" charset="0"/>
              </a:defRPr>
            </a:lvl9pPr>
          </a:lstStyle>
          <a:p>
            <a:pPr algn="ctr"/>
            <a:r>
              <a:rPr lang="en-US" sz="3200" kern="0" dirty="0"/>
              <a:t>The Reproducibility Challenge</a:t>
            </a:r>
          </a:p>
        </p:txBody>
      </p:sp>
    </p:spTree>
    <p:custDataLst>
      <p:tags r:id="rId1"/>
    </p:custDataLst>
    <p:extLst>
      <p:ext uri="{BB962C8B-B14F-4D97-AF65-F5344CB8AC3E}">
        <p14:creationId xmlns:p14="http://schemas.microsoft.com/office/powerpoint/2010/main" val="2897434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a:p>
        </p:txBody>
      </p:sp>
      <p:sp>
        <p:nvSpPr>
          <p:cNvPr id="2" name="Slide Number Placeholder 1"/>
          <p:cNvSpPr>
            <a:spLocks noGrp="1"/>
          </p:cNvSpPr>
          <p:nvPr>
            <p:ph type="sldNum" sz="quarter" idx="4294967295"/>
          </p:nvPr>
        </p:nvSpPr>
        <p:spPr>
          <a:xfrm>
            <a:off x="11776841" y="6492875"/>
            <a:ext cx="415159" cy="365125"/>
          </a:xfrm>
          <a:prstGeom prst="rect">
            <a:avLst/>
          </a:prstGeom>
        </p:spPr>
        <p:txBody>
          <a:bodyPr/>
          <a:lstStyle/>
          <a:p>
            <a:pPr algn="l"/>
            <a:fld id="{FA539633-4861-457F-A749-44DEC8F81F35}" type="slidenum">
              <a:rPr lang="en-US" sz="1000" b="1"/>
              <a:pPr algn="l"/>
              <a:t>7</a:t>
            </a:fld>
            <a:endParaRPr lang="en-US" sz="1000" b="1" dirty="0"/>
          </a:p>
        </p:txBody>
      </p:sp>
      <p:pic>
        <p:nvPicPr>
          <p:cNvPr id="1026" name="Picture 2" descr="\\psf\Home\Desktop\Nature Landis.tif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30013" y="152400"/>
            <a:ext cx="9490387" cy="61399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28636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0" y="184492"/>
            <a:ext cx="9525000" cy="6063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6"/>
          <p:cNvSpPr txBox="1">
            <a:spLocks noChangeArrowheads="1"/>
          </p:cNvSpPr>
          <p:nvPr/>
        </p:nvSpPr>
        <p:spPr bwMode="auto">
          <a:xfrm>
            <a:off x="5288478" y="6208200"/>
            <a:ext cx="5379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r>
              <a:rPr lang="en-US" dirty="0">
                <a:solidFill>
                  <a:prstClr val="black"/>
                </a:solidFill>
                <a:ea typeface="ＭＳ Ｐゴシック" pitchFamily="34" charset="-128"/>
              </a:rPr>
              <a:t>Perrin</a:t>
            </a:r>
            <a:r>
              <a:rPr lang="en-US" i="1" dirty="0">
                <a:solidFill>
                  <a:prstClr val="black"/>
                </a:solidFill>
                <a:ea typeface="ＭＳ Ｐゴシック" pitchFamily="34" charset="-128"/>
              </a:rPr>
              <a:t>, Nature </a:t>
            </a:r>
            <a:r>
              <a:rPr lang="en-US" dirty="0">
                <a:solidFill>
                  <a:prstClr val="black"/>
                </a:solidFill>
                <a:ea typeface="ＭＳ Ｐゴシック" pitchFamily="34" charset="-128"/>
              </a:rPr>
              <a:t>2014; 507: 423-425</a:t>
            </a:r>
            <a:r>
              <a:rPr lang="en-US" dirty="0">
                <a:solidFill>
                  <a:prstClr val="white"/>
                </a:solidFill>
                <a:ea typeface="ＭＳ Ｐゴシック" pitchFamily="34" charset="-128"/>
              </a:rPr>
              <a:t>5</a:t>
            </a:r>
          </a:p>
        </p:txBody>
      </p:sp>
      <p:sp>
        <p:nvSpPr>
          <p:cNvPr id="2" name="Slide Number Placeholder 1"/>
          <p:cNvSpPr>
            <a:spLocks noGrp="1"/>
          </p:cNvSpPr>
          <p:nvPr>
            <p:ph type="sldNum" sz="quarter" idx="4294967295"/>
          </p:nvPr>
        </p:nvSpPr>
        <p:spPr>
          <a:xfrm>
            <a:off x="11854223" y="6553200"/>
            <a:ext cx="337777" cy="457200"/>
          </a:xfrm>
          <a:prstGeom prst="rect">
            <a:avLst/>
          </a:prstGeom>
        </p:spPr>
        <p:txBody>
          <a:bodyPr/>
          <a:lstStyle/>
          <a:p>
            <a:pPr algn="l"/>
            <a:fld id="{D81EDFFC-02FE-4C78-99BE-CEAC9A4FD55E}" type="slidenum">
              <a:rPr lang="en-US" sz="1000" b="1">
                <a:latin typeface="Calibri" panose="020F0502020204030204" pitchFamily="34" charset="0"/>
                <a:cs typeface="Calibri" panose="020F0502020204030204" pitchFamily="34" charset="0"/>
              </a:rPr>
              <a:pPr algn="l"/>
              <a:t>8</a:t>
            </a:fld>
            <a:endParaRPr lang="en-US" sz="10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070812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8437"/>
            <a:ext cx="10464800" cy="563563"/>
          </a:xfrm>
        </p:spPr>
        <p:txBody>
          <a:bodyPr/>
          <a:lstStyle/>
          <a:p>
            <a:pPr algn="ctr"/>
            <a:r>
              <a:rPr lang="en-US" sz="2800" dirty="0"/>
              <a:t>Challenges to Rigor and Transparency in </a:t>
            </a:r>
            <a:br>
              <a:rPr lang="en-US" sz="2800" dirty="0"/>
            </a:br>
            <a:r>
              <a:rPr lang="en-US" sz="2800" dirty="0"/>
              <a:t>Reporting Science</a:t>
            </a:r>
          </a:p>
        </p:txBody>
      </p:sp>
      <p:sp>
        <p:nvSpPr>
          <p:cNvPr id="3" name="Content Placeholder 2"/>
          <p:cNvSpPr>
            <a:spLocks noGrp="1"/>
          </p:cNvSpPr>
          <p:nvPr>
            <p:ph idx="1"/>
          </p:nvPr>
        </p:nvSpPr>
        <p:spPr/>
        <p:txBody>
          <a:bodyPr/>
          <a:lstStyle/>
          <a:p>
            <a:r>
              <a:rPr lang="en-US" sz="2800" dirty="0"/>
              <a:t>Science often viewed as self-correcting </a:t>
            </a:r>
          </a:p>
          <a:p>
            <a:pPr lvl="1">
              <a:buClr>
                <a:srgbClr val="003399"/>
              </a:buClr>
            </a:pPr>
            <a:r>
              <a:rPr lang="en-US" dirty="0">
                <a:solidFill>
                  <a:srgbClr val="003399"/>
                </a:solidFill>
              </a:rPr>
              <a:t>Immune from reproducibility problems?</a:t>
            </a:r>
          </a:p>
          <a:p>
            <a:pPr lvl="1">
              <a:buClr>
                <a:srgbClr val="003399"/>
              </a:buClr>
            </a:pPr>
            <a:r>
              <a:rPr lang="en-US" dirty="0">
                <a:solidFill>
                  <a:srgbClr val="003399"/>
                </a:solidFill>
              </a:rPr>
              <a:t>Principle remains true over the long-term </a:t>
            </a:r>
          </a:p>
          <a:p>
            <a:pPr lvl="1"/>
            <a:endParaRPr lang="en-US" sz="1200" dirty="0">
              <a:solidFill>
                <a:schemeClr val="accent1"/>
              </a:solidFill>
            </a:endParaRPr>
          </a:p>
          <a:p>
            <a:pPr>
              <a:spcBef>
                <a:spcPts val="1200"/>
              </a:spcBef>
            </a:pPr>
            <a:r>
              <a:rPr lang="en-US" sz="2800" dirty="0"/>
              <a:t>In the short- and medium-term, interrelated factors can short-circuit self-correction</a:t>
            </a:r>
          </a:p>
          <a:p>
            <a:pPr lvl="1">
              <a:buClr>
                <a:srgbClr val="003399"/>
              </a:buClr>
            </a:pPr>
            <a:r>
              <a:rPr lang="en-US" dirty="0">
                <a:solidFill>
                  <a:srgbClr val="003399"/>
                </a:solidFill>
              </a:rPr>
              <a:t>Leads to reproducibility problem</a:t>
            </a:r>
          </a:p>
          <a:p>
            <a:pPr lvl="1">
              <a:buClr>
                <a:srgbClr val="003399"/>
              </a:buClr>
            </a:pPr>
            <a:r>
              <a:rPr lang="en-US" dirty="0">
                <a:solidFill>
                  <a:srgbClr val="003399"/>
                </a:solidFill>
              </a:rPr>
              <a:t>Loss of time, money, careers, public confidence</a:t>
            </a:r>
          </a:p>
        </p:txBody>
      </p:sp>
      <p:sp>
        <p:nvSpPr>
          <p:cNvPr id="4" name="Slide Number Placeholder 3"/>
          <p:cNvSpPr>
            <a:spLocks noGrp="1"/>
          </p:cNvSpPr>
          <p:nvPr>
            <p:ph type="sldNum" sz="quarter" idx="10"/>
          </p:nvPr>
        </p:nvSpPr>
        <p:spPr/>
        <p:txBody>
          <a:bodyPr/>
          <a:lstStyle/>
          <a:p>
            <a:fld id="{60583324-AE1C-3546-A724-4BA4670D7901}" type="slidenum">
              <a:rPr lang="en-US" smtClean="0"/>
              <a:pPr/>
              <a:t>9</a:t>
            </a:fld>
            <a:endParaRPr lang="en-US" dirty="0"/>
          </a:p>
        </p:txBody>
      </p:sp>
    </p:spTree>
    <p:extLst>
      <p:ext uri="{BB962C8B-B14F-4D97-AF65-F5344CB8AC3E}">
        <p14:creationId xmlns:p14="http://schemas.microsoft.com/office/powerpoint/2010/main" val="21344945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UDIO_ID" val="298"/>
  <p:tag name="ORIGINAL_AUDIO_FILEPATH" val="C:\Users\richmondsp\Documents\Rigor Training\audio_25feb2016\slide32.mp3"/>
  <p:tag name="ELAPSEDTIME" val="86.872"/>
  <p:tag name="ARTICULATE_NAV_LEVEL" val="1"/>
  <p:tag name="ARTICULATE_SLIDE_PRESENTER_GUID" val="76663a22-80b9-4a29-994f-f49f1f6a0c4c"/>
  <p:tag name="ARTICULATE_SLIDE_PAUSE" val="0"/>
  <p:tag name="ARTICULATE_LOCK_SLIDE" val="0"/>
  <p:tag name="ARTICULATE_HIDE_SLIDE" val="0"/>
  <p:tag name="ARTICULATE_PLAYER_CONTROL_PREVIOUS" val="True"/>
  <p:tag name="ARTICULATE_PLAYER_CONTROL_NEXT" val="True"/>
  <p:tag name="ARTICULATE_USED_LAYOUT" val="5"/>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bordertemplaterevised (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15F6E5-14F2-4EC9-B25E-1BB8A02DA3CC}">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www.w3.org/XML/1998/namespace"/>
  </ds:schemaRefs>
</ds:datastoreItem>
</file>

<file path=customXml/itemProps2.xml><?xml version="1.0" encoding="utf-8"?>
<ds:datastoreItem xmlns:ds="http://schemas.openxmlformats.org/officeDocument/2006/customXml" ds:itemID="{FA6D0730-1445-4CC2-ACCB-C48EC2488E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D636A737-7BCD-48C3-87F0-061E1EA3BC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1767</TotalTime>
  <Words>3245</Words>
  <Application>Microsoft Office PowerPoint</Application>
  <PresentationFormat>Widescreen</PresentationFormat>
  <Paragraphs>472</Paragraphs>
  <Slides>58</Slides>
  <Notes>44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ＭＳ Ｐゴシック</vt:lpstr>
      <vt:lpstr>Arial</vt:lpstr>
      <vt:lpstr>Calibri</vt:lpstr>
      <vt:lpstr>Georgia</vt:lpstr>
      <vt:lpstr>Helvetica</vt:lpstr>
      <vt:lpstr>High Tower Text</vt:lpstr>
      <vt:lpstr>Times</vt:lpstr>
      <vt:lpstr>2_bordertemplaterevised (1)</vt:lpstr>
      <vt:lpstr>RIGOR AND REPRODUCIBILITY: BACK TO BASICS</vt:lpstr>
      <vt:lpstr>Overview</vt:lpstr>
      <vt:lpstr>Overview</vt:lpstr>
      <vt:lpstr>PowerPoint Presentation</vt:lpstr>
      <vt:lpstr>PowerPoint Presentation</vt:lpstr>
      <vt:lpstr>PowerPoint Presentation</vt:lpstr>
      <vt:lpstr>PowerPoint Presentation</vt:lpstr>
      <vt:lpstr>PowerPoint Presentation</vt:lpstr>
      <vt:lpstr>Challenges to Rigor and Transparency in  Reporting Science</vt:lpstr>
      <vt:lpstr>Factors That “Short Circuit”  Self-correction</vt:lpstr>
      <vt:lpstr>PowerPoint Presentation</vt:lpstr>
      <vt:lpstr>Overview</vt:lpstr>
      <vt:lpstr>PowerPoint Presentation</vt:lpstr>
      <vt:lpstr>PowerPoint Presentation</vt:lpstr>
      <vt:lpstr>Biological/Disease Impact of  Experimental Design</vt:lpstr>
      <vt:lpstr>PowerPoint Presentation</vt:lpstr>
      <vt:lpstr>New Journal Policies to  Enhance Reproducibility</vt:lpstr>
      <vt:lpstr>Principles and Guidelines for  Reporting Preclinical Research</vt:lpstr>
      <vt:lpstr>Our Guiding Principles for  Rigor &amp; Transparency</vt:lpstr>
      <vt:lpstr>Overview</vt:lpstr>
      <vt:lpstr>Four Areas of Clarification</vt:lpstr>
      <vt:lpstr>Policy Applies to:</vt:lpstr>
      <vt:lpstr>RPG Application and Review </vt:lpstr>
      <vt:lpstr>Rigor of the Prior Research</vt:lpstr>
      <vt:lpstr>Rigor of the Prior Research Application Instructions</vt:lpstr>
      <vt:lpstr>Rigor of the Prior Research Application Instructions</vt:lpstr>
      <vt:lpstr>FAQ: What Do I Include When Describing  the Rigor of the Prior Research?</vt:lpstr>
      <vt:lpstr>Scientific Rigor</vt:lpstr>
      <vt:lpstr>Scientific Rigor Application Instructions</vt:lpstr>
      <vt:lpstr>FAQ: How Much Detail Should  I Include to Address Scientific Rigor?</vt:lpstr>
      <vt:lpstr>Relevant Biological Variables Such as Sex</vt:lpstr>
      <vt:lpstr>Relevant Biological Variables Such as Sex Application Instructions</vt:lpstr>
      <vt:lpstr>FAQ: Will I Have to Double My Animal Numbers?</vt:lpstr>
      <vt:lpstr>Authentication of Key Biological  and/or Chemical Resources</vt:lpstr>
      <vt:lpstr>Authentication Plan Attachment</vt:lpstr>
      <vt:lpstr>Authentication of Key Resources Application Instructions</vt:lpstr>
      <vt:lpstr>Reminder: Authentication Of Key Biological and/or Chemical Resources (NOT-OD-17-068)</vt:lpstr>
      <vt:lpstr>Research Performance Progress Reports  (RPPR)</vt:lpstr>
      <vt:lpstr>Clinical Trials Results Reporting</vt:lpstr>
      <vt:lpstr>PowerPoint Presentation</vt:lpstr>
      <vt:lpstr>Overview</vt:lpstr>
      <vt:lpstr>Training in Rigor</vt:lpstr>
      <vt:lpstr>PowerPoint Presentation</vt:lpstr>
      <vt:lpstr>Sample of Modules Available on the NIGMS Clearinghouse</vt:lpstr>
      <vt:lpstr>PowerPoint Presentation</vt:lpstr>
      <vt:lpstr>PowerPoint Presentation</vt:lpstr>
      <vt:lpstr>PowerPoint Presentation</vt:lpstr>
      <vt:lpstr>PowerPoint Presentation</vt:lpstr>
      <vt:lpstr>PowerPoint Presentation</vt:lpstr>
      <vt:lpstr>Upcoming: Responsible Data Sharing</vt:lpstr>
      <vt:lpstr>Vision for the NIH Strategic Plan  for Data Science</vt:lpstr>
      <vt:lpstr>Data Sharing</vt:lpstr>
      <vt:lpstr>Upcoming: ACD Working Group on Enhancing  Reproducibility and Rigor in Animal Research </vt:lpstr>
      <vt:lpstr>   Thank You!  Questions?   reproducibility@nih.gov</vt:lpstr>
      <vt:lpstr>PowerPoint Presentation</vt:lpstr>
      <vt:lpstr>PowerPoint Presentation</vt:lpstr>
      <vt:lpstr>PowerPoint Presentation</vt:lpstr>
      <vt:lpstr>PowerPoint Presentation</vt:lpstr>
    </vt:vector>
  </TitlesOfParts>
  <Company>NIH\OD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MISCONDUCT - Ready to Respond?</dc:title>
  <dc:creator>NIH Office of Extramural Research</dc:creator>
  <cp:keywords>research misconduct</cp:keywords>
  <cp:lastModifiedBy>Levan, Sophie B.</cp:lastModifiedBy>
  <cp:revision>142</cp:revision>
  <dcterms:created xsi:type="dcterms:W3CDTF">2016-04-04T18:20:01Z</dcterms:created>
  <dcterms:modified xsi:type="dcterms:W3CDTF">2020-01-07T17:54:31Z</dcterms:modified>
</cp:coreProperties>
</file>