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66" r:id="rId5"/>
  </p:sldMasterIdLst>
  <p:notesMasterIdLst>
    <p:notesMasterId r:id="rId85"/>
  </p:notesMasterIdLst>
  <p:handoutMasterIdLst>
    <p:handoutMasterId r:id="rId86"/>
  </p:handoutMasterIdLst>
  <p:sldIdLst>
    <p:sldId id="1054" r:id="rId6"/>
    <p:sldId id="1169" r:id="rId7"/>
    <p:sldId id="924" r:id="rId8"/>
    <p:sldId id="925" r:id="rId9"/>
    <p:sldId id="930" r:id="rId10"/>
    <p:sldId id="1175" r:id="rId11"/>
    <p:sldId id="1068" r:id="rId12"/>
    <p:sldId id="875" r:id="rId13"/>
    <p:sldId id="1072" r:id="rId14"/>
    <p:sldId id="1168" r:id="rId15"/>
    <p:sldId id="1040" r:id="rId16"/>
    <p:sldId id="1210" r:id="rId17"/>
    <p:sldId id="1209" r:id="rId18"/>
    <p:sldId id="1189" r:id="rId19"/>
    <p:sldId id="1166" r:id="rId20"/>
    <p:sldId id="1211" r:id="rId21"/>
    <p:sldId id="1170" r:id="rId22"/>
    <p:sldId id="1214" r:id="rId23"/>
    <p:sldId id="1006" r:id="rId24"/>
    <p:sldId id="937" r:id="rId25"/>
    <p:sldId id="1024" r:id="rId26"/>
    <p:sldId id="1128" r:id="rId27"/>
    <p:sldId id="1026" r:id="rId28"/>
    <p:sldId id="1027" r:id="rId29"/>
    <p:sldId id="1167" r:id="rId30"/>
    <p:sldId id="1173" r:id="rId31"/>
    <p:sldId id="1188" r:id="rId32"/>
    <p:sldId id="1174" r:id="rId33"/>
    <p:sldId id="1178" r:id="rId34"/>
    <p:sldId id="1182" r:id="rId35"/>
    <p:sldId id="1180" r:id="rId36"/>
    <p:sldId id="1183" r:id="rId37"/>
    <p:sldId id="1184" r:id="rId38"/>
    <p:sldId id="1252" r:id="rId39"/>
    <p:sldId id="1215" r:id="rId40"/>
    <p:sldId id="1190" r:id="rId41"/>
    <p:sldId id="1191" r:id="rId42"/>
    <p:sldId id="1192" r:id="rId43"/>
    <p:sldId id="1176" r:id="rId44"/>
    <p:sldId id="1177" r:id="rId45"/>
    <p:sldId id="1165" r:id="rId46"/>
    <p:sldId id="1132" r:id="rId47"/>
    <p:sldId id="1133" r:id="rId48"/>
    <p:sldId id="1134" r:id="rId49"/>
    <p:sldId id="1135" r:id="rId50"/>
    <p:sldId id="1136" r:id="rId51"/>
    <p:sldId id="1141" r:id="rId52"/>
    <p:sldId id="1142" r:id="rId53"/>
    <p:sldId id="1143" r:id="rId54"/>
    <p:sldId id="1144" r:id="rId55"/>
    <p:sldId id="1145" r:id="rId56"/>
    <p:sldId id="1146" r:id="rId57"/>
    <p:sldId id="1147" r:id="rId58"/>
    <p:sldId id="1148" r:id="rId59"/>
    <p:sldId id="1149" r:id="rId60"/>
    <p:sldId id="1150" r:id="rId61"/>
    <p:sldId id="1151" r:id="rId62"/>
    <p:sldId id="1152" r:id="rId63"/>
    <p:sldId id="1153" r:id="rId64"/>
    <p:sldId id="1154" r:id="rId65"/>
    <p:sldId id="1155" r:id="rId66"/>
    <p:sldId id="1156" r:id="rId67"/>
    <p:sldId id="1157" r:id="rId68"/>
    <p:sldId id="1158" r:id="rId69"/>
    <p:sldId id="1159" r:id="rId70"/>
    <p:sldId id="1160" r:id="rId71"/>
    <p:sldId id="1161" r:id="rId72"/>
    <p:sldId id="1162" r:id="rId73"/>
    <p:sldId id="1163" r:id="rId74"/>
    <p:sldId id="1193" r:id="rId75"/>
    <p:sldId id="1194" r:id="rId76"/>
    <p:sldId id="1195" r:id="rId77"/>
    <p:sldId id="1212" r:id="rId78"/>
    <p:sldId id="1213" r:id="rId79"/>
    <p:sldId id="1171" r:id="rId80"/>
    <p:sldId id="983" r:id="rId81"/>
    <p:sldId id="984" r:id="rId82"/>
    <p:sldId id="985" r:id="rId83"/>
    <p:sldId id="819" r:id="rId84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6600"/>
    <a:srgbClr val="CC3300"/>
    <a:srgbClr val="FFCC66"/>
    <a:srgbClr val="336699"/>
    <a:srgbClr val="FFFF99"/>
    <a:srgbClr val="993300"/>
    <a:srgbClr val="FFFF66"/>
    <a:srgbClr val="99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6" autoAdjust="0"/>
    <p:restoredTop sz="96433" autoAdjust="0"/>
  </p:normalViewPr>
  <p:slideViewPr>
    <p:cSldViewPr>
      <p:cViewPr varScale="1">
        <p:scale>
          <a:sx n="70" d="100"/>
          <a:sy n="70" d="100"/>
        </p:scale>
        <p:origin x="2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8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-1002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tableStyles" Target="tableStyles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Submission Options Used to Apply to NIH</a:t>
            </a:r>
          </a:p>
          <a:p>
            <a:pPr>
              <a:defRPr/>
            </a:pPr>
            <a:r>
              <a:rPr lang="en-US" sz="1400" baseline="0" dirty="0"/>
              <a:t>(Sept. 2018 - Aug. 2019)</a:t>
            </a:r>
            <a:endParaRPr lang="en-US" sz="1400" dirty="0"/>
          </a:p>
        </c:rich>
      </c:tx>
      <c:layout>
        <c:manualLayout>
          <c:xMode val="edge"/>
          <c:yMode val="edge"/>
          <c:x val="0.15638664485121179"/>
          <c:y val="3.7296206901742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'All Applications'!$U$1</c:f>
              <c:strCache>
                <c:ptCount val="1"/>
                <c:pt idx="0">
                  <c:v>%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6A-493B-9371-773A428D02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6A-493B-9371-773A428D02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6A-493B-9371-773A428D025A}"/>
              </c:ext>
            </c:extLst>
          </c:dPt>
          <c:dLbls>
            <c:dLbl>
              <c:idx val="0"/>
              <c:layout>
                <c:manualLayout>
                  <c:x val="-6.2831364829396327E-3"/>
                  <c:y val="-2.8691673957421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6A-493B-9371-773A428D025A}"/>
                </c:ext>
              </c:extLst>
            </c:dLbl>
            <c:dLbl>
              <c:idx val="1"/>
              <c:layout>
                <c:manualLayout>
                  <c:x val="1.1231408573928259E-2"/>
                  <c:y val="5.49613589967920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6A-493B-9371-773A428D025A}"/>
                </c:ext>
              </c:extLst>
            </c:dLbl>
            <c:dLbl>
              <c:idx val="2"/>
              <c:layout>
                <c:manualLayout>
                  <c:x val="4.5539847291815753E-2"/>
                  <c:y val="3.7949172784432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93066491688532"/>
                      <c:h val="0.11560185185185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06A-493B-9371-773A428D02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'All Applications'!$T$2:$T$4</c:f>
              <c:strCache>
                <c:ptCount val="3"/>
                <c:pt idx="0">
                  <c:v>Institutional S2S</c:v>
                </c:pt>
                <c:pt idx="1">
                  <c:v>NIH ASSIST </c:v>
                </c:pt>
                <c:pt idx="2">
                  <c:v>Grants.gov Workspace</c:v>
                </c:pt>
              </c:strCache>
            </c:strRef>
          </c:cat>
          <c:val>
            <c:numRef>
              <c:f>'All Applications'!$U$2:$U$4</c:f>
              <c:numCache>
                <c:formatCode>0.0%</c:formatCode>
                <c:ptCount val="3"/>
                <c:pt idx="0">
                  <c:v>0.5</c:v>
                </c:pt>
                <c:pt idx="1">
                  <c:v>0.435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6A-493B-9371-773A428D0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090ED-F84E-4702-8628-4EFC554E2090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CC29C-75CC-46FE-8B5A-86290649DD64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23"/>
            <a:ext cx="7437120" cy="3154441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64008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7434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12A3-0448-48FB-98ED-E287151C357F}" type="datetime1">
              <a:rPr lang="en-US" smtClean="0"/>
              <a:t>1/7/2020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3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5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0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71E9-4B2C-41B2-BF6C-57A42149FC50}" type="datetime1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F148-E73E-4D8B-B910-0CE5E3F174FD}" type="datetime1">
              <a:rPr lang="en-US" smtClean="0"/>
              <a:t>1/7/2020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780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6096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02336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400800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D5E3-A4EB-4AC6-99A8-D02631F95FEC}" type="datetime1">
              <a:rPr lang="en-US" smtClean="0"/>
              <a:t>1/7/2020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04925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5367" y="915988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83338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20788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12367" y="1009650"/>
            <a:ext cx="560917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447800"/>
            <a:ext cx="5386917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8440" y="1447800"/>
            <a:ext cx="5389033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5136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402336" y="2286000"/>
            <a:ext cx="5388864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6400800" y="2286000"/>
            <a:ext cx="53848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642-9447-44D9-BE9A-3A834A51656F}" type="datetime1">
              <a:rPr lang="en-US" smtClean="0"/>
              <a:t>1/7/2020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5786967" y="1000126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830-FD42-4C76-AE9C-69FCD2278259}" type="datetime1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5CA5-FFA0-48C7-A4EB-4599202DDECF}" type="datetime1">
              <a:rPr lang="en-US" smtClean="0"/>
              <a:t>1/7/2020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6430963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7434" y="119063"/>
            <a:ext cx="11777133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86001"/>
            <a:ext cx="31496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7A78-8D50-428B-A009-C5834E26A8C6}" type="datetime1">
              <a:rPr lang="en-US" smtClean="0"/>
              <a:t>1/7/2020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08000" y="641032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828800" y="30480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2400"/>
            <a:ext cx="11777133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15900" y="5270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282D-26B6-44D3-B7EC-7AE7D64B3852}" type="datetime1">
              <a:rPr lang="en-US" smtClean="0"/>
              <a:t>1/7/2020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0956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12192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C77784-1A32-4EB5-A180-CA6B06A33B00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55713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271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5124218" y="6172201"/>
            <a:ext cx="5256697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8FF058-AD71-459A-A016-0CB261303DBC}" type="datetime4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January 7, 2020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8DF745-7D3F-47F4-83A3-874385CFAA69}" type="slidenum">
              <a:rPr lang="en-US" smtClean="0">
                <a:solidFill>
                  <a:srgbClr val="1F497D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1" y="6329849"/>
            <a:ext cx="597820" cy="446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5128" y="6380729"/>
            <a:ext cx="3443400" cy="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QSm4sQYl8&amp;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rants.nih.gov/grants/how-to-apply-application-guide/format-and-write/find-forms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8.png"/><Relationship Id="rId3" Type="http://schemas.openxmlformats.org/officeDocument/2006/relationships/hyperlink" Target="https://grants.nih.gov/grants/how-to-apply-application-guide/prepare-to-apply-and-register/submission-options.htm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chart" Target="../charts/chart1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prepare-to-apply-and-register/submission-options/assist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www.grants.gov/web/grants/applicants/workspace-overview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https://grants.nih.gov/grants/how-to-apply-application-guid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grants.nih.gov/grants/guide/notice-files/NOT-AG-19-01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rants.nih.gov/grants/how-to-apply-application-guide/resources/annotated-form-set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format-and-write/format-attachments.htm" TargetMode="External"/><Relationship Id="rId2" Type="http://schemas.openxmlformats.org/officeDocument/2006/relationships/hyperlink" Target="https://grants.nih.gov/grants/how-to-apply-application-guide/format-and-write/page-limit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due-dates-and-submission-policies/submission-policies.htm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grants.nih.gov/grants/how-to-apply-application-guide/submission-process/check-your-applicatio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1.png"/><Relationship Id="rId4" Type="http://schemas.openxmlformats.org/officeDocument/2006/relationships/hyperlink" Target="https://grants.nih.gov/grants/forms_page_limits.htm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era.nih.gov/assist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rants.nih.gov/grants/how-to-apply-application-guide/prepare-to-apply-and-register/key-systems-and-roles.htm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9-137.html" TargetMode="External"/><Relationship Id="rId2" Type="http://schemas.openxmlformats.org/officeDocument/2006/relationships/hyperlink" Target="https://grants.nih.gov/grants/guide/notice-files/NOT-OD-19-128.html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19-109.html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electronicreceipt/files/right_forms.pdf" TargetMode="External"/><Relationship Id="rId2" Type="http://schemas.openxmlformats.org/officeDocument/2006/relationships/hyperlink" Target="https://grants.nih.gov/grants/how-to-apply-application-guide/resources/annotated-form-set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ElectronicReceipt/faq_full.htm#find1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about-us/organization/federal-acquisition-service/office-of-systems-management/integrated-award-environment-iae/iae-information-kit/unique-entity-identifier-update" TargetMode="External"/><Relationship Id="rId2" Type="http://schemas.openxmlformats.org/officeDocument/2006/relationships/hyperlink" Target="https://grants.nih.gov/grants/guide/notice-files/NOT-OD-19-098.html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rants.gov" TargetMode="External"/><Relationship Id="rId2" Type="http://schemas.openxmlformats.org/officeDocument/2006/relationships/hyperlink" Target="https://grants.nih.gov/support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rants.gov/web/grants/support.html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.html" TargetMode="External"/><Relationship Id="rId2" Type="http://schemas.openxmlformats.org/officeDocument/2006/relationships/hyperlink" Target="https://grants.nih.gov/grants/oer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nts.nih.gov/grants/how-to-apply-application-guide/prepare-to-apply-and-register/submission-options/assist.htm" TargetMode="External"/><Relationship Id="rId4" Type="http://schemas.openxmlformats.org/officeDocument/2006/relationships/hyperlink" Target="https://grants.nih.gov/grants/how-to-apply-application-guide/resources/annotated-form-sets.htm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news/subscribe-and-follow/listservs_and_rss.htm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about-us/organization/federal-acquisition-service/office-of-systems-management/integrated-award-environment-iae/iae-information-kit/unique-entity-identifier-update" TargetMode="External"/><Relationship Id="rId2" Type="http://schemas.openxmlformats.org/officeDocument/2006/relationships/hyperlink" Target="https://grants.nih.gov/grants/guide/notice-files/NOT-OD-19-09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grants.nih.gov/grants/how-to-apply-application-guide/prepare-to-apply-and-register/registration/org-representative-registration.htm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grants.nih.gov/grants/how-to-apply-application-guide/prepare-to-apply-and-register/registration/investigators-and-other-users/era-commons-user-registration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8EEB33-851B-4A86-B935-D83B02D3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-1752600"/>
            <a:ext cx="10972800" cy="17526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4F81BD"/>
                </a:solidFill>
              </a:rPr>
              <a:t>Ready, Set, Submit!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36FF3-CFC2-42CD-A153-2B435AA6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9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800" b="0" cap="none" spc="0" dirty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cap="none" spc="0" dirty="0">
                <a:ea typeface="+mj-ea"/>
                <a:cs typeface="+mj-cs"/>
              </a:rPr>
              <a:t> November 2019</a:t>
            </a:r>
          </a:p>
        </p:txBody>
      </p:sp>
      <p:pic>
        <p:nvPicPr>
          <p:cNvPr id="4" name="Picture 3" descr="A logo of the Office of Extramural Research at NIH">
            <a:extLst>
              <a:ext uri="{FF2B5EF4-FFF2-40B4-BE49-F238E27FC236}">
                <a16:creationId xmlns:a16="http://schemas.microsoft.com/office/drawing/2014/main" id="{73693777-8438-4BB6-9067-60DF17E21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715000"/>
            <a:ext cx="3696895" cy="685799"/>
          </a:xfrm>
          <a:prstGeom prst="rect">
            <a:avLst/>
          </a:prstGeom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id="{49ECE144-7546-4C4E-864F-3C309FA47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038600"/>
            <a:ext cx="11658600" cy="533400"/>
          </a:xfrm>
        </p:spPr>
        <p:txBody>
          <a:bodyPr/>
          <a:lstStyle/>
          <a:p>
            <a:r>
              <a:rPr lang="en-US" sz="2800" dirty="0">
                <a:solidFill>
                  <a:srgbClr val="669900"/>
                </a:solidFill>
              </a:rPr>
              <a:t>GRANT Application Preparation &amp; Submission</a:t>
            </a:r>
            <a:r>
              <a:rPr lang="en-US" sz="1100" dirty="0">
                <a:solidFill>
                  <a:srgbClr val="1F497D"/>
                </a:solidFill>
              </a:rPr>
              <a:t/>
            </a:r>
            <a:br>
              <a:rPr lang="en-US" sz="1100" dirty="0">
                <a:solidFill>
                  <a:srgbClr val="1F497D"/>
                </a:solidFill>
              </a:rPr>
            </a:br>
            <a:endParaRPr lang="en-US" dirty="0"/>
          </a:p>
        </p:txBody>
      </p:sp>
      <p:pic>
        <p:nvPicPr>
          <p:cNvPr id="2" name="Picture 1" title="Ready, Set, Subm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1604"/>
            <a:ext cx="8876545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200" y="1447800"/>
            <a:ext cx="5638800" cy="2743202"/>
          </a:xfrm>
        </p:spPr>
        <p:txBody>
          <a:bodyPr>
            <a:noAutofit/>
          </a:bodyPr>
          <a:lstStyle/>
          <a:p>
            <a:r>
              <a:rPr lang="en-US" sz="4400" dirty="0"/>
              <a:t>Where can I find grant funding opportunities?</a:t>
            </a:r>
          </a:p>
        </p:txBody>
      </p:sp>
    </p:spTree>
    <p:extLst>
      <p:ext uri="{BB962C8B-B14F-4D97-AF65-F5344CB8AC3E}">
        <p14:creationId xmlns:p14="http://schemas.microsoft.com/office/powerpoint/2010/main" val="312340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dirty="0"/>
              <a:t>Funding Opportunity Announcements (FOAs)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5766345" cy="670438"/>
          </a:xfrm>
        </p:spPr>
        <p:txBody>
          <a:bodyPr/>
          <a:lstStyle/>
          <a:p>
            <a:pPr algn="ctr"/>
            <a:r>
              <a:rPr lang="en-US" dirty="0"/>
              <a:t>NIH Guide for Grants &amp;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Grants.gov Search Grants</a:t>
            </a:r>
          </a:p>
        </p:txBody>
      </p:sp>
      <p:pic>
        <p:nvPicPr>
          <p:cNvPr id="8" name="Picture 7" title="Grants.gov Search Grants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567" y="2420549"/>
            <a:ext cx="5072934" cy="36924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8594" y="6367046"/>
            <a:ext cx="1136240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  Search both places. NIH Guide – searches full announcements &amp; notices. Grants.gov – searches synopses &amp; all agencies.</a:t>
            </a:r>
          </a:p>
        </p:txBody>
      </p:sp>
      <p:pic>
        <p:nvPicPr>
          <p:cNvPr id="14" name="Picture 13" title="t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3" y="6089844"/>
            <a:ext cx="663024" cy="698318"/>
          </a:xfrm>
          <a:prstGeom prst="rect">
            <a:avLst/>
          </a:prstGeom>
        </p:spPr>
      </p:pic>
      <p:pic>
        <p:nvPicPr>
          <p:cNvPr id="9" name="Picture 8" descr="NIH Guide to Grants &amp; Contracts search">
            <a:extLst>
              <a:ext uri="{FF2B5EF4-FFF2-40B4-BE49-F238E27FC236}">
                <a16:creationId xmlns:a16="http://schemas.microsoft.com/office/drawing/2014/main" id="{114D1672-4033-4D3B-B1E6-5EEAD9E1F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2420549"/>
            <a:ext cx="5785175" cy="35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20564-0DE1-47FF-95B9-D3E922B3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 Announcement Content</a:t>
            </a:r>
          </a:p>
        </p:txBody>
      </p:sp>
      <p:pic>
        <p:nvPicPr>
          <p:cNvPr id="10" name="Content Placeholder 9" descr="Opportunity Table of Contents">
            <a:extLst>
              <a:ext uri="{FF2B5EF4-FFF2-40B4-BE49-F238E27FC236}">
                <a16:creationId xmlns:a16="http://schemas.microsoft.com/office/drawing/2014/main" id="{6A5C42A3-EAD6-4C4C-8089-159AAC7572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7" y="1590918"/>
            <a:ext cx="5596467" cy="4062742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85D70-D709-49E3-AC3D-B516061E2C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Rounded Rectangular Callout 6" descr="Section IV. Application and Submission Information&#10;Includes any FOA-specific submission instructions">
            <a:extLst>
              <a:ext uri="{FF2B5EF4-FFF2-40B4-BE49-F238E27FC236}">
                <a16:creationId xmlns:a16="http://schemas.microsoft.com/office/drawing/2014/main" id="{816895CD-9EB1-473B-A2FC-2A49DCE1053C}"/>
              </a:ext>
            </a:extLst>
          </p:cNvPr>
          <p:cNvSpPr/>
          <p:nvPr/>
        </p:nvSpPr>
        <p:spPr>
          <a:xfrm>
            <a:off x="6290918" y="2025057"/>
            <a:ext cx="5537015" cy="2807886"/>
          </a:xfrm>
          <a:prstGeom prst="wedgeRoundRectCallout">
            <a:avLst>
              <a:gd name="adj1" fmla="val -56693"/>
              <a:gd name="adj2" fmla="val 2465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Section IV. Application and Submission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Includes any FOA-specific submission instructions</a:t>
            </a:r>
          </a:p>
        </p:txBody>
      </p:sp>
      <p:grpSp>
        <p:nvGrpSpPr>
          <p:cNvPr id="15" name="Group 14" descr="Consider attending Finding &amp; Understanding FOA presentation (3F)">
            <a:extLst>
              <a:ext uri="{FF2B5EF4-FFF2-40B4-BE49-F238E27FC236}">
                <a16:creationId xmlns:a16="http://schemas.microsoft.com/office/drawing/2014/main" id="{679E2A4A-2C8D-4FFB-B25A-B6FE0B978F0B}"/>
              </a:ext>
            </a:extLst>
          </p:cNvPr>
          <p:cNvGrpSpPr/>
          <p:nvPr/>
        </p:nvGrpSpPr>
        <p:grpSpPr>
          <a:xfrm>
            <a:off x="6354233" y="5005960"/>
            <a:ext cx="5380567" cy="1295399"/>
            <a:chOff x="6400799" y="5334000"/>
            <a:chExt cx="5380567" cy="129539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D9A2C22-CDF0-4C5C-84F1-386CC1BAF0B2}"/>
                </a:ext>
              </a:extLst>
            </p:cNvPr>
            <p:cNvSpPr/>
            <p:nvPr/>
          </p:nvSpPr>
          <p:spPr>
            <a:xfrm>
              <a:off x="6400799" y="5334000"/>
              <a:ext cx="5380567" cy="12953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Finding &amp; Understanding</a:t>
              </a:r>
              <a:br>
                <a:rPr lang="en-US" sz="2800" dirty="0">
                  <a:solidFill>
                    <a:schemeClr val="tx1"/>
                  </a:solidFill>
                </a:rPr>
              </a:br>
              <a:r>
                <a:rPr lang="en-US" sz="2800" dirty="0">
                  <a:solidFill>
                    <a:schemeClr val="tx1"/>
                  </a:solidFill>
                </a:rPr>
                <a:t>FOAs </a:t>
              </a:r>
              <a:r>
                <a:rPr lang="en-US" sz="2400" dirty="0">
                  <a:solidFill>
                    <a:schemeClr val="tx1"/>
                  </a:solidFill>
                </a:rPr>
                <a:t>(Breakout 3F, Th. 1:45)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14" name="Graphic 13" descr="Classroom">
              <a:extLst>
                <a:ext uri="{FF2B5EF4-FFF2-40B4-BE49-F238E27FC236}">
                  <a16:creationId xmlns:a16="http://schemas.microsoft.com/office/drawing/2014/main" id="{D989E601-AD4C-474D-9998-FF5C6154B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744200" y="5434370"/>
              <a:ext cx="890821" cy="1094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3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fit before you submit!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r>
              <a:rPr lang="en-US" sz="2500" dirty="0"/>
              <a:t>Participating institutes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FOA Part 1, Participating Organizations &amp; Components of Participating Organizations </a:t>
            </a:r>
          </a:p>
          <a:p>
            <a:pPr>
              <a:spcAft>
                <a:spcPts val="0"/>
              </a:spcAft>
            </a:pPr>
            <a:r>
              <a:rPr lang="en-US" sz="2500" dirty="0"/>
              <a:t>Program description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FOA Part 2, Section I Funding Opportunity Description</a:t>
            </a:r>
          </a:p>
          <a:p>
            <a:r>
              <a:rPr lang="en-US" sz="2500" dirty="0"/>
              <a:t>Type of Application – New, Resubmission, Renewal, Revision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FOA Part 2, Section II Award Information</a:t>
            </a:r>
          </a:p>
          <a:p>
            <a:r>
              <a:rPr lang="en-US" sz="2500" dirty="0"/>
              <a:t>Clinical trials allowability 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FOA Part 2, Section II Award Information</a:t>
            </a:r>
          </a:p>
          <a:p>
            <a:r>
              <a:rPr lang="en-US" sz="2500" dirty="0"/>
              <a:t>Eligibility</a:t>
            </a:r>
          </a:p>
          <a:p>
            <a:pPr lvl="1"/>
            <a:r>
              <a:rPr lang="en-US" sz="2000" dirty="0"/>
              <a:t>FOA Part 2, Section III Eligibility Information</a:t>
            </a:r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317" y="202732"/>
            <a:ext cx="1462516" cy="1028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151" y="6346198"/>
            <a:ext cx="1030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Tip: Check for fit, before you submit! (video) - </a:t>
            </a:r>
            <a:r>
              <a:rPr lang="en-US" dirty="0">
                <a:hlinkClick r:id="rId3" tooltip="Check for fit, before you submit! (video) "/>
              </a:rPr>
              <a:t>https://www.youtube.com/watch?v=tTQSm4sQYl8&amp;t</a:t>
            </a:r>
            <a:r>
              <a:rPr lang="en-US" dirty="0"/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val="150611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Use of Notices of Special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Highlight areas of scientific interest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Designate existing FOAs to use for application submission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May include additional submission instructions that supersede the instructions in the FOA or application guide 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Most require the notice number in the Agency Routing Identifier field (4b) on the SF424 R&amp;R form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May identify NIH Institutes or Centers participating in the notice initiative that are not listed in the FOA used for submission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Including the notice number in the Agency Routing Identifier field alerts our Receipt &amp; Referral staff of your intentions regarding Institute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4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3700" y="2057402"/>
            <a:ext cx="5638800" cy="2590800"/>
          </a:xfrm>
        </p:spPr>
        <p:txBody>
          <a:bodyPr>
            <a:noAutofit/>
          </a:bodyPr>
          <a:lstStyle/>
          <a:p>
            <a:r>
              <a:rPr lang="en-US" sz="4400" dirty="0"/>
              <a:t>Where can I find the forms needed to submit a grant application ?</a:t>
            </a:r>
          </a:p>
        </p:txBody>
      </p:sp>
    </p:spTree>
    <p:extLst>
      <p:ext uri="{BB962C8B-B14F-4D97-AF65-F5344CB8AC3E}">
        <p14:creationId xmlns:p14="http://schemas.microsoft.com/office/powerpoint/2010/main" val="333920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ECBC-55BE-4DC1-98D3-6A733EC9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A70A-3891-4FE1-A80D-C91215C05E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Each FOA has its own unique set of forms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Use one of the available submission options to access, prepare, and submit the forms needed to apply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Check with your administrative officials before choosing how to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22F09-7B99-4E70-A859-5E82C9B97A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9241F-5EB9-4D8E-8F4E-71866F18360D}"/>
              </a:ext>
            </a:extLst>
          </p:cNvPr>
          <p:cNvSpPr/>
          <p:nvPr/>
        </p:nvSpPr>
        <p:spPr>
          <a:xfrm>
            <a:off x="1066800" y="6336268"/>
            <a:ext cx="1066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2" tooltip="Find Forms"/>
              </a:rPr>
              <a:t>https://grants.nih.gov/grants/how-to-apply-application-guide/format-and-write/find-forms.htm</a:t>
            </a:r>
            <a:r>
              <a:rPr lang="en-US" sz="2000" dirty="0"/>
              <a:t> </a:t>
            </a:r>
          </a:p>
        </p:txBody>
      </p:sp>
      <p:pic>
        <p:nvPicPr>
          <p:cNvPr id="8" name="Picture 4" descr="Video Thumbnail">
            <a:extLst>
              <a:ext uri="{FF2B5EF4-FFF2-40B4-BE49-F238E27FC236}">
                <a16:creationId xmlns:a16="http://schemas.microsoft.com/office/drawing/2014/main" id="{C703884C-A06E-49EA-BAA6-D6991180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67" y="254001"/>
            <a:ext cx="17145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752600"/>
            <a:ext cx="5638800" cy="2590800"/>
          </a:xfrm>
        </p:spPr>
        <p:txBody>
          <a:bodyPr>
            <a:noAutofit/>
          </a:bodyPr>
          <a:lstStyle/>
          <a:p>
            <a:r>
              <a:rPr lang="en-US" sz="4400" dirty="0"/>
              <a:t>What submission options does NIH support?</a:t>
            </a:r>
          </a:p>
        </p:txBody>
      </p:sp>
    </p:spTree>
    <p:extLst>
      <p:ext uri="{BB962C8B-B14F-4D97-AF65-F5344CB8AC3E}">
        <p14:creationId xmlns:p14="http://schemas.microsoft.com/office/powerpoint/2010/main" val="47952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Options Supported by NIH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838200" y="6371673"/>
            <a:ext cx="1165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 tooltip="Submission options"/>
              </a:rPr>
              <a:t>https://grants.nih.gov/grants/how-to-apply-application-guide/prepare-to-apply-and-register/submission-options.htm</a:t>
            </a:r>
            <a:r>
              <a:rPr lang="en-US" sz="1600" dirty="0"/>
              <a:t> </a:t>
            </a:r>
          </a:p>
        </p:txBody>
      </p:sp>
      <p:graphicFrame>
        <p:nvGraphicFramePr>
          <p:cNvPr id="8" name="Chart 7" descr="Submission Options used to Apply to NIH&#10;ASSIST 43.5%; Institutional S2S 50%; Workspace 6.5%">
            <a:extLst>
              <a:ext uri="{FF2B5EF4-FFF2-40B4-BE49-F238E27FC236}">
                <a16:creationId xmlns:a16="http://schemas.microsoft.com/office/drawing/2014/main" id="{DB1B34BF-1ADE-4A68-BD55-CE0A340D6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524769"/>
              </p:ext>
            </p:extLst>
          </p:nvPr>
        </p:nvGraphicFramePr>
        <p:xfrm>
          <a:off x="6160665" y="2140802"/>
          <a:ext cx="5867400" cy="398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5" descr="Applications flow from submission options through to Grants.gov and finally to NIH systems">
            <a:extLst>
              <a:ext uri="{FF2B5EF4-FFF2-40B4-BE49-F238E27FC236}">
                <a16:creationId xmlns:a16="http://schemas.microsoft.com/office/drawing/2014/main" id="{02B78A2A-2176-4A7B-BE0C-759FBC58AEC7}"/>
              </a:ext>
            </a:extLst>
          </p:cNvPr>
          <p:cNvGrpSpPr/>
          <p:nvPr/>
        </p:nvGrpSpPr>
        <p:grpSpPr>
          <a:xfrm>
            <a:off x="685800" y="1898932"/>
            <a:ext cx="5208609" cy="4213544"/>
            <a:chOff x="1121364" y="1898932"/>
            <a:chExt cx="5208609" cy="4213544"/>
          </a:xfrm>
        </p:grpSpPr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3EEC00D1-5DAD-420B-9EF2-F339526ECD9E}"/>
                </a:ext>
              </a:extLst>
            </p:cNvPr>
            <p:cNvSpPr/>
            <p:nvPr/>
          </p:nvSpPr>
          <p:spPr>
            <a:xfrm>
              <a:off x="1422445" y="4972169"/>
              <a:ext cx="4368755" cy="10869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data_center_400_clr_7637.png" title="&quot;&quot;">
              <a:extLst>
                <a:ext uri="{FF2B5EF4-FFF2-40B4-BE49-F238E27FC236}">
                  <a16:creationId xmlns:a16="http://schemas.microsoft.com/office/drawing/2014/main" id="{31AF612F-B049-4AAF-9F3B-205C1F52B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7586" y="4918803"/>
              <a:ext cx="1981200" cy="1193673"/>
            </a:xfrm>
            <a:prstGeom prst="rect">
              <a:avLst/>
            </a:prstGeom>
          </p:spPr>
        </p:pic>
        <p:pic>
          <p:nvPicPr>
            <p:cNvPr id="33" name="Picture 32" descr="Division of Communication &amp; Outreach">
              <a:extLst>
                <a:ext uri="{FF2B5EF4-FFF2-40B4-BE49-F238E27FC236}">
                  <a16:creationId xmlns:a16="http://schemas.microsoft.com/office/drawing/2014/main" id="{3E89E262-8729-4FF7-A740-32D560E97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474" y="5192191"/>
              <a:ext cx="1099725" cy="64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ight Arrow 8" title="&quot;&quot;">
              <a:extLst>
                <a:ext uri="{FF2B5EF4-FFF2-40B4-BE49-F238E27FC236}">
                  <a16:creationId xmlns:a16="http://schemas.microsoft.com/office/drawing/2014/main" id="{D8765510-E440-4607-ACF5-E51DC9C20122}"/>
                </a:ext>
              </a:extLst>
            </p:cNvPr>
            <p:cNvSpPr/>
            <p:nvPr/>
          </p:nvSpPr>
          <p:spPr>
            <a:xfrm rot="5400000">
              <a:off x="3198328" y="4788617"/>
              <a:ext cx="537544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36">
              <a:extLst>
                <a:ext uri="{FF2B5EF4-FFF2-40B4-BE49-F238E27FC236}">
                  <a16:creationId xmlns:a16="http://schemas.microsoft.com/office/drawing/2014/main" id="{4123900A-2F64-4BD6-AC43-47DF38791299}"/>
                </a:ext>
              </a:extLst>
            </p:cNvPr>
            <p:cNvSpPr/>
            <p:nvPr/>
          </p:nvSpPr>
          <p:spPr>
            <a:xfrm>
              <a:off x="1422445" y="3623403"/>
              <a:ext cx="4368755" cy="10869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title="&quot;&quot;">
              <a:extLst>
                <a:ext uri="{FF2B5EF4-FFF2-40B4-BE49-F238E27FC236}">
                  <a16:creationId xmlns:a16="http://schemas.microsoft.com/office/drawing/2014/main" id="{F7249FB4-4E4A-4586-B44A-A15146C44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76005" y="3623403"/>
              <a:ext cx="1981200" cy="1193673"/>
            </a:xfrm>
            <a:prstGeom prst="rect">
              <a:avLst/>
            </a:prstGeom>
          </p:spPr>
        </p:pic>
        <p:pic>
          <p:nvPicPr>
            <p:cNvPr id="30" name="Picture 29" title="&quot;&quot;">
              <a:extLst>
                <a:ext uri="{FF2B5EF4-FFF2-40B4-BE49-F238E27FC236}">
                  <a16:creationId xmlns:a16="http://schemas.microsoft.com/office/drawing/2014/main" id="{BBC575C8-FCCB-46E3-9888-D6ED9DA2B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893" y="3834534"/>
              <a:ext cx="2041070" cy="685800"/>
            </a:xfrm>
            <a:prstGeom prst="rect">
              <a:avLst/>
            </a:prstGeom>
          </p:spPr>
        </p:pic>
        <p:sp>
          <p:nvSpPr>
            <p:cNvPr id="12" name="Right Arrow 10" title="&quot;&quot;">
              <a:extLst>
                <a:ext uri="{FF2B5EF4-FFF2-40B4-BE49-F238E27FC236}">
                  <a16:creationId xmlns:a16="http://schemas.microsoft.com/office/drawing/2014/main" id="{7E1B3E37-80A7-4D47-BFD7-880037C7C0C1}"/>
                </a:ext>
              </a:extLst>
            </p:cNvPr>
            <p:cNvSpPr/>
            <p:nvPr/>
          </p:nvSpPr>
          <p:spPr>
            <a:xfrm rot="5400000">
              <a:off x="3237247" y="3468355"/>
              <a:ext cx="459706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Arrow 11" title="&quot;&quot;">
              <a:extLst>
                <a:ext uri="{FF2B5EF4-FFF2-40B4-BE49-F238E27FC236}">
                  <a16:creationId xmlns:a16="http://schemas.microsoft.com/office/drawing/2014/main" id="{96488D0C-AEE9-4BC0-B7B8-915A1DB6CCC0}"/>
                </a:ext>
              </a:extLst>
            </p:cNvPr>
            <p:cNvSpPr/>
            <p:nvPr/>
          </p:nvSpPr>
          <p:spPr>
            <a:xfrm rot="5400000">
              <a:off x="5052253" y="3459486"/>
              <a:ext cx="487294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0F14638D-36CB-4DFE-8291-9198F97D8CE9}"/>
                </a:ext>
              </a:extLst>
            </p:cNvPr>
            <p:cNvSpPr/>
            <p:nvPr/>
          </p:nvSpPr>
          <p:spPr>
            <a:xfrm>
              <a:off x="2698733" y="1898932"/>
              <a:ext cx="1649455" cy="1534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Arrow 13" title="&quot;&quot;">
              <a:extLst>
                <a:ext uri="{FF2B5EF4-FFF2-40B4-BE49-F238E27FC236}">
                  <a16:creationId xmlns:a16="http://schemas.microsoft.com/office/drawing/2014/main" id="{CE188054-9143-4163-B252-E00EB4B168BF}"/>
                </a:ext>
              </a:extLst>
            </p:cNvPr>
            <p:cNvSpPr/>
            <p:nvPr/>
          </p:nvSpPr>
          <p:spPr>
            <a:xfrm rot="5400000">
              <a:off x="1634390" y="3466008"/>
              <a:ext cx="465020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laptop_custom_screen_11466.png" title="&quot;&quot;">
              <a:extLst>
                <a:ext uri="{FF2B5EF4-FFF2-40B4-BE49-F238E27FC236}">
                  <a16:creationId xmlns:a16="http://schemas.microsoft.com/office/drawing/2014/main" id="{54B50DBF-7EF7-47FA-91D4-592A69C1A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5614" y="1978019"/>
              <a:ext cx="1881235" cy="1328152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E2028E-BDCF-46D7-88EA-A4BB3D2FC3F2}"/>
                </a:ext>
              </a:extLst>
            </p:cNvPr>
            <p:cNvGrpSpPr/>
            <p:nvPr/>
          </p:nvGrpSpPr>
          <p:grpSpPr>
            <a:xfrm>
              <a:off x="1121364" y="1898932"/>
              <a:ext cx="1489973" cy="1520950"/>
              <a:chOff x="555040" y="1810368"/>
              <a:chExt cx="1489973" cy="1520950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2CB39B7A-F1BB-4DCA-A1B2-13A921FD7948}"/>
                  </a:ext>
                </a:extLst>
              </p:cNvPr>
              <p:cNvSpPr/>
              <p:nvPr/>
            </p:nvSpPr>
            <p:spPr>
              <a:xfrm>
                <a:off x="555040" y="1810368"/>
                <a:ext cx="1487448" cy="15209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9AC126-FC76-4CCD-918E-9860B4F137A3}"/>
                  </a:ext>
                </a:extLst>
              </p:cNvPr>
              <p:cNvSpPr txBox="1"/>
              <p:nvPr/>
            </p:nvSpPr>
            <p:spPr>
              <a:xfrm>
                <a:off x="850761" y="3009996"/>
                <a:ext cx="7889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ASSIST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28A1F3F-FD68-48DF-B396-E7C3CC018FF2}"/>
                  </a:ext>
                </a:extLst>
              </p:cNvPr>
              <p:cNvGrpSpPr/>
              <p:nvPr/>
            </p:nvGrpSpPr>
            <p:grpSpPr>
              <a:xfrm>
                <a:off x="597530" y="1907354"/>
                <a:ext cx="1447483" cy="1297484"/>
                <a:chOff x="607264" y="2166902"/>
                <a:chExt cx="1447483" cy="1297484"/>
              </a:xfrm>
            </p:grpSpPr>
            <p:pic>
              <p:nvPicPr>
                <p:cNvPr id="26" name="Picture 25" descr="computer_monitor_blue_screen_400_clr_3985.png" title="&quot;&quot;">
                  <a:extLst>
                    <a:ext uri="{FF2B5EF4-FFF2-40B4-BE49-F238E27FC236}">
                      <a16:creationId xmlns:a16="http://schemas.microsoft.com/office/drawing/2014/main" id="{C24BFBB1-F258-444B-8849-21D8AD9625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607264" y="2166902"/>
                  <a:ext cx="1447483" cy="1297484"/>
                </a:xfrm>
                <a:prstGeom prst="rect">
                  <a:avLst/>
                </a:prstGeom>
              </p:spPr>
            </p:pic>
            <p:pic>
              <p:nvPicPr>
                <p:cNvPr id="27" name="Picture 2" title="Monitor with ASSIST screen">
                  <a:extLst>
                    <a:ext uri="{FF2B5EF4-FFF2-40B4-BE49-F238E27FC236}">
                      <a16:creationId xmlns:a16="http://schemas.microsoft.com/office/drawing/2014/main" id="{88E77AF9-4B64-4ED5-B698-A857D906A6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540" y="2240816"/>
                  <a:ext cx="1073770" cy="750736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663606-0E71-46CB-B5C5-A7FF149F44A2}"/>
                </a:ext>
              </a:extLst>
            </p:cNvPr>
            <p:cNvSpPr txBox="1"/>
            <p:nvPr/>
          </p:nvSpPr>
          <p:spPr>
            <a:xfrm>
              <a:off x="2722422" y="3017106"/>
              <a:ext cx="16257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System-to-System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6E5394-9FF0-408B-9B29-1D9EFAB95224}"/>
                </a:ext>
              </a:extLst>
            </p:cNvPr>
            <p:cNvGrpSpPr/>
            <p:nvPr/>
          </p:nvGrpSpPr>
          <p:grpSpPr>
            <a:xfrm>
              <a:off x="4420388" y="1898932"/>
              <a:ext cx="1909585" cy="1507405"/>
              <a:chOff x="4800803" y="1898932"/>
              <a:chExt cx="1909585" cy="1507405"/>
            </a:xfrm>
          </p:grpSpPr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74A89FC7-E89E-4AC0-AC43-C3D1B54C3A79}"/>
                  </a:ext>
                </a:extLst>
              </p:cNvPr>
              <p:cNvSpPr/>
              <p:nvPr/>
            </p:nvSpPr>
            <p:spPr>
              <a:xfrm>
                <a:off x="4867527" y="1898932"/>
                <a:ext cx="1685674" cy="150740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cmpd="sng"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D4E722-939F-49BA-8EE9-8600EB411FE4}"/>
                  </a:ext>
                </a:extLst>
              </p:cNvPr>
              <p:cNvSpPr txBox="1"/>
              <p:nvPr/>
            </p:nvSpPr>
            <p:spPr>
              <a:xfrm>
                <a:off x="5180380" y="3053802"/>
                <a:ext cx="1077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Workspace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0A721AE-18ED-4D30-8AEF-D80760162E1B}"/>
                  </a:ext>
                </a:extLst>
              </p:cNvPr>
              <p:cNvGrpSpPr/>
              <p:nvPr/>
            </p:nvGrpSpPr>
            <p:grpSpPr>
              <a:xfrm>
                <a:off x="4800803" y="1912627"/>
                <a:ext cx="1909585" cy="1312840"/>
                <a:chOff x="4862483" y="2175424"/>
                <a:chExt cx="1909585" cy="1312840"/>
              </a:xfrm>
            </p:grpSpPr>
            <p:pic>
              <p:nvPicPr>
                <p:cNvPr id="24" name="Picture 23" title="&quot;&quot;">
                  <a:extLst>
                    <a:ext uri="{FF2B5EF4-FFF2-40B4-BE49-F238E27FC236}">
                      <a16:creationId xmlns:a16="http://schemas.microsoft.com/office/drawing/2014/main" id="{7F28BD99-4603-425D-A28E-CD95B76B90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2483" y="2175424"/>
                  <a:ext cx="1909585" cy="1312840"/>
                </a:xfrm>
                <a:prstGeom prst="rect">
                  <a:avLst/>
                </a:prstGeom>
              </p:spPr>
            </p:pic>
            <p:pic>
              <p:nvPicPr>
                <p:cNvPr id="25" name="Picture 24" title="workspace screenshot">
                  <a:extLst>
                    <a:ext uri="{FF2B5EF4-FFF2-40B4-BE49-F238E27FC236}">
                      <a16:creationId xmlns:a16="http://schemas.microsoft.com/office/drawing/2014/main" id="{50E263AC-1DA7-40D9-BEAB-580D263CAB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80797" y="2259573"/>
                  <a:ext cx="1017744" cy="57164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837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Submission Options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NIH ASSIST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209800"/>
            <a:ext cx="5846064" cy="4061611"/>
          </a:xfrm>
        </p:spPr>
        <p:txBody>
          <a:bodyPr/>
          <a:lstStyle/>
          <a:p>
            <a:r>
              <a:rPr lang="en-US" sz="2000" dirty="0"/>
              <a:t>Managed by NIH</a:t>
            </a:r>
          </a:p>
          <a:p>
            <a:r>
              <a:rPr lang="en-US" sz="2000" dirty="0"/>
              <a:t>Multi-user access</a:t>
            </a:r>
          </a:p>
          <a:p>
            <a:r>
              <a:rPr lang="en-US" sz="2000" dirty="0"/>
              <a:t>Leverages eRA Commons accounts</a:t>
            </a:r>
          </a:p>
          <a:p>
            <a:r>
              <a:rPr lang="en-US" sz="2000" dirty="0"/>
              <a:t>Pre-population from eRA Commons profiles </a:t>
            </a:r>
          </a:p>
          <a:p>
            <a:r>
              <a:rPr lang="en-US" sz="2000" dirty="0"/>
              <a:t>Pre-submission validations</a:t>
            </a:r>
          </a:p>
          <a:p>
            <a:r>
              <a:rPr lang="en-US" sz="2000" dirty="0"/>
              <a:t>Pre-submission preview in agency format</a:t>
            </a:r>
          </a:p>
          <a:p>
            <a:r>
              <a:rPr lang="en-US" sz="2000" dirty="0"/>
              <a:t>Track application status in a single system</a:t>
            </a:r>
          </a:p>
          <a:p>
            <a:r>
              <a:rPr lang="en-US" sz="2000" dirty="0"/>
              <a:t>Copy data to different application package</a:t>
            </a:r>
          </a:p>
          <a:p>
            <a:r>
              <a:rPr lang="en-US" sz="2000" dirty="0"/>
              <a:t>Supports all NIH competing applications</a:t>
            </a:r>
          </a:p>
          <a:p>
            <a:r>
              <a:rPr lang="en-US" sz="2000" dirty="0"/>
              <a:t>Pull study information from ClinicalTrials.gov</a:t>
            </a:r>
          </a:p>
          <a:p>
            <a:r>
              <a:rPr lang="en-US" sz="2000" dirty="0"/>
              <a:t>Integrated NIH messaging (tips, system alerts)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1518FA-353B-4528-A9E9-FC86FE2F71EF}"/>
              </a:ext>
            </a:extLst>
          </p:cNvPr>
          <p:cNvSpPr/>
          <p:nvPr/>
        </p:nvSpPr>
        <p:spPr>
          <a:xfrm>
            <a:off x="262860" y="6320135"/>
            <a:ext cx="575694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hlinkClick r:id="rId3" tooltip="Preparing Your Applicaiton Using ASSIST"/>
              </a:rPr>
              <a:t>https://grants.nih.gov/grants/how-to-apply-application-guide/prepare-to-apply-and-register/submission-options/assist.htm 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Grants.gov Workspace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209801"/>
            <a:ext cx="5867400" cy="4020234"/>
          </a:xfrm>
        </p:spPr>
        <p:txBody>
          <a:bodyPr/>
          <a:lstStyle/>
          <a:p>
            <a:r>
              <a:rPr lang="en-US" sz="2000" dirty="0"/>
              <a:t>Managed by Grants.gov</a:t>
            </a:r>
          </a:p>
          <a:p>
            <a:r>
              <a:rPr lang="en-US" sz="2000" dirty="0"/>
              <a:t>Multi-user access</a:t>
            </a:r>
          </a:p>
          <a:p>
            <a:r>
              <a:rPr lang="en-US" sz="2000" dirty="0"/>
              <a:t>Requires additional user registrations</a:t>
            </a:r>
          </a:p>
          <a:p>
            <a:r>
              <a:rPr lang="en-US" sz="2000" dirty="0"/>
              <a:t>No pre-population from existing profiles</a:t>
            </a:r>
          </a:p>
          <a:p>
            <a:r>
              <a:rPr lang="en-US" sz="2000" dirty="0"/>
              <a:t>Pre-submission validations</a:t>
            </a:r>
          </a:p>
          <a:p>
            <a:r>
              <a:rPr lang="en-US" sz="2000" dirty="0"/>
              <a:t>Pre-submission preview in agency format</a:t>
            </a:r>
          </a:p>
          <a:p>
            <a:r>
              <a:rPr lang="en-US" sz="2000" dirty="0"/>
              <a:t>Must track application in multiple systems</a:t>
            </a:r>
          </a:p>
          <a:p>
            <a:r>
              <a:rPr lang="en-US" sz="2000" dirty="0"/>
              <a:t>Reuse forms; copy application data</a:t>
            </a:r>
          </a:p>
          <a:p>
            <a:r>
              <a:rPr lang="en-US" sz="2000" dirty="0"/>
              <a:t>Supports NIH single-project competing applications (no multi-project support)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E2C5B2-F772-429C-AF85-A76E49D39E28}"/>
              </a:ext>
            </a:extLst>
          </p:cNvPr>
          <p:cNvSpPr/>
          <p:nvPr/>
        </p:nvSpPr>
        <p:spPr>
          <a:xfrm>
            <a:off x="6172200" y="6324600"/>
            <a:ext cx="585362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" dirty="0">
                <a:hlinkClick r:id="rId4" tooltip="Workspace overview"/>
              </a:rPr>
              <a:t/>
            </a:r>
            <a:br>
              <a:rPr lang="en-US" sz="600" dirty="0">
                <a:hlinkClick r:id="rId4" tooltip="Workspace overview"/>
              </a:rPr>
            </a:br>
            <a:r>
              <a:rPr lang="en-US" sz="1400" dirty="0">
                <a:hlinkClick r:id="rId4" tooltip="Workspace overview"/>
              </a:rPr>
              <a:t>https://www.grants.gov/web/grants/applicants/workspace-overview.html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800" dirty="0"/>
              <a:t> </a:t>
            </a:r>
            <a:endParaRPr lang="en-US" sz="1400" dirty="0"/>
          </a:p>
        </p:txBody>
      </p:sp>
      <p:pic>
        <p:nvPicPr>
          <p:cNvPr id="11" name="Picture 10" title="ti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503" y="6180474"/>
            <a:ext cx="609600" cy="642050"/>
          </a:xfrm>
          <a:prstGeom prst="rect">
            <a:avLst/>
          </a:prstGeom>
        </p:spPr>
      </p:pic>
      <p:pic>
        <p:nvPicPr>
          <p:cNvPr id="12" name="Picture 11" title="ti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172" y="6152971"/>
            <a:ext cx="609600" cy="6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 title="Where do I start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3700" y="1828800"/>
            <a:ext cx="5638800" cy="3048000"/>
          </a:xfrm>
        </p:spPr>
        <p:txBody>
          <a:bodyPr>
            <a:noAutofit/>
          </a:bodyPr>
          <a:lstStyle/>
          <a:p>
            <a:r>
              <a:rPr lang="en-US" sz="4400" dirty="0"/>
              <a:t>Where do I start?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1777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Application will be…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5752" y="1524000"/>
            <a:ext cx="8503920" cy="45750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Subject to the same registration requirements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Completed with the same data items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Routed through Grants.gov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Validated against the same NIH business rules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Assembled in a consistent format for review consideration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Tracked in eRA Commons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1" y="4572000"/>
            <a:ext cx="88168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33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…regardless of submission option used.</a:t>
            </a:r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200526" y="5257800"/>
            <a:ext cx="3800475" cy="1562100"/>
            <a:chOff x="4200526" y="5257800"/>
            <a:chExt cx="3800475" cy="1562100"/>
          </a:xfrm>
        </p:grpSpPr>
        <p:pic>
          <p:nvPicPr>
            <p:cNvPr id="7" name="Picture 6" title="scal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26" y="5867400"/>
              <a:ext cx="3800475" cy="952500"/>
            </a:xfrm>
            <a:prstGeom prst="rect">
              <a:avLst/>
            </a:prstGeom>
          </p:spPr>
        </p:pic>
        <p:pic>
          <p:nvPicPr>
            <p:cNvPr id="12" name="Picture 11" title="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725" y="5302404"/>
              <a:ext cx="1420876" cy="911158"/>
            </a:xfrm>
            <a:prstGeom prst="rect">
              <a:avLst/>
            </a:prstGeom>
          </p:spPr>
        </p:pic>
        <p:pic>
          <p:nvPicPr>
            <p:cNvPr id="17" name="Picture 16" descr="laptop_custom_screen_11466.png" title="&quot;&quot;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8379" y="5410200"/>
              <a:ext cx="1257526" cy="887813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5547277" y="5257800"/>
              <a:ext cx="1134301" cy="955762"/>
              <a:chOff x="3442461" y="7384877"/>
              <a:chExt cx="2210133" cy="1911523"/>
            </a:xfrm>
          </p:grpSpPr>
          <p:pic>
            <p:nvPicPr>
              <p:cNvPr id="21" name="Picture 20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42461" y="7384877"/>
                <a:ext cx="2210133" cy="1911523"/>
              </a:xfrm>
              <a:prstGeom prst="rect">
                <a:avLst/>
              </a:prstGeom>
            </p:spPr>
          </p:pic>
          <p:pic>
            <p:nvPicPr>
              <p:cNvPr id="22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3506" y="7529143"/>
                <a:ext cx="1630494" cy="115412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17" title="workspace screensho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59523" y="5363287"/>
              <a:ext cx="738557" cy="414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06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1036639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Application Forms via ASSIST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11545"/>
            <a:ext cx="4498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Excerpt from single-project FOA in NIH Guide…</a:t>
            </a:r>
          </a:p>
        </p:txBody>
      </p:sp>
      <p:pic>
        <p:nvPicPr>
          <p:cNvPr id="11" name="Picture 10" title="Use Grants.gov link in FOA above the Table of Contents to access Workspace for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91" y="1698813"/>
            <a:ext cx="8807056" cy="1706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 title="&quot;&quot;"/>
          <p:cNvSpPr/>
          <p:nvPr/>
        </p:nvSpPr>
        <p:spPr>
          <a:xfrm>
            <a:off x="331674" y="2141460"/>
            <a:ext cx="2346366" cy="4885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title="ASSIST login sc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94161"/>
            <a:ext cx="7525470" cy="50876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 title="&quot;&quot;"/>
          <p:cNvCxnSpPr/>
          <p:nvPr/>
        </p:nvCxnSpPr>
        <p:spPr>
          <a:xfrm>
            <a:off x="2686423" y="2385730"/>
            <a:ext cx="2294285" cy="604216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4057FDA2-F81F-425F-A039-D1BF6C8E5CC0}"/>
              </a:ext>
            </a:extLst>
          </p:cNvPr>
          <p:cNvSpPr/>
          <p:nvPr/>
        </p:nvSpPr>
        <p:spPr>
          <a:xfrm>
            <a:off x="1295399" y="4706092"/>
            <a:ext cx="2538165" cy="1389908"/>
          </a:xfrm>
          <a:prstGeom prst="wedgeRoundRectCallout">
            <a:avLst>
              <a:gd name="adj1" fmla="val 68690"/>
              <a:gd name="adj2" fmla="val 1904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Log in with eRA Commons credentials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99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822" y="370284"/>
            <a:ext cx="2814538" cy="6096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ASSIST screen layout</a:t>
            </a:r>
          </a:p>
        </p:txBody>
      </p:sp>
      <p:pic>
        <p:nvPicPr>
          <p:cNvPr id="11" name="Picture 10" title="ASSIST screen showing Application Saved message recieved after initi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517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47764" y="640080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086600" y="3505200"/>
            <a:ext cx="2590800" cy="385694"/>
          </a:xfrm>
          <a:prstGeom prst="wedgeRoundRectCallout">
            <a:avLst>
              <a:gd name="adj1" fmla="val -40804"/>
              <a:gd name="adj2" fmla="val 14126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Application forms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ectangle 3" title="&quot;&quot;"/>
          <p:cNvSpPr/>
          <p:nvPr/>
        </p:nvSpPr>
        <p:spPr>
          <a:xfrm>
            <a:off x="3048000" y="4190999"/>
            <a:ext cx="8610600" cy="704143"/>
          </a:xfrm>
          <a:prstGeom prst="rect">
            <a:avLst/>
          </a:prstGeom>
          <a:noFill/>
          <a:ln w="317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2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1036639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Application Forms via Workspace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4498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Excerpt from single-project FOA in NIH Guide…</a:t>
            </a:r>
          </a:p>
        </p:txBody>
      </p:sp>
      <p:pic>
        <p:nvPicPr>
          <p:cNvPr id="5" name="Picture 4" title="Use Grants.gov link in FOA above the Table of Contents to access Workspace for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4" y="1524000"/>
            <a:ext cx="8807056" cy="1706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 title="&quot;&quot;"/>
          <p:cNvSpPr/>
          <p:nvPr/>
        </p:nvSpPr>
        <p:spPr>
          <a:xfrm>
            <a:off x="609600" y="2731455"/>
            <a:ext cx="1298575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title="Grants.gov View Grant Opportunity page with link to App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99" y="3391925"/>
            <a:ext cx="5282155" cy="3179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 title="&quot;&quot;"/>
          <p:cNvSpPr/>
          <p:nvPr/>
        </p:nvSpPr>
        <p:spPr>
          <a:xfrm>
            <a:off x="5292077" y="6252146"/>
            <a:ext cx="381000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title="Package information and Login to Apply Not button in Grants.go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71" y="2377129"/>
            <a:ext cx="5998858" cy="417788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Oval 15" title="&quot;&quot;"/>
          <p:cNvSpPr/>
          <p:nvPr/>
        </p:nvSpPr>
        <p:spPr>
          <a:xfrm>
            <a:off x="5925260" y="5867400"/>
            <a:ext cx="1298575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 title="&quot;&quot;"/>
          <p:cNvCxnSpPr>
            <a:stCxn id="14" idx="7"/>
          </p:cNvCxnSpPr>
          <p:nvPr/>
        </p:nvCxnSpPr>
        <p:spPr>
          <a:xfrm flipV="1">
            <a:off x="5617281" y="6019800"/>
            <a:ext cx="250119" cy="279041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 title="&quot;&quot;"/>
          <p:cNvCxnSpPr>
            <a:stCxn id="11" idx="4"/>
          </p:cNvCxnSpPr>
          <p:nvPr/>
        </p:nvCxnSpPr>
        <p:spPr>
          <a:xfrm>
            <a:off x="1258887" y="3050309"/>
            <a:ext cx="0" cy="49652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609599"/>
          </a:xfrm>
        </p:spPr>
        <p:txBody>
          <a:bodyPr/>
          <a:lstStyle/>
          <a:p>
            <a:r>
              <a:rPr lang="en-US" dirty="0"/>
              <a:t>Sample Workspace Screen</a:t>
            </a:r>
          </a:p>
        </p:txBody>
      </p:sp>
      <p:pic>
        <p:nvPicPr>
          <p:cNvPr id="5" name="Picture 4" title="sample Grants.gov Workspace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62"/>
            <a:ext cx="10021097" cy="6747538"/>
          </a:xfrm>
          <a:prstGeom prst="rect">
            <a:avLst/>
          </a:prstGeom>
        </p:spPr>
      </p:pic>
      <p:sp>
        <p:nvSpPr>
          <p:cNvPr id="7" name="Rectangle 6" title="&quot;&quot;"/>
          <p:cNvSpPr/>
          <p:nvPr/>
        </p:nvSpPr>
        <p:spPr>
          <a:xfrm>
            <a:off x="1828800" y="4289739"/>
            <a:ext cx="3048000" cy="2480338"/>
          </a:xfrm>
          <a:prstGeom prst="rect">
            <a:avLst/>
          </a:prstGeom>
          <a:noFill/>
          <a:ln w="317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title="&quot;&quot;"/>
          <p:cNvSpPr/>
          <p:nvPr/>
        </p:nvSpPr>
        <p:spPr>
          <a:xfrm>
            <a:off x="8801897" y="4289739"/>
            <a:ext cx="2094703" cy="2480338"/>
          </a:xfrm>
          <a:prstGeom prst="rect">
            <a:avLst/>
          </a:prstGeom>
          <a:noFill/>
          <a:ln w="317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257800" y="5065802"/>
            <a:ext cx="3386446" cy="1511117"/>
          </a:xfrm>
          <a:prstGeom prst="wedgeRoundRectCallout">
            <a:avLst>
              <a:gd name="adj1" fmla="val 55885"/>
              <a:gd name="adj2" fmla="val 18849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Access forms using Download/Upload actions or enter data directly into </a:t>
            </a:r>
            <a:r>
              <a:rPr lang="en-US" sz="2400" kern="0" dirty="0" err="1">
                <a:solidFill>
                  <a:srgbClr val="002060"/>
                </a:solidFill>
                <a:latin typeface="Calibri"/>
              </a:rPr>
              <a:t>Webform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0" y="3810290"/>
            <a:ext cx="3048000" cy="385694"/>
          </a:xfrm>
          <a:prstGeom prst="wedgeRoundRectCallout">
            <a:avLst>
              <a:gd name="adj1" fmla="val -21189"/>
              <a:gd name="adj2" fmla="val 126063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Application forms list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4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752600"/>
            <a:ext cx="5638800" cy="2590800"/>
          </a:xfrm>
        </p:spPr>
        <p:txBody>
          <a:bodyPr>
            <a:noAutofit/>
          </a:bodyPr>
          <a:lstStyle/>
          <a:p>
            <a:r>
              <a:rPr lang="en-US" sz="4400" dirty="0"/>
              <a:t>Where can I find grant application instructions?</a:t>
            </a:r>
          </a:p>
        </p:txBody>
      </p:sp>
    </p:spTree>
    <p:extLst>
      <p:ext uri="{BB962C8B-B14F-4D97-AF65-F5344CB8AC3E}">
        <p14:creationId xmlns:p14="http://schemas.microsoft.com/office/powerpoint/2010/main" val="244760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5" name="Table 4" title="table of grant applicaiton instruct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27206"/>
              </p:ext>
            </p:extLst>
          </p:nvPr>
        </p:nvGraphicFramePr>
        <p:xfrm>
          <a:off x="554568" y="1524000"/>
          <a:ext cx="11104032" cy="455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85">
                <a:tc>
                  <a:txBody>
                    <a:bodyPr/>
                    <a:lstStyle/>
                    <a:p>
                      <a:r>
                        <a:rPr lang="en-US" dirty="0"/>
                        <a:t>General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FOA-specific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FOA-specific &amp; New Policy Updates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hlinkClick r:id="rId2"/>
                        </a:rPr>
                        <a:t>How to Apply - Application Guide</a:t>
                      </a:r>
                      <a:endParaRPr lang="en-US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/>
                        <a:t>Funding Opportunity Announcement</a:t>
                      </a:r>
                    </a:p>
                    <a:p>
                      <a:pPr marL="342900" lvl="0" indent="-342900">
                        <a:spcAft>
                          <a:spcPts val="3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Section IV. Application and Submission Information</a:t>
                      </a:r>
                    </a:p>
                    <a:p>
                      <a:pPr marL="0" lvl="0" indent="0">
                        <a:spcAft>
                          <a:spcPts val="3600"/>
                        </a:spcAft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Notices in NIH Guide for Grants &amp; Contracts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 title="top of sample F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252" y="4201845"/>
            <a:ext cx="2150922" cy="1665555"/>
          </a:xfrm>
          <a:prstGeom prst="rect">
            <a:avLst/>
          </a:prstGeom>
        </p:spPr>
      </p:pic>
      <p:pic>
        <p:nvPicPr>
          <p:cNvPr id="13" name="Picture 12" title="sample not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791" y="3539595"/>
            <a:ext cx="2753231" cy="1911632"/>
          </a:xfrm>
          <a:prstGeom prst="rect">
            <a:avLst/>
          </a:prstGeom>
          <a:ln>
            <a:solidFill>
              <a:schemeClr val="accent3">
                <a:shade val="75000"/>
              </a:schemeClr>
            </a:solidFill>
          </a:ln>
        </p:spPr>
      </p:pic>
      <p:pic>
        <p:nvPicPr>
          <p:cNvPr id="12" name="Picture 11" title="sample not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034" y="3711706"/>
            <a:ext cx="2646811" cy="1950644"/>
          </a:xfrm>
          <a:prstGeom prst="rect">
            <a:avLst/>
          </a:prstGeom>
          <a:ln>
            <a:solidFill>
              <a:schemeClr val="accent3">
                <a:shade val="75000"/>
              </a:schemeClr>
            </a:solidFill>
          </a:ln>
        </p:spPr>
      </p:pic>
      <p:pic>
        <p:nvPicPr>
          <p:cNvPr id="8" name="Picture 7" title="sample not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1" y="3838049"/>
            <a:ext cx="2553857" cy="1963996"/>
          </a:xfrm>
          <a:prstGeom prst="rect">
            <a:avLst/>
          </a:prstGeom>
          <a:ln>
            <a:solidFill>
              <a:schemeClr val="accent3">
                <a:shade val="75000"/>
              </a:schemeClr>
            </a:solidFill>
          </a:ln>
        </p:spPr>
      </p:pic>
      <p:sp>
        <p:nvSpPr>
          <p:cNvPr id="14" name="Up Arrow 13" descr="NIH Guide notices have highest precedence, followed by funding opportunity text, and then application guide instructions." title="arrow indicating priority order"/>
          <p:cNvSpPr/>
          <p:nvPr/>
        </p:nvSpPr>
        <p:spPr>
          <a:xfrm rot="5400000">
            <a:off x="5863436" y="1088034"/>
            <a:ext cx="693730" cy="10134600"/>
          </a:xfrm>
          <a:prstGeom prst="upArrow">
            <a:avLst/>
          </a:prstGeom>
          <a:solidFill>
            <a:srgbClr val="C00000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1162" y="5970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Least</a:t>
            </a:r>
            <a:r>
              <a:rPr lang="en-US" b="1" dirty="0">
                <a:solidFill>
                  <a:schemeClr val="bg1"/>
                </a:solidFill>
              </a:rPr>
              <a:t>                                 Precedence / Importance                                </a:t>
            </a:r>
            <a:r>
              <a:rPr lang="en-US" sz="1600" b="1" dirty="0">
                <a:solidFill>
                  <a:srgbClr val="FFFF00"/>
                </a:solidFill>
              </a:rPr>
              <a:t>Most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How to Apply - Applicaiton Guide screen&#10;">
            <a:extLst>
              <a:ext uri="{FF2B5EF4-FFF2-40B4-BE49-F238E27FC236}">
                <a16:creationId xmlns:a16="http://schemas.microsoft.com/office/drawing/2014/main" id="{041D5F14-7286-4EAF-8B74-C066E6394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903405"/>
            <a:ext cx="3491548" cy="1963995"/>
          </a:xfrm>
          <a:prstGeom prst="rect">
            <a:avLst/>
          </a:prstGeom>
        </p:spPr>
      </p:pic>
      <p:pic>
        <p:nvPicPr>
          <p:cNvPr id="16" name="Picture 15" title="ti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268" y="5486400"/>
            <a:ext cx="1151466" cy="12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993"/>
            <a:ext cx="11379200" cy="100100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Example: What would you put in the SF424 R&amp;R Agency Routing Identifier field given these instructions?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8757" y="1527048"/>
            <a:ext cx="11774486" cy="47975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Excerpt from </a:t>
            </a:r>
            <a:r>
              <a:rPr lang="en-US" dirty="0">
                <a:hlinkClick r:id="rId2"/>
              </a:rPr>
              <a:t>NOT-AG-19-012</a:t>
            </a:r>
            <a:r>
              <a:rPr lang="en-US" dirty="0"/>
              <a:t> - Notice of Special Interest: High-Priority Research Topic for PAR-19-070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For funding consideration, applicants must include "NOT-AG-19-012" (without quotation marks) in the Agency Routing Identifier field (box 4B) of the SF424 R&amp;R form. Applications without this information in box 4B will not be considered for this initiative.</a:t>
            </a:r>
          </a:p>
          <a:p>
            <a:pPr>
              <a:spcAft>
                <a:spcPts val="1200"/>
              </a:spcAft>
            </a:pPr>
            <a:r>
              <a:rPr lang="en-US" dirty="0"/>
              <a:t>FOA – no instruction for SF424 R&amp;R Agency Routing Identifier</a:t>
            </a:r>
          </a:p>
          <a:p>
            <a:pPr>
              <a:spcAft>
                <a:spcPts val="1200"/>
              </a:spcAft>
            </a:pPr>
            <a:r>
              <a:rPr lang="en-US" dirty="0"/>
              <a:t>Application Guide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 title="Application Guide instructions for Agency Routing Identifier fie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029200"/>
            <a:ext cx="8947355" cy="1485900"/>
          </a:xfrm>
          <a:prstGeom prst="rect">
            <a:avLst/>
          </a:prstGeom>
        </p:spPr>
      </p:pic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125" y="4419600"/>
            <a:ext cx="20141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60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Handy Resource – Annotated Form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6455664" cy="4572000"/>
          </a:xfrm>
        </p:spPr>
        <p:txBody>
          <a:bodyPr/>
          <a:lstStyle/>
          <a:p>
            <a:r>
              <a:rPr lang="en-US" dirty="0">
                <a:hlinkClick r:id="rId2"/>
              </a:rPr>
              <a:t>Annotated form sets</a:t>
            </a:r>
            <a:endParaRPr lang="en-US" dirty="0"/>
          </a:p>
          <a:p>
            <a:pPr lvl="1"/>
            <a:r>
              <a:rPr lang="en-US" dirty="0"/>
              <a:t>General, Small Business, and Multi-project versions available</a:t>
            </a:r>
          </a:p>
          <a:p>
            <a:pPr lvl="1"/>
            <a:r>
              <a:rPr lang="en-US" dirty="0"/>
              <a:t>Visual reference for data collected on each form with annotations on general rules for many fields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Does not replace official Application Guide, FOA, or Guide notice guidance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5" title="t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2601"/>
            <a:ext cx="1259730" cy="1326788"/>
          </a:xfrm>
          <a:prstGeom prst="rect">
            <a:avLst/>
          </a:prstGeom>
        </p:spPr>
      </p:pic>
      <p:pic>
        <p:nvPicPr>
          <p:cNvPr id="7" name="Picture 6" title="sample page from general annotated formset showing form fields and callout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600200"/>
            <a:ext cx="4419600" cy="4635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C6B7CE-3064-43B8-9F05-F7225A65F368}"/>
              </a:ext>
            </a:extLst>
          </p:cNvPr>
          <p:cNvSpPr/>
          <p:nvPr/>
        </p:nvSpPr>
        <p:spPr>
          <a:xfrm>
            <a:off x="1100257" y="6336268"/>
            <a:ext cx="9948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https://grants.nih.gov/grants/how-to-apply-application-guide/resources/annotated-form-sets.htm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546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752600"/>
            <a:ext cx="5638800" cy="2133600"/>
          </a:xfrm>
        </p:spPr>
        <p:txBody>
          <a:bodyPr>
            <a:noAutofit/>
          </a:bodyPr>
          <a:lstStyle/>
          <a:p>
            <a:r>
              <a:rPr lang="en-US" sz="4400" dirty="0"/>
              <a:t>What are application attachments?</a:t>
            </a:r>
          </a:p>
        </p:txBody>
      </p:sp>
    </p:spTree>
    <p:extLst>
      <p:ext uri="{BB962C8B-B14F-4D97-AF65-F5344CB8AC3E}">
        <p14:creationId xmlns:p14="http://schemas.microsoft.com/office/powerpoint/2010/main" val="303937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Grants &amp; Funding</a:t>
            </a:r>
          </a:p>
        </p:txBody>
      </p:sp>
      <p:pic>
        <p:nvPicPr>
          <p:cNvPr id="5" name="Picture 4" descr="OER Home Page | grants.nih.gov - Internet Explorer">
            <a:extLst>
              <a:ext uri="{FF2B5EF4-FFF2-40B4-BE49-F238E27FC236}">
                <a16:creationId xmlns:a16="http://schemas.microsoft.com/office/drawing/2014/main" id="{06E801F0-C6FA-4370-8BBD-B783E903F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82400" y="6384095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51021" y="550502"/>
            <a:ext cx="48006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Bookmark </a:t>
            </a:r>
            <a:r>
              <a:rPr lang="en-US" sz="2400" dirty="0">
                <a:hlinkClick r:id="rId3" tooltip="NIH Grants site"/>
              </a:rPr>
              <a:t>https://grants.nih.gov/</a:t>
            </a:r>
            <a:r>
              <a:rPr lang="en-US" sz="2400" dirty="0"/>
              <a:t> 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8686800" y="1676400"/>
            <a:ext cx="1905000" cy="4839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Helvetica"/>
            </a:endParaRPr>
          </a:p>
        </p:txBody>
      </p:sp>
      <p:sp>
        <p:nvSpPr>
          <p:cNvPr id="9" name="Rounded Rectangular Callout 8" descr="How to Apply- Application Guide&#10;"/>
          <p:cNvSpPr/>
          <p:nvPr/>
        </p:nvSpPr>
        <p:spPr>
          <a:xfrm>
            <a:off x="3757600" y="1828800"/>
            <a:ext cx="4668333" cy="1124008"/>
          </a:xfrm>
          <a:prstGeom prst="wedgeRoundRectCallout">
            <a:avLst>
              <a:gd name="adj1" fmla="val 58262"/>
              <a:gd name="adj2" fmla="val -36333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How to Apply- Application Guide</a:t>
            </a:r>
          </a:p>
        </p:txBody>
      </p:sp>
      <p:pic>
        <p:nvPicPr>
          <p:cNvPr id="11" name="Picture 10" title="ti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"/>
            <a:ext cx="729345" cy="7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15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Attachments – The Good Stuff!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103864" cy="49499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Application forms have several kinds of fields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Check boxes, dates, data entry text fields, </a:t>
            </a:r>
            <a:r>
              <a:rPr lang="en-US" b="1" dirty="0"/>
              <a:t>Attachments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Attachments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Prepared outside the application using Word or other editing software, converted to PDF format, and then added or uploaded to the application</a:t>
            </a:r>
          </a:p>
          <a:p>
            <a:pPr>
              <a:spcAft>
                <a:spcPts val="1200"/>
              </a:spcAft>
            </a:pPr>
            <a:r>
              <a:rPr lang="en-US" dirty="0"/>
              <a:t>Upon submission, NIH combines prepared forms and related attachments into a single e-Application PDF document used by NIH staff and reviewers (often referred to as an “application image”)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67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 Attachments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713464" cy="48737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/>
              <a:t>Use simple PDF-formatted files for all attachments (preserves applicant formatting)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Disable security features such as password protection 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Filenames must be unique within the application &amp; </a:t>
            </a:r>
            <a:r>
              <a:rPr lang="en-US" sz="2400" dirty="0">
                <a:solidFill>
                  <a:srgbClr val="C00000"/>
                </a:solidFill>
              </a:rPr>
              <a:t>50 characters or less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Use meaningful filenames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If FOA specifies a filename – use it!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Do not include headers or footers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Section headings as part of the text (e.g., Significance, Innovation, Approach) are encouraged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Follow guidelines for fonts and margins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Follow specified page limits (</a:t>
            </a:r>
            <a:r>
              <a:rPr lang="en-US" sz="2400" dirty="0">
                <a:hlinkClick r:id="rId2"/>
              </a:rPr>
              <a:t>Page Limits </a:t>
            </a:r>
            <a:r>
              <a:rPr lang="en-US" sz="2400" dirty="0"/>
              <a:t>page; Section IV.2 of announcement)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6400800"/>
            <a:ext cx="1082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tooltip="Format Attachments page"/>
              </a:rPr>
              <a:t>https://grants.nih.gov/grants/how-to-apply-application-guide/format-and-write/format-attachments.htm</a:t>
            </a:r>
            <a:endParaRPr lang="en-US" dirty="0"/>
          </a:p>
        </p:txBody>
      </p:sp>
      <p:pic>
        <p:nvPicPr>
          <p:cNvPr id="13" name="Picture 12" title="ti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2353"/>
            <a:ext cx="1151466" cy="1212760"/>
          </a:xfrm>
          <a:prstGeom prst="rect">
            <a:avLst/>
          </a:prstGeom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0" y="27432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42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752600"/>
            <a:ext cx="5638800" cy="2133600"/>
          </a:xfrm>
        </p:spPr>
        <p:txBody>
          <a:bodyPr>
            <a:noAutofit/>
          </a:bodyPr>
          <a:lstStyle/>
          <a:p>
            <a:r>
              <a:rPr lang="en-US" sz="4400" dirty="0"/>
              <a:t>When is my application due?</a:t>
            </a:r>
          </a:p>
        </p:txBody>
      </p:sp>
    </p:spTree>
    <p:extLst>
      <p:ext uri="{BB962C8B-B14F-4D97-AF65-F5344CB8AC3E}">
        <p14:creationId xmlns:p14="http://schemas.microsoft.com/office/powerpoint/2010/main" val="708349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On-time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180064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Each FOA or Notice of Special Interest indicates available due dates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Deadline = 5 pm local time of submitting organization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All registrations must be complete and active before the deadline (including SAM renewals)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Application must be free of all federal system-identified errors (Grants.gov &amp; eRA)</a:t>
            </a:r>
          </a:p>
          <a:p>
            <a:pPr>
              <a:spcAft>
                <a:spcPts val="600"/>
              </a:spcAft>
            </a:pPr>
            <a:r>
              <a:rPr lang="en-US" sz="2900" b="1" dirty="0">
                <a:solidFill>
                  <a:srgbClr val="C00000"/>
                </a:solidFill>
              </a:rPr>
              <a:t>Submit early!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Measure </a:t>
            </a:r>
            <a:r>
              <a:rPr lang="en-US" sz="2400" i="1" dirty="0"/>
              <a:t>early</a:t>
            </a:r>
            <a:r>
              <a:rPr lang="en-US" sz="2400" dirty="0"/>
              <a:t> on a calendar, not a clock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Allow time to correct any unexpected errors or submission issues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3" name="Picture 12" title="t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33" y="4572000"/>
            <a:ext cx="876300" cy="922947"/>
          </a:xfrm>
          <a:prstGeom prst="rect">
            <a:avLst/>
          </a:prstGeom>
        </p:spPr>
      </p:pic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710359"/>
            <a:ext cx="1981200" cy="214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6566" y="6356458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Policies Page</a:t>
            </a:r>
          </a:p>
        </p:txBody>
      </p:sp>
      <p:pic>
        <p:nvPicPr>
          <p:cNvPr id="7" name="Picture 6" descr="https://grants.nih.gov/grants/how-to-apply-application-guide/due-dates-and-submission-policies/submission-policies.htm" title="submission policies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"/>
            <a:ext cx="12178430" cy="6406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6407843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 tooltip="Submission Policies"/>
              </a:rPr>
              <a:t>https://grants.nih.gov/grants/how-to-apply-application-guide/due-dates-and-submission-policies/submission-policies.htm</a:t>
            </a:r>
            <a:r>
              <a:rPr lang="en-US" sz="1600" dirty="0"/>
              <a:t> </a:t>
            </a:r>
          </a:p>
        </p:txBody>
      </p:sp>
      <p:pic>
        <p:nvPicPr>
          <p:cNvPr id="15" name="Picture 14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-126841"/>
            <a:ext cx="2763574" cy="2946241"/>
          </a:xfrm>
          <a:prstGeom prst="rect">
            <a:avLst/>
          </a:prstGeom>
        </p:spPr>
      </p:pic>
      <p:pic>
        <p:nvPicPr>
          <p:cNvPr id="19" name="Picture 18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057400"/>
            <a:ext cx="2514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33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C343-C731-4570-9F7A-EACD1CE5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16" y="152401"/>
            <a:ext cx="11379200" cy="985964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think your application would be accepted late </a:t>
            </a:r>
            <a:br>
              <a:rPr lang="en-US" dirty="0"/>
            </a:br>
            <a:r>
              <a:rPr lang="en-US" dirty="0"/>
              <a:t>under these circumstances?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FBD7D-A695-4A25-AD49-44811319DB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" name="Picture 4" title="&quot;&quot;">
            <a:extLst>
              <a:ext uri="{FF2B5EF4-FFF2-40B4-BE49-F238E27FC236}">
                <a16:creationId xmlns:a16="http://schemas.microsoft.com/office/drawing/2014/main" id="{E0AFD611-6329-4749-880D-5C56CF9F2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81" y="4003858"/>
            <a:ext cx="3729084" cy="999238"/>
          </a:xfrm>
          <a:prstGeom prst="rect">
            <a:avLst/>
          </a:prstGeom>
        </p:spPr>
      </p:pic>
      <p:pic>
        <p:nvPicPr>
          <p:cNvPr id="6" name="Picture 5" title="&quot;&quot;">
            <a:extLst>
              <a:ext uri="{FF2B5EF4-FFF2-40B4-BE49-F238E27FC236}">
                <a16:creationId xmlns:a16="http://schemas.microsoft.com/office/drawing/2014/main" id="{8BF40445-ED20-4F2B-9F95-1238FE1D0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34" y="1676400"/>
            <a:ext cx="3729084" cy="999238"/>
          </a:xfrm>
          <a:prstGeom prst="rect">
            <a:avLst/>
          </a:prstGeom>
        </p:spPr>
      </p:pic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27BCAADF-3E34-42F4-8C27-364776693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4831" y="5155383"/>
            <a:ext cx="3729084" cy="999238"/>
          </a:xfrm>
          <a:prstGeom prst="rect">
            <a:avLst/>
          </a:prstGeom>
        </p:spPr>
      </p:pic>
      <p:pic>
        <p:nvPicPr>
          <p:cNvPr id="8" name="Picture 7" title="&quot;&quot;">
            <a:extLst>
              <a:ext uri="{FF2B5EF4-FFF2-40B4-BE49-F238E27FC236}">
                <a16:creationId xmlns:a16="http://schemas.microsoft.com/office/drawing/2014/main" id="{A8FA7AB6-1188-45A2-B5AB-C0E0A77C1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411" y="2845428"/>
            <a:ext cx="3729084" cy="999238"/>
          </a:xfrm>
          <a:prstGeom prst="rect">
            <a:avLst/>
          </a:prstGeom>
        </p:spPr>
      </p:pic>
      <p:pic>
        <p:nvPicPr>
          <p:cNvPr id="9" name="Picture 8" title="&quot;&quot;">
            <a:extLst>
              <a:ext uri="{FF2B5EF4-FFF2-40B4-BE49-F238E27FC236}">
                <a16:creationId xmlns:a16="http://schemas.microsoft.com/office/drawing/2014/main" id="{DD5E0955-E47A-41B7-8D76-08DBDB746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574" y="5155383"/>
            <a:ext cx="3729084" cy="999238"/>
          </a:xfrm>
          <a:prstGeom prst="rect">
            <a:avLst/>
          </a:prstGeom>
        </p:spPr>
      </p:pic>
      <p:pic>
        <p:nvPicPr>
          <p:cNvPr id="10" name="Picture 9" title="&quot;&quot;">
            <a:extLst>
              <a:ext uri="{FF2B5EF4-FFF2-40B4-BE49-F238E27FC236}">
                <a16:creationId xmlns:a16="http://schemas.microsoft.com/office/drawing/2014/main" id="{2DA3729E-098D-4E22-80E7-6B9AA55A6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626" y="2845428"/>
            <a:ext cx="3729084" cy="999238"/>
          </a:xfrm>
          <a:prstGeom prst="rect">
            <a:avLst/>
          </a:prstGeom>
        </p:spPr>
      </p:pic>
      <p:grpSp>
        <p:nvGrpSpPr>
          <p:cNvPr id="11" name="Group 10" title="&quot;&quot;">
            <a:extLst>
              <a:ext uri="{FF2B5EF4-FFF2-40B4-BE49-F238E27FC236}">
                <a16:creationId xmlns:a16="http://schemas.microsoft.com/office/drawing/2014/main" id="{046AF458-8859-4AD5-BFC4-0F54B5C6745C}"/>
              </a:ext>
            </a:extLst>
          </p:cNvPr>
          <p:cNvGrpSpPr/>
          <p:nvPr/>
        </p:nvGrpSpPr>
        <p:grpSpPr>
          <a:xfrm>
            <a:off x="583073" y="1818074"/>
            <a:ext cx="3143457" cy="760586"/>
            <a:chOff x="5219477" y="995322"/>
            <a:chExt cx="6261323" cy="1514980"/>
          </a:xfrm>
        </p:grpSpPr>
        <p:sp>
          <p:nvSpPr>
            <p:cNvPr id="12" name="Freeform: Shape 39">
              <a:extLst>
                <a:ext uri="{FF2B5EF4-FFF2-40B4-BE49-F238E27FC236}">
                  <a16:creationId xmlns:a16="http://schemas.microsoft.com/office/drawing/2014/main" id="{D5499DAD-9CDC-49CF-87FC-673EB5A93AB6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40">
              <a:extLst>
                <a:ext uri="{FF2B5EF4-FFF2-40B4-BE49-F238E27FC236}">
                  <a16:creationId xmlns:a16="http://schemas.microsoft.com/office/drawing/2014/main" id="{4C236CEC-598F-4389-B56A-D22849A38A1F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 title="&quot;&quot;">
            <a:extLst>
              <a:ext uri="{FF2B5EF4-FFF2-40B4-BE49-F238E27FC236}">
                <a16:creationId xmlns:a16="http://schemas.microsoft.com/office/drawing/2014/main" id="{C630485B-EEEF-43E8-BFDD-0C4296545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79" y="1697144"/>
            <a:ext cx="3729084" cy="999238"/>
          </a:xfrm>
          <a:prstGeom prst="rect">
            <a:avLst/>
          </a:prstGeom>
        </p:spPr>
      </p:pic>
      <p:grpSp>
        <p:nvGrpSpPr>
          <p:cNvPr id="15" name="Group 14" title="&quot;&quot;">
            <a:extLst>
              <a:ext uri="{FF2B5EF4-FFF2-40B4-BE49-F238E27FC236}">
                <a16:creationId xmlns:a16="http://schemas.microsoft.com/office/drawing/2014/main" id="{E87F834A-2891-438D-B18F-490BBA723DF3}"/>
              </a:ext>
            </a:extLst>
          </p:cNvPr>
          <p:cNvGrpSpPr/>
          <p:nvPr/>
        </p:nvGrpSpPr>
        <p:grpSpPr>
          <a:xfrm>
            <a:off x="2850058" y="1809539"/>
            <a:ext cx="3143457" cy="760586"/>
            <a:chOff x="5342415" y="977137"/>
            <a:chExt cx="6261323" cy="15149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2ED59A-768C-4566-90B6-8B0B1E09B78B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A4B0309-CF3C-458F-BB10-D05C99C5A761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27">
                <a:extLst>
                  <a:ext uri="{FF2B5EF4-FFF2-40B4-BE49-F238E27FC236}">
                    <a16:creationId xmlns:a16="http://schemas.microsoft.com/office/drawing/2014/main" id="{CF765E89-1786-4088-B6BB-8D130A6C2003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691421-DC78-4023-8389-F6990C116135}"/>
                </a:ext>
              </a:extLst>
            </p:cNvPr>
            <p:cNvSpPr txBox="1"/>
            <p:nvPr/>
          </p:nvSpPr>
          <p:spPr>
            <a:xfrm>
              <a:off x="6699534" y="1395143"/>
              <a:ext cx="4456629" cy="73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Won’t be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 accepted.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0" name="Group 19" title="&quot;&quot;">
            <a:extLst>
              <a:ext uri="{FF2B5EF4-FFF2-40B4-BE49-F238E27FC236}">
                <a16:creationId xmlns:a16="http://schemas.microsoft.com/office/drawing/2014/main" id="{CB9EF263-C3BA-404B-9330-2875C3F7C95C}"/>
              </a:ext>
            </a:extLst>
          </p:cNvPr>
          <p:cNvGrpSpPr/>
          <p:nvPr/>
        </p:nvGrpSpPr>
        <p:grpSpPr>
          <a:xfrm>
            <a:off x="513320" y="1729559"/>
            <a:ext cx="2875548" cy="902451"/>
            <a:chOff x="1690777" y="2053087"/>
            <a:chExt cx="3700733" cy="1449238"/>
          </a:xfrm>
          <a:effectLst/>
        </p:grpSpPr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id="{C9403E7D-BAEA-421C-A459-8D3115CE6BD2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277AA8C0-D521-46B9-B832-B9871CA468B6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9">
              <a:extLst>
                <a:ext uri="{FF2B5EF4-FFF2-40B4-BE49-F238E27FC236}">
                  <a16:creationId xmlns:a16="http://schemas.microsoft.com/office/drawing/2014/main" id="{D7DDCF8A-9182-4069-8655-CA68E9EB30A8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5B9BD5">
                    <a:shade val="30000"/>
                    <a:satMod val="115000"/>
                    <a:lumMod val="76000"/>
                    <a:lumOff val="24000"/>
                  </a:srgbClr>
                </a:gs>
                <a:gs pos="0">
                  <a:srgbClr val="5B9BD5">
                    <a:shade val="67500"/>
                    <a:satMod val="115000"/>
                    <a:lumMod val="77000"/>
                    <a:lumOff val="23000"/>
                  </a:srgbClr>
                </a:gs>
                <a:gs pos="100000">
                  <a:srgbClr val="5B9BD5">
                    <a:shade val="100000"/>
                    <a:satMod val="115000"/>
                    <a:lumMod val="72000"/>
                  </a:srgbClr>
                </a:gs>
                <a:gs pos="94000">
                  <a:srgbClr val="5B9BD5">
                    <a:shade val="100000"/>
                    <a:satMod val="115000"/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 title="&quot;&quot;">
            <a:extLst>
              <a:ext uri="{FF2B5EF4-FFF2-40B4-BE49-F238E27FC236}">
                <a16:creationId xmlns:a16="http://schemas.microsoft.com/office/drawing/2014/main" id="{27F53667-F712-4148-B4AB-E64258155B6E}"/>
              </a:ext>
            </a:extLst>
          </p:cNvPr>
          <p:cNvGrpSpPr/>
          <p:nvPr/>
        </p:nvGrpSpPr>
        <p:grpSpPr>
          <a:xfrm>
            <a:off x="594537" y="1733936"/>
            <a:ext cx="2496869" cy="830997"/>
            <a:chOff x="1205155" y="850132"/>
            <a:chExt cx="4973408" cy="16552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900AC7-1067-46A1-BB2A-9E6C0EE26DB6}"/>
                </a:ext>
              </a:extLst>
            </p:cNvPr>
            <p:cNvSpPr txBox="1"/>
            <p:nvPr/>
          </p:nvSpPr>
          <p:spPr>
            <a:xfrm>
              <a:off x="1205155" y="850132"/>
              <a:ext cx="1056641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EB98D2-63D0-4802-96D9-C1DC64CF06C9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DEF8C7-BB9C-4B23-8704-73C2C3E97B3B}"/>
                </a:ext>
              </a:extLst>
            </p:cNvPr>
            <p:cNvSpPr txBox="1"/>
            <p:nvPr/>
          </p:nvSpPr>
          <p:spPr>
            <a:xfrm>
              <a:off x="2397005" y="1083942"/>
              <a:ext cx="3781558" cy="128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PI has </a:t>
              </a:r>
              <a:r>
                <a:rPr lang="en-US" kern="0" dirty="0">
                  <a:latin typeface="Calibri" panose="020F0502020204030204"/>
                </a:rPr>
                <a:t>h</a:t>
              </a:r>
              <a:r>
                <a:rPr kumimoji="0" lang="en-US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eavy</a:t>
              </a: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 teaching </a:t>
              </a:r>
              <a:r>
                <a:rPr lang="en-US" kern="0" dirty="0">
                  <a:latin typeface="Calibri" panose="020F0502020204030204"/>
                </a:rPr>
                <a:t>b</a:t>
              </a:r>
              <a:r>
                <a:rPr kumimoji="0" lang="en-US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urden</a:t>
              </a: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.</a:t>
              </a:r>
            </a:p>
          </p:txBody>
        </p:sp>
      </p:grpSp>
      <p:grpSp>
        <p:nvGrpSpPr>
          <p:cNvPr id="28" name="Group 27" title="&quot;&quot;">
            <a:extLst>
              <a:ext uri="{FF2B5EF4-FFF2-40B4-BE49-F238E27FC236}">
                <a16:creationId xmlns:a16="http://schemas.microsoft.com/office/drawing/2014/main" id="{DE070FF1-2CD1-45F9-83FE-489C3F0A85EA}"/>
              </a:ext>
            </a:extLst>
          </p:cNvPr>
          <p:cNvGrpSpPr/>
          <p:nvPr/>
        </p:nvGrpSpPr>
        <p:grpSpPr>
          <a:xfrm>
            <a:off x="542988" y="4137116"/>
            <a:ext cx="3143457" cy="760586"/>
            <a:chOff x="5219477" y="995322"/>
            <a:chExt cx="6261323" cy="1514980"/>
          </a:xfrm>
        </p:grpSpPr>
        <p:sp>
          <p:nvSpPr>
            <p:cNvPr id="29" name="Freeform: Shape 91">
              <a:extLst>
                <a:ext uri="{FF2B5EF4-FFF2-40B4-BE49-F238E27FC236}">
                  <a16:creationId xmlns:a16="http://schemas.microsoft.com/office/drawing/2014/main" id="{1E5F5981-C797-4C2E-8D25-C499AFD79680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92">
              <a:extLst>
                <a:ext uri="{FF2B5EF4-FFF2-40B4-BE49-F238E27FC236}">
                  <a16:creationId xmlns:a16="http://schemas.microsoft.com/office/drawing/2014/main" id="{9026874C-9BBC-4F24-A5EF-1C0719B252B2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1" name="Picture 30" title="&quot;&quot;">
            <a:extLst>
              <a:ext uri="{FF2B5EF4-FFF2-40B4-BE49-F238E27FC236}">
                <a16:creationId xmlns:a16="http://schemas.microsoft.com/office/drawing/2014/main" id="{A724A15A-4637-4C63-9FD2-4B41198C8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26" y="4024602"/>
            <a:ext cx="3729084" cy="999238"/>
          </a:xfrm>
          <a:prstGeom prst="rect">
            <a:avLst/>
          </a:prstGeom>
        </p:spPr>
      </p:pic>
      <p:grpSp>
        <p:nvGrpSpPr>
          <p:cNvPr id="32" name="Group 31" title="&quot;&quot;">
            <a:extLst>
              <a:ext uri="{FF2B5EF4-FFF2-40B4-BE49-F238E27FC236}">
                <a16:creationId xmlns:a16="http://schemas.microsoft.com/office/drawing/2014/main" id="{F84373DA-53A1-4F52-957B-DB45F68180F6}"/>
              </a:ext>
            </a:extLst>
          </p:cNvPr>
          <p:cNvGrpSpPr/>
          <p:nvPr/>
        </p:nvGrpSpPr>
        <p:grpSpPr>
          <a:xfrm>
            <a:off x="2849296" y="4139451"/>
            <a:ext cx="3143457" cy="760586"/>
            <a:chOff x="5342415" y="977137"/>
            <a:chExt cx="6261323" cy="151498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89D6A20-8C5D-4CA2-98FB-15EE0CA25CED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35" name="Freeform: Shape 97">
                <a:extLst>
                  <a:ext uri="{FF2B5EF4-FFF2-40B4-BE49-F238E27FC236}">
                    <a16:creationId xmlns:a16="http://schemas.microsoft.com/office/drawing/2014/main" id="{E1EDF588-064A-4FF9-9DB2-9703B25E6846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98">
                <a:extLst>
                  <a:ext uri="{FF2B5EF4-FFF2-40B4-BE49-F238E27FC236}">
                    <a16:creationId xmlns:a16="http://schemas.microsoft.com/office/drawing/2014/main" id="{8C1CF108-95E5-40D7-BFD5-E3651CB0DDA0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0DB1CD-993E-4B50-9217-812139C041BC}"/>
                </a:ext>
              </a:extLst>
            </p:cNvPr>
            <p:cNvSpPr txBox="1"/>
            <p:nvPr/>
          </p:nvSpPr>
          <p:spPr>
            <a:xfrm>
              <a:off x="6730259" y="1268490"/>
              <a:ext cx="4060132" cy="73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Won’t be accepted.</a:t>
              </a:r>
            </a:p>
          </p:txBody>
        </p:sp>
      </p:grpSp>
      <p:grpSp>
        <p:nvGrpSpPr>
          <p:cNvPr id="37" name="Group 36" title="&quot;&quot;">
            <a:extLst>
              <a:ext uri="{FF2B5EF4-FFF2-40B4-BE49-F238E27FC236}">
                <a16:creationId xmlns:a16="http://schemas.microsoft.com/office/drawing/2014/main" id="{DE0F6B93-30AA-466B-B600-2351ED45BF5A}"/>
              </a:ext>
            </a:extLst>
          </p:cNvPr>
          <p:cNvGrpSpPr/>
          <p:nvPr/>
        </p:nvGrpSpPr>
        <p:grpSpPr>
          <a:xfrm>
            <a:off x="518500" y="4050321"/>
            <a:ext cx="2875548" cy="902451"/>
            <a:chOff x="1690777" y="2053087"/>
            <a:chExt cx="3700733" cy="1449238"/>
          </a:xfrm>
          <a:effectLst/>
        </p:grpSpPr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id="{3F6C3CEB-9E08-4DC2-BDB6-D3FC6ED914B5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id="{9C0D1068-5675-4116-8A6B-A28579AA23F6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id="{2EF11535-D7CD-43B4-BD9A-4006C23D339C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ED7D31">
                    <a:lumMod val="76000"/>
                    <a:lumOff val="24000"/>
                  </a:srgbClr>
                </a:gs>
                <a:gs pos="0">
                  <a:srgbClr val="ED7D31">
                    <a:lumMod val="76000"/>
                    <a:lumOff val="24000"/>
                  </a:srgbClr>
                </a:gs>
                <a:gs pos="100000">
                  <a:srgbClr val="ED7D31">
                    <a:lumMod val="72000"/>
                  </a:srgbClr>
                </a:gs>
                <a:gs pos="94000">
                  <a:srgbClr val="ED7D31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 title="&quot;&quot;">
            <a:extLst>
              <a:ext uri="{FF2B5EF4-FFF2-40B4-BE49-F238E27FC236}">
                <a16:creationId xmlns:a16="http://schemas.microsoft.com/office/drawing/2014/main" id="{47B127BC-A7DE-4690-BBFD-AE2BF6AD1B8D}"/>
              </a:ext>
            </a:extLst>
          </p:cNvPr>
          <p:cNvGrpSpPr/>
          <p:nvPr/>
        </p:nvGrpSpPr>
        <p:grpSpPr>
          <a:xfrm>
            <a:off x="603116" y="4035717"/>
            <a:ext cx="2628806" cy="1088668"/>
            <a:chOff x="1205155" y="760933"/>
            <a:chExt cx="5236208" cy="216847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A0956A-4ABD-4588-B729-6342DD38149B}"/>
                </a:ext>
              </a:extLst>
            </p:cNvPr>
            <p:cNvSpPr txBox="1"/>
            <p:nvPr/>
          </p:nvSpPr>
          <p:spPr>
            <a:xfrm>
              <a:off x="1205155" y="906348"/>
              <a:ext cx="1056641" cy="20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FA9253-17C8-488E-B253-D80F675F9381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C01904F-5B41-4969-AAA3-43A785400D1D}"/>
                </a:ext>
              </a:extLst>
            </p:cNvPr>
            <p:cNvSpPr txBox="1"/>
            <p:nvPr/>
          </p:nvSpPr>
          <p:spPr>
            <a:xfrm>
              <a:off x="2292554" y="760933"/>
              <a:ext cx="4148809" cy="183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Signing Official (SO) in hospital on the due date.</a:t>
              </a:r>
            </a:p>
          </p:txBody>
        </p:sp>
      </p:grpSp>
      <p:grpSp>
        <p:nvGrpSpPr>
          <p:cNvPr id="45" name="Group 44" title="&quot;&quot;">
            <a:extLst>
              <a:ext uri="{FF2B5EF4-FFF2-40B4-BE49-F238E27FC236}">
                <a16:creationId xmlns:a16="http://schemas.microsoft.com/office/drawing/2014/main" id="{068E2ED1-CC3F-4E9F-A7DD-1EF94FBA3F45}"/>
              </a:ext>
            </a:extLst>
          </p:cNvPr>
          <p:cNvGrpSpPr/>
          <p:nvPr/>
        </p:nvGrpSpPr>
        <p:grpSpPr>
          <a:xfrm rot="10800000">
            <a:off x="2815726" y="2965314"/>
            <a:ext cx="3143457" cy="760586"/>
            <a:chOff x="5219477" y="995322"/>
            <a:chExt cx="6261323" cy="1514980"/>
          </a:xfrm>
        </p:grpSpPr>
        <p:sp>
          <p:nvSpPr>
            <p:cNvPr id="46" name="Freeform: Shape 108">
              <a:extLst>
                <a:ext uri="{FF2B5EF4-FFF2-40B4-BE49-F238E27FC236}">
                  <a16:creationId xmlns:a16="http://schemas.microsoft.com/office/drawing/2014/main" id="{C67E8433-C28F-4039-9FDC-65FD0055AD1B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109">
              <a:extLst>
                <a:ext uri="{FF2B5EF4-FFF2-40B4-BE49-F238E27FC236}">
                  <a16:creationId xmlns:a16="http://schemas.microsoft.com/office/drawing/2014/main" id="{929C4DCF-A7C8-45C7-881D-9370261C2552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 title="&quot;&quot;">
            <a:extLst>
              <a:ext uri="{FF2B5EF4-FFF2-40B4-BE49-F238E27FC236}">
                <a16:creationId xmlns:a16="http://schemas.microsoft.com/office/drawing/2014/main" id="{C30BE2B1-38B6-41B0-9F83-B9841760917D}"/>
              </a:ext>
            </a:extLst>
          </p:cNvPr>
          <p:cNvGrpSpPr/>
          <p:nvPr/>
        </p:nvGrpSpPr>
        <p:grpSpPr>
          <a:xfrm>
            <a:off x="513320" y="2957508"/>
            <a:ext cx="3143457" cy="832786"/>
            <a:chOff x="1848457" y="2288831"/>
            <a:chExt cx="4647000" cy="123111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F6722DB-8FC9-4E1B-BCCA-8494491A5B5D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51" name="Freeform: Shape 113">
                <a:extLst>
                  <a:ext uri="{FF2B5EF4-FFF2-40B4-BE49-F238E27FC236}">
                    <a16:creationId xmlns:a16="http://schemas.microsoft.com/office/drawing/2014/main" id="{405F8545-D333-4C56-8F52-46D388501986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114">
                <a:extLst>
                  <a:ext uri="{FF2B5EF4-FFF2-40B4-BE49-F238E27FC236}">
                    <a16:creationId xmlns:a16="http://schemas.microsoft.com/office/drawing/2014/main" id="{FADB4F8A-18C5-43C8-8FCC-56398FDBC873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D2E7C18-18D0-4FE1-8FCA-CD4E1C897DD7}"/>
                </a:ext>
              </a:extLst>
            </p:cNvPr>
            <p:cNvSpPr txBox="1"/>
            <p:nvPr/>
          </p:nvSpPr>
          <p:spPr>
            <a:xfrm>
              <a:off x="2174567" y="2291476"/>
              <a:ext cx="3628126" cy="122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Document in cover letter; submit in late window; high chance of acceptance. </a:t>
              </a:r>
            </a:p>
          </p:txBody>
        </p:sp>
      </p:grpSp>
      <p:grpSp>
        <p:nvGrpSpPr>
          <p:cNvPr id="53" name="Group 52" title="&quot;&quot;">
            <a:extLst>
              <a:ext uri="{FF2B5EF4-FFF2-40B4-BE49-F238E27FC236}">
                <a16:creationId xmlns:a16="http://schemas.microsoft.com/office/drawing/2014/main" id="{9EEB6F57-76CD-4DF0-854B-E8685ED2EDDC}"/>
              </a:ext>
            </a:extLst>
          </p:cNvPr>
          <p:cNvGrpSpPr/>
          <p:nvPr/>
        </p:nvGrpSpPr>
        <p:grpSpPr>
          <a:xfrm rot="10800000">
            <a:off x="3117205" y="2881754"/>
            <a:ext cx="2875548" cy="902451"/>
            <a:chOff x="1690777" y="2053087"/>
            <a:chExt cx="3700733" cy="1449238"/>
          </a:xfrm>
          <a:effectLst/>
        </p:grpSpPr>
        <p:sp>
          <p:nvSpPr>
            <p:cNvPr id="54" name="Freeform: Shape 116">
              <a:extLst>
                <a:ext uri="{FF2B5EF4-FFF2-40B4-BE49-F238E27FC236}">
                  <a16:creationId xmlns:a16="http://schemas.microsoft.com/office/drawing/2014/main" id="{87823118-05DF-4A29-B5D8-D5C8A54849D5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117">
              <a:extLst>
                <a:ext uri="{FF2B5EF4-FFF2-40B4-BE49-F238E27FC236}">
                  <a16:creationId xmlns:a16="http://schemas.microsoft.com/office/drawing/2014/main" id="{5BD68736-B399-47CB-AA38-0E5BAF5D7CA6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118">
              <a:extLst>
                <a:ext uri="{FF2B5EF4-FFF2-40B4-BE49-F238E27FC236}">
                  <a16:creationId xmlns:a16="http://schemas.microsoft.com/office/drawing/2014/main" id="{82A7281A-9C43-4E3C-8272-2AEE487F33F4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70AD47">
                    <a:lumMod val="76000"/>
                    <a:lumOff val="24000"/>
                  </a:srgbClr>
                </a:gs>
                <a:gs pos="0">
                  <a:srgbClr val="70AD47">
                    <a:lumMod val="76000"/>
                    <a:lumOff val="24000"/>
                  </a:srgbClr>
                </a:gs>
                <a:gs pos="100000">
                  <a:srgbClr val="70AD47">
                    <a:lumMod val="72000"/>
                  </a:srgbClr>
                </a:gs>
                <a:gs pos="94000">
                  <a:srgbClr val="70AD47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 title="&quot;&quot;">
            <a:extLst>
              <a:ext uri="{FF2B5EF4-FFF2-40B4-BE49-F238E27FC236}">
                <a16:creationId xmlns:a16="http://schemas.microsoft.com/office/drawing/2014/main" id="{7027F83F-BAA4-4DAB-8047-A29E6A86CF00}"/>
              </a:ext>
            </a:extLst>
          </p:cNvPr>
          <p:cNvGrpSpPr/>
          <p:nvPr/>
        </p:nvGrpSpPr>
        <p:grpSpPr>
          <a:xfrm>
            <a:off x="3388240" y="2916331"/>
            <a:ext cx="2518668" cy="1015663"/>
            <a:chOff x="1406911" y="1028516"/>
            <a:chExt cx="5016827" cy="202305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5A2E30-20CE-4050-8949-5EE50345F450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20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6A0BC4B-AC3B-4B63-AE21-C3A97A7469EE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A15FC50-9B24-4E26-B27F-1222CF2160FB}"/>
                </a:ext>
              </a:extLst>
            </p:cNvPr>
            <p:cNvSpPr txBox="1"/>
            <p:nvPr/>
          </p:nvSpPr>
          <p:spPr>
            <a:xfrm>
              <a:off x="1406911" y="1244178"/>
              <a:ext cx="3781561" cy="128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PI in hospital on the due date.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1" name="Group 60" title="&quot;&quot;">
            <a:extLst>
              <a:ext uri="{FF2B5EF4-FFF2-40B4-BE49-F238E27FC236}">
                <a16:creationId xmlns:a16="http://schemas.microsoft.com/office/drawing/2014/main" id="{E59F9CDD-22D5-4D7F-9DFE-361D169C75CD}"/>
              </a:ext>
            </a:extLst>
          </p:cNvPr>
          <p:cNvGrpSpPr/>
          <p:nvPr/>
        </p:nvGrpSpPr>
        <p:grpSpPr>
          <a:xfrm rot="10800000">
            <a:off x="2817729" y="5287336"/>
            <a:ext cx="3143457" cy="760586"/>
            <a:chOff x="5219477" y="995322"/>
            <a:chExt cx="6261323" cy="1514980"/>
          </a:xfrm>
        </p:grpSpPr>
        <p:sp>
          <p:nvSpPr>
            <p:cNvPr id="62" name="Freeform: Shape 71">
              <a:extLst>
                <a:ext uri="{FF2B5EF4-FFF2-40B4-BE49-F238E27FC236}">
                  <a16:creationId xmlns:a16="http://schemas.microsoft.com/office/drawing/2014/main" id="{17D8F4DA-0D9D-4A65-BC73-A66198128710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72">
              <a:extLst>
                <a:ext uri="{FF2B5EF4-FFF2-40B4-BE49-F238E27FC236}">
                  <a16:creationId xmlns:a16="http://schemas.microsoft.com/office/drawing/2014/main" id="{8333268F-33BD-465B-B3A1-180C62654473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oup 63" title="&quot;&quot;">
            <a:extLst>
              <a:ext uri="{FF2B5EF4-FFF2-40B4-BE49-F238E27FC236}">
                <a16:creationId xmlns:a16="http://schemas.microsoft.com/office/drawing/2014/main" id="{50609162-FB79-4704-BC3D-A7015E0468B4}"/>
              </a:ext>
            </a:extLst>
          </p:cNvPr>
          <p:cNvGrpSpPr/>
          <p:nvPr/>
        </p:nvGrpSpPr>
        <p:grpSpPr>
          <a:xfrm>
            <a:off x="481062" y="5357912"/>
            <a:ext cx="3143457" cy="760586"/>
            <a:chOff x="1848457" y="2288831"/>
            <a:chExt cx="4647000" cy="112438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B7C897F-42AA-4BD2-88CC-3AF032576926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67" name="Freeform: Shape 76">
                <a:extLst>
                  <a:ext uri="{FF2B5EF4-FFF2-40B4-BE49-F238E27FC236}">
                    <a16:creationId xmlns:a16="http://schemas.microsoft.com/office/drawing/2014/main" id="{038F6A68-3E76-4A3F-BD6B-CD426497E020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77">
                <a:extLst>
                  <a:ext uri="{FF2B5EF4-FFF2-40B4-BE49-F238E27FC236}">
                    <a16:creationId xmlns:a16="http://schemas.microsoft.com/office/drawing/2014/main" id="{7A0EC6BC-7AE3-49AF-AE11-5CC208E6FC18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015E40E-0FAE-46D4-A99A-23978CEA82D6}"/>
                </a:ext>
              </a:extLst>
            </p:cNvPr>
            <p:cNvSpPr txBox="1"/>
            <p:nvPr/>
          </p:nvSpPr>
          <p:spPr>
            <a:xfrm>
              <a:off x="2267382" y="2575352"/>
              <a:ext cx="3878782" cy="545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Not likely to be accepted. </a:t>
              </a:r>
            </a:p>
          </p:txBody>
        </p:sp>
      </p:grpSp>
      <p:grpSp>
        <p:nvGrpSpPr>
          <p:cNvPr id="69" name="Group 68" title="&quot;&quot;">
            <a:extLst>
              <a:ext uri="{FF2B5EF4-FFF2-40B4-BE49-F238E27FC236}">
                <a16:creationId xmlns:a16="http://schemas.microsoft.com/office/drawing/2014/main" id="{9EBDBDD2-429D-44C3-A8A8-C013E04E950A}"/>
              </a:ext>
            </a:extLst>
          </p:cNvPr>
          <p:cNvGrpSpPr/>
          <p:nvPr/>
        </p:nvGrpSpPr>
        <p:grpSpPr>
          <a:xfrm rot="10800000">
            <a:off x="3119208" y="5203776"/>
            <a:ext cx="2875548" cy="902451"/>
            <a:chOff x="1690777" y="2053087"/>
            <a:chExt cx="3700733" cy="1449238"/>
          </a:xfrm>
          <a:effectLst/>
        </p:grpSpPr>
        <p:sp>
          <p:nvSpPr>
            <p:cNvPr id="70" name="Freeform: Shape 79">
              <a:extLst>
                <a:ext uri="{FF2B5EF4-FFF2-40B4-BE49-F238E27FC236}">
                  <a16:creationId xmlns:a16="http://schemas.microsoft.com/office/drawing/2014/main" id="{9F6CAE8F-D942-488F-96C5-44449644E0A5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80">
              <a:extLst>
                <a:ext uri="{FF2B5EF4-FFF2-40B4-BE49-F238E27FC236}">
                  <a16:creationId xmlns:a16="http://schemas.microsoft.com/office/drawing/2014/main" id="{27CDAE69-606B-4EF0-A565-01C6CB67FB52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81">
              <a:extLst>
                <a:ext uri="{FF2B5EF4-FFF2-40B4-BE49-F238E27FC236}">
                  <a16:creationId xmlns:a16="http://schemas.microsoft.com/office/drawing/2014/main" id="{AF06A2B9-CA28-42CD-8AE9-0EE73F7B2C95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FFC000">
                    <a:lumMod val="76000"/>
                    <a:lumOff val="24000"/>
                  </a:srgbClr>
                </a:gs>
                <a:gs pos="0">
                  <a:srgbClr val="FFC000">
                    <a:lumMod val="76000"/>
                    <a:lumOff val="24000"/>
                  </a:srgbClr>
                </a:gs>
                <a:gs pos="100000">
                  <a:srgbClr val="FFC000">
                    <a:lumMod val="72000"/>
                  </a:srgbClr>
                </a:gs>
                <a:gs pos="94000">
                  <a:srgbClr val="FFC000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 title="&quot;&quot;">
            <a:extLst>
              <a:ext uri="{FF2B5EF4-FFF2-40B4-BE49-F238E27FC236}">
                <a16:creationId xmlns:a16="http://schemas.microsoft.com/office/drawing/2014/main" id="{7DB2E978-6700-4F49-BBFB-BBFF7BF40DBF}"/>
              </a:ext>
            </a:extLst>
          </p:cNvPr>
          <p:cNvGrpSpPr/>
          <p:nvPr/>
        </p:nvGrpSpPr>
        <p:grpSpPr>
          <a:xfrm>
            <a:off x="3195550" y="5264237"/>
            <a:ext cx="2687182" cy="848126"/>
            <a:chOff x="1071255" y="1028516"/>
            <a:chExt cx="5352483" cy="168934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A7E332F-497B-44B4-805E-0A95587C5791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94CCFE2-1083-47AF-8F55-50D198672F8B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EA08117-B7BB-4993-9494-FC7A2858BFB8}"/>
                </a:ext>
              </a:extLst>
            </p:cNvPr>
            <p:cNvSpPr txBox="1"/>
            <p:nvPr/>
          </p:nvSpPr>
          <p:spPr>
            <a:xfrm>
              <a:off x="1071255" y="1062635"/>
              <a:ext cx="4297741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Didn’t complete registrations; started 1 week before due date.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77" name="Group 76" title="&quot;&quot;">
            <a:extLst>
              <a:ext uri="{FF2B5EF4-FFF2-40B4-BE49-F238E27FC236}">
                <a16:creationId xmlns:a16="http://schemas.microsoft.com/office/drawing/2014/main" id="{E9B77230-5BFD-4E02-8A81-2C178FBA8EBA}"/>
              </a:ext>
            </a:extLst>
          </p:cNvPr>
          <p:cNvGrpSpPr/>
          <p:nvPr/>
        </p:nvGrpSpPr>
        <p:grpSpPr>
          <a:xfrm>
            <a:off x="6255028" y="1810030"/>
            <a:ext cx="3143457" cy="760586"/>
            <a:chOff x="5219477" y="995322"/>
            <a:chExt cx="6261323" cy="1514980"/>
          </a:xfrm>
        </p:grpSpPr>
        <p:sp>
          <p:nvSpPr>
            <p:cNvPr id="78" name="Freeform: Shape 187">
              <a:extLst>
                <a:ext uri="{FF2B5EF4-FFF2-40B4-BE49-F238E27FC236}">
                  <a16:creationId xmlns:a16="http://schemas.microsoft.com/office/drawing/2014/main" id="{97D3A052-F2B0-4640-9176-E8E8C2BD8598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188">
              <a:extLst>
                <a:ext uri="{FF2B5EF4-FFF2-40B4-BE49-F238E27FC236}">
                  <a16:creationId xmlns:a16="http://schemas.microsoft.com/office/drawing/2014/main" id="{A99C266D-B6E1-40EA-AB6D-7D1D97F0F451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 title="&quot;&quot;">
            <a:extLst>
              <a:ext uri="{FF2B5EF4-FFF2-40B4-BE49-F238E27FC236}">
                <a16:creationId xmlns:a16="http://schemas.microsoft.com/office/drawing/2014/main" id="{3E3709F8-2768-4C94-8E90-2C343044AA19}"/>
              </a:ext>
            </a:extLst>
          </p:cNvPr>
          <p:cNvGrpSpPr/>
          <p:nvPr/>
        </p:nvGrpSpPr>
        <p:grpSpPr>
          <a:xfrm>
            <a:off x="8522013" y="1765820"/>
            <a:ext cx="3143457" cy="830997"/>
            <a:chOff x="5342415" y="906077"/>
            <a:chExt cx="6261323" cy="165522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B615F54-5099-4537-ADE9-212120497A7B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83" name="Freeform: Shape 193">
                <a:extLst>
                  <a:ext uri="{FF2B5EF4-FFF2-40B4-BE49-F238E27FC236}">
                    <a16:creationId xmlns:a16="http://schemas.microsoft.com/office/drawing/2014/main" id="{0F855D62-3613-4A31-BE0A-37EC73E4264F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194">
                <a:extLst>
                  <a:ext uri="{FF2B5EF4-FFF2-40B4-BE49-F238E27FC236}">
                    <a16:creationId xmlns:a16="http://schemas.microsoft.com/office/drawing/2014/main" id="{3ABB650F-FF60-4290-B71E-38FD45085F9E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45193EB-C13F-4607-AEDA-B0FD9EC2C5EE}"/>
                </a:ext>
              </a:extLst>
            </p:cNvPr>
            <p:cNvSpPr txBox="1"/>
            <p:nvPr/>
          </p:nvSpPr>
          <p:spPr>
            <a:xfrm>
              <a:off x="6363169" y="906077"/>
              <a:ext cx="4863492" cy="1655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Document in cover letter; submit in late window; high chance of acceptance. </a:t>
              </a:r>
            </a:p>
          </p:txBody>
        </p:sp>
      </p:grpSp>
      <p:grpSp>
        <p:nvGrpSpPr>
          <p:cNvPr id="85" name="Group 84" title="&quot;&quot;">
            <a:extLst>
              <a:ext uri="{FF2B5EF4-FFF2-40B4-BE49-F238E27FC236}">
                <a16:creationId xmlns:a16="http://schemas.microsoft.com/office/drawing/2014/main" id="{D1CF2390-9C79-4E6F-B2CF-EC7D0D225685}"/>
              </a:ext>
            </a:extLst>
          </p:cNvPr>
          <p:cNvGrpSpPr/>
          <p:nvPr/>
        </p:nvGrpSpPr>
        <p:grpSpPr>
          <a:xfrm>
            <a:off x="6185275" y="1721515"/>
            <a:ext cx="2875548" cy="902451"/>
            <a:chOff x="1690777" y="2053087"/>
            <a:chExt cx="3700733" cy="1449238"/>
          </a:xfrm>
          <a:effectLst/>
        </p:grpSpPr>
        <p:sp>
          <p:nvSpPr>
            <p:cNvPr id="86" name="Freeform: Shape 196">
              <a:extLst>
                <a:ext uri="{FF2B5EF4-FFF2-40B4-BE49-F238E27FC236}">
                  <a16:creationId xmlns:a16="http://schemas.microsoft.com/office/drawing/2014/main" id="{2630C7BA-0603-43DD-91E3-A6C70B0DAE3B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197">
              <a:extLst>
                <a:ext uri="{FF2B5EF4-FFF2-40B4-BE49-F238E27FC236}">
                  <a16:creationId xmlns:a16="http://schemas.microsoft.com/office/drawing/2014/main" id="{5C8E112B-4AE7-4489-90AF-952496C45B46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198">
              <a:extLst>
                <a:ext uri="{FF2B5EF4-FFF2-40B4-BE49-F238E27FC236}">
                  <a16:creationId xmlns:a16="http://schemas.microsoft.com/office/drawing/2014/main" id="{D6F52694-C8B8-44BC-84FA-AA32A5BE324A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70AD47">
                    <a:lumMod val="76000"/>
                    <a:lumOff val="24000"/>
                  </a:srgbClr>
                </a:gs>
                <a:gs pos="0">
                  <a:srgbClr val="70AD47">
                    <a:lumMod val="77000"/>
                    <a:lumOff val="23000"/>
                  </a:srgbClr>
                </a:gs>
                <a:gs pos="100000">
                  <a:srgbClr val="70AD47">
                    <a:lumMod val="72000"/>
                  </a:srgbClr>
                </a:gs>
                <a:gs pos="94000">
                  <a:srgbClr val="70AD47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88" title="&quot;&quot;">
            <a:extLst>
              <a:ext uri="{FF2B5EF4-FFF2-40B4-BE49-F238E27FC236}">
                <a16:creationId xmlns:a16="http://schemas.microsoft.com/office/drawing/2014/main" id="{8BD43485-06F1-4240-81D3-D0188302B269}"/>
              </a:ext>
            </a:extLst>
          </p:cNvPr>
          <p:cNvGrpSpPr/>
          <p:nvPr/>
        </p:nvGrpSpPr>
        <p:grpSpPr>
          <a:xfrm>
            <a:off x="6354440" y="1739058"/>
            <a:ext cx="2638687" cy="844539"/>
            <a:chOff x="1205155" y="850132"/>
            <a:chExt cx="5255890" cy="1682201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0C9A153-217D-48EC-BD09-1C5354CF1F54}"/>
                </a:ext>
              </a:extLst>
            </p:cNvPr>
            <p:cNvSpPr txBox="1"/>
            <p:nvPr/>
          </p:nvSpPr>
          <p:spPr>
            <a:xfrm>
              <a:off x="1205155" y="850132"/>
              <a:ext cx="1056641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0163B44-EB85-4411-9E82-45DE2867E16F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A13A2A5-D631-4464-A8CF-10C5CB95A4FD}"/>
                </a:ext>
              </a:extLst>
            </p:cNvPr>
            <p:cNvSpPr txBox="1"/>
            <p:nvPr/>
          </p:nvSpPr>
          <p:spPr>
            <a:xfrm>
              <a:off x="2208175" y="877106"/>
              <a:ext cx="425287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PI served on NIH study section the week of the due date.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93" name="Group 92" title="&quot;&quot;">
            <a:extLst>
              <a:ext uri="{FF2B5EF4-FFF2-40B4-BE49-F238E27FC236}">
                <a16:creationId xmlns:a16="http://schemas.microsoft.com/office/drawing/2014/main" id="{5B9F5D33-BCC1-419B-8614-F469FBA987E4}"/>
              </a:ext>
            </a:extLst>
          </p:cNvPr>
          <p:cNvGrpSpPr/>
          <p:nvPr/>
        </p:nvGrpSpPr>
        <p:grpSpPr>
          <a:xfrm>
            <a:off x="6214943" y="4129072"/>
            <a:ext cx="3143457" cy="760586"/>
            <a:chOff x="5219477" y="995322"/>
            <a:chExt cx="6261323" cy="1514980"/>
          </a:xfrm>
        </p:grpSpPr>
        <p:sp>
          <p:nvSpPr>
            <p:cNvPr id="94" name="Freeform: Shape 204">
              <a:extLst>
                <a:ext uri="{FF2B5EF4-FFF2-40B4-BE49-F238E27FC236}">
                  <a16:creationId xmlns:a16="http://schemas.microsoft.com/office/drawing/2014/main" id="{B6AF368B-A39F-4F0F-8671-600B2F244C14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205">
              <a:extLst>
                <a:ext uri="{FF2B5EF4-FFF2-40B4-BE49-F238E27FC236}">
                  <a16:creationId xmlns:a16="http://schemas.microsoft.com/office/drawing/2014/main" id="{F4B1481E-9C7B-465B-998F-72A32B4E7059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 title="&quot;&quot;">
            <a:extLst>
              <a:ext uri="{FF2B5EF4-FFF2-40B4-BE49-F238E27FC236}">
                <a16:creationId xmlns:a16="http://schemas.microsoft.com/office/drawing/2014/main" id="{71417738-4A60-403F-876B-85A3F7477868}"/>
              </a:ext>
            </a:extLst>
          </p:cNvPr>
          <p:cNvGrpSpPr/>
          <p:nvPr/>
        </p:nvGrpSpPr>
        <p:grpSpPr>
          <a:xfrm>
            <a:off x="8521251" y="4115625"/>
            <a:ext cx="3143457" cy="1046440"/>
            <a:chOff x="5342415" y="945702"/>
            <a:chExt cx="6261323" cy="2084361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FBEDA0B-9F8D-4BB7-987F-7F4D32B7757A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9" name="Freeform: Shape 210">
                <a:extLst>
                  <a:ext uri="{FF2B5EF4-FFF2-40B4-BE49-F238E27FC236}">
                    <a16:creationId xmlns:a16="http://schemas.microsoft.com/office/drawing/2014/main" id="{8F19EC5A-038B-4FE0-91A2-3717ACEB79AF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211">
                <a:extLst>
                  <a:ext uri="{FF2B5EF4-FFF2-40B4-BE49-F238E27FC236}">
                    <a16:creationId xmlns:a16="http://schemas.microsoft.com/office/drawing/2014/main" id="{5F71C023-977A-4F11-AF57-BA1187420419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616B98D-7B31-41A3-B282-FC7E94EA16F1}"/>
                </a:ext>
              </a:extLst>
            </p:cNvPr>
            <p:cNvSpPr txBox="1"/>
            <p:nvPr/>
          </p:nvSpPr>
          <p:spPr>
            <a:xfrm>
              <a:off x="6403223" y="945702"/>
              <a:ext cx="4835734" cy="208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kern="0" dirty="0">
                  <a:solidFill>
                    <a:srgbClr val="FFC000">
                      <a:lumMod val="50000"/>
                    </a:srgbClr>
                  </a:solidFill>
                  <a:latin typeface="Calibri" panose="020F0502020204030204"/>
                </a:rPr>
                <a:t>Without other extenuating circumstances, won’t be accepted.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kern="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grpSp>
        <p:nvGrpSpPr>
          <p:cNvPr id="101" name="Group 100" title="&quot;&quot;">
            <a:extLst>
              <a:ext uri="{FF2B5EF4-FFF2-40B4-BE49-F238E27FC236}">
                <a16:creationId xmlns:a16="http://schemas.microsoft.com/office/drawing/2014/main" id="{7F7D9587-2AE6-4FA7-9300-DA4AA83FFDDC}"/>
              </a:ext>
            </a:extLst>
          </p:cNvPr>
          <p:cNvGrpSpPr/>
          <p:nvPr/>
        </p:nvGrpSpPr>
        <p:grpSpPr>
          <a:xfrm>
            <a:off x="6190455" y="4042277"/>
            <a:ext cx="2875548" cy="902451"/>
            <a:chOff x="1690777" y="2053087"/>
            <a:chExt cx="3700733" cy="1449238"/>
          </a:xfrm>
          <a:effectLst/>
        </p:grpSpPr>
        <p:sp>
          <p:nvSpPr>
            <p:cNvPr id="102" name="Freeform: Shape 213">
              <a:extLst>
                <a:ext uri="{FF2B5EF4-FFF2-40B4-BE49-F238E27FC236}">
                  <a16:creationId xmlns:a16="http://schemas.microsoft.com/office/drawing/2014/main" id="{64941F29-75C2-42E4-BEE1-3E3B37E4E325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214">
              <a:extLst>
                <a:ext uri="{FF2B5EF4-FFF2-40B4-BE49-F238E27FC236}">
                  <a16:creationId xmlns:a16="http://schemas.microsoft.com/office/drawing/2014/main" id="{5490DDE9-B310-40CB-A962-50D3FE7C64EF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215">
              <a:extLst>
                <a:ext uri="{FF2B5EF4-FFF2-40B4-BE49-F238E27FC236}">
                  <a16:creationId xmlns:a16="http://schemas.microsoft.com/office/drawing/2014/main" id="{6AF5308D-159A-4BD5-A6EC-2B2534F3D37B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FFC000">
                    <a:lumMod val="76000"/>
                    <a:lumOff val="24000"/>
                  </a:srgbClr>
                </a:gs>
                <a:gs pos="0">
                  <a:srgbClr val="FFC000">
                    <a:lumMod val="76000"/>
                    <a:lumOff val="24000"/>
                  </a:srgbClr>
                </a:gs>
                <a:gs pos="100000">
                  <a:srgbClr val="FFC000">
                    <a:lumMod val="72000"/>
                  </a:srgbClr>
                </a:gs>
                <a:gs pos="94000">
                  <a:srgbClr val="FFC000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 title="&quot;&quot;">
            <a:extLst>
              <a:ext uri="{FF2B5EF4-FFF2-40B4-BE49-F238E27FC236}">
                <a16:creationId xmlns:a16="http://schemas.microsoft.com/office/drawing/2014/main" id="{DB4B2EC7-ED87-41E4-AE28-AB9C36F81068}"/>
              </a:ext>
            </a:extLst>
          </p:cNvPr>
          <p:cNvGrpSpPr/>
          <p:nvPr/>
        </p:nvGrpSpPr>
        <p:grpSpPr>
          <a:xfrm>
            <a:off x="6298758" y="4024641"/>
            <a:ext cx="2526008" cy="1072693"/>
            <a:chOff x="1205155" y="792752"/>
            <a:chExt cx="5031449" cy="213665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F700E81-3A4E-4EB0-9B4B-6F762492E870}"/>
                </a:ext>
              </a:extLst>
            </p:cNvPr>
            <p:cNvSpPr txBox="1"/>
            <p:nvPr/>
          </p:nvSpPr>
          <p:spPr>
            <a:xfrm>
              <a:off x="1205155" y="906348"/>
              <a:ext cx="1056641" cy="20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7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E092891-9753-4121-A759-40508F14117D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4F11EE7-FD0D-441A-96A7-26105D575527}"/>
                </a:ext>
              </a:extLst>
            </p:cNvPr>
            <p:cNvSpPr txBox="1"/>
            <p:nvPr/>
          </p:nvSpPr>
          <p:spPr>
            <a:xfrm>
              <a:off x="2455046" y="792752"/>
              <a:ext cx="3781558" cy="183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PD/PI on overseas travel during due date.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09" name="Group 108" title="&quot;&quot;">
            <a:extLst>
              <a:ext uri="{FF2B5EF4-FFF2-40B4-BE49-F238E27FC236}">
                <a16:creationId xmlns:a16="http://schemas.microsoft.com/office/drawing/2014/main" id="{92C707CA-1076-458B-AC81-F7E0107B8AEE}"/>
              </a:ext>
            </a:extLst>
          </p:cNvPr>
          <p:cNvGrpSpPr/>
          <p:nvPr/>
        </p:nvGrpSpPr>
        <p:grpSpPr>
          <a:xfrm rot="10800000">
            <a:off x="8487681" y="2957270"/>
            <a:ext cx="3143457" cy="760586"/>
            <a:chOff x="5219477" y="995322"/>
            <a:chExt cx="6261323" cy="1514980"/>
          </a:xfrm>
        </p:grpSpPr>
        <p:sp>
          <p:nvSpPr>
            <p:cNvPr id="110" name="Freeform: Shape 221">
              <a:extLst>
                <a:ext uri="{FF2B5EF4-FFF2-40B4-BE49-F238E27FC236}">
                  <a16:creationId xmlns:a16="http://schemas.microsoft.com/office/drawing/2014/main" id="{E9515271-CFD2-4C3B-93F8-F2C07923557D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222">
              <a:extLst>
                <a:ext uri="{FF2B5EF4-FFF2-40B4-BE49-F238E27FC236}">
                  <a16:creationId xmlns:a16="http://schemas.microsoft.com/office/drawing/2014/main" id="{7611631E-722F-4ECF-ACC7-691A3A7366A9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 title="&quot;&quot;">
            <a:extLst>
              <a:ext uri="{FF2B5EF4-FFF2-40B4-BE49-F238E27FC236}">
                <a16:creationId xmlns:a16="http://schemas.microsoft.com/office/drawing/2014/main" id="{243C2D66-AFB0-45A8-BDA0-41DAADCA8CB7}"/>
              </a:ext>
            </a:extLst>
          </p:cNvPr>
          <p:cNvGrpSpPr/>
          <p:nvPr/>
        </p:nvGrpSpPr>
        <p:grpSpPr>
          <a:xfrm>
            <a:off x="6204325" y="2895600"/>
            <a:ext cx="3143457" cy="830997"/>
            <a:chOff x="1848457" y="2223281"/>
            <a:chExt cx="4647000" cy="1228469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F4CEF27-FABF-4AEA-9891-4B59B5CF933B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5" name="Freeform: Shape 226">
                <a:extLst>
                  <a:ext uri="{FF2B5EF4-FFF2-40B4-BE49-F238E27FC236}">
                    <a16:creationId xmlns:a16="http://schemas.microsoft.com/office/drawing/2014/main" id="{D0780C10-999A-450B-833A-E397E6F9B383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227">
                <a:extLst>
                  <a:ext uri="{FF2B5EF4-FFF2-40B4-BE49-F238E27FC236}">
                    <a16:creationId xmlns:a16="http://schemas.microsoft.com/office/drawing/2014/main" id="{FCB54586-5A3C-4175-A61C-10E1A2CD52D6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70CD54F-EB61-4557-B57A-81BC4C69AB81}"/>
                </a:ext>
              </a:extLst>
            </p:cNvPr>
            <p:cNvSpPr txBox="1"/>
            <p:nvPr/>
          </p:nvSpPr>
          <p:spPr>
            <a:xfrm>
              <a:off x="2203950" y="2223281"/>
              <a:ext cx="3886870" cy="1228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kern="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Document in cover letter; </a:t>
              </a:r>
              <a:br>
                <a:rPr lang="en-US" sz="1600" kern="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</a:br>
              <a:r>
                <a:rPr lang="en-US" sz="1600" kern="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submit in late window; high chance of acceptance. </a:t>
              </a:r>
            </a:p>
          </p:txBody>
        </p:sp>
      </p:grpSp>
      <p:grpSp>
        <p:nvGrpSpPr>
          <p:cNvPr id="117" name="Group 116" title="&quot;&quot;">
            <a:extLst>
              <a:ext uri="{FF2B5EF4-FFF2-40B4-BE49-F238E27FC236}">
                <a16:creationId xmlns:a16="http://schemas.microsoft.com/office/drawing/2014/main" id="{187F0E31-2B66-414A-9774-DF7E637052E3}"/>
              </a:ext>
            </a:extLst>
          </p:cNvPr>
          <p:cNvGrpSpPr/>
          <p:nvPr/>
        </p:nvGrpSpPr>
        <p:grpSpPr>
          <a:xfrm rot="10800000">
            <a:off x="8789160" y="2873710"/>
            <a:ext cx="2875548" cy="902451"/>
            <a:chOff x="1690777" y="2053087"/>
            <a:chExt cx="3700733" cy="1449238"/>
          </a:xfrm>
          <a:effectLst/>
        </p:grpSpPr>
        <p:sp>
          <p:nvSpPr>
            <p:cNvPr id="118" name="Freeform: Shape 229">
              <a:extLst>
                <a:ext uri="{FF2B5EF4-FFF2-40B4-BE49-F238E27FC236}">
                  <a16:creationId xmlns:a16="http://schemas.microsoft.com/office/drawing/2014/main" id="{B73646C0-B3AC-4A14-8754-74D8F51ACB2E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230">
              <a:extLst>
                <a:ext uri="{FF2B5EF4-FFF2-40B4-BE49-F238E27FC236}">
                  <a16:creationId xmlns:a16="http://schemas.microsoft.com/office/drawing/2014/main" id="{DF81B9EA-13F6-4E88-8CB1-592DCB91639E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231">
              <a:extLst>
                <a:ext uri="{FF2B5EF4-FFF2-40B4-BE49-F238E27FC236}">
                  <a16:creationId xmlns:a16="http://schemas.microsoft.com/office/drawing/2014/main" id="{1966D165-34DB-4000-BEC2-0AF21D20CED0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5B9BD5">
                    <a:lumMod val="76000"/>
                    <a:lumOff val="24000"/>
                  </a:srgbClr>
                </a:gs>
                <a:gs pos="0">
                  <a:srgbClr val="5B9BD5">
                    <a:lumMod val="76000"/>
                    <a:lumOff val="24000"/>
                  </a:srgbClr>
                </a:gs>
                <a:gs pos="100000">
                  <a:srgbClr val="5B9BD5">
                    <a:lumMod val="72000"/>
                  </a:srgbClr>
                </a:gs>
                <a:gs pos="94000">
                  <a:srgbClr val="5B9BD5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Group 120" title="&quot;&quot;">
            <a:extLst>
              <a:ext uri="{FF2B5EF4-FFF2-40B4-BE49-F238E27FC236}">
                <a16:creationId xmlns:a16="http://schemas.microsoft.com/office/drawing/2014/main" id="{16F9F8DE-41F6-4225-B16A-31E3D16021CB}"/>
              </a:ext>
            </a:extLst>
          </p:cNvPr>
          <p:cNvGrpSpPr/>
          <p:nvPr/>
        </p:nvGrpSpPr>
        <p:grpSpPr>
          <a:xfrm>
            <a:off x="8136113" y="2866964"/>
            <a:ext cx="3338107" cy="923330"/>
            <a:chOff x="-225296" y="968987"/>
            <a:chExt cx="6649034" cy="183914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7DAFC95-977F-4F7A-8921-FD6F1F12D670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6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26CCF38-B46E-467C-9937-4EE9B7FBD9DA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2D1E808-A8FC-4803-BD78-EF22F2042D21}"/>
                </a:ext>
              </a:extLst>
            </p:cNvPr>
            <p:cNvSpPr txBox="1"/>
            <p:nvPr/>
          </p:nvSpPr>
          <p:spPr>
            <a:xfrm>
              <a:off x="-225296" y="968987"/>
              <a:ext cx="5593021" cy="1839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PI submitting R35 &amp; </a:t>
              </a:r>
              <a:b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eligible for con- </a:t>
              </a:r>
              <a:b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tinuous</a:t>
              </a: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lang="en-US" kern="0" dirty="0">
                  <a:latin typeface="Calibri" panose="020F0502020204030204"/>
                </a:rPr>
                <a:t>submission.</a:t>
              </a:r>
              <a:endPara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25" name="Group 124" title="&quot;&quot;">
            <a:extLst>
              <a:ext uri="{FF2B5EF4-FFF2-40B4-BE49-F238E27FC236}">
                <a16:creationId xmlns:a16="http://schemas.microsoft.com/office/drawing/2014/main" id="{621FCA85-068C-4039-976B-BDA0A6CE2D7A}"/>
              </a:ext>
            </a:extLst>
          </p:cNvPr>
          <p:cNvGrpSpPr/>
          <p:nvPr/>
        </p:nvGrpSpPr>
        <p:grpSpPr>
          <a:xfrm rot="10800000">
            <a:off x="8489684" y="5279292"/>
            <a:ext cx="3143457" cy="760586"/>
            <a:chOff x="5219477" y="995322"/>
            <a:chExt cx="6261323" cy="1514980"/>
          </a:xfrm>
        </p:grpSpPr>
        <p:sp>
          <p:nvSpPr>
            <p:cNvPr id="126" name="Freeform: Shape 237">
              <a:extLst>
                <a:ext uri="{FF2B5EF4-FFF2-40B4-BE49-F238E27FC236}">
                  <a16:creationId xmlns:a16="http://schemas.microsoft.com/office/drawing/2014/main" id="{7FAA2708-46CA-4D20-8CEE-94BCA4B7F7F8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238">
              <a:extLst>
                <a:ext uri="{FF2B5EF4-FFF2-40B4-BE49-F238E27FC236}">
                  <a16:creationId xmlns:a16="http://schemas.microsoft.com/office/drawing/2014/main" id="{4D99C831-448F-42CD-BA66-116AC6CA58F7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 title="&quot;&quot;">
            <a:extLst>
              <a:ext uri="{FF2B5EF4-FFF2-40B4-BE49-F238E27FC236}">
                <a16:creationId xmlns:a16="http://schemas.microsoft.com/office/drawing/2014/main" id="{F8E92E0B-E3CA-4512-A5C9-569CD8A324C6}"/>
              </a:ext>
            </a:extLst>
          </p:cNvPr>
          <p:cNvGrpSpPr/>
          <p:nvPr/>
        </p:nvGrpSpPr>
        <p:grpSpPr>
          <a:xfrm>
            <a:off x="6187278" y="5271486"/>
            <a:ext cx="3143457" cy="833954"/>
            <a:chOff x="1848457" y="2288831"/>
            <a:chExt cx="4647000" cy="1232842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053236C-64B9-4F17-B405-697B989C940B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31" name="Freeform: Shape 242">
                <a:extLst>
                  <a:ext uri="{FF2B5EF4-FFF2-40B4-BE49-F238E27FC236}">
                    <a16:creationId xmlns:a16="http://schemas.microsoft.com/office/drawing/2014/main" id="{425EE0C6-2D25-4294-A13F-CC141C9C236C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243">
                <a:extLst>
                  <a:ext uri="{FF2B5EF4-FFF2-40B4-BE49-F238E27FC236}">
                    <a16:creationId xmlns:a16="http://schemas.microsoft.com/office/drawing/2014/main" id="{9F697BC2-7890-4A03-839A-C0897C9B4D5D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5D11702-DA34-4DFE-8B61-361A9B663615}"/>
                </a:ext>
              </a:extLst>
            </p:cNvPr>
            <p:cNvSpPr txBox="1"/>
            <p:nvPr/>
          </p:nvSpPr>
          <p:spPr>
            <a:xfrm>
              <a:off x="2236179" y="2293202"/>
              <a:ext cx="3963665" cy="1228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Without other extenuating circumstances</a:t>
              </a:r>
              <a:r>
                <a:rPr lang="en-US" sz="1600" kern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/>
                </a:rPr>
                <a:t>, not likely to be accepted.</a:t>
              </a:r>
            </a:p>
          </p:txBody>
        </p:sp>
      </p:grpSp>
      <p:grpSp>
        <p:nvGrpSpPr>
          <p:cNvPr id="133" name="Group 132" title="&quot;&quot;">
            <a:extLst>
              <a:ext uri="{FF2B5EF4-FFF2-40B4-BE49-F238E27FC236}">
                <a16:creationId xmlns:a16="http://schemas.microsoft.com/office/drawing/2014/main" id="{533BA54B-0B9E-4420-A24C-15E91E291767}"/>
              </a:ext>
            </a:extLst>
          </p:cNvPr>
          <p:cNvGrpSpPr/>
          <p:nvPr/>
        </p:nvGrpSpPr>
        <p:grpSpPr>
          <a:xfrm rot="10800000">
            <a:off x="8791163" y="5195732"/>
            <a:ext cx="2875548" cy="902451"/>
            <a:chOff x="1690777" y="2053087"/>
            <a:chExt cx="3700733" cy="1449238"/>
          </a:xfrm>
          <a:effectLst/>
        </p:grpSpPr>
        <p:sp>
          <p:nvSpPr>
            <p:cNvPr id="134" name="Freeform: Shape 245">
              <a:extLst>
                <a:ext uri="{FF2B5EF4-FFF2-40B4-BE49-F238E27FC236}">
                  <a16:creationId xmlns:a16="http://schemas.microsoft.com/office/drawing/2014/main" id="{2F6F2029-6134-4ECA-A2F6-7FD0601FCB4A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246">
              <a:extLst>
                <a:ext uri="{FF2B5EF4-FFF2-40B4-BE49-F238E27FC236}">
                  <a16:creationId xmlns:a16="http://schemas.microsoft.com/office/drawing/2014/main" id="{2933C9A1-1713-4C79-865F-9C1D6BCE7E2B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247">
              <a:extLst>
                <a:ext uri="{FF2B5EF4-FFF2-40B4-BE49-F238E27FC236}">
                  <a16:creationId xmlns:a16="http://schemas.microsoft.com/office/drawing/2014/main" id="{6E121A0D-4057-4CE4-B5F0-F6FC35E9AF6C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ED7D31">
                    <a:lumMod val="76000"/>
                    <a:lumOff val="24000"/>
                  </a:srgbClr>
                </a:gs>
                <a:gs pos="0">
                  <a:srgbClr val="ED7D31">
                    <a:lumMod val="76000"/>
                    <a:lumOff val="24000"/>
                  </a:srgbClr>
                </a:gs>
                <a:gs pos="100000">
                  <a:srgbClr val="ED7D31">
                    <a:lumMod val="72000"/>
                  </a:srgbClr>
                </a:gs>
                <a:gs pos="94000">
                  <a:srgbClr val="ED7D31">
                    <a:lumMod val="76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 title="&quot;&quot;">
            <a:extLst>
              <a:ext uri="{FF2B5EF4-FFF2-40B4-BE49-F238E27FC236}">
                <a16:creationId xmlns:a16="http://schemas.microsoft.com/office/drawing/2014/main" id="{DE0DF5E0-CFD7-47CC-A65F-240DAB402597}"/>
              </a:ext>
            </a:extLst>
          </p:cNvPr>
          <p:cNvGrpSpPr/>
          <p:nvPr/>
        </p:nvGrpSpPr>
        <p:grpSpPr>
          <a:xfrm>
            <a:off x="9060823" y="5168746"/>
            <a:ext cx="2459288" cy="923330"/>
            <a:chOff x="1525187" y="932550"/>
            <a:chExt cx="4898551" cy="1839142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5A7CCEF-78F3-4963-91E7-F7D745C4F9C5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8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31B7EAB-A2D4-41FA-B112-57C1198BC6D7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B1CE23D-C65A-482C-A0F8-4C67EE355275}"/>
                </a:ext>
              </a:extLst>
            </p:cNvPr>
            <p:cNvSpPr txBox="1"/>
            <p:nvPr/>
          </p:nvSpPr>
          <p:spPr>
            <a:xfrm>
              <a:off x="1525187" y="932550"/>
              <a:ext cx="3781561" cy="183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Problem with local system-to-system solution.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2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9 -2.96296E-6 L -2.08333E-7 -2.96296E-6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4 1.85185E-6 L -3.54167E-6 1.85185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9 2.22222E-6 L -2.08333E-7 2.22222E-6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-4.07407E-6 L 6.25E-7 -4.07407E-6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9 4.44444E-6 L -4.58333E-6 4.44444E-6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1.11111E-6 L -4.16667E-7 1.11111E-6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8 1.11111E-6 L -4.58333E-6 1.11111E-6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1.85185E-6 L 1.875E-6 1.85185E-6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6198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5486400" cy="2286000"/>
          </a:xfrm>
        </p:spPr>
        <p:txBody>
          <a:bodyPr/>
          <a:lstStyle/>
          <a:p>
            <a:r>
              <a:rPr lang="en-US" dirty="0"/>
              <a:t>How does NIH check my application for completeness?</a:t>
            </a:r>
          </a:p>
        </p:txBody>
      </p:sp>
    </p:spTree>
    <p:extLst>
      <p:ext uri="{BB962C8B-B14F-4D97-AF65-F5344CB8AC3E}">
        <p14:creationId xmlns:p14="http://schemas.microsoft.com/office/powerpoint/2010/main" val="3805995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Checks (Validations)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We </a:t>
            </a:r>
            <a:r>
              <a:rPr lang="en-US" sz="3200" i="1" dirty="0"/>
              <a:t>really</a:t>
            </a:r>
            <a:r>
              <a:rPr lang="en-US" sz="3200" dirty="0"/>
              <a:t> care about the details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Multiple levels of application checks for completeness</a:t>
            </a:r>
          </a:p>
          <a:p>
            <a:pPr lvl="1"/>
            <a:r>
              <a:rPr lang="en-US" sz="2800" dirty="0"/>
              <a:t>Grants.gov</a:t>
            </a:r>
          </a:p>
          <a:p>
            <a:pPr lvl="1"/>
            <a:r>
              <a:rPr lang="en-US" sz="2800" dirty="0"/>
              <a:t>eRA systems</a:t>
            </a:r>
          </a:p>
          <a:p>
            <a:pPr lvl="1"/>
            <a:r>
              <a:rPr lang="en-US" sz="2800" dirty="0"/>
              <a:t>Agency staff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9905" y="6396336"/>
            <a:ext cx="8735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 tooltip="check your application page"/>
              </a:rPr>
              <a:t>https://grants.nih.gov/grants/how-to-apply-application-guide/submission-process/check-your-application.htm</a:t>
            </a:r>
            <a:r>
              <a:rPr lang="en-US" sz="1400" dirty="0"/>
              <a:t> </a:t>
            </a:r>
          </a:p>
        </p:txBody>
      </p:sp>
      <p:grpSp>
        <p:nvGrpSpPr>
          <p:cNvPr id="16" name="Group 15" title="&quot;&quot;"/>
          <p:cNvGrpSpPr/>
          <p:nvPr/>
        </p:nvGrpSpPr>
        <p:grpSpPr>
          <a:xfrm>
            <a:off x="3823716" y="3389598"/>
            <a:ext cx="4495800" cy="3248216"/>
            <a:chOff x="3733800" y="3354965"/>
            <a:chExt cx="4495800" cy="3248216"/>
          </a:xfrm>
        </p:grpSpPr>
        <p:pic>
          <p:nvPicPr>
            <p:cNvPr id="9" name="Picture 8" title="&quot;&quo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3354965"/>
              <a:ext cx="4495800" cy="3248216"/>
            </a:xfrm>
            <a:prstGeom prst="rect">
              <a:avLst/>
            </a:prstGeom>
          </p:spPr>
        </p:pic>
        <p:pic>
          <p:nvPicPr>
            <p:cNvPr id="10" name="Picture 9" title="&quot;&quot;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3891">
              <a:off x="3988041" y="3656227"/>
              <a:ext cx="933450" cy="313640"/>
            </a:xfrm>
            <a:prstGeom prst="rect">
              <a:avLst/>
            </a:prstGeom>
          </p:spPr>
        </p:pic>
        <p:pic>
          <p:nvPicPr>
            <p:cNvPr id="11" name="Picture 2" descr="Logo of and Link to Electronic Research Administration eRA Commo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865" y="3515539"/>
              <a:ext cx="1108429" cy="182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title="NIH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2673">
              <a:off x="6628755" y="3748092"/>
              <a:ext cx="950980" cy="1468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0277272">
              <a:off x="4117419" y="398884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Check!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44074" y="3762875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haroni" panose="02010803020104030203" pitchFamily="2" charset="-79"/>
                  <a:ea typeface="Batang" panose="02030600000101010101" pitchFamily="18" charset="-127"/>
                  <a:cs typeface="Aharoni" panose="02010803020104030203" pitchFamily="2" charset="-79"/>
                </a:rPr>
                <a:t>Check!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302861">
              <a:off x="6669501" y="3947541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ticulate Narrow" panose="02000506040000020004" pitchFamily="2" charset="0"/>
                </a:rPr>
                <a:t>Check!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586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Validations</a:t>
            </a:r>
          </a:p>
        </p:txBody>
      </p:sp>
      <p:sp>
        <p:nvSpPr>
          <p:cNvPr id="6" name="Rectangle 5" title="table of Grants.gov, eRA and Agency sample validations"/>
          <p:cNvSpPr/>
          <p:nvPr/>
        </p:nvSpPr>
        <p:spPr>
          <a:xfrm>
            <a:off x="203200" y="1304925"/>
            <a:ext cx="11777133" cy="81331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02337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Grants.gov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057400"/>
            <a:ext cx="3864864" cy="3931920"/>
          </a:xfrm>
        </p:spPr>
        <p:txBody>
          <a:bodyPr/>
          <a:lstStyle/>
          <a:p>
            <a:r>
              <a:rPr lang="en-US" sz="2000" dirty="0"/>
              <a:t>Active System for Award Management (SAM) registration</a:t>
            </a:r>
          </a:p>
          <a:p>
            <a:r>
              <a:rPr lang="en-US" sz="2000" dirty="0"/>
              <a:t>Submitter has AOR role for DUNS on application</a:t>
            </a:r>
          </a:p>
          <a:p>
            <a:r>
              <a:rPr lang="en-US" sz="2000" dirty="0"/>
              <a:t>Submission made to active opportunity and application package</a:t>
            </a:r>
          </a:p>
          <a:p>
            <a:r>
              <a:rPr lang="en-US" sz="2000" dirty="0"/>
              <a:t>Virus check</a:t>
            </a:r>
          </a:p>
          <a:p>
            <a:r>
              <a:rPr lang="en-US" sz="2000" dirty="0"/>
              <a:t>Filenames include only appropriate characters</a:t>
            </a:r>
          </a:p>
          <a:p>
            <a:endParaRPr lang="en-US" dirty="0"/>
          </a:p>
        </p:txBody>
      </p:sp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20941"/>
            <a:ext cx="1665816" cy="559715"/>
          </a:xfrm>
          <a:prstGeom prst="rect">
            <a:avLst/>
          </a:prstGeom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4157472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eRA Systems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983736" y="2064488"/>
            <a:ext cx="4017263" cy="44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Fields required by agency, but not required federal-wide</a:t>
            </a:r>
          </a:p>
          <a:p>
            <a:pPr lvl="1"/>
            <a:r>
              <a:rPr lang="en-US" sz="1800" dirty="0"/>
              <a:t>R&amp;R </a:t>
            </a:r>
            <a:r>
              <a:rPr lang="en-US" sz="1800" dirty="0" err="1"/>
              <a:t>Sr</a:t>
            </a:r>
            <a:r>
              <a:rPr lang="en-US" sz="1800" dirty="0"/>
              <a:t>/Key form</a:t>
            </a:r>
          </a:p>
          <a:p>
            <a:pPr lvl="2"/>
            <a:r>
              <a:rPr lang="en-US" sz="1600" dirty="0"/>
              <a:t>Credential for PD/PIs</a:t>
            </a:r>
          </a:p>
          <a:p>
            <a:pPr lvl="2"/>
            <a:r>
              <a:rPr lang="en-US" sz="1600" dirty="0"/>
              <a:t>Organization name for all </a:t>
            </a:r>
            <a:r>
              <a:rPr lang="en-US" sz="1600" dirty="0" err="1"/>
              <a:t>sr</a:t>
            </a:r>
            <a:r>
              <a:rPr lang="en-US" sz="1600" dirty="0"/>
              <a:t>/key</a:t>
            </a:r>
          </a:p>
          <a:p>
            <a:pPr lvl="2"/>
            <a:r>
              <a:rPr lang="en-US" sz="1600" dirty="0" err="1"/>
              <a:t>Biosketch</a:t>
            </a:r>
            <a:r>
              <a:rPr lang="en-US" sz="1600" dirty="0"/>
              <a:t> for all </a:t>
            </a:r>
            <a:r>
              <a:rPr lang="en-US" sz="1600" dirty="0" err="1"/>
              <a:t>sr</a:t>
            </a:r>
            <a:r>
              <a:rPr lang="en-US" sz="1600" dirty="0"/>
              <a:t>/key </a:t>
            </a:r>
          </a:p>
          <a:p>
            <a:pPr lvl="1"/>
            <a:r>
              <a:rPr lang="en-US" sz="1800" dirty="0"/>
              <a:t>Performance Site form</a:t>
            </a:r>
          </a:p>
          <a:p>
            <a:pPr lvl="2"/>
            <a:r>
              <a:rPr lang="en-US" sz="1600" dirty="0"/>
              <a:t>DUNS for primary site</a:t>
            </a:r>
          </a:p>
          <a:p>
            <a:r>
              <a:rPr lang="en-US" sz="2000" dirty="0"/>
              <a:t>Attachments in PDF format</a:t>
            </a:r>
          </a:p>
          <a:p>
            <a:r>
              <a:rPr lang="en-US" sz="2000" dirty="0"/>
              <a:t>Filenames 50 characters or less  </a:t>
            </a:r>
          </a:p>
          <a:p>
            <a:r>
              <a:rPr lang="en-US" sz="2000" dirty="0"/>
              <a:t>Adherence to page limits in our </a:t>
            </a:r>
            <a:r>
              <a:rPr lang="en-US" sz="2000" dirty="0">
                <a:hlinkClick r:id="rId4"/>
              </a:rPr>
              <a:t>Table of Page Limits</a:t>
            </a:r>
            <a:r>
              <a:rPr lang="en-US" sz="2000" dirty="0"/>
              <a:t> </a:t>
            </a:r>
          </a:p>
          <a:p>
            <a:r>
              <a:rPr lang="en-US" sz="2000" dirty="0"/>
              <a:t>Required attachments included</a:t>
            </a:r>
          </a:p>
          <a:p>
            <a:endParaRPr lang="en-US" dirty="0"/>
          </a:p>
        </p:txBody>
      </p:sp>
      <p:pic>
        <p:nvPicPr>
          <p:cNvPr id="16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03" y="6324600"/>
            <a:ext cx="2613493" cy="4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848600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Agency Staff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8098536" y="2057400"/>
            <a:ext cx="3864864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Fit with NIH/Institute mission</a:t>
            </a:r>
          </a:p>
          <a:p>
            <a:r>
              <a:rPr lang="en-US" sz="2000" dirty="0"/>
              <a:t>Eligibility</a:t>
            </a:r>
          </a:p>
          <a:p>
            <a:r>
              <a:rPr lang="en-US" sz="2000" dirty="0"/>
              <a:t>“Overstuffing” </a:t>
            </a:r>
          </a:p>
          <a:p>
            <a:r>
              <a:rPr lang="en-US" sz="2000" dirty="0"/>
              <a:t>On-time submission</a:t>
            </a:r>
          </a:p>
          <a:p>
            <a:r>
              <a:rPr lang="en-US" sz="2000" dirty="0"/>
              <a:t>Adherence to funding opportunity announcement specific instructions </a:t>
            </a:r>
          </a:p>
          <a:p>
            <a:r>
              <a:rPr lang="en-US" sz="2000" dirty="0"/>
              <a:t>Font and margin guidelines</a:t>
            </a:r>
          </a:p>
          <a:p>
            <a:r>
              <a:rPr lang="en-US" sz="2000" dirty="0"/>
              <a:t>Simultaneous review of essentially same application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17" name="Picture 16" title="NIH log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05" y="6345864"/>
            <a:ext cx="2415362" cy="372934"/>
          </a:xfrm>
          <a:prstGeom prst="rect">
            <a:avLst/>
          </a:prstGeom>
        </p:spPr>
      </p:pic>
      <p:sp>
        <p:nvSpPr>
          <p:cNvPr id="13" name="Straight Connector 12" title="&quot;&quot;"/>
          <p:cNvSpPr>
            <a:spLocks noChangeShapeType="1"/>
          </p:cNvSpPr>
          <p:nvPr/>
        </p:nvSpPr>
        <p:spPr bwMode="auto">
          <a:xfrm flipV="1">
            <a:off x="38862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 title="&quot;&quot;"/>
          <p:cNvSpPr>
            <a:spLocks noChangeShapeType="1"/>
          </p:cNvSpPr>
          <p:nvPr/>
        </p:nvSpPr>
        <p:spPr bwMode="auto">
          <a:xfrm flipV="1">
            <a:off x="80010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val 6" title="&quot;&quot;"/>
          <p:cNvSpPr/>
          <p:nvPr/>
        </p:nvSpPr>
        <p:spPr>
          <a:xfrm>
            <a:off x="5664200" y="990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5757503" y="1090356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9" name="Oval 18" title="&quot;&quot;"/>
          <p:cNvSpPr/>
          <p:nvPr/>
        </p:nvSpPr>
        <p:spPr>
          <a:xfrm>
            <a:off x="5791199" y="1130301"/>
            <a:ext cx="565147" cy="393699"/>
          </a:xfrm>
          <a:prstGeom prst="ellipse">
            <a:avLst/>
          </a:prstGeom>
          <a:noFill/>
          <a:ln w="15875">
            <a:solidFill>
              <a:srgbClr val="66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1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6198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5486400" cy="2286000"/>
          </a:xfrm>
        </p:spPr>
        <p:txBody>
          <a:bodyPr/>
          <a:lstStyle/>
          <a:p>
            <a:r>
              <a:rPr lang="en-US" dirty="0"/>
              <a:t>What are the main steps in the application submission process?</a:t>
            </a:r>
          </a:p>
        </p:txBody>
      </p:sp>
    </p:spTree>
    <p:extLst>
      <p:ext uri="{BB962C8B-B14F-4D97-AF65-F5344CB8AC3E}">
        <p14:creationId xmlns:p14="http://schemas.microsoft.com/office/powerpoint/2010/main" val="165711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How to Apply – Application Guide</a:t>
            </a:r>
          </a:p>
        </p:txBody>
      </p:sp>
      <p:pic>
        <p:nvPicPr>
          <p:cNvPr id="6" name="Picture 5" descr="How to Apply - Application Guide | grants.nih.gov - Internet Explorer">
            <a:extLst>
              <a:ext uri="{FF2B5EF4-FFF2-40B4-BE49-F238E27FC236}">
                <a16:creationId xmlns:a16="http://schemas.microsoft.com/office/drawing/2014/main" id="{40A07701-E82E-43D2-BF89-A43D9F888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734800" y="6399007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4" name="Rectangle 23" title="&quot;&quot;"/>
          <p:cNvSpPr/>
          <p:nvPr/>
        </p:nvSpPr>
        <p:spPr>
          <a:xfrm>
            <a:off x="685800" y="935180"/>
            <a:ext cx="8305800" cy="1808020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ed Rectangular Callout 26" title="General Application Process Information"/>
          <p:cNvSpPr/>
          <p:nvPr/>
        </p:nvSpPr>
        <p:spPr>
          <a:xfrm>
            <a:off x="1831975" y="638892"/>
            <a:ext cx="6047065" cy="39034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General Application Process Information</a:t>
            </a:r>
          </a:p>
        </p:txBody>
      </p:sp>
      <p:sp>
        <p:nvSpPr>
          <p:cNvPr id="25" name="Rectangle 24" title="&quot;&quot;"/>
          <p:cNvSpPr/>
          <p:nvPr/>
        </p:nvSpPr>
        <p:spPr>
          <a:xfrm>
            <a:off x="9067801" y="935181"/>
            <a:ext cx="2666999" cy="3865420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ular Callout 28" title="Resources"/>
          <p:cNvSpPr/>
          <p:nvPr/>
        </p:nvSpPr>
        <p:spPr>
          <a:xfrm>
            <a:off x="9477372" y="640475"/>
            <a:ext cx="1670707" cy="33647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Resources</a:t>
            </a:r>
          </a:p>
        </p:txBody>
      </p:sp>
      <p:sp>
        <p:nvSpPr>
          <p:cNvPr id="26" name="Rectangle 25" title="&quot;&quot;"/>
          <p:cNvSpPr/>
          <p:nvPr/>
        </p:nvSpPr>
        <p:spPr>
          <a:xfrm>
            <a:off x="685799" y="2819400"/>
            <a:ext cx="8305799" cy="402093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ounded Rectangular Callout 27" title="Form instructions"/>
          <p:cNvSpPr/>
          <p:nvPr/>
        </p:nvSpPr>
        <p:spPr>
          <a:xfrm>
            <a:off x="3162956" y="2892587"/>
            <a:ext cx="2741890" cy="388101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Form Instructions</a:t>
            </a:r>
          </a:p>
        </p:txBody>
      </p:sp>
    </p:spTree>
    <p:extLst>
      <p:ext uri="{BB962C8B-B14F-4D97-AF65-F5344CB8AC3E}">
        <p14:creationId xmlns:p14="http://schemas.microsoft.com/office/powerpoint/2010/main" val="3445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5" grpId="0" animBg="1"/>
      <p:bldP spid="29" grpId="0" animBg="1"/>
      <p:bldP spid="26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Submission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cxnSp>
        <p:nvCxnSpPr>
          <p:cNvPr id="6" name="Straight Connector 5" title="&quot;&quot;"/>
          <p:cNvCxnSpPr/>
          <p:nvPr/>
        </p:nvCxnSpPr>
        <p:spPr>
          <a:xfrm flipH="1">
            <a:off x="633980" y="2965529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2382870"/>
            <a:ext cx="4800600" cy="323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1: Find Opportunity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2: Plan your Submission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3: Initiate application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4: Build team</a:t>
            </a:r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19007"/>
            <a:ext cx="621470" cy="621470"/>
          </a:xfrm>
          <a:prstGeom prst="rect">
            <a:avLst/>
          </a:prstGeom>
        </p:spPr>
      </p:pic>
      <p:pic>
        <p:nvPicPr>
          <p:cNvPr id="9" name="Picture 8" title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87987"/>
            <a:ext cx="621470" cy="621470"/>
          </a:xfrm>
          <a:prstGeom prst="rect">
            <a:avLst/>
          </a:prstGeom>
        </p:spPr>
      </p:pic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056967"/>
            <a:ext cx="621470" cy="621470"/>
          </a:xfrm>
          <a:prstGeom prst="rect">
            <a:avLst/>
          </a:prstGeom>
        </p:spPr>
      </p:pic>
      <p:pic>
        <p:nvPicPr>
          <p:cNvPr id="11" name="Picture 10" title="&quot;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25947"/>
            <a:ext cx="621470" cy="621470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431" y="2314576"/>
            <a:ext cx="618439" cy="618439"/>
          </a:xfrm>
          <a:prstGeom prst="rect">
            <a:avLst/>
          </a:prstGeom>
        </p:spPr>
      </p:pic>
      <p:pic>
        <p:nvPicPr>
          <p:cNvPr id="13" name="Picture 12" title="&quot;&quot;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184256"/>
            <a:ext cx="621470" cy="621470"/>
          </a:xfrm>
          <a:prstGeom prst="rect">
            <a:avLst/>
          </a:prstGeom>
        </p:spPr>
      </p:pic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4056967"/>
            <a:ext cx="621470" cy="621470"/>
          </a:xfrm>
          <a:prstGeom prst="rect">
            <a:avLst/>
          </a:prstGeom>
        </p:spPr>
      </p:pic>
      <p:pic>
        <p:nvPicPr>
          <p:cNvPr id="15" name="Picture 14" title="&quot;&quot;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4929678"/>
            <a:ext cx="621470" cy="5062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284737" y="2409827"/>
            <a:ext cx="4852685" cy="330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5: Enter data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6: Finalize Application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7: Submit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8: Track &amp; View Application in eRA commons</a:t>
            </a:r>
          </a:p>
        </p:txBody>
      </p:sp>
      <p:cxnSp>
        <p:nvCxnSpPr>
          <p:cNvPr id="17" name="Straight Connector 16" title="&quot;&quot;"/>
          <p:cNvCxnSpPr/>
          <p:nvPr/>
        </p:nvCxnSpPr>
        <p:spPr>
          <a:xfrm flipH="1">
            <a:off x="633978" y="3833552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title="&quot;&quot;"/>
          <p:cNvCxnSpPr/>
          <p:nvPr/>
        </p:nvCxnSpPr>
        <p:spPr>
          <a:xfrm flipH="1">
            <a:off x="633976" y="4701575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title="&quot;&quot;"/>
          <p:cNvCxnSpPr/>
          <p:nvPr/>
        </p:nvCxnSpPr>
        <p:spPr>
          <a:xfrm flipH="1">
            <a:off x="6869870" y="2959454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title="&quot;&quot;"/>
          <p:cNvCxnSpPr/>
          <p:nvPr/>
        </p:nvCxnSpPr>
        <p:spPr>
          <a:xfrm flipH="1">
            <a:off x="6869868" y="3840237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title="&quot;&quot;"/>
          <p:cNvCxnSpPr/>
          <p:nvPr/>
        </p:nvCxnSpPr>
        <p:spPr>
          <a:xfrm flipH="1">
            <a:off x="6869866" y="4721020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 title="&quot;&quot;"/>
          <p:cNvCxnSpPr/>
          <p:nvPr/>
        </p:nvCxnSpPr>
        <p:spPr>
          <a:xfrm flipV="1">
            <a:off x="633976" y="2623795"/>
            <a:ext cx="5873485" cy="2989636"/>
          </a:xfrm>
          <a:prstGeom prst="bentConnector3">
            <a:avLst>
              <a:gd name="adj1" fmla="val 88596"/>
            </a:avLst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98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6198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5486400" cy="2590800"/>
          </a:xfrm>
        </p:spPr>
        <p:txBody>
          <a:bodyPr/>
          <a:lstStyle/>
          <a:p>
            <a:r>
              <a:rPr lang="en-US" dirty="0"/>
              <a:t>What does the application preparation &amp; submission process look like using ASSIST?</a:t>
            </a:r>
          </a:p>
        </p:txBody>
      </p:sp>
      <p:grpSp>
        <p:nvGrpSpPr>
          <p:cNvPr id="5" name="Group 4" descr="Consider attending Finding &amp; Understanding FOA presentation (3F)">
            <a:extLst>
              <a:ext uri="{FF2B5EF4-FFF2-40B4-BE49-F238E27FC236}">
                <a16:creationId xmlns:a16="http://schemas.microsoft.com/office/drawing/2014/main" id="{8BE63CF4-31D9-41B0-B016-698D12C2C4C3}"/>
              </a:ext>
            </a:extLst>
          </p:cNvPr>
          <p:cNvGrpSpPr/>
          <p:nvPr/>
        </p:nvGrpSpPr>
        <p:grpSpPr>
          <a:xfrm>
            <a:off x="6248401" y="5334001"/>
            <a:ext cx="5867400" cy="1297296"/>
            <a:chOff x="6134921" y="5332104"/>
            <a:chExt cx="5646445" cy="129729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94B3C48-DB95-4090-A564-986DC7A799D8}"/>
                </a:ext>
              </a:extLst>
            </p:cNvPr>
            <p:cNvSpPr/>
            <p:nvPr/>
          </p:nvSpPr>
          <p:spPr>
            <a:xfrm>
              <a:off x="6134921" y="5332104"/>
              <a:ext cx="5646445" cy="12972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Preparing &amp; Submitting Multi-project Grant Applications Using ASSIST </a:t>
              </a:r>
              <a:r>
                <a:rPr lang="en-US" sz="2400" dirty="0">
                  <a:solidFill>
                    <a:schemeClr val="tx1"/>
                  </a:solidFill>
                </a:rPr>
                <a:t>(Breakout 8B, Fri. 12:30)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7" name="Graphic 6" descr="Classroom">
              <a:extLst>
                <a:ext uri="{FF2B5EF4-FFF2-40B4-BE49-F238E27FC236}">
                  <a16:creationId xmlns:a16="http://schemas.microsoft.com/office/drawing/2014/main" id="{E35C59E7-B809-4750-A86B-18CC5D6FC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221724" y="5336458"/>
              <a:ext cx="559642" cy="687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7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ASSIST &amp; Initiate Application</a:t>
            </a:r>
          </a:p>
        </p:txBody>
      </p:sp>
      <p:pic>
        <p:nvPicPr>
          <p:cNvPr id="14" name="Picture 13" title="excerpt from FOA showing Apply Online Using ASSIST butt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89" y="1577271"/>
            <a:ext cx="8153400" cy="2696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62820" y="1306690"/>
            <a:ext cx="325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Excerpt from FOA in NIH Guide…</a:t>
            </a:r>
          </a:p>
        </p:txBody>
      </p:sp>
      <p:pic>
        <p:nvPicPr>
          <p:cNvPr id="17" name="Picture 3" title="ASSIST Login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40" y="1577271"/>
            <a:ext cx="6705599" cy="5081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977244" y="2640330"/>
            <a:ext cx="4776355" cy="377825"/>
          </a:xfrm>
          <a:prstGeom prst="rect">
            <a:avLst/>
          </a:prstGeom>
          <a:solidFill>
            <a:srgbClr val="FFFF99"/>
          </a:solidFill>
        </p:spPr>
        <p:txBody>
          <a:bodyPr vert="horz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8A44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r>
              <a:rPr lang="en-US" sz="2400" dirty="0">
                <a:hlinkClick r:id="rId4"/>
              </a:rPr>
              <a:t>https://public.era.nih.gov/assist</a:t>
            </a:r>
            <a:r>
              <a:rPr lang="en-US" sz="2400" dirty="0"/>
              <a:t>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905000" y="4337729"/>
            <a:ext cx="2313709" cy="1422966"/>
          </a:xfrm>
          <a:prstGeom prst="wedgeRoundRectCallout">
            <a:avLst>
              <a:gd name="adj1" fmla="val 61231"/>
              <a:gd name="adj2" fmla="val -20763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Login with eRA Commons Username &amp; Password</a:t>
            </a:r>
          </a:p>
        </p:txBody>
      </p:sp>
      <p:sp>
        <p:nvSpPr>
          <p:cNvPr id="20" name="Oval 19" title="&quot;&quot;"/>
          <p:cNvSpPr/>
          <p:nvPr/>
        </p:nvSpPr>
        <p:spPr>
          <a:xfrm>
            <a:off x="511834" y="2895600"/>
            <a:ext cx="2346366" cy="4885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 title="&quot;&quot;"/>
          <p:cNvCxnSpPr/>
          <p:nvPr/>
        </p:nvCxnSpPr>
        <p:spPr>
          <a:xfrm>
            <a:off x="2849089" y="3136992"/>
            <a:ext cx="1799111" cy="2878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1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ASSIST Welcome Screen with options to Search for application or Initiate Applic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800"/>
            <a:ext cx="12192000" cy="5117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 Welcome Screen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601450" y="6380597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6200" y="4267200"/>
            <a:ext cx="1981200" cy="838200"/>
          </a:xfrm>
          <a:prstGeom prst="wedgeRoundRectCallout">
            <a:avLst>
              <a:gd name="adj1" fmla="val 49788"/>
              <a:gd name="adj2" fmla="val 2369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2060"/>
                </a:solidFill>
                <a:latin typeface="Calibri"/>
              </a:rPr>
              <a:t>Initiate Application</a:t>
            </a:r>
          </a:p>
        </p:txBody>
      </p:sp>
    </p:spTree>
    <p:extLst>
      <p:ext uri="{BB962C8B-B14F-4D97-AF65-F5344CB8AC3E}">
        <p14:creationId xmlns:p14="http://schemas.microsoft.com/office/powerpoint/2010/main" val="27399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ASSIST Initiate Application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" y="0"/>
            <a:ext cx="1206533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59363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41C4CF8-0CB8-428F-9B12-ABF84BEF228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6121401" y="4495799"/>
            <a:ext cx="3200400" cy="573165"/>
          </a:xfrm>
          <a:prstGeom prst="wedgeRoundRectCallout">
            <a:avLst>
              <a:gd name="adj1" fmla="val -66376"/>
              <a:gd name="adj2" fmla="val 2615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Enter Project Title</a:t>
            </a:r>
          </a:p>
        </p:txBody>
      </p:sp>
      <p:sp>
        <p:nvSpPr>
          <p:cNvPr id="9" name="Rounded Rectangular Callout 8" descr="Call-out box that indicates that clicking on the question mark icon brings you to ASSIST help." title="Explanation for question mark icon"/>
          <p:cNvSpPr/>
          <p:nvPr/>
        </p:nvSpPr>
        <p:spPr>
          <a:xfrm>
            <a:off x="6059055" y="5254118"/>
            <a:ext cx="5940173" cy="685800"/>
          </a:xfrm>
          <a:prstGeom prst="wedgeRoundRectCallout">
            <a:avLst>
              <a:gd name="adj1" fmla="val -60710"/>
              <a:gd name="adj2" fmla="val 1818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Drop-down list of organizations affiliated with your eRA Commons account</a:t>
            </a:r>
          </a:p>
        </p:txBody>
      </p:sp>
      <p:sp>
        <p:nvSpPr>
          <p:cNvPr id="10" name="Rounded Rectangular Callout 9" descr="Call-out box that indicates that clicking on the question mark icon brings you to ASSIST help." title="Explanation for question mark icon"/>
          <p:cNvSpPr/>
          <p:nvPr/>
        </p:nvSpPr>
        <p:spPr>
          <a:xfrm>
            <a:off x="6096000" y="6090800"/>
            <a:ext cx="4346576" cy="679889"/>
          </a:xfrm>
          <a:prstGeom prst="wedgeRoundRectCallout">
            <a:avLst>
              <a:gd name="adj1" fmla="val -58626"/>
              <a:gd name="adj2" fmla="val -35674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Data pre-populated from organization selection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2" y="121873"/>
            <a:ext cx="4268258" cy="97948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ASSIST Initiate Screen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title="portion of initiation screen showing SAM date and PD/PI inf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1694"/>
            <a:ext cx="7715250" cy="3800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9" y="1"/>
            <a:ext cx="3551767" cy="987426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Initiate –</a:t>
            </a:r>
            <a:br>
              <a:rPr lang="en-US" dirty="0"/>
            </a:br>
            <a:r>
              <a:rPr lang="en-US" dirty="0"/>
              <a:t>Pre-population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658584" y="6386548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Picture 2" title="pop-up to collect eRA Commons username to auto-polulate PD/PI 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31" y="2658949"/>
            <a:ext cx="4720256" cy="182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 descr="Call-out box that indicates that clicking on the question mark icon brings you to ASSIST help." title="Explanation for question mark icon"/>
          <p:cNvSpPr/>
          <p:nvPr/>
        </p:nvSpPr>
        <p:spPr>
          <a:xfrm>
            <a:off x="6913115" y="1230135"/>
            <a:ext cx="4724400" cy="841905"/>
          </a:xfrm>
          <a:prstGeom prst="wedgeRoundRectCallout">
            <a:avLst>
              <a:gd name="adj1" fmla="val -71957"/>
              <a:gd name="adj2" fmla="val -3636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Visibility to SAM registration expiration date &amp; details</a:t>
            </a:r>
          </a:p>
        </p:txBody>
      </p:sp>
      <p:pic>
        <p:nvPicPr>
          <p:cNvPr id="7" name="Picture 4" title="PD/PI info completed based on provided eRA Commons usern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15" y="4675976"/>
            <a:ext cx="480060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7168536" y="2174683"/>
            <a:ext cx="3453677" cy="1933030"/>
          </a:xfrm>
          <a:prstGeom prst="wedgeRoundRectCallout">
            <a:avLst>
              <a:gd name="adj1" fmla="val -59234"/>
              <a:gd name="adj2" fmla="val -30957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Can manually enter PD/PI information or provide eRA Commons username to auto-populate</a:t>
            </a:r>
          </a:p>
        </p:txBody>
      </p:sp>
      <p:sp>
        <p:nvSpPr>
          <p:cNvPr id="9" name="Oval 8" title="&quot;&quot;"/>
          <p:cNvSpPr/>
          <p:nvPr/>
        </p:nvSpPr>
        <p:spPr>
          <a:xfrm>
            <a:off x="3766021" y="2030307"/>
            <a:ext cx="2391218" cy="288753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 title="&quot;&quot;"/>
          <p:cNvCxnSpPr/>
          <p:nvPr/>
        </p:nvCxnSpPr>
        <p:spPr>
          <a:xfrm>
            <a:off x="4677915" y="2314312"/>
            <a:ext cx="17015" cy="45233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title="&quot;&quot;"/>
          <p:cNvSpPr/>
          <p:nvPr/>
        </p:nvSpPr>
        <p:spPr>
          <a:xfrm>
            <a:off x="4466330" y="3251844"/>
            <a:ext cx="990600" cy="33215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title="&quot;&quot;"/>
          <p:cNvSpPr/>
          <p:nvPr/>
        </p:nvSpPr>
        <p:spPr>
          <a:xfrm>
            <a:off x="3232610" y="6329115"/>
            <a:ext cx="1878496" cy="4017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 title="&quot;&quot;"/>
          <p:cNvCxnSpPr/>
          <p:nvPr/>
        </p:nvCxnSpPr>
        <p:spPr>
          <a:xfrm flipH="1">
            <a:off x="3505200" y="4155422"/>
            <a:ext cx="70069" cy="568978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 title="&quot;&quot;"/>
          <p:cNvSpPr/>
          <p:nvPr/>
        </p:nvSpPr>
        <p:spPr>
          <a:xfrm>
            <a:off x="3163631" y="3823271"/>
            <a:ext cx="990600" cy="33215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822" y="370284"/>
            <a:ext cx="2814538" cy="609600"/>
          </a:xfrm>
        </p:spPr>
        <p:txBody>
          <a:bodyPr>
            <a:normAutofit/>
          </a:bodyPr>
          <a:lstStyle/>
          <a:p>
            <a:r>
              <a:rPr lang="en-US" sz="2800" dirty="0"/>
              <a:t>Screen Layout</a:t>
            </a:r>
          </a:p>
        </p:txBody>
      </p:sp>
      <p:pic>
        <p:nvPicPr>
          <p:cNvPr id="11" name="Picture 10" title="ASSIST screen showing Application Saved message recieved after initi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47764" y="640080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Oval 8" title="&quot;&quot;"/>
          <p:cNvSpPr>
            <a:spLocks noChangeArrowheads="1"/>
          </p:cNvSpPr>
          <p:nvPr/>
        </p:nvSpPr>
        <p:spPr bwMode="auto">
          <a:xfrm>
            <a:off x="3130299" y="3429000"/>
            <a:ext cx="1905000" cy="400793"/>
          </a:xfrm>
          <a:prstGeom prst="ellipse">
            <a:avLst/>
          </a:prstGeom>
          <a:solidFill>
            <a:srgbClr val="4F81BD">
              <a:alpha val="0"/>
            </a:srgb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02044" y="4810746"/>
            <a:ext cx="2351411" cy="435768"/>
          </a:xfrm>
          <a:prstGeom prst="wedgeRoundRectCallout">
            <a:avLst>
              <a:gd name="adj1" fmla="val -32012"/>
              <a:gd name="adj2" fmla="val -14092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Form navigation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27390" y="5638800"/>
            <a:ext cx="3005817" cy="1082370"/>
          </a:xfrm>
          <a:prstGeom prst="wedgeRoundRectCallout">
            <a:avLst>
              <a:gd name="adj1" fmla="val -35377"/>
              <a:gd name="adj2" fmla="val -108401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Actions - vary based on application context and access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30213" y="3432737"/>
            <a:ext cx="2593081" cy="453463"/>
          </a:xfrm>
          <a:prstGeom prst="wedgeRoundRectCallout">
            <a:avLst>
              <a:gd name="adj1" fmla="val -69635"/>
              <a:gd name="adj2" fmla="val -1118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ASSIST messages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404697" y="2763493"/>
            <a:ext cx="2351411" cy="435768"/>
          </a:xfrm>
          <a:prstGeom prst="wedgeRoundRectCallout">
            <a:avLst>
              <a:gd name="adj1" fmla="val -65062"/>
              <a:gd name="adj2" fmla="val 59928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Screen tips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870610" y="2241663"/>
            <a:ext cx="2624750" cy="435768"/>
          </a:xfrm>
          <a:prstGeom prst="wedgeRoundRectCallout">
            <a:avLst>
              <a:gd name="adj1" fmla="val -51700"/>
              <a:gd name="adj2" fmla="val 7342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Access online help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402044" y="1574168"/>
            <a:ext cx="3275356" cy="483231"/>
          </a:xfrm>
          <a:prstGeom prst="wedgeRoundRectCallout">
            <a:avLst>
              <a:gd name="adj1" fmla="val -56611"/>
              <a:gd name="adj2" fmla="val 20857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Breadcrumb navigation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3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ASSIST data entry screen for Cover Page Supplement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1" y="835968"/>
            <a:ext cx="10753845" cy="5930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641273"/>
          </a:xfrm>
        </p:spPr>
        <p:txBody>
          <a:bodyPr/>
          <a:lstStyle/>
          <a:p>
            <a:r>
              <a:rPr lang="en-US" dirty="0"/>
              <a:t>Data Entry Screens - 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82400" y="6340083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6699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5" name="Oval 4" title="&quot;&quot;"/>
          <p:cNvSpPr/>
          <p:nvPr/>
        </p:nvSpPr>
        <p:spPr>
          <a:xfrm>
            <a:off x="4119328" y="2590800"/>
            <a:ext cx="740691" cy="70625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91200" y="3208837"/>
            <a:ext cx="4002667" cy="816114"/>
          </a:xfrm>
          <a:prstGeom prst="wedgeRoundRectCallout">
            <a:avLst>
              <a:gd name="adj1" fmla="val -71843"/>
              <a:gd name="adj2" fmla="val -59447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Click each tab to access form data entry screens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3009900" y="3886199"/>
            <a:ext cx="723900" cy="408817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90600" y="4313870"/>
            <a:ext cx="2116571" cy="1942418"/>
          </a:xfrm>
          <a:prstGeom prst="wedgeRoundRectCallout">
            <a:avLst>
              <a:gd name="adj1" fmla="val 50530"/>
              <a:gd name="adj2" fmla="val -61785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Clicking </a:t>
            </a: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Edit 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blocks other users from editing form</a:t>
            </a:r>
          </a:p>
        </p:txBody>
      </p:sp>
    </p:spTree>
    <p:extLst>
      <p:ext uri="{BB962C8B-B14F-4D97-AF65-F5344CB8AC3E}">
        <p14:creationId xmlns:p14="http://schemas.microsoft.com/office/powerpoint/2010/main" val="28884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ottom of ASSIST data entry screen showing Save butt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56786"/>
            <a:ext cx="11734800" cy="5400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Entry Screens - Save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63350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6699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5" name="Oval 4" title="&quot;&quot;"/>
          <p:cNvSpPr/>
          <p:nvPr/>
        </p:nvSpPr>
        <p:spPr>
          <a:xfrm>
            <a:off x="5257800" y="5525393"/>
            <a:ext cx="1828800" cy="48244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562600" y="4051924"/>
            <a:ext cx="4002667" cy="816114"/>
          </a:xfrm>
          <a:prstGeom prst="wedgeRoundRectCallout">
            <a:avLst>
              <a:gd name="adj1" fmla="val -36086"/>
              <a:gd name="adj2" fmla="val 12201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Save and release lock on form so others can edit this form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3429000" y="5543534"/>
            <a:ext cx="1752600" cy="446158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05000" y="4065158"/>
            <a:ext cx="3124200" cy="1087089"/>
          </a:xfrm>
          <a:prstGeom prst="wedgeRoundRectCallout">
            <a:avLst>
              <a:gd name="adj1" fmla="val 21262"/>
              <a:gd name="adj2" fmla="val 81758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Save and continue to lock out others from editing this form</a:t>
            </a:r>
          </a:p>
        </p:txBody>
      </p:sp>
    </p:spTree>
    <p:extLst>
      <p:ext uri="{BB962C8B-B14F-4D97-AF65-F5344CB8AC3E}">
        <p14:creationId xmlns:p14="http://schemas.microsoft.com/office/powerpoint/2010/main" val="28023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title="Screen showing Assignment Request Form added to form navig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76" y="3940385"/>
            <a:ext cx="9301163" cy="2834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title="add optional form action button in ASS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7" y="242978"/>
            <a:ext cx="10134092" cy="3338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title="ASSIST - Add Optional Form pop-up to make form selec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272" y="1949660"/>
            <a:ext cx="5086350" cy="1990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8128" y="228601"/>
            <a:ext cx="2522174" cy="1298447"/>
          </a:xfrm>
        </p:spPr>
        <p:txBody>
          <a:bodyPr>
            <a:normAutofit fontScale="90000"/>
          </a:bodyPr>
          <a:lstStyle/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Optional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82400" y="6375333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Oval 5" title="&quot;&quot;"/>
          <p:cNvSpPr/>
          <p:nvPr/>
        </p:nvSpPr>
        <p:spPr>
          <a:xfrm>
            <a:off x="315289" y="1008741"/>
            <a:ext cx="1447800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 title="&quot;&quot;"/>
          <p:cNvSpPr/>
          <p:nvPr/>
        </p:nvSpPr>
        <p:spPr>
          <a:xfrm>
            <a:off x="9446447" y="4792348"/>
            <a:ext cx="758657" cy="585499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327279" y="3621903"/>
            <a:ext cx="2432379" cy="1100654"/>
          </a:xfrm>
          <a:prstGeom prst="wedgeRoundRectCallout">
            <a:avLst>
              <a:gd name="adj1" fmla="val -30827"/>
              <a:gd name="adj2" fmla="val 6466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The form tab is added to navigation </a:t>
            </a:r>
          </a:p>
        </p:txBody>
      </p:sp>
      <p:cxnSp>
        <p:nvCxnSpPr>
          <p:cNvPr id="10" name="Straight Arrow Connector 9" title="&quot;&quot;"/>
          <p:cNvCxnSpPr>
            <a:stCxn id="6" idx="5"/>
          </p:cNvCxnSpPr>
          <p:nvPr/>
        </p:nvCxnSpPr>
        <p:spPr>
          <a:xfrm>
            <a:off x="1551064" y="1268904"/>
            <a:ext cx="1189783" cy="903835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11" name="Oval 10" title="&quot;&quot;"/>
          <p:cNvSpPr/>
          <p:nvPr/>
        </p:nvSpPr>
        <p:spPr>
          <a:xfrm>
            <a:off x="3274247" y="2945023"/>
            <a:ext cx="1219200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Arrow Connector 11" title="&quot;&quot;"/>
          <p:cNvCxnSpPr>
            <a:stCxn id="11" idx="4"/>
          </p:cNvCxnSpPr>
          <p:nvPr/>
        </p:nvCxnSpPr>
        <p:spPr>
          <a:xfrm>
            <a:off x="3883847" y="3249823"/>
            <a:ext cx="0" cy="1162983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13" name="Oval 12" title="&quot;&quot;"/>
          <p:cNvSpPr/>
          <p:nvPr/>
        </p:nvSpPr>
        <p:spPr>
          <a:xfrm>
            <a:off x="5099454" y="2971248"/>
            <a:ext cx="1635226" cy="278575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041279" y="2477539"/>
            <a:ext cx="2286000" cy="772284"/>
          </a:xfrm>
          <a:prstGeom prst="wedgeRoundRectCallout">
            <a:avLst>
              <a:gd name="adj1" fmla="val -66842"/>
              <a:gd name="adj2" fmla="val 36447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Select form and click </a:t>
            </a: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Submit</a:t>
            </a:r>
            <a:endParaRPr lang="en-US" sz="2400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7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Key Systems &amp; Roles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Grants.gov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E-Business Point of Contact (</a:t>
            </a:r>
            <a:r>
              <a:rPr lang="en-US" dirty="0" err="1"/>
              <a:t>EBiz</a:t>
            </a:r>
            <a:r>
              <a:rPr lang="en-US" dirty="0"/>
              <a:t> POC)</a:t>
            </a:r>
          </a:p>
          <a:p>
            <a:r>
              <a:rPr lang="en-US" dirty="0"/>
              <a:t>Authorized Organization Representative (AOR)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eRA Commons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Signing Official (SO)</a:t>
            </a:r>
          </a:p>
          <a:p>
            <a:r>
              <a:rPr lang="en-US" dirty="0"/>
              <a:t>Principal Investigator (PI)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81253"/>
            <a:ext cx="2819400" cy="947319"/>
          </a:xfrm>
          <a:prstGeom prst="rect">
            <a:avLst/>
          </a:prstGeom>
        </p:spPr>
      </p:pic>
      <p:pic>
        <p:nvPicPr>
          <p:cNvPr id="9" name="Picture 2" descr="Logo of and Link to Electronic Research Administration eRA Commons" title="&quot;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34" y="4996077"/>
            <a:ext cx="4359566" cy="7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2600" y="6397713"/>
            <a:ext cx="8763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hlinkClick r:id="rId4" tooltip="systems and roles page"/>
              </a:rPr>
              <a:t>https://grants.nih.gov/grants/how-to-apply-application-guide/prepare-to-apply-and-register/key-systems-and-roles.htm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50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Finalize Your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Validate your application data against system-enforced NIH business rules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Generate a pre-submission image of your assembled application in the NIH format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Update Submission Status to “Ready for Submission”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64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Application Errors and Warnings Results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12" y="889837"/>
            <a:ext cx="8915400" cy="591485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0" name="Picture 2" title="Actions highligting Manage 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1129"/>
            <a:ext cx="1838433" cy="22715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2"/>
            <a:ext cx="11379200" cy="661236"/>
          </a:xfrm>
        </p:spPr>
        <p:txBody>
          <a:bodyPr/>
          <a:lstStyle/>
          <a:p>
            <a:r>
              <a:rPr lang="en-US" dirty="0"/>
              <a:t>Validate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32513" y="638810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305558" y="1982148"/>
            <a:ext cx="1438900" cy="370684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Arrow Connector 6" title="&quot;&quot;"/>
          <p:cNvCxnSpPr>
            <a:stCxn id="5" idx="5"/>
          </p:cNvCxnSpPr>
          <p:nvPr/>
        </p:nvCxnSpPr>
        <p:spPr>
          <a:xfrm>
            <a:off x="1533736" y="2298547"/>
            <a:ext cx="1209464" cy="714107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8" name="Rounded Rectangular Callout 7"/>
          <p:cNvSpPr/>
          <p:nvPr/>
        </p:nvSpPr>
        <p:spPr>
          <a:xfrm>
            <a:off x="9312556" y="2167490"/>
            <a:ext cx="2133600" cy="1494804"/>
          </a:xfrm>
          <a:prstGeom prst="wedgeRoundRectCallout">
            <a:avLst>
              <a:gd name="adj1" fmla="val -48940"/>
              <a:gd name="adj2" fmla="val 8758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Errors and Warnings are displayed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4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48" y="937793"/>
            <a:ext cx="3384952" cy="489108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submissions </a:t>
            </a:r>
            <a:b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be made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submission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</a:t>
            </a:r>
            <a:b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overwrite previous submissions.</a:t>
            </a:r>
            <a:r>
              <a:rPr lang="en-US" sz="3200" dirty="0">
                <a:latin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867400" y="1219200"/>
            <a:ext cx="5638800" cy="5305189"/>
          </a:xfrm>
        </p:spPr>
        <p:txBody>
          <a:bodyPr/>
          <a:lstStyle/>
          <a:p>
            <a:r>
              <a:rPr lang="en-US" dirty="0"/>
              <a:t>Errors stop application processing and must be corrected</a:t>
            </a:r>
          </a:p>
          <a:p>
            <a:pPr lvl="1"/>
            <a:r>
              <a:rPr lang="en-US" dirty="0"/>
              <a:t>You will be unable to submit in ASSIST until all identified errors are corrected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Warnings do not stop application processing and are corrected at the discretion of the applicant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6" name="Picture 2" title="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984" y="3657600"/>
            <a:ext cx="1608531" cy="1558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stop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335" y="1371600"/>
            <a:ext cx="1402996" cy="136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4519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title="Preview Applic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11582400" cy="40447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Application Preview in Agency Format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67346" y="639420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685800" y="2819400"/>
            <a:ext cx="1389742" cy="35275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 title="&quot;&quot;"/>
          <p:cNvSpPr/>
          <p:nvPr/>
        </p:nvSpPr>
        <p:spPr>
          <a:xfrm>
            <a:off x="10210800" y="4225291"/>
            <a:ext cx="838200" cy="533097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 title="&quot;&quot;"/>
          <p:cNvSpPr/>
          <p:nvPr/>
        </p:nvSpPr>
        <p:spPr>
          <a:xfrm>
            <a:off x="6400800" y="4917950"/>
            <a:ext cx="1524000" cy="4572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260424" y="3488233"/>
            <a:ext cx="2626776" cy="567046"/>
          </a:xfrm>
          <a:prstGeom prst="wedgeRoundRectCallout">
            <a:avLst>
              <a:gd name="adj1" fmla="val -4686"/>
              <a:gd name="adj2" fmla="val 10862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View last preview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124200" y="4917950"/>
            <a:ext cx="3090096" cy="567076"/>
          </a:xfrm>
          <a:prstGeom prst="wedgeRoundRectCallout">
            <a:avLst>
              <a:gd name="adj1" fmla="val 59674"/>
              <a:gd name="adj2" fmla="val 543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Generate new preview</a:t>
            </a:r>
          </a:p>
        </p:txBody>
      </p:sp>
    </p:spTree>
    <p:extLst>
      <p:ext uri="{BB962C8B-B14F-4D97-AF65-F5344CB8AC3E}">
        <p14:creationId xmlns:p14="http://schemas.microsoft.com/office/powerpoint/2010/main" val="30426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sample application 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9734030" cy="5411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53825" y="6375401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02548" y="2819400"/>
            <a:ext cx="6451110" cy="2720124"/>
          </a:xfrm>
          <a:prstGeom prst="wedgeRoundRectCallout">
            <a:avLst>
              <a:gd name="adj1" fmla="val -15307"/>
              <a:gd name="adj2" fmla="val 5009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2060"/>
                </a:solidFill>
                <a:latin typeface="Calibri"/>
              </a:rPr>
              <a:t>The preview is exactly how your application would be assembled upon submission, except a few items in the footer (e.g., Grants.gov tracking number, submission timestamp) are not filled in.</a:t>
            </a:r>
          </a:p>
        </p:txBody>
      </p:sp>
    </p:spTree>
    <p:extLst>
      <p:ext uri="{BB962C8B-B14F-4D97-AF65-F5344CB8AC3E}">
        <p14:creationId xmlns:p14="http://schemas.microsoft.com/office/powerpoint/2010/main" val="102871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update submission status popup with status op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550276"/>
            <a:ext cx="6050116" cy="4850524"/>
          </a:xfrm>
          <a:prstGeom prst="rect">
            <a:avLst/>
          </a:prstGeom>
        </p:spPr>
      </p:pic>
      <p:pic>
        <p:nvPicPr>
          <p:cNvPr id="10" name="Picture 9" title="ASSIST action l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37" y="1605376"/>
            <a:ext cx="2514600" cy="248602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68289"/>
            <a:ext cx="11379200" cy="758825"/>
          </a:xfrm>
        </p:spPr>
        <p:txBody>
          <a:bodyPr/>
          <a:lstStyle/>
          <a:p>
            <a:r>
              <a:rPr lang="en-US" dirty="0"/>
              <a:t>Update Submission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63350" y="6378319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914400" y="3551578"/>
            <a:ext cx="1766596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 title="&quot;&quot;"/>
          <p:cNvCxnSpPr>
            <a:stCxn id="5" idx="6"/>
          </p:cNvCxnSpPr>
          <p:nvPr/>
        </p:nvCxnSpPr>
        <p:spPr>
          <a:xfrm>
            <a:off x="2680996" y="3703978"/>
            <a:ext cx="1059476" cy="0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7" name="Oval 6" title="&quot;&quot;"/>
          <p:cNvSpPr/>
          <p:nvPr/>
        </p:nvSpPr>
        <p:spPr>
          <a:xfrm>
            <a:off x="5690470" y="3146333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875776" y="3399178"/>
            <a:ext cx="2160844" cy="533400"/>
          </a:xfrm>
          <a:prstGeom prst="wedgeRoundRectCallout">
            <a:avLst>
              <a:gd name="adj1" fmla="val -68954"/>
              <a:gd name="adj2" fmla="val -6770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Select status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191000" y="3932578"/>
            <a:ext cx="3581400" cy="838200"/>
          </a:xfrm>
          <a:prstGeom prst="wedgeRoundRectCallout">
            <a:avLst>
              <a:gd name="adj1" fmla="val -27928"/>
              <a:gd name="adj2" fmla="val -5076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Enter comment to be added to status history</a:t>
            </a:r>
          </a:p>
        </p:txBody>
      </p:sp>
    </p:spTree>
    <p:extLst>
      <p:ext uri="{BB962C8B-B14F-4D97-AF65-F5344CB8AC3E}">
        <p14:creationId xmlns:p14="http://schemas.microsoft.com/office/powerpoint/2010/main" val="39317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message indicating errors were found and application cannot be put in Ready for submission stat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7" y="2133600"/>
            <a:ext cx="5867400" cy="4653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Check for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82400" y="6384926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862667" y="1143000"/>
            <a:ext cx="8458200" cy="990600"/>
          </a:xfrm>
          <a:prstGeom prst="wedgeRoundRectCallout">
            <a:avLst>
              <a:gd name="adj1" fmla="val -27896"/>
              <a:gd name="adj2" fmla="val 10713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Before an application is changed to Ready for Submission status, it must pass validations (Warnings are OK).</a:t>
            </a: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3081130"/>
            <a:ext cx="2143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Ready for Submission status reflected on summary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0587"/>
            <a:ext cx="10439399" cy="5412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Status Reflected in Summary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72875" y="6384926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7" name="Oval 6" title="&quot;&quot;"/>
          <p:cNvSpPr/>
          <p:nvPr/>
        </p:nvSpPr>
        <p:spPr>
          <a:xfrm>
            <a:off x="4038600" y="54864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7668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72875" y="6366379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5" name="Picture 4" title="Ready for Submission status reflected on summary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7" y="1600200"/>
            <a:ext cx="9405967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title="pop-up requesting AOR credentia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657600"/>
            <a:ext cx="4314825" cy="2628900"/>
          </a:xfrm>
          <a:prstGeom prst="rect">
            <a:avLst/>
          </a:prstGeom>
        </p:spPr>
      </p:pic>
      <p:sp>
        <p:nvSpPr>
          <p:cNvPr id="7" name="Oval 6" title="&quot;&quot;"/>
          <p:cNvSpPr/>
          <p:nvPr/>
        </p:nvSpPr>
        <p:spPr>
          <a:xfrm>
            <a:off x="4648200" y="55626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Arrow Connector 7" title="&quot;&quot;"/>
          <p:cNvCxnSpPr/>
          <p:nvPr/>
        </p:nvCxnSpPr>
        <p:spPr>
          <a:xfrm>
            <a:off x="6608760" y="5715000"/>
            <a:ext cx="1059476" cy="0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9" name="Rounded Rectangular Callout 8"/>
          <p:cNvSpPr/>
          <p:nvPr/>
        </p:nvSpPr>
        <p:spPr>
          <a:xfrm>
            <a:off x="5029200" y="1845325"/>
            <a:ext cx="6339447" cy="1511733"/>
          </a:xfrm>
          <a:prstGeom prst="wedgeRoundRectCallout">
            <a:avLst>
              <a:gd name="adj1" fmla="val -27928"/>
              <a:gd name="adj2" fmla="val -5076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For Submit button to be active, user must be logged into ASSIST with an SO account and the application must be in a Ready for Submission status.</a:t>
            </a:r>
          </a:p>
        </p:txBody>
      </p:sp>
    </p:spTree>
    <p:extLst>
      <p:ext uri="{BB962C8B-B14F-4D97-AF65-F5344CB8AC3E}">
        <p14:creationId xmlns:p14="http://schemas.microsoft.com/office/powerpoint/2010/main" val="33817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Sent to Grants.gov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72875" y="6416675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3" name="Picture 2" title="application information screen showing application sent to Grants.gov mess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2" y="1021703"/>
            <a:ext cx="11040483" cy="5689646"/>
          </a:xfrm>
          <a:prstGeom prst="rect">
            <a:avLst/>
          </a:prstGeom>
        </p:spPr>
      </p:pic>
      <p:sp>
        <p:nvSpPr>
          <p:cNvPr id="11" name="Oval 10" title="&quot;&quot;"/>
          <p:cNvSpPr/>
          <p:nvPr/>
        </p:nvSpPr>
        <p:spPr>
          <a:xfrm>
            <a:off x="228599" y="2133600"/>
            <a:ext cx="11344275" cy="685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57800" y="2819400"/>
            <a:ext cx="4800599" cy="1202386"/>
          </a:xfrm>
          <a:prstGeom prst="wedgeRoundRectCallout">
            <a:avLst>
              <a:gd name="adj1" fmla="val -28461"/>
              <a:gd name="adj2" fmla="val -65684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Message indicates application has been sent to Grants.gov.</a:t>
            </a:r>
          </a:p>
        </p:txBody>
      </p:sp>
    </p:spTree>
    <p:extLst>
      <p:ext uri="{BB962C8B-B14F-4D97-AF65-F5344CB8AC3E}">
        <p14:creationId xmlns:p14="http://schemas.microsoft.com/office/powerpoint/2010/main" val="7614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3700" y="1828800"/>
            <a:ext cx="5638800" cy="2743202"/>
          </a:xfrm>
        </p:spPr>
        <p:txBody>
          <a:bodyPr>
            <a:noAutofit/>
          </a:bodyPr>
          <a:lstStyle/>
          <a:p>
            <a:r>
              <a:rPr lang="en-US" sz="4400" dirty="0"/>
              <a:t>What registrations are needed to submit a grant application to NIH?</a:t>
            </a:r>
          </a:p>
        </p:txBody>
      </p:sp>
    </p:spTree>
    <p:extLst>
      <p:ext uri="{BB962C8B-B14F-4D97-AF65-F5344CB8AC3E}">
        <p14:creationId xmlns:p14="http://schemas.microsoft.com/office/powerpoint/2010/main" val="14503446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You’re Not Finished Yet…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11266" name="Picture 2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708362"/>
            <a:ext cx="5867399" cy="40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26670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Application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2590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Successfully</a:t>
            </a:r>
            <a:b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submitted</a:t>
            </a:r>
            <a:b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to NIH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5334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Submitting to Grants.gov is NOT the last step in the process!</a:t>
            </a:r>
          </a:p>
        </p:txBody>
      </p:sp>
    </p:spTree>
    <p:extLst>
      <p:ext uri="{BB962C8B-B14F-4D97-AF65-F5344CB8AC3E}">
        <p14:creationId xmlns:p14="http://schemas.microsoft.com/office/powerpoint/2010/main" val="27404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Your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eRA Commons Status is an integral part of your submission</a:t>
            </a:r>
          </a:p>
          <a:p>
            <a:pPr lvl="1"/>
            <a:r>
              <a:rPr lang="en-US" dirty="0"/>
              <a:t>Applications that pass Grants.gov validations are picked up by eRA Commons and checked against many application guide and opportunity instructions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Authorized users can check eRA Commons Status for processing results </a:t>
            </a:r>
          </a:p>
          <a:p>
            <a:pPr lvl="1"/>
            <a:r>
              <a:rPr lang="en-US" dirty="0"/>
              <a:t>Signing Officials (SOs)</a:t>
            </a:r>
          </a:p>
          <a:p>
            <a:pPr lvl="1"/>
            <a:r>
              <a:rPr lang="en-US" dirty="0"/>
              <a:t>Administrative Officials (AOs)</a:t>
            </a:r>
          </a:p>
          <a:p>
            <a:pPr lvl="1"/>
            <a:r>
              <a:rPr lang="en-US" dirty="0"/>
              <a:t>Principal Investigators (PIs)</a:t>
            </a:r>
          </a:p>
          <a:p>
            <a:pPr lvl="1"/>
            <a:r>
              <a:rPr lang="en-US" dirty="0"/>
              <a:t>Delegated Assistants (ASSTs)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E-mail notifications 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706756"/>
            <a:ext cx="1524000" cy="954024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232605"/>
            <a:ext cx="1524000" cy="954024"/>
          </a:xfrm>
          <a:prstGeom prst="rect">
            <a:avLst/>
          </a:prstGeom>
        </p:spPr>
      </p:pic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743202"/>
            <a:ext cx="1524000" cy="954024"/>
          </a:xfrm>
          <a:prstGeom prst="rect">
            <a:avLst/>
          </a:prstGeom>
        </p:spPr>
      </p:pic>
      <p:pic>
        <p:nvPicPr>
          <p:cNvPr id="15" name="Picture 14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229744"/>
            <a:ext cx="1524000" cy="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52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Image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Once an error-free application is received by NIH, the eRA system will:</a:t>
            </a:r>
          </a:p>
          <a:p>
            <a:pPr lvl="1"/>
            <a:r>
              <a:rPr lang="en-US" sz="2400" dirty="0"/>
              <a:t>Assemble the grant application image</a:t>
            </a:r>
          </a:p>
          <a:p>
            <a:pPr lvl="1"/>
            <a:r>
              <a:rPr lang="en-US" sz="2400" dirty="0"/>
              <a:t>Insert headers (PI name) and footers (page numbers) on all pages</a:t>
            </a:r>
          </a:p>
          <a:p>
            <a:pPr lvl="1"/>
            <a:r>
              <a:rPr lang="en-US" sz="2400" dirty="0"/>
              <a:t>Generate Table of Contents and bookmark important sections</a:t>
            </a:r>
          </a:p>
          <a:p>
            <a:pPr lvl="1"/>
            <a:r>
              <a:rPr lang="en-US" sz="2400" dirty="0"/>
              <a:t>Post the assembled application image in the PD/PI’s eRA Commons account</a:t>
            </a:r>
          </a:p>
          <a:p>
            <a:pPr lvl="1"/>
            <a:r>
              <a:rPr lang="en-US" sz="2400" dirty="0"/>
              <a:t>Send notification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Email can be unreliable – proactively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check application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5" name="Picture 8" title="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9464" y="4029997"/>
            <a:ext cx="3778749" cy="228984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64" y="4724400"/>
            <a:ext cx="2057400" cy="2057400"/>
          </a:xfrm>
          <a:prstGeom prst="rect">
            <a:avLst/>
          </a:prstGeom>
        </p:spPr>
      </p:pic>
      <p:pic>
        <p:nvPicPr>
          <p:cNvPr id="9" name="Picture 8" title="ti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67" y="4230710"/>
            <a:ext cx="937477" cy="9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392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Viewing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Applicants have </a:t>
            </a:r>
            <a:r>
              <a:rPr lang="en-US" dirty="0">
                <a:solidFill>
                  <a:srgbClr val="A50021"/>
                </a:solidFill>
              </a:rPr>
              <a:t>two (2) business days</a:t>
            </a:r>
            <a:r>
              <a:rPr lang="en-US" dirty="0"/>
              <a:t> to view the assembled application image before the application automatically moves forward for further processing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Signing official can Reject application in eRA Commons within viewing window to prevent it from moving forward to NIH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>
                <a:solidFill>
                  <a:srgbClr val="C00000"/>
                </a:solidFill>
              </a:rPr>
              <a:t>Changed/Corrected applications must be submitted </a:t>
            </a:r>
            <a:r>
              <a:rPr lang="en-US" sz="2800" b="1" dirty="0">
                <a:solidFill>
                  <a:srgbClr val="C00000"/>
                </a:solidFill>
              </a:rPr>
              <a:t>before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the submission deadline </a:t>
            </a:r>
            <a:endParaRPr lang="en-US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39036" y="5973763"/>
            <a:ext cx="8534400" cy="579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  <a:cs typeface="Arial" charset="0"/>
              </a:rPr>
              <a:t>If you can’t </a:t>
            </a:r>
            <a:r>
              <a:rPr lang="en-US" sz="3200" b="1" dirty="0">
                <a:solidFill>
                  <a:srgbClr val="A50021"/>
                </a:solidFill>
                <a:cs typeface="Arial" charset="0"/>
              </a:rPr>
              <a:t>VIEW</a:t>
            </a:r>
            <a:r>
              <a:rPr lang="en-US" sz="3200" dirty="0">
                <a:solidFill>
                  <a:srgbClr val="A50021"/>
                </a:solidFill>
                <a:cs typeface="Arial" charset="0"/>
              </a:rPr>
              <a:t> it, we can’t </a:t>
            </a:r>
            <a:r>
              <a:rPr lang="en-US" sz="3200" b="1" dirty="0">
                <a:solidFill>
                  <a:srgbClr val="A50021"/>
                </a:solidFill>
                <a:cs typeface="Arial" charset="0"/>
              </a:rPr>
              <a:t>REVIEW</a:t>
            </a:r>
            <a:r>
              <a:rPr lang="en-US" sz="3200" dirty="0">
                <a:solidFill>
                  <a:srgbClr val="A50021"/>
                </a:solidFill>
                <a:cs typeface="Arial" charset="0"/>
              </a:rPr>
              <a:t> it!</a:t>
            </a:r>
            <a:endParaRPr lang="en-US" dirty="0">
              <a:solidFill>
                <a:srgbClr val="A50021"/>
              </a:solidFill>
              <a:cs typeface="Arial" charset="0"/>
            </a:endParaRPr>
          </a:p>
        </p:txBody>
      </p:sp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05" y="4876799"/>
            <a:ext cx="152971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24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Submission Status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82400" y="6416675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3" name="Picture 2" title="Application Information screen show view submission status details lin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05170"/>
            <a:ext cx="10969045" cy="565283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8" name="Oval 7" title="&quot;&quot;"/>
          <p:cNvSpPr/>
          <p:nvPr/>
        </p:nvSpPr>
        <p:spPr>
          <a:xfrm>
            <a:off x="5144527" y="5970843"/>
            <a:ext cx="2323073" cy="445831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620000" y="5121274"/>
            <a:ext cx="3200400" cy="1295400"/>
          </a:xfrm>
          <a:prstGeom prst="wedgeRoundRectCallout">
            <a:avLst>
              <a:gd name="adj1" fmla="val -59273"/>
              <a:gd name="adj2" fmla="val 2975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Submit button replaced with link to track status.</a:t>
            </a:r>
          </a:p>
        </p:txBody>
      </p:sp>
    </p:spTree>
    <p:extLst>
      <p:ext uri="{BB962C8B-B14F-4D97-AF65-F5344CB8AC3E}">
        <p14:creationId xmlns:p14="http://schemas.microsoft.com/office/powerpoint/2010/main" val="41227376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9" y="228601"/>
            <a:ext cx="4267201" cy="1072895"/>
          </a:xfrm>
        </p:spPr>
        <p:txBody>
          <a:bodyPr>
            <a:normAutofit fontScale="90000"/>
          </a:bodyPr>
          <a:lstStyle/>
          <a:p>
            <a:r>
              <a:rPr lang="en-US" dirty="0"/>
              <a:t>Follow status through all systems.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43600" y="1527048"/>
            <a:ext cx="5797296" cy="4572000"/>
          </a:xfrm>
        </p:spPr>
        <p:txBody>
          <a:bodyPr/>
          <a:lstStyle/>
          <a:p>
            <a:r>
              <a:rPr lang="en-US" dirty="0"/>
              <a:t>It can take anywhere from a few minutes to a few hours to process an application</a:t>
            </a:r>
          </a:p>
          <a:p>
            <a:endParaRPr lang="en-US" dirty="0"/>
          </a:p>
          <a:p>
            <a:r>
              <a:rPr lang="en-US" dirty="0"/>
              <a:t>You may have to click the Check for Status Updates button multiple times before status shows for all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72875" y="6397895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5" name="Picture 4" title="submission status details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1"/>
            <a:ext cx="5486400" cy="6389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 title="&quot;&quot;"/>
          <p:cNvSpPr/>
          <p:nvPr/>
        </p:nvSpPr>
        <p:spPr>
          <a:xfrm>
            <a:off x="1828800" y="22098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3886200"/>
            <a:ext cx="1633367" cy="875018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" y="5097970"/>
            <a:ext cx="4699739" cy="1183836"/>
          </a:xfrm>
          <a:prstGeom prst="rect">
            <a:avLst/>
          </a:prstGeom>
        </p:spPr>
      </p:pic>
      <p:sp>
        <p:nvSpPr>
          <p:cNvPr id="9" name="Rectangle 8" title="&quot;&quot;"/>
          <p:cNvSpPr/>
          <p:nvPr/>
        </p:nvSpPr>
        <p:spPr>
          <a:xfrm>
            <a:off x="2285999" y="5334000"/>
            <a:ext cx="3035669" cy="813088"/>
          </a:xfrm>
          <a:prstGeom prst="rect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963" y="91889"/>
            <a:ext cx="5304367" cy="1600199"/>
          </a:xfrm>
        </p:spPr>
        <p:txBody>
          <a:bodyPr>
            <a:normAutofit fontScale="90000"/>
          </a:bodyPr>
          <a:lstStyle/>
          <a:p>
            <a:r>
              <a:rPr lang="en-US" dirty="0"/>
              <a:t>Assignment of Agency Tracking Number indicates application image is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436096" y="6324600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10" name="Picture 9" title="submission status details page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4" y="0"/>
            <a:ext cx="5857126" cy="6769925"/>
          </a:xfrm>
          <a:prstGeom prst="rect">
            <a:avLst/>
          </a:prstGeom>
        </p:spPr>
      </p:pic>
      <p:sp>
        <p:nvSpPr>
          <p:cNvPr id="11" name="Oval 10" title="&quot;&quot;"/>
          <p:cNvSpPr/>
          <p:nvPr/>
        </p:nvSpPr>
        <p:spPr>
          <a:xfrm>
            <a:off x="1752601" y="1683462"/>
            <a:ext cx="1447800" cy="5334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337548" y="1828800"/>
            <a:ext cx="4800599" cy="1202386"/>
          </a:xfrm>
          <a:prstGeom prst="wedgeRoundRectCallout">
            <a:avLst>
              <a:gd name="adj1" fmla="val -79823"/>
              <a:gd name="adj2" fmla="val -4733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Grants.gov tracking number and timestamp used to determine on-time submission.</a:t>
            </a:r>
          </a:p>
        </p:txBody>
      </p:sp>
      <p:sp>
        <p:nvSpPr>
          <p:cNvPr id="14" name="Oval 13" title="&quot;&quot;"/>
          <p:cNvSpPr/>
          <p:nvPr/>
        </p:nvSpPr>
        <p:spPr>
          <a:xfrm>
            <a:off x="1905000" y="5569662"/>
            <a:ext cx="533400" cy="2286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24400" y="4968469"/>
            <a:ext cx="4800599" cy="1202386"/>
          </a:xfrm>
          <a:prstGeom prst="wedgeRoundRectCallout">
            <a:avLst>
              <a:gd name="adj1" fmla="val -93829"/>
              <a:gd name="adj2" fmla="val -259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Direct link to eRA Commons detailed status screen for the submission.</a:t>
            </a:r>
          </a:p>
        </p:txBody>
      </p:sp>
    </p:spTree>
    <p:extLst>
      <p:ext uri="{BB962C8B-B14F-4D97-AF65-F5344CB8AC3E}">
        <p14:creationId xmlns:p14="http://schemas.microsoft.com/office/powerpoint/2010/main" val="6687132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submission status details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2" y="914400"/>
            <a:ext cx="11495809" cy="5995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598971"/>
          </a:xfrm>
        </p:spPr>
        <p:txBody>
          <a:bodyPr/>
          <a:lstStyle/>
          <a:p>
            <a:r>
              <a:rPr lang="en-US" dirty="0"/>
              <a:t>Viewing Your Application in eRA Commons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731371" y="643572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2952558" y="5469082"/>
            <a:ext cx="2762442" cy="13716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3200400"/>
            <a:ext cx="6858000" cy="1966902"/>
          </a:xfrm>
          <a:prstGeom prst="wedgeRoundRectCallout">
            <a:avLst>
              <a:gd name="adj1" fmla="val -46287"/>
              <a:gd name="adj2" fmla="val 88999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2060"/>
                </a:solidFill>
                <a:latin typeface="Calibri"/>
              </a:rPr>
              <a:t>eApplication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 is the application image used by NIH staff and reviewers.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srgbClr val="00206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Cover Letter, PHS Assignment Request Form, 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and </a:t>
            </a: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Appendices  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(when allowed) are stored separate from the image.</a:t>
            </a:r>
          </a:p>
        </p:txBody>
      </p:sp>
    </p:spTree>
    <p:extLst>
      <p:ext uri="{BB962C8B-B14F-4D97-AF65-F5344CB8AC3E}">
        <p14:creationId xmlns:p14="http://schemas.microsoft.com/office/powerpoint/2010/main" val="41585995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Application Image (e-Application)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85294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6" name="Picture 5" title="snapshot of first page of sample application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6608233" cy="4562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13033" y="2819400"/>
            <a:ext cx="515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36699"/>
                </a:solidFill>
                <a:latin typeface="+mn-lt"/>
              </a:rPr>
              <a:t>If you can’t </a:t>
            </a:r>
            <a:r>
              <a:rPr lang="en-US" sz="4000" b="1" dirty="0">
                <a:solidFill>
                  <a:srgbClr val="336699"/>
                </a:solidFill>
                <a:latin typeface="+mn-lt"/>
              </a:rPr>
              <a:t>VIEW</a:t>
            </a:r>
            <a:r>
              <a:rPr lang="en-US" sz="4000" dirty="0">
                <a:solidFill>
                  <a:srgbClr val="336699"/>
                </a:solidFill>
                <a:latin typeface="+mn-lt"/>
              </a:rPr>
              <a:t> it, we can’t </a:t>
            </a:r>
            <a:r>
              <a:rPr lang="en-US" sz="4000" b="1" dirty="0">
                <a:solidFill>
                  <a:srgbClr val="336699"/>
                </a:solidFill>
                <a:latin typeface="+mn-lt"/>
              </a:rPr>
              <a:t>REVIEW</a:t>
            </a:r>
            <a:r>
              <a:rPr lang="en-US" sz="4000" dirty="0">
                <a:solidFill>
                  <a:srgbClr val="336699"/>
                </a:solidFill>
                <a:latin typeface="+mn-lt"/>
              </a:rPr>
              <a:t> it!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667000" y="5760967"/>
            <a:ext cx="5791200" cy="802649"/>
          </a:xfrm>
          <a:prstGeom prst="wedgeRoundRectCallout">
            <a:avLst>
              <a:gd name="adj1" fmla="val -10993"/>
              <a:gd name="adj2" fmla="val 4767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Closely check the version in eRA Commons, even if you checked the preview.</a:t>
            </a:r>
            <a:endParaRPr lang="en-US" sz="2400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6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Complete!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981200"/>
            <a:ext cx="11338560" cy="411784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If no action is taken during the two business day viewing window, the application automatically moves forward for further processing at NIH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grpSp>
        <p:nvGrpSpPr>
          <p:cNvPr id="7" name="Group 6" descr="Consider attending Finding &amp; Understanding FOA presentation (3F)">
            <a:extLst>
              <a:ext uri="{FF2B5EF4-FFF2-40B4-BE49-F238E27FC236}">
                <a16:creationId xmlns:a16="http://schemas.microsoft.com/office/drawing/2014/main" id="{9264627E-CFFA-4770-AC00-7A3995A094BF}"/>
              </a:ext>
            </a:extLst>
          </p:cNvPr>
          <p:cNvGrpSpPr/>
          <p:nvPr/>
        </p:nvGrpSpPr>
        <p:grpSpPr>
          <a:xfrm>
            <a:off x="990600" y="5894047"/>
            <a:ext cx="9905999" cy="811554"/>
            <a:chOff x="6134921" y="5332104"/>
            <a:chExt cx="5737885" cy="13874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B610A60-DA4D-4F4D-B978-57BF1412E5ED}"/>
                </a:ext>
              </a:extLst>
            </p:cNvPr>
            <p:cNvSpPr/>
            <p:nvPr/>
          </p:nvSpPr>
          <p:spPr>
            <a:xfrm>
              <a:off x="6134921" y="5332104"/>
              <a:ext cx="5737885" cy="13874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Interacting Electronically with NIH: How eRA Commons </a:t>
              </a:r>
              <a:br>
                <a:rPr lang="en-US" sz="2800" dirty="0">
                  <a:solidFill>
                    <a:schemeClr val="tx1"/>
                  </a:solidFill>
                </a:rPr>
              </a:br>
              <a:r>
                <a:rPr lang="en-US" sz="2800" dirty="0">
                  <a:solidFill>
                    <a:schemeClr val="tx1"/>
                  </a:solidFill>
                </a:rPr>
                <a:t>Fits into the Grant Process Puzzle  </a:t>
              </a:r>
              <a:r>
                <a:rPr lang="en-US" sz="2400" dirty="0">
                  <a:solidFill>
                    <a:schemeClr val="tx1"/>
                  </a:solidFill>
                </a:rPr>
                <a:t>(Breakout 3B, Th. 1:45)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9" name="Graphic 8" descr="Classroom">
              <a:extLst>
                <a:ext uri="{FF2B5EF4-FFF2-40B4-BE49-F238E27FC236}">
                  <a16:creationId xmlns:a16="http://schemas.microsoft.com/office/drawing/2014/main" id="{3C6ED2A6-86F5-4DFD-BAB0-7F811C7CD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87293" y="5519448"/>
              <a:ext cx="485513" cy="1200096"/>
            </a:xfrm>
            <a:prstGeom prst="rect">
              <a:avLst/>
            </a:prstGeom>
          </p:spPr>
        </p:pic>
      </p:grp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41864"/>
            <a:ext cx="4724400" cy="360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your organization isn’t registered, </a:t>
            </a:r>
            <a:br>
              <a:rPr lang="en-US" dirty="0"/>
            </a:br>
            <a:r>
              <a:rPr lang="en-US" dirty="0"/>
              <a:t>get started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03" y="2820753"/>
            <a:ext cx="4080094" cy="2935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5" y="5596151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Your organization must be registered in multiple systems to submit.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Start early – can take 6 weeks!</a:t>
            </a:r>
          </a:p>
          <a:p>
            <a:endParaRPr lang="en-US" dirty="0"/>
          </a:p>
        </p:txBody>
      </p:sp>
      <p:pic>
        <p:nvPicPr>
          <p:cNvPr id="8" name="Picture 7" title="t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4" y="451031"/>
            <a:ext cx="1603387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46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6198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5486400" cy="2590800"/>
          </a:xfrm>
        </p:spPr>
        <p:txBody>
          <a:bodyPr/>
          <a:lstStyle/>
          <a:p>
            <a:r>
              <a:rPr lang="en-US" dirty="0"/>
              <a:t>What’s new or happening soon?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934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E8BCC-3294-46F5-AB53-BBC4B774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Proposing Use of Human Fetal Tissue (HFT)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61108-2707-4D24-AD5B-4062F844A6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NIH Guide Notices: </a:t>
            </a:r>
            <a:r>
              <a:rPr lang="en-US" sz="2800" dirty="0">
                <a:hlinkClick r:id="rId2"/>
              </a:rPr>
              <a:t>NOT-OD-19-128</a:t>
            </a:r>
            <a:r>
              <a:rPr lang="en-US" sz="2800" dirty="0"/>
              <a:t>, </a:t>
            </a:r>
            <a:r>
              <a:rPr lang="en-US" sz="2800" dirty="0">
                <a:hlinkClick r:id="rId3" tooltip="Clarifying Competing Application Instructions and Notice of Publication of Frequently Asked Questions (FAQs) Regarding Proposed Human Fetal Tissue Research"/>
              </a:rPr>
              <a:t>NOT-OD-19-137</a:t>
            </a:r>
            <a:r>
              <a:rPr lang="en-US" sz="2800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Due dates on/after September 25, 2019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Applications proposing the use of human fetal tissue (HFT) from elective abortions must include</a:t>
            </a:r>
          </a:p>
          <a:p>
            <a:pPr lvl="2">
              <a:spcAft>
                <a:spcPts val="0"/>
              </a:spcAft>
            </a:pPr>
            <a:r>
              <a:rPr lang="en-US" sz="2400" dirty="0"/>
              <a:t>Justification of the use of HFT</a:t>
            </a:r>
          </a:p>
          <a:p>
            <a:pPr lvl="2">
              <a:spcAft>
                <a:spcPts val="0"/>
              </a:spcAft>
            </a:pPr>
            <a:r>
              <a:rPr lang="en-US" sz="2400" dirty="0"/>
              <a:t>Details regarding procurement and costs (using R&amp;R Budget form)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Information about how the applicant will use HFT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Applications that do not address all required information will be withdrawn without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41D75-9A07-426B-8028-96CA718C07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9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8D11-F688-4A84-998B-17D208F0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ORCID </a:t>
            </a:r>
            <a:r>
              <a:rPr lang="en-US" dirty="0" err="1"/>
              <a:t>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6517-46DB-41AA-BDB1-0109429229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ORCID </a:t>
            </a:r>
            <a:r>
              <a:rPr lang="en-US" sz="3200" dirty="0" err="1"/>
              <a:t>iDs</a:t>
            </a:r>
            <a:r>
              <a:rPr lang="en-US" sz="3200" dirty="0"/>
              <a:t> are free, unique identifiers </a:t>
            </a:r>
          </a:p>
          <a:p>
            <a:pPr lvl="1"/>
            <a:r>
              <a:rPr lang="en-US" sz="2800" dirty="0"/>
              <a:t>Connect researchers and their contributions to science over time and across changes of name, location, and institutional affiliation</a:t>
            </a:r>
          </a:p>
          <a:p>
            <a:endParaRPr lang="en-US" sz="3200" dirty="0"/>
          </a:p>
          <a:p>
            <a:r>
              <a:rPr lang="en-US" sz="3200" dirty="0"/>
              <a:t>NIH Guide Notice: </a:t>
            </a:r>
            <a:r>
              <a:rPr lang="en-US" sz="3200" dirty="0">
                <a:hlinkClick r:id="rId2"/>
              </a:rPr>
              <a:t>NOT-OD-19-109</a:t>
            </a:r>
            <a:endParaRPr lang="en-US" sz="3200" dirty="0"/>
          </a:p>
          <a:p>
            <a:pPr lvl="1"/>
            <a:r>
              <a:rPr lang="en-US" sz="2800" dirty="0"/>
              <a:t>Due dates on/after January 25, 2020</a:t>
            </a:r>
          </a:p>
          <a:p>
            <a:pPr lvl="1"/>
            <a:r>
              <a:rPr lang="en-US" sz="2800" dirty="0"/>
              <a:t>PD/PIs on Fellowship and Career Development applications must have ORCID </a:t>
            </a:r>
            <a:r>
              <a:rPr lang="en-US" sz="2800" dirty="0" err="1"/>
              <a:t>iDs</a:t>
            </a:r>
            <a:r>
              <a:rPr lang="en-US" sz="2800" dirty="0"/>
              <a:t> linked to their eRA Commons Personal Profiles at time of application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84D1C-E500-431D-96CE-D4A14A941B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329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A6AC-E1E3-4B99-AB57-C5EAE72B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Application Forms (FORMS-F)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750A-E444-4499-A7E5-CAD1A16ABA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371600"/>
            <a:ext cx="11338560" cy="510235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/>
              <a:t>Update reflects latest versions of forms approved by the Office of Management and Budget (OMB)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Must use application packages with a Competition ID of “FORMS-F” for due dates on/after May 25, 2020</a:t>
            </a:r>
          </a:p>
          <a:p>
            <a:r>
              <a:rPr lang="en-US" sz="3200" dirty="0"/>
              <a:t>Resources</a:t>
            </a:r>
          </a:p>
          <a:p>
            <a:pPr lvl="1"/>
            <a:r>
              <a:rPr lang="en-US" sz="2800" dirty="0"/>
              <a:t>NIH Guide Notice</a:t>
            </a:r>
          </a:p>
          <a:p>
            <a:pPr lvl="1"/>
            <a:r>
              <a:rPr lang="en-US" sz="2800" dirty="0">
                <a:hlinkClick r:id="rId2" tooltip="Preview of Grant Application Form Changes - FORMS-F"/>
              </a:rPr>
              <a:t>Preview of Grant Application Form Changes (FORMS-F) </a:t>
            </a:r>
            <a:endParaRPr lang="en-US" sz="2800" dirty="0"/>
          </a:p>
          <a:p>
            <a:pPr lvl="1"/>
            <a:r>
              <a:rPr lang="en-US" sz="2800" dirty="0">
                <a:hlinkClick r:id="rId3" tooltip="Do I Have the Right Forms for my Application?"/>
              </a:rPr>
              <a:t>Do I Have the Right Forms for my Application?</a:t>
            </a:r>
            <a:endParaRPr lang="en-US" sz="2800" dirty="0"/>
          </a:p>
          <a:p>
            <a:pPr lvl="1"/>
            <a:r>
              <a:rPr lang="en-US" sz="2800" dirty="0">
                <a:hlinkClick r:id="rId4"/>
              </a:rPr>
              <a:t>FAQs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230CF-9543-4382-9C2C-8704B650D6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951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1E7C-C54F-4719-A47E-E76492D1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Entity Identifier (UEI)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AA46-F61C-44F4-A397-80DA747736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484864" cy="4572000"/>
          </a:xfrm>
        </p:spPr>
        <p:txBody>
          <a:bodyPr/>
          <a:lstStyle/>
          <a:p>
            <a:r>
              <a:rPr lang="en-US" sz="3200" dirty="0"/>
              <a:t>NIH Guide Notice – </a:t>
            </a:r>
            <a:r>
              <a:rPr lang="en-US" sz="3200" dirty="0">
                <a:hlinkClick r:id="rId2" tooltip="Notification of Upcoming Change in Federal-wide Unique Entity Identifier Requirements"/>
              </a:rPr>
              <a:t>NOT-OD-19-098</a:t>
            </a:r>
            <a:r>
              <a:rPr lang="en-US" sz="3200" dirty="0"/>
              <a:t/>
            </a:r>
            <a:br>
              <a:rPr lang="en-US" sz="3200" dirty="0"/>
            </a:br>
            <a:endParaRPr lang="en-US" sz="1800" dirty="0"/>
          </a:p>
          <a:p>
            <a:r>
              <a:rPr lang="en-US" sz="3200" dirty="0"/>
              <a:t>Effort led by U.S. General Services Administration (GSA) to transition from DUNS to a SAM-issued identifier to uniquely identify entities doing business with the government</a:t>
            </a:r>
          </a:p>
          <a:p>
            <a:pPr lvl="1"/>
            <a:r>
              <a:rPr lang="fr-FR" sz="3200" dirty="0">
                <a:hlinkClick r:id="rId3"/>
              </a:rPr>
              <a:t>GSA Unique </a:t>
            </a:r>
            <a:r>
              <a:rPr lang="fr-FR" sz="3200" dirty="0" err="1">
                <a:hlinkClick r:id="rId3"/>
              </a:rPr>
              <a:t>Entity</a:t>
            </a:r>
            <a:r>
              <a:rPr lang="fr-FR" sz="3200" dirty="0">
                <a:hlinkClick r:id="rId3"/>
              </a:rPr>
              <a:t> Identifier Update </a:t>
            </a:r>
            <a:r>
              <a:rPr lang="en-US" sz="3200" dirty="0"/>
              <a:t>page</a:t>
            </a:r>
          </a:p>
          <a:p>
            <a:pPr marL="274638" lvl="1" indent="0">
              <a:buNone/>
            </a:pPr>
            <a:endParaRPr lang="en-US" sz="2000" dirty="0"/>
          </a:p>
          <a:p>
            <a:r>
              <a:rPr lang="en-US" sz="3200" dirty="0"/>
              <a:t>Future application form changes are likely, but are not planned as part of FORMS-F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014A6-8AFA-45F3-BDB5-55A042D551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146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752600"/>
            <a:ext cx="5638800" cy="2590800"/>
          </a:xfrm>
        </p:spPr>
        <p:txBody>
          <a:bodyPr>
            <a:noAutofit/>
          </a:bodyPr>
          <a:lstStyle/>
          <a:p>
            <a:r>
              <a:rPr lang="en-US" sz="4400" dirty="0"/>
              <a:t>What resources are available to help me with the process?</a:t>
            </a:r>
          </a:p>
        </p:txBody>
      </p:sp>
    </p:spTree>
    <p:extLst>
      <p:ext uri="{BB962C8B-B14F-4D97-AF65-F5344CB8AC3E}">
        <p14:creationId xmlns:p14="http://schemas.microsoft.com/office/powerpoint/2010/main" val="15155882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Desks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 Service Desk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286000"/>
            <a:ext cx="5562600" cy="3931920"/>
          </a:xfrm>
        </p:spPr>
        <p:txBody>
          <a:bodyPr/>
          <a:lstStyle/>
          <a:p>
            <a:r>
              <a:rPr lang="en-US" sz="2500" dirty="0"/>
              <a:t>Web: </a:t>
            </a:r>
            <a:r>
              <a:rPr lang="en-US" sz="2500" dirty="0">
                <a:hlinkClick r:id="rId2" tooltip="NIH support page"/>
              </a:rPr>
              <a:t>https://grants.nih.gov/support/</a:t>
            </a:r>
            <a:r>
              <a:rPr lang="en-US" sz="2500" dirty="0"/>
              <a:t> </a:t>
            </a:r>
          </a:p>
          <a:p>
            <a:r>
              <a:rPr lang="en-US" sz="2500" dirty="0"/>
              <a:t>Phone: 1-866-504-9552</a:t>
            </a:r>
          </a:p>
          <a:p>
            <a:r>
              <a:rPr lang="en-US" sz="2500" dirty="0"/>
              <a:t>Hours : Mon-Fri, 7a.m. to 8 p.m. 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Grants.gov Contact Center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2286000"/>
            <a:ext cx="5867400" cy="3931920"/>
          </a:xfrm>
        </p:spPr>
        <p:txBody>
          <a:bodyPr/>
          <a:lstStyle/>
          <a:p>
            <a:r>
              <a:rPr lang="en-US" sz="2500" dirty="0"/>
              <a:t>Toll-free: 1-800-518-4726</a:t>
            </a:r>
          </a:p>
          <a:p>
            <a:r>
              <a:rPr lang="en-US" sz="2500" dirty="0"/>
              <a:t>Hours : 24x7  (Except Federal Holidays)</a:t>
            </a:r>
          </a:p>
          <a:p>
            <a:r>
              <a:rPr lang="en-US" sz="2500" dirty="0"/>
              <a:t>Email : </a:t>
            </a:r>
            <a:r>
              <a:rPr lang="en-US" sz="2500" dirty="0">
                <a:hlinkClick r:id="rId3" tooltip="email support Grants.gov"/>
              </a:rPr>
              <a:t>support@grants.gov</a:t>
            </a:r>
            <a:endParaRPr lang="en-US" sz="2500" dirty="0"/>
          </a:p>
          <a:p>
            <a:r>
              <a:rPr lang="en-US" sz="2500" dirty="0"/>
              <a:t>Resources: </a:t>
            </a:r>
            <a:r>
              <a:rPr lang="en-US" sz="2500" dirty="0">
                <a:hlinkClick r:id="rId4" tooltip="Grants.gov resources"/>
              </a:rPr>
              <a:t>https://www.grants.gov/web/grants/support.html</a:t>
            </a:r>
            <a:r>
              <a:rPr lang="en-US" sz="25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286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&amp;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NIH Grants and Funding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2" tooltip="NIH Grants and Funding"/>
              </a:rPr>
              <a:t>https://grants.nih.gov/grants/oer.htm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How to Apply – Application Guide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3" tooltip="How to Apply – Application Guide"/>
              </a:rPr>
              <a:t>https://grants.nih.gov/grants/how-to-apply-application-guide.html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Annotated form sets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4" tooltip="Annotated form set"/>
              </a:rPr>
              <a:t>https://grants.nih.gov/grants/how-to-apply-application-guide/resources/annotated-form-sets.htm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Preparing Your Application Using ASSIST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5" tooltip="Preparing your application using ASSIST"/>
              </a:rPr>
              <a:t>https://grants.nih.gov/grants/how-to-apply-application-guide/prepare-to-apply-and-register/submission-options/assist.htm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084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– Subscribe to </a:t>
            </a:r>
            <a:r>
              <a:rPr lang="en-US" dirty="0" err="1"/>
              <a:t>Listservs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Electronic Research Administration (eRA) News</a:t>
            </a:r>
          </a:p>
          <a:p>
            <a:pPr lvl="1"/>
            <a:r>
              <a:rPr lang="en-US" sz="2000" dirty="0"/>
              <a:t>For administrators, principal investigators, and the people that support them</a:t>
            </a:r>
          </a:p>
          <a:p>
            <a:pPr lvl="1"/>
            <a:r>
              <a:rPr lang="en-US" sz="2000" dirty="0"/>
              <a:t>Used by NIH to notify the community of information related to eRA Commons, ASSIST and </a:t>
            </a:r>
            <a:r>
              <a:rPr lang="en-US" sz="2000" dirty="0" err="1"/>
              <a:t>eSubmission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NIH Guide to Grants and Contracts</a:t>
            </a:r>
          </a:p>
          <a:p>
            <a:pPr lvl="1"/>
            <a:r>
              <a:rPr lang="en-US" sz="2000" dirty="0"/>
              <a:t>Weekly summary of all NIH Guide announcements and notices</a:t>
            </a:r>
          </a:p>
          <a:p>
            <a:pPr lvl="1"/>
            <a:endParaRPr lang="en-US" sz="2000" dirty="0"/>
          </a:p>
          <a:p>
            <a:r>
              <a:rPr lang="en-US" sz="2500" dirty="0"/>
              <a:t>NIH Extramural Nexus</a:t>
            </a:r>
          </a:p>
          <a:p>
            <a:pPr lvl="1"/>
            <a:r>
              <a:rPr lang="en-US" sz="2000" dirty="0"/>
              <a:t>Regular updates on NIH grants policies and activities that impact the entire </a:t>
            </a:r>
            <a:br>
              <a:rPr lang="en-US" sz="2000" dirty="0"/>
            </a:br>
            <a:r>
              <a:rPr lang="en-US" sz="2000" dirty="0"/>
              <a:t>grants community</a:t>
            </a:r>
          </a:p>
          <a:p>
            <a:endParaRPr lang="en-US" sz="2500" dirty="0"/>
          </a:p>
        </p:txBody>
      </p:sp>
      <p:pic>
        <p:nvPicPr>
          <p:cNvPr id="6" name="Picture 5" title="&quot;&quot;">
            <a:extLst>
              <a:ext uri="{FF2B5EF4-FFF2-40B4-BE49-F238E27FC236}">
                <a16:creationId xmlns:a16="http://schemas.microsoft.com/office/drawing/2014/main" id="{3A6C1E4E-2B45-4F81-A033-2F5F4A88A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58" y="4876800"/>
            <a:ext cx="2751667" cy="1981200"/>
          </a:xfrm>
          <a:prstGeom prst="rect">
            <a:avLst/>
          </a:prstGeom>
        </p:spPr>
      </p:pic>
      <p:pic>
        <p:nvPicPr>
          <p:cNvPr id="7" name="Picture 6" title="t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566" y="1828800"/>
            <a:ext cx="1151466" cy="121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6412468"/>
            <a:ext cx="801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 tooltip="NIH listservs"/>
              </a:rPr>
              <a:t>https://grants.nih.gov/news/subscribe-and-follow/listservs_and_rss.htm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19601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pic>
        <p:nvPicPr>
          <p:cNvPr id="8" name="Picture 7" title="&quot;&quot;">
            <a:extLst>
              <a:ext uri="{FF2B5EF4-FFF2-40B4-BE49-F238E27FC236}">
                <a16:creationId xmlns:a16="http://schemas.microsoft.com/office/drawing/2014/main" id="{C20EA65F-21FD-4923-BDBA-B7AA6814B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38671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04181"/>
            <a:ext cx="11658600" cy="472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DUNS</a:t>
            </a:r>
            <a:r>
              <a:rPr lang="en-US" sz="2400" dirty="0"/>
              <a:t> – provides unique organization identifier</a:t>
            </a:r>
          </a:p>
          <a:p>
            <a:pPr lvl="1">
              <a:spcAft>
                <a:spcPts val="600"/>
              </a:spcAft>
            </a:pPr>
            <a:r>
              <a:rPr lang="en-US" sz="1900" dirty="0">
                <a:hlinkClick r:id="rId2"/>
              </a:rPr>
              <a:t>NOT-OD-19-098</a:t>
            </a:r>
            <a:r>
              <a:rPr lang="en-US" sz="1900" dirty="0"/>
              <a:t> - </a:t>
            </a:r>
            <a:r>
              <a:rPr lang="en-US" sz="1900" i="1" dirty="0"/>
              <a:t>Notification</a:t>
            </a:r>
            <a:r>
              <a:rPr lang="en-US" sz="1900" dirty="0"/>
              <a:t> of Upcoming Change in Federal-wide Unique Entity Identifier Requirements</a:t>
            </a:r>
          </a:p>
          <a:p>
            <a:pPr lvl="1">
              <a:spcAft>
                <a:spcPts val="1200"/>
              </a:spcAft>
            </a:pPr>
            <a:r>
              <a:rPr lang="fr-FR" sz="1900" dirty="0">
                <a:hlinkClick r:id="rId3"/>
              </a:rPr>
              <a:t>GSA Unique </a:t>
            </a:r>
            <a:r>
              <a:rPr lang="fr-FR" sz="1900" dirty="0" err="1">
                <a:hlinkClick r:id="rId3"/>
              </a:rPr>
              <a:t>Entity</a:t>
            </a:r>
            <a:r>
              <a:rPr lang="fr-FR" sz="1900" dirty="0">
                <a:hlinkClick r:id="rId3"/>
              </a:rPr>
              <a:t> Identifier Update </a:t>
            </a:r>
            <a:r>
              <a:rPr lang="en-US" sz="1900" dirty="0"/>
              <a:t>page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SAM</a:t>
            </a:r>
            <a:r>
              <a:rPr lang="en-US" sz="2400" dirty="0"/>
              <a:t> (System for Award Management) – required to do business with government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 Requires annual renewal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Grants.gov</a:t>
            </a:r>
            <a:r>
              <a:rPr lang="en-US" sz="2400" dirty="0"/>
              <a:t> – required to submit grants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eRA Commons </a:t>
            </a:r>
            <a:r>
              <a:rPr lang="en-US" sz="2400" dirty="0"/>
              <a:t>– required to do business with NIH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SBA</a:t>
            </a:r>
            <a:r>
              <a:rPr lang="en-US" sz="2400" dirty="0"/>
              <a:t> (Small Business Administration) – required for small business applications </a:t>
            </a:r>
          </a:p>
          <a:p>
            <a:endParaRPr lang="en-US" dirty="0"/>
          </a:p>
        </p:txBody>
      </p:sp>
      <p:pic>
        <p:nvPicPr>
          <p:cNvPr id="6" name="Picture 5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32065"/>
            <a:ext cx="1752600" cy="12608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6400800"/>
            <a:ext cx="1089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 tooltip="registration page"/>
              </a:rPr>
              <a:t>https://grants.nih.gov/grants/how-to-apply-application-guide/prepare-to-apply-and-register/registration/org-representative-registration.htm</a:t>
            </a:r>
            <a:r>
              <a:rPr lang="en-US" sz="1400" dirty="0"/>
              <a:t> </a:t>
            </a:r>
          </a:p>
        </p:txBody>
      </p:sp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" y="3898465"/>
            <a:ext cx="533400" cy="533400"/>
          </a:xfrm>
          <a:prstGeom prst="rect">
            <a:avLst/>
          </a:prstGeom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7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eRA Commons Registrations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7"/>
            <a:ext cx="11338560" cy="48423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Who needs an eRA Commons account?</a:t>
            </a:r>
          </a:p>
          <a:p>
            <a:pPr lvl="1"/>
            <a:r>
              <a:rPr lang="en-US" sz="2400" dirty="0"/>
              <a:t>At least one Signing Official (SO)</a:t>
            </a:r>
          </a:p>
          <a:p>
            <a:pPr lvl="1"/>
            <a:r>
              <a:rPr lang="en-US" sz="2400" dirty="0"/>
              <a:t>Project Director/Principal Investigator (PD/PI) and any multiple-PD/PIs </a:t>
            </a:r>
          </a:p>
          <a:p>
            <a:pPr lvl="1"/>
            <a:r>
              <a:rPr lang="en-US" sz="2400" dirty="0"/>
              <a:t>Component leads on a multi-project application </a:t>
            </a:r>
          </a:p>
          <a:p>
            <a:pPr lvl="1"/>
            <a:r>
              <a:rPr lang="en-US" sz="2400" dirty="0"/>
              <a:t>Sponsor on a fellowship application </a:t>
            </a:r>
          </a:p>
          <a:p>
            <a:pPr lvl="1"/>
            <a:r>
              <a:rPr lang="en-US" sz="2400" dirty="0"/>
              <a:t>Candidates for diversity and re-entry supplements</a:t>
            </a:r>
          </a:p>
          <a:p>
            <a:pPr lvl="1"/>
            <a:r>
              <a:rPr lang="en-US" sz="2400" dirty="0"/>
              <a:t>Primary mentor identified on individual mentored career development applications </a:t>
            </a:r>
          </a:p>
          <a:p>
            <a:pPr lvl="1"/>
            <a:r>
              <a:rPr lang="en-US" sz="2400" dirty="0"/>
              <a:t>Anyone doing data entry in ASSIST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If awarded, additional individuals may need accounts for reporting purposes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300567" y="6369447"/>
            <a:ext cx="1158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 tooltip="Individual eRA Commons Registrations"/>
              </a:rPr>
              <a:t>https://grants.nih.gov/grants/how-to-apply-application-guide/prepare-to-apply-and-register/registration/investigators-and-other-users/era-commons-user-registration.htm</a:t>
            </a:r>
            <a:r>
              <a:rPr lang="en-US" sz="1200" dirty="0"/>
              <a:t> </a:t>
            </a: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96" y="228601"/>
            <a:ext cx="1270000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5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ithout ar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3932BB50E0F40A2A420C0FA0699AE" ma:contentTypeVersion="0" ma:contentTypeDescription="Create a new document." ma:contentTypeScope="" ma:versionID="1ba8b3d26b8bb2e7d5ab090592e7f6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469D3A-7851-4BA7-8B5C-CD29CD8AA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7DAA70-C3F4-4123-B315-B54B2E6FBDE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2789</Words>
  <Application>Microsoft Office PowerPoint</Application>
  <PresentationFormat>Widescreen</PresentationFormat>
  <Paragraphs>501</Paragraphs>
  <Slides>79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1" baseType="lpstr">
      <vt:lpstr>Aharoni</vt:lpstr>
      <vt:lpstr>Arial</vt:lpstr>
      <vt:lpstr>Articulate Narrow</vt:lpstr>
      <vt:lpstr>Batang</vt:lpstr>
      <vt:lpstr>Calibri</vt:lpstr>
      <vt:lpstr>Comic Sans MS</vt:lpstr>
      <vt:lpstr>Georgia</vt:lpstr>
      <vt:lpstr>Helvetica</vt:lpstr>
      <vt:lpstr>Wingdings</vt:lpstr>
      <vt:lpstr>Wingdings 2</vt:lpstr>
      <vt:lpstr>ProcessDiagram</vt:lpstr>
      <vt:lpstr>2_without arrows</vt:lpstr>
      <vt:lpstr>Ready, Set, Submit!</vt:lpstr>
      <vt:lpstr>Where do I start?  </vt:lpstr>
      <vt:lpstr>NIH Grants &amp; Funding</vt:lpstr>
      <vt:lpstr>How to Apply – Application Guide</vt:lpstr>
      <vt:lpstr>Understand Key Systems &amp; Roles</vt:lpstr>
      <vt:lpstr>What registrations are needed to submit a grant application to NIH?</vt:lpstr>
      <vt:lpstr>If your organization isn’t registered,  get started now!</vt:lpstr>
      <vt:lpstr>Organization Registration</vt:lpstr>
      <vt:lpstr>Individual eRA Commons Registrations</vt:lpstr>
      <vt:lpstr>Where can I find grant funding opportunities?</vt:lpstr>
      <vt:lpstr>Funding Opportunity Announcements (FOAs)</vt:lpstr>
      <vt:lpstr>Funding Opportunity Announcement Content</vt:lpstr>
      <vt:lpstr>Check for fit before you submit!</vt:lpstr>
      <vt:lpstr>Increased Use of Notices of Special Interest</vt:lpstr>
      <vt:lpstr>Where can I find the forms needed to submit a grant application ?</vt:lpstr>
      <vt:lpstr>Application Forms</vt:lpstr>
      <vt:lpstr>What submission options does NIH support?</vt:lpstr>
      <vt:lpstr>Submission Options Supported by NIH</vt:lpstr>
      <vt:lpstr>Comparison of Submission Options</vt:lpstr>
      <vt:lpstr>Your Application will be…</vt:lpstr>
      <vt:lpstr>Access Application Forms via ASSIST</vt:lpstr>
      <vt:lpstr>ASSIST screen layout</vt:lpstr>
      <vt:lpstr>Access Application Forms via Workspace</vt:lpstr>
      <vt:lpstr>Sample Workspace Screen</vt:lpstr>
      <vt:lpstr>Where can I find grant application instructions?</vt:lpstr>
      <vt:lpstr>Grant Application Instructions</vt:lpstr>
      <vt:lpstr>Example: What would you put in the SF424 R&amp;R Agency Routing Identifier field given these instructions?</vt:lpstr>
      <vt:lpstr>Handy Resource – Annotated Form Sets</vt:lpstr>
      <vt:lpstr>What are application attachments?</vt:lpstr>
      <vt:lpstr>Attachments – The Good Stuff!</vt:lpstr>
      <vt:lpstr>Format Attachments Correctly</vt:lpstr>
      <vt:lpstr>When is my application due?</vt:lpstr>
      <vt:lpstr>On-time Submission</vt:lpstr>
      <vt:lpstr>Submission Policies Page</vt:lpstr>
      <vt:lpstr>Do you think your application would be accepted late  under these circumstances?</vt:lpstr>
      <vt:lpstr>How does NIH check my application for completeness?</vt:lpstr>
      <vt:lpstr>Application Checks (Validations)</vt:lpstr>
      <vt:lpstr>Sample Validations</vt:lpstr>
      <vt:lpstr>What are the main steps in the application submission process?</vt:lpstr>
      <vt:lpstr>Application Submission Process</vt:lpstr>
      <vt:lpstr>What does the application preparation &amp; submission process look like using ASSIST?</vt:lpstr>
      <vt:lpstr>Login to ASSIST &amp; Initiate Application</vt:lpstr>
      <vt:lpstr>ASSIST Welcome Screen</vt:lpstr>
      <vt:lpstr> ASSIST Initiate Screen </vt:lpstr>
      <vt:lpstr>Initiate – Pre-population</vt:lpstr>
      <vt:lpstr>Screen Layout</vt:lpstr>
      <vt:lpstr>Data Entry Screens - Edit</vt:lpstr>
      <vt:lpstr>Data Entry Screens - Save</vt:lpstr>
      <vt:lpstr>Add  Optional Form</vt:lpstr>
      <vt:lpstr>Finalize Your Application</vt:lpstr>
      <vt:lpstr>Validate Application</vt:lpstr>
      <vt:lpstr>Corrective submissions  must be made BEFORE  the submission deadline  and overwrite previous submissions. </vt:lpstr>
      <vt:lpstr>Generate Application Preview in Agency Format</vt:lpstr>
      <vt:lpstr>Application Preview</vt:lpstr>
      <vt:lpstr>Update Submission Status</vt:lpstr>
      <vt:lpstr>Final Check for Errors</vt:lpstr>
      <vt:lpstr>Updated Status Reflected in Summary Tab</vt:lpstr>
      <vt:lpstr>Submit Application</vt:lpstr>
      <vt:lpstr>Application Sent to Grants.gov</vt:lpstr>
      <vt:lpstr>You’re Not Finished Yet…</vt:lpstr>
      <vt:lpstr>Track Your Application</vt:lpstr>
      <vt:lpstr>Application Image Assembly</vt:lpstr>
      <vt:lpstr>Application Viewing Window</vt:lpstr>
      <vt:lpstr>View Submission Status Details</vt:lpstr>
      <vt:lpstr>Follow status through all systems.</vt:lpstr>
      <vt:lpstr>Assignment of Agency Tracking Number indicates application image is available.</vt:lpstr>
      <vt:lpstr>Viewing Your Application in eRA Commons</vt:lpstr>
      <vt:lpstr>View Application Image (e-Application)</vt:lpstr>
      <vt:lpstr>Submission Complete!</vt:lpstr>
      <vt:lpstr>What’s new or happening soon? </vt:lpstr>
      <vt:lpstr>Applications Proposing Use of Human Fetal Tissue (HFT)</vt:lpstr>
      <vt:lpstr>ORCID iDs</vt:lpstr>
      <vt:lpstr>Updated Application Forms (FORMS-F)</vt:lpstr>
      <vt:lpstr>Unique Entity Identifier (UEI)</vt:lpstr>
      <vt:lpstr>What resources are available to help me with the process?</vt:lpstr>
      <vt:lpstr>Help Desks</vt:lpstr>
      <vt:lpstr>Online Resources &amp; Websites</vt:lpstr>
      <vt:lpstr>Stay Connected – Subscribe to Listservs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Ready, Set, Submit! - Application Preparation and Submission</dc:title>
  <dc:subject>Grant application submission</dc:subject>
  <dc:creator/>
  <cp:keywords>Grant Application Submission NIH</cp:keywords>
  <cp:lastModifiedBy/>
  <cp:revision>1</cp:revision>
  <dcterms:created xsi:type="dcterms:W3CDTF">2011-05-13T19:52:12Z</dcterms:created>
  <dcterms:modified xsi:type="dcterms:W3CDTF">2020-01-07T17:54:57Z</dcterms:modified>
  <cp:category>grant application submission</cp:category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0x010100B813932BB50E0F40A2A420C0FA0699AE</vt:lpwstr>
  </property>
</Properties>
</file>