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3" r:id="rId5"/>
  </p:sldMasterIdLst>
  <p:notesMasterIdLst>
    <p:notesMasterId r:id="rId35"/>
  </p:notesMasterIdLst>
  <p:handoutMasterIdLst>
    <p:handoutMasterId r:id="rId36"/>
  </p:handoutMasterIdLst>
  <p:sldIdLst>
    <p:sldId id="256" r:id="rId6"/>
    <p:sldId id="259" r:id="rId7"/>
    <p:sldId id="383" r:id="rId8"/>
    <p:sldId id="283" r:id="rId9"/>
    <p:sldId id="372" r:id="rId10"/>
    <p:sldId id="353" r:id="rId11"/>
    <p:sldId id="314" r:id="rId12"/>
    <p:sldId id="347" r:id="rId13"/>
    <p:sldId id="350" r:id="rId14"/>
    <p:sldId id="373" r:id="rId15"/>
    <p:sldId id="351" r:id="rId16"/>
    <p:sldId id="352" r:id="rId17"/>
    <p:sldId id="342" r:id="rId18"/>
    <p:sldId id="315" r:id="rId19"/>
    <p:sldId id="387" r:id="rId20"/>
    <p:sldId id="388" r:id="rId21"/>
    <p:sldId id="368" r:id="rId22"/>
    <p:sldId id="316" r:id="rId23"/>
    <p:sldId id="385" r:id="rId24"/>
    <p:sldId id="386" r:id="rId25"/>
    <p:sldId id="297" r:id="rId26"/>
    <p:sldId id="302" r:id="rId27"/>
    <p:sldId id="303" r:id="rId28"/>
    <p:sldId id="304" r:id="rId29"/>
    <p:sldId id="305" r:id="rId30"/>
    <p:sldId id="306" r:id="rId31"/>
    <p:sldId id="367" r:id="rId32"/>
    <p:sldId id="340" r:id="rId33"/>
    <p:sldId id="345" r:id="rId34"/>
  </p:sldIdLst>
  <p:sldSz cx="9144000" cy="6858000" type="screen4x3"/>
  <p:notesSz cx="6934200" cy="9220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3" autoAdjust="0"/>
  </p:normalViewPr>
  <p:slideViewPr>
    <p:cSldViewPr>
      <p:cViewPr varScale="1">
        <p:scale>
          <a:sx n="64" d="100"/>
          <a:sy n="64" d="100"/>
        </p:scale>
        <p:origin x="600" y="66"/>
      </p:cViewPr>
      <p:guideLst>
        <p:guide orient="horz" pos="2160"/>
        <p:guide pos="2880"/>
      </p:guideLst>
    </p:cSldViewPr>
  </p:slideViewPr>
  <p:outlineViewPr>
    <p:cViewPr>
      <p:scale>
        <a:sx n="33" d="100"/>
        <a:sy n="33" d="100"/>
      </p:scale>
      <p:origin x="0" y="-22746"/>
    </p:cViewPr>
  </p:outlineViewPr>
  <p:notesTextViewPr>
    <p:cViewPr>
      <p:scale>
        <a:sx n="100" d="100"/>
        <a:sy n="100" d="100"/>
      </p:scale>
      <p:origin x="0" y="0"/>
    </p:cViewPr>
  </p:notesTextViewPr>
  <p:sorterViewPr>
    <p:cViewPr>
      <p:scale>
        <a:sx n="100" d="100"/>
        <a:sy n="100" d="100"/>
      </p:scale>
      <p:origin x="0" y="-4698"/>
    </p:cViewPr>
  </p:sorterViewPr>
  <p:notesViewPr>
    <p:cSldViewPr>
      <p:cViewPr varScale="1">
        <p:scale>
          <a:sx n="48" d="100"/>
          <a:sy n="48" d="100"/>
        </p:scale>
        <p:origin x="-2328" y="-90"/>
      </p:cViewPr>
      <p:guideLst>
        <p:guide orient="horz" pos="2904"/>
        <p:guide pos="218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298" cy="461562"/>
          </a:xfrm>
          <a:prstGeom prst="rect">
            <a:avLst/>
          </a:prstGeom>
        </p:spPr>
        <p:txBody>
          <a:bodyPr vert="horz" lIns="92446" tIns="46223" rIns="92446" bIns="46223"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27306" y="0"/>
            <a:ext cx="3005298" cy="461562"/>
          </a:xfrm>
          <a:prstGeom prst="rect">
            <a:avLst/>
          </a:prstGeom>
        </p:spPr>
        <p:txBody>
          <a:bodyPr vert="horz" lIns="92446" tIns="46223" rIns="92446" bIns="46223" rtlCol="0"/>
          <a:lstStyle>
            <a:lvl1pPr algn="r" eaLnBrk="1" hangingPunct="1">
              <a:defRPr sz="1200">
                <a:latin typeface="Arial" charset="0"/>
                <a:cs typeface="+mn-cs"/>
              </a:defRPr>
            </a:lvl1pPr>
          </a:lstStyle>
          <a:p>
            <a:pPr>
              <a:defRPr/>
            </a:pPr>
            <a:fld id="{3A3A2362-4A5F-4720-83B8-9082B5AE46A7}" type="datetimeFigureOut">
              <a:rPr lang="en-US"/>
              <a:pPr>
                <a:defRPr/>
              </a:pPr>
              <a:t>1/7/2020</a:t>
            </a:fld>
            <a:endParaRPr lang="en-US"/>
          </a:p>
        </p:txBody>
      </p:sp>
      <p:sp>
        <p:nvSpPr>
          <p:cNvPr id="4" name="Footer Placeholder 3"/>
          <p:cNvSpPr>
            <a:spLocks noGrp="1"/>
          </p:cNvSpPr>
          <p:nvPr>
            <p:ph type="ftr" sz="quarter" idx="2"/>
          </p:nvPr>
        </p:nvSpPr>
        <p:spPr>
          <a:xfrm>
            <a:off x="0" y="8757064"/>
            <a:ext cx="3005298" cy="461561"/>
          </a:xfrm>
          <a:prstGeom prst="rect">
            <a:avLst/>
          </a:prstGeom>
        </p:spPr>
        <p:txBody>
          <a:bodyPr vert="horz" lIns="92446" tIns="46223" rIns="92446" bIns="46223"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27306" y="8757064"/>
            <a:ext cx="3005298" cy="461561"/>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7C0ACACE-8992-43A4-8F3B-A36FBE6FB9C3}" type="slidenum">
              <a:rPr lang="en-US" altLang="en-US"/>
              <a:pPr>
                <a:defRPr/>
              </a:pPr>
              <a:t>‹#›</a:t>
            </a:fld>
            <a:endParaRPr lang="en-US" altLang="en-US"/>
          </a:p>
        </p:txBody>
      </p:sp>
    </p:spTree>
    <p:extLst>
      <p:ext uri="{BB962C8B-B14F-4D97-AF65-F5344CB8AC3E}">
        <p14:creationId xmlns:p14="http://schemas.microsoft.com/office/powerpoint/2010/main" val="3896017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298" cy="461562"/>
          </a:xfrm>
          <a:prstGeom prst="rect">
            <a:avLst/>
          </a:prstGeom>
        </p:spPr>
        <p:txBody>
          <a:bodyPr vert="horz" lIns="92446" tIns="46223" rIns="92446" bIns="46223"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27306" y="0"/>
            <a:ext cx="3005298" cy="461562"/>
          </a:xfrm>
          <a:prstGeom prst="rect">
            <a:avLst/>
          </a:prstGeom>
        </p:spPr>
        <p:txBody>
          <a:bodyPr vert="horz" lIns="92446" tIns="46223" rIns="92446" bIns="46223" rtlCol="0"/>
          <a:lstStyle>
            <a:lvl1pPr algn="r" eaLnBrk="1" hangingPunct="1">
              <a:defRPr sz="1200">
                <a:latin typeface="Arial" charset="0"/>
                <a:cs typeface="+mn-cs"/>
              </a:defRPr>
            </a:lvl1pPr>
          </a:lstStyle>
          <a:p>
            <a:pPr>
              <a:defRPr/>
            </a:pPr>
            <a:fld id="{413EF706-050B-4EB6-8D9C-496717AA4D02}" type="datetimeFigureOut">
              <a:rPr lang="en-US"/>
              <a:pPr>
                <a:defRPr/>
              </a:pPr>
              <a:t>1/7/2020</a:t>
            </a:fld>
            <a:endParaRPr lang="en-US"/>
          </a:p>
        </p:txBody>
      </p:sp>
      <p:sp>
        <p:nvSpPr>
          <p:cNvPr id="4" name="Slide Image Placeholder 3"/>
          <p:cNvSpPr>
            <a:spLocks noGrp="1" noRot="1" noChangeAspect="1"/>
          </p:cNvSpPr>
          <p:nvPr>
            <p:ph type="sldImg" idx="2"/>
          </p:nvPr>
        </p:nvSpPr>
        <p:spPr>
          <a:xfrm>
            <a:off x="1162050" y="692150"/>
            <a:ext cx="4611688" cy="3457575"/>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93899" y="4380896"/>
            <a:ext cx="5547998" cy="414775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064"/>
            <a:ext cx="3005298" cy="461561"/>
          </a:xfrm>
          <a:prstGeom prst="rect">
            <a:avLst/>
          </a:prstGeom>
        </p:spPr>
        <p:txBody>
          <a:bodyPr vert="horz" lIns="92446" tIns="46223" rIns="92446" bIns="46223"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27306" y="8757064"/>
            <a:ext cx="3005298" cy="461561"/>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22BB3A79-3593-4605-A2B8-838BC83C47FF}" type="slidenum">
              <a:rPr lang="en-US" altLang="en-US"/>
              <a:pPr>
                <a:defRPr/>
              </a:pPr>
              <a:t>‹#›</a:t>
            </a:fld>
            <a:endParaRPr lang="en-US" altLang="en-US"/>
          </a:p>
        </p:txBody>
      </p:sp>
    </p:spTree>
    <p:extLst>
      <p:ext uri="{BB962C8B-B14F-4D97-AF65-F5344CB8AC3E}">
        <p14:creationId xmlns:p14="http://schemas.microsoft.com/office/powerpoint/2010/main" val="29988377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rants.nih.gov/funding/searchGui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158D2F-7DEF-480E-AE63-E731DF17E935}"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412895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Broad</a:t>
            </a:r>
            <a:r>
              <a:rPr lang="en-US" baseline="0" dirty="0"/>
              <a:t> Agency Announcement is a method for soliciting proposals to meet the Government’s research needs in the interest of advancing the state-of-the-art or increasing knowledge or understanding.  While not necessarily following the Uniform Contract Format previously discussed, you will see that the substance of the solicitation, and the process by which proposals are handled, are very similar.</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11</a:t>
            </a:fld>
            <a:endParaRPr lang="en-US" altLang="en-US"/>
          </a:p>
        </p:txBody>
      </p:sp>
    </p:spTree>
    <p:extLst>
      <p:ext uri="{BB962C8B-B14F-4D97-AF65-F5344CB8AC3E}">
        <p14:creationId xmlns:p14="http://schemas.microsoft.com/office/powerpoint/2010/main" val="211569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SBIR Program at NIH can be found at: </a:t>
            </a:r>
            <a:r>
              <a:rPr lang="en-US" i="1" dirty="0"/>
              <a:t>https//sbir.nih.gov</a:t>
            </a:r>
            <a:r>
              <a:rPr lang="en-US" i="1" baseline="0" dirty="0"/>
              <a:t> .  </a:t>
            </a:r>
            <a:r>
              <a:rPr lang="en-US" i="0" baseline="0" dirty="0"/>
              <a:t>Links to both the Grant announcements and the annual Contract solicitation are available there.  The Contract solicitation is typically made available in mid-summer, with proposals due in the fall. </a:t>
            </a:r>
            <a:r>
              <a:rPr lang="en-US" dirty="0"/>
              <a:t> </a:t>
            </a:r>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12</a:t>
            </a:fld>
            <a:endParaRPr lang="en-US" altLang="en-US"/>
          </a:p>
        </p:txBody>
      </p:sp>
    </p:spTree>
    <p:extLst>
      <p:ext uri="{BB962C8B-B14F-4D97-AF65-F5344CB8AC3E}">
        <p14:creationId xmlns:p14="http://schemas.microsoft.com/office/powerpoint/2010/main" val="214996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FBO and the Department’s procurement forecast, another source for</a:t>
            </a:r>
            <a:r>
              <a:rPr lang="en-US" baseline="0" dirty="0"/>
              <a:t> information on contract opportunities is the websites of the individual institutes.  The Institutes have pages devoted to their specific funding opportunities.  In addition, another avenue to explore is the “About Pages” of the institutes.   These pages provide information on the structure and scientific focus of the Institute.</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13</a:t>
            </a:fld>
            <a:endParaRPr lang="en-US" altLang="en-US"/>
          </a:p>
        </p:txBody>
      </p:sp>
    </p:spTree>
    <p:extLst>
      <p:ext uri="{BB962C8B-B14F-4D97-AF65-F5344CB8AC3E}">
        <p14:creationId xmlns:p14="http://schemas.microsoft.com/office/powerpoint/2010/main" val="377562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All contract actions are published in </a:t>
            </a:r>
            <a:r>
              <a:rPr lang="en-US" altLang="en-US" dirty="0" err="1"/>
              <a:t>FedBizOpps</a:t>
            </a:r>
            <a:r>
              <a:rPr lang="en-US" altLang="en-US" dirty="0"/>
              <a:t>, the Government-wide</a:t>
            </a:r>
            <a:r>
              <a:rPr lang="en-US" altLang="en-US" baseline="0" dirty="0"/>
              <a:t> portal for contract opportunities.  From this site you can view potential opportunities and advance plans in Sources Sought and Request for information; awards that have been made; and, most importantly, solicitations.  We’re now going to bring up the FBO and show you how to navigate the system.</a:t>
            </a: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0CD707-CA3F-48BC-A3F6-5C0B0F59F77B}"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140852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NIH Guide for Grants and Contracts</a:t>
            </a:r>
            <a:r>
              <a:rPr lang="en-US" sz="1200" b="0" i="0" kern="1200" dirty="0">
                <a:solidFill>
                  <a:schemeClr val="tx1"/>
                </a:solidFill>
                <a:effectLst/>
                <a:latin typeface="+mn-lt"/>
                <a:ea typeface="+mn-ea"/>
                <a:cs typeface="+mn-cs"/>
              </a:rPr>
              <a:t> (NIH Guide) is the official publication for NIH biomedical and behavioral research grant policies, guidelines and funding opportunities. </a:t>
            </a: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a:t>
            </a:r>
            <a:r>
              <a:rPr lang="en-US" baseline="0" dirty="0"/>
              <a:t> NIH Guide links to contract information: </a:t>
            </a:r>
            <a:r>
              <a:rPr lang="en-US" i="1" baseline="0" dirty="0"/>
              <a:t>https://grants.nih.gov/funding/contracts.htm#findingacontractsolicitation, </a:t>
            </a:r>
            <a:r>
              <a:rPr lang="en-US" i="0" baseline="0" dirty="0"/>
              <a:t>allowing for searches of opportunities, and links to the Government wide point of entry: FedBizOpps.gov.</a:t>
            </a:r>
            <a:endParaRPr lang="en-US" i="0"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17</a:t>
            </a:fld>
            <a:endParaRPr lang="en-US" altLang="en-US"/>
          </a:p>
        </p:txBody>
      </p:sp>
    </p:spTree>
    <p:extLst>
      <p:ext uri="{BB962C8B-B14F-4D97-AF65-F5344CB8AC3E}">
        <p14:creationId xmlns:p14="http://schemas.microsoft.com/office/powerpoint/2010/main" val="323390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to </a:t>
            </a:r>
            <a:r>
              <a:rPr lang="en-US" altLang="en-US" dirty="0" err="1"/>
              <a:t>FEDBizOpps</a:t>
            </a:r>
            <a:r>
              <a:rPr lang="en-US" altLang="en-US" dirty="0"/>
              <a:t>, the Department maintains a website that lists projected contracts for all of HHS. </a:t>
            </a:r>
            <a:r>
              <a:rPr lang="en-US" altLang="en-US" i="1" dirty="0"/>
              <a:t>https://procurementforecast.hhs.gov/Contract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04BF90-0B24-40D0-82DB-B78160901E57}"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47456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Locating contract opportunities is best achieved through the use of the governmentwide point of entry: FedBizOpps.gov.  However, alternative sources of information regarding funding opportunities are often found on the respective NIH IC websites.  Examples are included here.</a:t>
            </a:r>
          </a:p>
          <a:p>
            <a:endParaRPr lang="en-US" dirty="0"/>
          </a:p>
        </p:txBody>
      </p:sp>
      <p:sp>
        <p:nvSpPr>
          <p:cNvPr id="4" name="Slide Number Placeholder 3"/>
          <p:cNvSpPr>
            <a:spLocks noGrp="1"/>
          </p:cNvSpPr>
          <p:nvPr>
            <p:ph type="sldNum" sz="quarter" idx="5"/>
          </p:nvPr>
        </p:nvSpPr>
        <p:spPr/>
        <p:txBody>
          <a:bodyPr/>
          <a:lstStyle/>
          <a:p>
            <a:pPr>
              <a:defRPr/>
            </a:pPr>
            <a:fld id="{22BB3A79-3593-4605-A2B8-838BC83C47FF}" type="slidenum">
              <a:rPr lang="en-US" altLang="en-US" smtClean="0"/>
              <a:pPr>
                <a:defRPr/>
              </a:pPr>
              <a:t>20</a:t>
            </a:fld>
            <a:endParaRPr lang="en-US" altLang="en-US"/>
          </a:p>
        </p:txBody>
      </p:sp>
    </p:spTree>
    <p:extLst>
      <p:ext uri="{BB962C8B-B14F-4D97-AF65-F5344CB8AC3E}">
        <p14:creationId xmlns:p14="http://schemas.microsoft.com/office/powerpoint/2010/main" val="400810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process of a concept moving from the planning stages through award of contracts is shown</a:t>
            </a:r>
            <a:r>
              <a:rPr lang="en-US" altLang="en-US" baseline="0" dirty="0"/>
              <a:t> here.  The initial steps develop a plan for soliciting the Government’s need, and involve examining the market to determine the viability of an acquisition concept.  A SOW and contract requirements are developed which are then used to create a solicitation. </a:t>
            </a:r>
          </a:p>
          <a:p>
            <a:endParaRPr lang="en-US" altLang="en-US" baseline="0" dirty="0"/>
          </a:p>
          <a:p>
            <a:r>
              <a:rPr lang="en-US" altLang="en-US" baseline="0" dirty="0"/>
              <a:t>Following receipt of your proposal, the potential exists for negotiation and selection for award. </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02C6E6-4F08-41E1-B865-D0BBCF7AAE35}"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95859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R&amp;D contracts</a:t>
            </a:r>
            <a:r>
              <a:rPr lang="en-US" baseline="0" dirty="0"/>
              <a:t> the technical proposal is a significant part of the overall evaluation of a proposal. The solicitation provides the specific criteria that must be followed in evaluating the proposals for that solicitation.  NIH utilizes numerical scores base on the criteria and the weights stated in the solicitation.  The peer reviewers provide their technical assessment of the technical proposal.  The assign scores based on the criteria and provide their comments on the strengths, weaknesses an deficiencies of the technical proposal.  They also determine if the proposal is technically acceptable.  If a proposal is technically unacceptable, that proposal cannot be considered for award. CO Reviews for Page Limitations, and Failure to meet material terms and conditions prior to forwarding for Peer Review.</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22</a:t>
            </a:fld>
            <a:endParaRPr lang="en-US" altLang="en-US"/>
          </a:p>
        </p:txBody>
      </p:sp>
    </p:spTree>
    <p:extLst>
      <p:ext uri="{BB962C8B-B14F-4D97-AF65-F5344CB8AC3E}">
        <p14:creationId xmlns:p14="http://schemas.microsoft.com/office/powerpoint/2010/main" val="2479899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proposal is used to determine whether the proposed cost is reasonable and to establish the competitiveness of the proposal.</a:t>
            </a:r>
            <a:r>
              <a:rPr lang="en-US" baseline="0" dirty="0"/>
              <a:t>  The solicitation will describe what information should be included in the cost proposal. Most often, the solicitation will also include a format for submission of the cost information. In determining the realism of the proposal, we will also consider the effects of changes in the costs based on the technical strengths and weaknesses.  </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23</a:t>
            </a:fld>
            <a:endParaRPr lang="en-US" altLang="en-US"/>
          </a:p>
        </p:txBody>
      </p:sp>
    </p:spTree>
    <p:extLst>
      <p:ext uri="{BB962C8B-B14F-4D97-AF65-F5344CB8AC3E}">
        <p14:creationId xmlns:p14="http://schemas.microsoft.com/office/powerpoint/2010/main" val="106942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xfrm>
            <a:off x="548738" y="4384046"/>
            <a:ext cx="5547998" cy="414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151F0C-BB86-402E-90C1-2BE85A960B8C}"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411537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a:t>
            </a:r>
            <a:r>
              <a:rPr lang="en-US" baseline="0" dirty="0"/>
              <a:t> of the reviews are completed the Contracting Officer determines a Competitive Range consisting of the most highly rated proposals and will then commence negotiations.  During negotiations, the Government will provide the deficiencies and significant weaknesses to allow the offeror to improve its proposal. Also, the Government will provide any adverse past performance information that was found.  In addition, the cost or price will be negotiated.  During negotiations the offer may revise its proposal and at the conclusion of negotiations, the Government will request Final proposal Revisions from all offerors in the Competitive Range.</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25</a:t>
            </a:fld>
            <a:endParaRPr lang="en-US" altLang="en-US"/>
          </a:p>
        </p:txBody>
      </p:sp>
    </p:spTree>
    <p:extLst>
      <p:ext uri="{BB962C8B-B14F-4D97-AF65-F5344CB8AC3E}">
        <p14:creationId xmlns:p14="http://schemas.microsoft.com/office/powerpoint/2010/main" val="230042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Final Proposal Revisions are received the Contracting Officer shall make award selection based on the selection</a:t>
            </a:r>
            <a:r>
              <a:rPr lang="en-US" baseline="0" dirty="0"/>
              <a:t> factors stated in the solicitation.  The example shown here is commonly used in R&amp;D solicitations.  Once the decision is made, the Contracting Office drafts a contract, obtains funding, and executes the contract.</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26</a:t>
            </a:fld>
            <a:endParaRPr lang="en-US" altLang="en-US"/>
          </a:p>
        </p:txBody>
      </p:sp>
    </p:spTree>
    <p:extLst>
      <p:ext uri="{BB962C8B-B14F-4D97-AF65-F5344CB8AC3E}">
        <p14:creationId xmlns:p14="http://schemas.microsoft.com/office/powerpoint/2010/main" val="170066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NIH Office of Extramural Research, Grants and Funding</a:t>
            </a:r>
            <a:r>
              <a:rPr lang="en-US" baseline="0" dirty="0"/>
              <a:t> webpage: </a:t>
            </a:r>
            <a:r>
              <a:rPr lang="en-US" i="1" dirty="0"/>
              <a:t>https://grants.nih.gov/funding/contracts.htm</a:t>
            </a:r>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27</a:t>
            </a:fld>
            <a:endParaRPr lang="en-US" altLang="en-US"/>
          </a:p>
        </p:txBody>
      </p:sp>
    </p:spTree>
    <p:extLst>
      <p:ext uri="{BB962C8B-B14F-4D97-AF65-F5344CB8AC3E}">
        <p14:creationId xmlns:p14="http://schemas.microsoft.com/office/powerpoint/2010/main" val="313793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have covered the topics of R&amp;D Contract Solicitations at NIH, distinguishing</a:t>
            </a:r>
            <a:r>
              <a:rPr lang="en-US" baseline="0" dirty="0"/>
              <a:t> characteristics between Contracts and Grants, locating contract requirements, the process undertaken from receipt of proposals through contract award, and considerations for submitting a proposal.</a:t>
            </a:r>
          </a:p>
          <a:p>
            <a:endParaRPr lang="en-US" baseline="0" dirty="0"/>
          </a:p>
          <a:p>
            <a:r>
              <a:rPr lang="en-US" baseline="0" dirty="0"/>
              <a:t>We hope you have found this information helpful, and wish you the best of luck in your future pursuits!</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28</a:t>
            </a:fld>
            <a:endParaRPr lang="en-US" altLang="en-US"/>
          </a:p>
        </p:txBody>
      </p:sp>
    </p:spTree>
    <p:extLst>
      <p:ext uri="{BB962C8B-B14F-4D97-AF65-F5344CB8AC3E}">
        <p14:creationId xmlns:p14="http://schemas.microsoft.com/office/powerpoint/2010/main" val="3097365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additional references provided here represent an excellent source of information covering the topics discussed today.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NIH Manual</a:t>
            </a:r>
            <a:r>
              <a:rPr lang="en-US" baseline="0" dirty="0"/>
              <a:t> Chapters are the policies of the NIH: Acquisition and Grants specific policies are found in the 6 and 7000 numbered chapters.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NIH Office of Acquisitions and Logistics Management provides leadership, guidance, and oversight for acquisition and logistics at NIH. The OALM web pages provide guidance and links to other sources of acquisition information.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29</a:t>
            </a:fld>
            <a:endParaRPr lang="en-US" altLang="en-US"/>
          </a:p>
        </p:txBody>
      </p:sp>
    </p:spTree>
    <p:extLst>
      <p:ext uri="{BB962C8B-B14F-4D97-AF65-F5344CB8AC3E}">
        <p14:creationId xmlns:p14="http://schemas.microsoft.com/office/powerpoint/2010/main" val="323066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Eleven Contracting offices, know as COACs, at NIH are organized to serve one or</a:t>
            </a:r>
            <a:r>
              <a:rPr lang="en-US" altLang="en-US" baseline="0" dirty="0"/>
              <a:t> more of the 27 Institutes which comprise the NIH.   </a:t>
            </a:r>
            <a:endParaRPr lang="en-US" alt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3</a:t>
            </a:fld>
            <a:endParaRPr lang="en-US" altLang="en-US"/>
          </a:p>
        </p:txBody>
      </p:sp>
    </p:spTree>
    <p:extLst>
      <p:ext uri="{BB962C8B-B14F-4D97-AF65-F5344CB8AC3E}">
        <p14:creationId xmlns:p14="http://schemas.microsoft.com/office/powerpoint/2010/main" val="107761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 </a:t>
            </a: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0B13DD-C6D4-41E9-AF23-407E23DAE4BD}"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97346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t>
            </a:r>
            <a:r>
              <a:rPr lang="en-US" i="0" dirty="0"/>
              <a:t>Source:</a:t>
            </a:r>
            <a:r>
              <a:rPr lang="en-US" i="1" dirty="0"/>
              <a:t> https://grants.nih.gov/funding/contracts.htm</a:t>
            </a:r>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5</a:t>
            </a:fld>
            <a:endParaRPr lang="en-US" altLang="en-US"/>
          </a:p>
        </p:txBody>
      </p:sp>
    </p:spTree>
    <p:extLst>
      <p:ext uri="{BB962C8B-B14F-4D97-AF65-F5344CB8AC3E}">
        <p14:creationId xmlns:p14="http://schemas.microsoft.com/office/powerpoint/2010/main" val="74292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R&amp;D contracts are typically Cost Reimbursement type contracts.</a:t>
            </a:r>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7</a:t>
            </a:fld>
            <a:endParaRPr lang="en-US" altLang="en-US"/>
          </a:p>
        </p:txBody>
      </p:sp>
    </p:spTree>
    <p:extLst>
      <p:ext uri="{BB962C8B-B14F-4D97-AF65-F5344CB8AC3E}">
        <p14:creationId xmlns:p14="http://schemas.microsoft.com/office/powerpoint/2010/main" val="211881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and Development contracting, the focus of this presentation, primarily uses negotiated procedures governed under </a:t>
            </a:r>
            <a:r>
              <a:rPr lang="en-US" i="1" baseline="0" dirty="0"/>
              <a:t>FAR Part 15. </a:t>
            </a:r>
            <a:r>
              <a:rPr lang="en-US" baseline="0" dirty="0"/>
              <a:t>  For more information on sealed bid procedures and invitation for bids, please refer to </a:t>
            </a:r>
            <a:r>
              <a:rPr lang="en-US" i="1" dirty="0"/>
              <a:t>FAR Part 14 - Sealed</a:t>
            </a:r>
            <a:r>
              <a:rPr lang="en-US" i="1" baseline="0" dirty="0"/>
              <a:t> Bidding.</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8</a:t>
            </a:fld>
            <a:endParaRPr lang="en-US" altLang="en-US"/>
          </a:p>
        </p:txBody>
      </p:sp>
    </p:spTree>
    <p:extLst>
      <p:ext uri="{BB962C8B-B14F-4D97-AF65-F5344CB8AC3E}">
        <p14:creationId xmlns:p14="http://schemas.microsoft.com/office/powerpoint/2010/main" val="331956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and</a:t>
            </a:r>
            <a:r>
              <a:rPr lang="en-US" baseline="0" dirty="0"/>
              <a:t> required content for Requests for Proposals is described in </a:t>
            </a:r>
            <a:r>
              <a:rPr lang="en-US" i="1" baseline="0" dirty="0"/>
              <a:t>FAR Part 15.203</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9</a:t>
            </a:fld>
            <a:endParaRPr lang="en-US" altLang="en-US"/>
          </a:p>
        </p:txBody>
      </p:sp>
    </p:spTree>
    <p:extLst>
      <p:ext uri="{BB962C8B-B14F-4D97-AF65-F5344CB8AC3E}">
        <p14:creationId xmlns:p14="http://schemas.microsoft.com/office/powerpoint/2010/main" val="118803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Requests for Proposals (RFP’s) for research and development requirements are typically assembled following the Uniform Contract Format (UCF) prescribed</a:t>
            </a:r>
            <a:r>
              <a:rPr lang="en-US" baseline="0" dirty="0"/>
              <a:t> under </a:t>
            </a:r>
            <a:r>
              <a:rPr lang="en-US" i="1" baseline="0" dirty="0"/>
              <a:t>FAR 15.204-1.  </a:t>
            </a:r>
            <a:r>
              <a:rPr lang="en-US" i="0" baseline="0" dirty="0"/>
              <a:t>Exceptions to use of the UCF can be found at </a:t>
            </a:r>
            <a:r>
              <a:rPr lang="en-US" i="1" baseline="0" dirty="0"/>
              <a:t>FAR 15.204 – Contract Format.</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10</a:t>
            </a:fld>
            <a:endParaRPr lang="en-US" altLang="en-US"/>
          </a:p>
        </p:txBody>
      </p:sp>
    </p:spTree>
    <p:extLst>
      <p:ext uri="{BB962C8B-B14F-4D97-AF65-F5344CB8AC3E}">
        <p14:creationId xmlns:p14="http://schemas.microsoft.com/office/powerpoint/2010/main" val="83035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3222"/>
            <a:ext cx="7772400" cy="646331"/>
          </a:xfrm>
          <a:prstGeom prst="rect">
            <a:avLst/>
          </a:prstGeom>
        </p:spPr>
        <p:txBody>
          <a:bodyPr>
            <a:spAutoFit/>
          </a:bodyPr>
          <a:lstStyle/>
          <a:p>
            <a:endParaRPr lang="en-US" dirty="0"/>
          </a:p>
        </p:txBody>
      </p:sp>
      <p:sp>
        <p:nvSpPr>
          <p:cNvPr id="3" name="Subtitle 2"/>
          <p:cNvSpPr>
            <a:spLocks noGrp="1"/>
          </p:cNvSpPr>
          <p:nvPr>
            <p:ph type="subTitle" idx="1"/>
          </p:nvPr>
        </p:nvSpPr>
        <p:spPr>
          <a:xfrm>
            <a:off x="990600" y="3962400"/>
            <a:ext cx="7315200" cy="533400"/>
          </a:xfrm>
          <a:prstGeom prst="rect">
            <a:avLst/>
          </a:prstGeom>
        </p:spPr>
        <p:txBody>
          <a:bodyPr anchor="ctr">
            <a:sp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10"/>
          <p:cNvSpPr>
            <a:spLocks noGrp="1"/>
          </p:cNvSpPr>
          <p:nvPr>
            <p:ph type="body" sz="quarter" idx="13"/>
          </p:nvPr>
        </p:nvSpPr>
        <p:spPr>
          <a:xfrm>
            <a:off x="990600" y="4572000"/>
            <a:ext cx="7315200" cy="609600"/>
          </a:xfrm>
        </p:spPr>
        <p:txBody>
          <a:bodyPr>
            <a:normAutofit/>
          </a:bodyPr>
          <a:lstStyle>
            <a:lvl1pPr marL="0" indent="0" algn="ctr">
              <a:buFontTx/>
              <a:buNone/>
              <a:defRPr sz="2400" i="1">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a:t>Click to edit Master text styles</a:t>
            </a:r>
          </a:p>
        </p:txBody>
      </p:sp>
      <p:sp>
        <p:nvSpPr>
          <p:cNvPr id="12" name="Text Placeholder 10"/>
          <p:cNvSpPr>
            <a:spLocks noGrp="1"/>
          </p:cNvSpPr>
          <p:nvPr>
            <p:ph type="body" sz="quarter" idx="14"/>
          </p:nvPr>
        </p:nvSpPr>
        <p:spPr>
          <a:xfrm>
            <a:off x="990600" y="5257800"/>
            <a:ext cx="7315200" cy="609600"/>
          </a:xfrm>
        </p:spPr>
        <p:txBody>
          <a:bodyPr anchor="ctr">
            <a:normAutofit/>
          </a:bodyPr>
          <a:lstStyle>
            <a:lvl1pPr marL="0" indent="0" algn="ctr">
              <a:buFontTx/>
              <a:buNone/>
              <a:defRPr sz="2000" i="0">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FE2EF539-49C2-4CE9-B9D5-681B39EDE503}" type="datetime1">
              <a:rPr lang="en-US"/>
              <a:pPr>
                <a:defRPr/>
              </a:pPr>
              <a:t>1/7/2020</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D61CE996-652B-4AE0-B9B4-55CE2316D7AA}" type="slidenum">
              <a:rPr lang="en-US" altLang="en-US"/>
              <a:pPr>
                <a:defRPr/>
              </a:pPr>
              <a:t>‹#›</a:t>
            </a:fld>
            <a:endParaRPr lang="en-US" altLang="en-US"/>
          </a:p>
        </p:txBody>
      </p:sp>
    </p:spTree>
    <p:extLst>
      <p:ext uri="{BB962C8B-B14F-4D97-AF65-F5344CB8AC3E}">
        <p14:creationId xmlns:p14="http://schemas.microsoft.com/office/powerpoint/2010/main" val="348340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8F270016-E351-49FC-B670-9B2B3A426DA0}" type="datetime1">
              <a:rPr lang="en-US"/>
              <a:pPr>
                <a:defRPr/>
              </a:pPr>
              <a:t>1/7/2020</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CD1C63-2F10-4D87-8449-178DC214D652}" type="slidenum">
              <a:rPr lang="en-US" altLang="en-US"/>
              <a:pPr>
                <a:defRPr/>
              </a:pPr>
              <a:t>‹#›</a:t>
            </a:fld>
            <a:endParaRPr lang="en-US" altLang="en-US"/>
          </a:p>
        </p:txBody>
      </p:sp>
    </p:spTree>
    <p:extLst>
      <p:ext uri="{BB962C8B-B14F-4D97-AF65-F5344CB8AC3E}">
        <p14:creationId xmlns:p14="http://schemas.microsoft.com/office/powerpoint/2010/main" val="128406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9" name="Content Placeholder 2"/>
          <p:cNvSpPr>
            <a:spLocks noGrp="1"/>
          </p:cNvSpPr>
          <p:nvPr>
            <p:ph sz="half" idx="13"/>
          </p:nvPr>
        </p:nvSpPr>
        <p:spPr>
          <a:xfrm>
            <a:off x="4648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4"/>
          </p:nvPr>
        </p:nvSpPr>
        <p:spPr/>
        <p:txBody>
          <a:bodyPr/>
          <a:lstStyle>
            <a:lvl1pPr fontAlgn="auto">
              <a:spcBef>
                <a:spcPts val="0"/>
              </a:spcBef>
              <a:spcAft>
                <a:spcPts val="0"/>
              </a:spcAft>
              <a:defRPr>
                <a:latin typeface="+mn-lt"/>
              </a:defRPr>
            </a:lvl1pPr>
          </a:lstStyle>
          <a:p>
            <a:pPr>
              <a:defRPr/>
            </a:pPr>
            <a:fld id="{0C5DBA18-1A19-4A3A-83C2-B96E513B1A08}" type="datetime1">
              <a:rPr lang="en-US"/>
              <a:pPr>
                <a:defRPr/>
              </a:pPr>
              <a:t>1/7/2020</a:t>
            </a:fld>
            <a:endParaRPr lang="en-US"/>
          </a:p>
        </p:txBody>
      </p:sp>
      <p:sp>
        <p:nvSpPr>
          <p:cNvPr id="6" name="Footer Placeholder 5"/>
          <p:cNvSpPr>
            <a:spLocks noGrp="1"/>
          </p:cNvSpPr>
          <p:nvPr>
            <p:ph type="ftr" sz="quarter" idx="15"/>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A5938D18-5C54-4DA5-8D9A-F2465745F4D2}" type="slidenum">
              <a:rPr lang="en-US" altLang="en-US"/>
              <a:pPr>
                <a:defRPr/>
              </a:pPr>
              <a:t>‹#›</a:t>
            </a:fld>
            <a:endParaRPr lang="en-US" altLang="en-US"/>
          </a:p>
        </p:txBody>
      </p:sp>
    </p:spTree>
    <p:extLst>
      <p:ext uri="{BB962C8B-B14F-4D97-AF65-F5344CB8AC3E}">
        <p14:creationId xmlns:p14="http://schemas.microsoft.com/office/powerpoint/2010/main" val="170283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3646"/>
            <a:ext cx="4040188"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623646"/>
            <a:ext cx="4041775"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11" name="Content Placeholder 2"/>
          <p:cNvSpPr>
            <a:spLocks noGrp="1"/>
          </p:cNvSpPr>
          <p:nvPr>
            <p:ph sz="half" idx="13"/>
          </p:nvPr>
        </p:nvSpPr>
        <p:spPr>
          <a:xfrm>
            <a:off x="457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4"/>
          </p:nvPr>
        </p:nvSpPr>
        <p:spPr>
          <a:xfrm>
            <a:off x="4648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lvl1pPr fontAlgn="auto">
              <a:spcBef>
                <a:spcPts val="0"/>
              </a:spcBef>
              <a:spcAft>
                <a:spcPts val="0"/>
              </a:spcAft>
              <a:defRPr>
                <a:latin typeface="+mn-lt"/>
              </a:defRPr>
            </a:lvl1pPr>
          </a:lstStyle>
          <a:p>
            <a:pPr>
              <a:defRPr/>
            </a:pPr>
            <a:fld id="{478FE097-D953-4401-966B-42830730EBCB}" type="datetime1">
              <a:rPr lang="en-US"/>
              <a:pPr>
                <a:defRPr/>
              </a:pPr>
              <a:t>1/7/2020</a:t>
            </a:fld>
            <a:endParaRPr lang="en-US"/>
          </a:p>
        </p:txBody>
      </p:sp>
      <p:sp>
        <p:nvSpPr>
          <p:cNvPr id="8" name="Footer Placeholder 7"/>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7"/>
          </p:nvPr>
        </p:nvSpPr>
        <p:spPr/>
        <p:txBody>
          <a:bodyPr/>
          <a:lstStyle>
            <a:lvl1pPr>
              <a:defRPr/>
            </a:lvl1pPr>
          </a:lstStyle>
          <a:p>
            <a:pPr>
              <a:defRPr/>
            </a:pPr>
            <a:fld id="{B8C0CF42-5126-4844-83DF-78DBD4F81345}" type="slidenum">
              <a:rPr lang="en-US" altLang="en-US"/>
              <a:pPr>
                <a:defRPr/>
              </a:pPr>
              <a:t>‹#›</a:t>
            </a:fld>
            <a:endParaRPr lang="en-US" altLang="en-US"/>
          </a:p>
        </p:txBody>
      </p:sp>
    </p:spTree>
    <p:extLst>
      <p:ext uri="{BB962C8B-B14F-4D97-AF65-F5344CB8AC3E}">
        <p14:creationId xmlns:p14="http://schemas.microsoft.com/office/powerpoint/2010/main" val="22555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fld id="{D712EBCF-1475-4635-8FBB-0EA7703D076E}" type="datetime1">
              <a:rPr lang="en-US"/>
              <a:pPr>
                <a:defRPr/>
              </a:pPr>
              <a:t>1/7/2020</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03AFB34-F2FA-4BE1-9365-7CC9328A9714}" type="slidenum">
              <a:rPr lang="en-US" altLang="en-US"/>
              <a:pPr>
                <a:defRPr/>
              </a:pPr>
              <a:t>‹#›</a:t>
            </a:fld>
            <a:endParaRPr lang="en-US" altLang="en-US"/>
          </a:p>
        </p:txBody>
      </p:sp>
    </p:spTree>
    <p:extLst>
      <p:ext uri="{BB962C8B-B14F-4D97-AF65-F5344CB8AC3E}">
        <p14:creationId xmlns:p14="http://schemas.microsoft.com/office/powerpoint/2010/main" val="358675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fld id="{4B535A69-6679-4027-9944-693ED1E1CE51}" type="datetime1">
              <a:rPr lang="en-US"/>
              <a:pPr>
                <a:defRPr/>
              </a:pPr>
              <a:t>1/7/2020</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F95F786-2645-40DC-BAB0-6CA6C679DD34}" type="slidenum">
              <a:rPr lang="en-US" altLang="en-US"/>
              <a:pPr>
                <a:defRPr/>
              </a:pPr>
              <a:t>‹#›</a:t>
            </a:fld>
            <a:endParaRPr lang="en-US" altLang="en-US"/>
          </a:p>
        </p:txBody>
      </p:sp>
    </p:spTree>
    <p:extLst>
      <p:ext uri="{BB962C8B-B14F-4D97-AF65-F5344CB8AC3E}">
        <p14:creationId xmlns:p14="http://schemas.microsoft.com/office/powerpoint/2010/main" val="119785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Content Placeholder 2"/>
          <p:cNvSpPr>
            <a:spLocks noGrp="1"/>
          </p:cNvSpPr>
          <p:nvPr>
            <p:ph sz="half" idx="14"/>
          </p:nvPr>
        </p:nvSpPr>
        <p:spPr>
          <a:xfrm>
            <a:off x="3810000" y="1143000"/>
            <a:ext cx="48768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5"/>
          </p:nvPr>
        </p:nvSpPr>
        <p:spPr>
          <a:xfrm>
            <a:off x="457200" y="1143000"/>
            <a:ext cx="32004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6"/>
          </p:nvPr>
        </p:nvSpPr>
        <p:spPr/>
        <p:txBody>
          <a:bodyPr/>
          <a:lstStyle>
            <a:lvl1pPr fontAlgn="auto">
              <a:spcBef>
                <a:spcPts val="0"/>
              </a:spcBef>
              <a:spcAft>
                <a:spcPts val="0"/>
              </a:spcAft>
              <a:defRPr>
                <a:latin typeface="+mn-lt"/>
              </a:defRPr>
            </a:lvl1pPr>
          </a:lstStyle>
          <a:p>
            <a:pPr>
              <a:defRPr/>
            </a:pPr>
            <a:fld id="{ED284FB6-E940-4E28-B454-D4E459DEC225}" type="datetime1">
              <a:rPr lang="en-US"/>
              <a:pPr>
                <a:defRPr/>
              </a:pPr>
              <a:t>1/7/2020</a:t>
            </a:fld>
            <a:endParaRPr lang="en-US" dirty="0"/>
          </a:p>
        </p:txBody>
      </p:sp>
      <p:sp>
        <p:nvSpPr>
          <p:cNvPr id="5" name="Footer Placeholder 5"/>
          <p:cNvSpPr>
            <a:spLocks noGrp="1"/>
          </p:cNvSpPr>
          <p:nvPr>
            <p:ph type="ftr" sz="quarter" idx="17"/>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6"/>
          <p:cNvSpPr>
            <a:spLocks noGrp="1"/>
          </p:cNvSpPr>
          <p:nvPr>
            <p:ph type="sldNum" sz="quarter" idx="18"/>
          </p:nvPr>
        </p:nvSpPr>
        <p:spPr/>
        <p:txBody>
          <a:bodyPr/>
          <a:lstStyle>
            <a:lvl1pPr>
              <a:defRPr/>
            </a:lvl1pPr>
          </a:lstStyle>
          <a:p>
            <a:pPr>
              <a:defRPr/>
            </a:pPr>
            <a:fld id="{6DCE356A-04EF-4F84-9DEE-4E7974BF24C6}" type="slidenum">
              <a:rPr lang="en-US" altLang="en-US"/>
              <a:pPr>
                <a:defRPr/>
              </a:pPr>
              <a:t>‹#›</a:t>
            </a:fld>
            <a:endParaRPr lang="en-US" altLang="en-US"/>
          </a:p>
        </p:txBody>
      </p:sp>
    </p:spTree>
    <p:extLst>
      <p:ext uri="{BB962C8B-B14F-4D97-AF65-F5344CB8AC3E}">
        <p14:creationId xmlns:p14="http://schemas.microsoft.com/office/powerpoint/2010/main" val="130459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C37EB1-5594-4E41-A47A-45A0EEB8933D}" type="datetime1">
              <a:rPr lang="en-US"/>
              <a:pPr>
                <a:defRPr/>
              </a:pPr>
              <a:t>1/7/2020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9794B6-962D-4C5E-9C5E-98449C0E813D}" type="slidenum">
              <a:rPr lang="en-US" altLang="en-US"/>
              <a:pPr>
                <a:defRPr/>
              </a:pPr>
              <a:t>‹#›</a:t>
            </a:fld>
            <a:endParaRPr lang="en-US" altLang="en-US"/>
          </a:p>
        </p:txBody>
      </p:sp>
    </p:spTree>
    <p:extLst>
      <p:ext uri="{BB962C8B-B14F-4D97-AF65-F5344CB8AC3E}">
        <p14:creationId xmlns:p14="http://schemas.microsoft.com/office/powerpoint/2010/main" val="302066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503238"/>
            <a:ext cx="9144000" cy="920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Calibri" pitchFamily="34" charset="0"/>
              <a:cs typeface="Arial" charset="0"/>
            </a:endParaRPr>
          </a:p>
        </p:txBody>
      </p:sp>
      <p:sp>
        <p:nvSpPr>
          <p:cNvPr id="1027" name="Rectangle 8"/>
          <p:cNvSpPr>
            <a:spLocks noChangeArrowheads="1"/>
          </p:cNvSpPr>
          <p:nvPr userDrawn="1"/>
        </p:nvSpPr>
        <p:spPr bwMode="auto">
          <a:xfrm>
            <a:off x="0" y="6634163"/>
            <a:ext cx="9144000" cy="71437"/>
          </a:xfrm>
          <a:prstGeom prst="rect">
            <a:avLst/>
          </a:prstGeom>
          <a:solidFill>
            <a:srgbClr val="8DB6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Calibri" pitchFamily="34" charset="0"/>
              <a:cs typeface="Arial" charset="0"/>
            </a:endParaRPr>
          </a:p>
        </p:txBody>
      </p:sp>
      <p:pic>
        <p:nvPicPr>
          <p:cNvPr id="1028" name="Picture 6" descr="C:\Users\gendrongl\Desktop\NIH_OM_Logo_2Color.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84138"/>
            <a:ext cx="3733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57200" y="83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100">
                <a:solidFill>
                  <a:schemeClr val="bg1">
                    <a:lumMod val="50000"/>
                  </a:schemeClr>
                </a:solidFill>
                <a:latin typeface="+mn-lt"/>
                <a:cs typeface="+mn-cs"/>
              </a:defRPr>
            </a:lvl1pPr>
          </a:lstStyle>
          <a:p>
            <a:pPr>
              <a:defRPr/>
            </a:pPr>
            <a:fld id="{7795B413-16C7-4D3A-B10F-B04255D85D6C}" type="datetime1">
              <a:rPr lang="en-US"/>
              <a:pPr>
                <a:defRPr/>
              </a:pPr>
              <a:t>1/7/2020</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100">
                <a:solidFill>
                  <a:schemeClr val="bg1">
                    <a:lumMod val="50000"/>
                  </a:schemeClr>
                </a:solidFill>
                <a:latin typeface="+mn-lt"/>
                <a:cs typeface="+mn-cs"/>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7F7F7F"/>
                </a:solidFill>
                <a:latin typeface="Calibri" panose="020F0502020204030204" pitchFamily="34" charset="0"/>
              </a:defRPr>
            </a:lvl1pPr>
          </a:lstStyle>
          <a:p>
            <a:pPr>
              <a:defRPr/>
            </a:pPr>
            <a:fld id="{D8D3C576-D24D-41AD-B039-BDFC33E6B9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70" r:id="rId1"/>
    <p:sldLayoutId id="2147484272" r:id="rId2"/>
    <p:sldLayoutId id="2147484273" r:id="rId3"/>
    <p:sldLayoutId id="2147484274" r:id="rId4"/>
    <p:sldLayoutId id="2147484275" r:id="rId5"/>
    <p:sldLayoutId id="2147484276" r:id="rId6"/>
    <p:sldLayoutId id="2147484277" r:id="rId7"/>
  </p:sldLayoutIdLst>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885739D5-52D1-4146-9B96-F30B6C7E23A6}" type="datetime1">
              <a:rPr lang="en-US"/>
              <a:pPr>
                <a:defRPr/>
              </a:pPr>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7B6E138-06D3-4CF5-8ED8-8444F5457F67}" type="slidenum">
              <a:rPr lang="en-US" altLang="en-US"/>
              <a:pPr>
                <a:defRPr/>
              </a:pPr>
              <a:t>‹#›</a:t>
            </a:fld>
            <a:endParaRPr lang="en-US" altLang="en-US"/>
          </a:p>
        </p:txBody>
      </p:sp>
      <p:sp>
        <p:nvSpPr>
          <p:cNvPr id="2053" name="Title Placeholder 1"/>
          <p:cNvSpPr>
            <a:spLocks noGrp="1"/>
          </p:cNvSpPr>
          <p:nvPr>
            <p:ph type="title"/>
          </p:nvPr>
        </p:nvSpPr>
        <p:spPr bwMode="auto">
          <a:xfrm>
            <a:off x="457200" y="304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4" name="Text Placeholder 2"/>
          <p:cNvSpPr>
            <a:spLocks noGrp="1"/>
          </p:cNvSpPr>
          <p:nvPr>
            <p:ph type="body" idx="1"/>
          </p:nvPr>
        </p:nvSpPr>
        <p:spPr bwMode="auto">
          <a:xfrm>
            <a:off x="457200" y="1143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7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bo.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rants.nih.gov/funding/index.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cquisition.gov/?q=browsefar" TargetMode="External"/><Relationship Id="rId7" Type="http://schemas.openxmlformats.org/officeDocument/2006/relationships/hyperlink" Target="https://oalm.od.nih.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policymanual.nih.gov/" TargetMode="External"/><Relationship Id="rId5" Type="http://schemas.openxmlformats.org/officeDocument/2006/relationships/hyperlink" Target="http://www.ecfr.gov/" TargetMode="External"/><Relationship Id="rId4" Type="http://schemas.openxmlformats.org/officeDocument/2006/relationships/hyperlink" Target="http://www.hhs.gov/grants/contracts/contract-policies-regulations/hhsar/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461304"/>
            <a:ext cx="7772400" cy="1508105"/>
          </a:xfrm>
        </p:spPr>
        <p:txBody>
          <a:bodyPr/>
          <a:lstStyle/>
          <a:p>
            <a:pPr>
              <a:defRPr/>
            </a:pPr>
            <a:r>
              <a:rPr lang="en-US" altLang="en-US" sz="2800" dirty="0"/>
              <a:t> </a:t>
            </a:r>
            <a:r>
              <a:rPr lang="en-US" altLang="en-US" dirty="0">
                <a:solidFill>
                  <a:schemeClr val="accent1">
                    <a:lumMod val="75000"/>
                  </a:schemeClr>
                </a:solidFill>
                <a:latin typeface="FrankRuehl" panose="020E0503060101010101" pitchFamily="34" charset="-79"/>
                <a:cs typeface="FrankRuehl" panose="020E0503060101010101" pitchFamily="34" charset="-79"/>
              </a:rPr>
              <a:t>Research and Development Contracts:</a:t>
            </a:r>
            <a:br>
              <a:rPr lang="en-US" altLang="en-US" dirty="0">
                <a:solidFill>
                  <a:schemeClr val="accent1">
                    <a:lumMod val="75000"/>
                  </a:schemeClr>
                </a:solidFill>
                <a:latin typeface="FrankRuehl" panose="020E0503060101010101" pitchFamily="34" charset="-79"/>
                <a:cs typeface="FrankRuehl" panose="020E0503060101010101" pitchFamily="34" charset="-79"/>
              </a:rPr>
            </a:br>
            <a:r>
              <a:rPr lang="en-US" altLang="en-US" sz="2800" dirty="0">
                <a:solidFill>
                  <a:schemeClr val="accent1">
                    <a:lumMod val="75000"/>
                  </a:schemeClr>
                </a:solidFill>
                <a:latin typeface="FrankRuehl" panose="020E0503060101010101" pitchFamily="34" charset="-79"/>
                <a:cs typeface="FrankRuehl" panose="020E0503060101010101" pitchFamily="34" charset="-79"/>
              </a:rPr>
              <a:t>Finding Opportunities &amp; Writing Proposals</a:t>
            </a:r>
            <a:r>
              <a:rPr lang="en-US" altLang="en-US" sz="2800" dirty="0"/>
              <a:t/>
            </a:r>
            <a:br>
              <a:rPr lang="en-US" altLang="en-US" sz="2800" dirty="0"/>
            </a:br>
            <a:endParaRPr lang="en-US" altLang="en-US" sz="2800" dirty="0">
              <a:latin typeface="+mn-lt"/>
            </a:endParaRPr>
          </a:p>
        </p:txBody>
      </p:sp>
      <p:sp>
        <p:nvSpPr>
          <p:cNvPr id="8" name="Text Placeholder 7"/>
          <p:cNvSpPr>
            <a:spLocks noGrp="1"/>
          </p:cNvSpPr>
          <p:nvPr>
            <p:ph type="body" sz="quarter" idx="13"/>
          </p:nvPr>
        </p:nvSpPr>
        <p:spPr>
          <a:xfrm>
            <a:off x="990600" y="3429000"/>
            <a:ext cx="7315200" cy="2133600"/>
          </a:xfrm>
        </p:spPr>
        <p:txBody>
          <a:bodyPr rtlCol="0">
            <a:normAutofit fontScale="77500" lnSpcReduction="20000"/>
          </a:bodyPr>
          <a:lstStyle/>
          <a:p>
            <a:pPr algn="l">
              <a:defRPr/>
            </a:pPr>
            <a:r>
              <a:rPr lang="en-US" sz="1800" dirty="0"/>
              <a:t>Presented by:	George Kennedy</a:t>
            </a:r>
          </a:p>
          <a:p>
            <a:pPr algn="l">
              <a:defRPr/>
            </a:pPr>
            <a:r>
              <a:rPr lang="en-US" sz="1800" dirty="0"/>
              <a:t>		Chief, Acquisition Management and Policy Branch</a:t>
            </a:r>
          </a:p>
          <a:p>
            <a:pPr algn="l">
              <a:defRPr/>
            </a:pPr>
            <a:r>
              <a:rPr lang="en-US" sz="1800" dirty="0"/>
              <a:t>		National Institute of Allergy and Infectious Diseases</a:t>
            </a:r>
          </a:p>
          <a:p>
            <a:pPr algn="l">
              <a:defRPr/>
            </a:pPr>
            <a:r>
              <a:rPr lang="en-US" sz="1800" dirty="0"/>
              <a:t>		National Institutes of Health</a:t>
            </a:r>
          </a:p>
          <a:p>
            <a:pPr>
              <a:defRPr/>
            </a:pPr>
            <a:endParaRPr lang="en-US" dirty="0"/>
          </a:p>
          <a:p>
            <a:pPr algn="l">
              <a:defRPr/>
            </a:pPr>
            <a:r>
              <a:rPr lang="en-US" sz="1800" dirty="0"/>
              <a:t>		Brian </a:t>
            </a:r>
            <a:r>
              <a:rPr lang="en-US" sz="1800" dirty="0" err="1"/>
              <a:t>O’Laughlin</a:t>
            </a:r>
            <a:endParaRPr lang="en-US" sz="1800" dirty="0"/>
          </a:p>
          <a:p>
            <a:pPr algn="l">
              <a:defRPr/>
            </a:pPr>
            <a:r>
              <a:rPr lang="en-US" sz="1800" dirty="0"/>
              <a:t>		Deputy Director and Chief, Green Contracts Management Branch</a:t>
            </a:r>
          </a:p>
          <a:p>
            <a:pPr algn="l">
              <a:defRPr/>
            </a:pPr>
            <a:r>
              <a:rPr lang="en-US" sz="1800" dirty="0"/>
              <a:t>		Office of Acquisition </a:t>
            </a:r>
          </a:p>
          <a:p>
            <a:pPr algn="l">
              <a:defRPr/>
            </a:pPr>
            <a:r>
              <a:rPr lang="en-US" sz="1800" dirty="0"/>
              <a:t>		National Institute on Drug Abuse </a:t>
            </a:r>
          </a:p>
          <a:p>
            <a:pPr>
              <a:defRPr/>
            </a:pPr>
            <a:endParaRPr lang="en-US" dirty="0"/>
          </a:p>
          <a:p>
            <a:pPr>
              <a:defRPr/>
            </a:pPr>
            <a:endParaRPr lang="en-US" dirty="0"/>
          </a:p>
        </p:txBody>
      </p:sp>
      <p:sp>
        <p:nvSpPr>
          <p:cNvPr id="9" name="Text Placeholder 8" hidden="1"/>
          <p:cNvSpPr>
            <a:spLocks noGrp="1"/>
          </p:cNvSpPr>
          <p:nvPr>
            <p:ph type="body" sz="quarter" idx="14"/>
          </p:nvPr>
        </p:nvSpPr>
        <p:spPr>
          <a:xfrm>
            <a:off x="990600" y="5913438"/>
            <a:ext cx="46038" cy="46037"/>
          </a:xfrm>
        </p:spPr>
        <p:txBody>
          <a:bodyPr rtlCol="0">
            <a:normAutofit fontScale="25000" lnSpcReduction="20000"/>
          </a:bodyPr>
          <a:lstStyle/>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0297"/>
            <a:ext cx="2057400" cy="4628103"/>
          </a:xfrm>
        </p:spPr>
        <p:txBody>
          <a:bodyPr/>
          <a:lstStyle/>
          <a:p>
            <a:r>
              <a:rPr lang="en-US" sz="2400" dirty="0"/>
              <a:t>Uniform Contract Format (UCF) </a:t>
            </a:r>
          </a:p>
          <a:p>
            <a:pPr marL="0" indent="0">
              <a:buNone/>
            </a:pPr>
            <a:endParaRPr lang="en-US" sz="2400" dirty="0"/>
          </a:p>
          <a:p>
            <a:pPr marL="0" indent="0">
              <a:buNone/>
            </a:pPr>
            <a:r>
              <a:rPr lang="en-US" sz="2400" dirty="0"/>
              <a:t>(FAR 15.204-1)</a:t>
            </a:r>
          </a:p>
        </p:txBody>
      </p:sp>
      <p:sp>
        <p:nvSpPr>
          <p:cNvPr id="3" name="Title 2"/>
          <p:cNvSpPr>
            <a:spLocks noGrp="1"/>
          </p:cNvSpPr>
          <p:nvPr>
            <p:ph type="title"/>
          </p:nvPr>
        </p:nvSpPr>
        <p:spPr>
          <a:xfrm>
            <a:off x="457200" y="838200"/>
            <a:ext cx="8229600" cy="396875"/>
          </a:xfrm>
        </p:spPr>
        <p:txBody>
          <a:bodyPr>
            <a:normAutofit fontScale="90000"/>
          </a:bodyPr>
          <a:lstStyle/>
          <a:p>
            <a:r>
              <a:rPr lang="en-US" sz="3200" u="sng" dirty="0">
                <a:solidFill>
                  <a:srgbClr val="2F2B20"/>
                </a:solidFill>
                <a:latin typeface="FrankRuehl" panose="020E0503060101010101" pitchFamily="34" charset="-79"/>
                <a:cs typeface="FrankRuehl" panose="020E0503060101010101" pitchFamily="34" charset="-79"/>
              </a:rPr>
              <a:t>Requests for Proposals (RFP)</a:t>
            </a:r>
            <a:endParaRPr lang="en-US" dirty="0"/>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10</a:t>
            </a:fld>
            <a:endParaRPr lang="en-US" altLang="en-US"/>
          </a:p>
        </p:txBody>
      </p:sp>
      <p:graphicFrame>
        <p:nvGraphicFramePr>
          <p:cNvPr id="5" name="Table 4" descr="Part I - The Schedule&#10;A- Solicitation/Contract Form&#10;B- Supplies or Services and Prices/Costs&#10;C- Description/Specifications/Statement of Work&#10;D- Packaging and Marking&#10;E- Inspection and Acceptance&#10;F- Deliveries or Performance&#10;G- Contract Administration Data&#10;H- Special Requirements&#10;Part II - Contract Clauses&#10;I- Contract Clauses&#10;Part III - List of Documents, Exhibits, and Other Attachments&#10;J- List of Attachments&#10;Part IV - Representations and Instructions&#10;K- Representations, Certifications, and Other Statements of Offerors or Respondents&#10;L- Instructions, Conditions, and Notices to Offerors or Respondents&#10;M- Evaluation Factors for Award" title="&quot;&quot;"/>
          <p:cNvGraphicFramePr>
            <a:graphicFrameLocks noGrp="1"/>
          </p:cNvGraphicFramePr>
          <p:nvPr>
            <p:extLst>
              <p:ext uri="{D42A27DB-BD31-4B8C-83A1-F6EECF244321}">
                <p14:modId xmlns:p14="http://schemas.microsoft.com/office/powerpoint/2010/main" val="3237445268"/>
              </p:ext>
            </p:extLst>
          </p:nvPr>
        </p:nvGraphicFramePr>
        <p:xfrm>
          <a:off x="2514600" y="1256015"/>
          <a:ext cx="5791200" cy="5297184"/>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222680669"/>
                    </a:ext>
                  </a:extLst>
                </a:gridCol>
              </a:tblGrid>
              <a:tr h="294288">
                <a:tc>
                  <a:txBody>
                    <a:bodyPr/>
                    <a:lstStyle/>
                    <a:p>
                      <a:r>
                        <a:rPr lang="en-US" sz="1200" dirty="0"/>
                        <a:t>Section – Title</a:t>
                      </a:r>
                    </a:p>
                  </a:txBody>
                  <a:tcPr/>
                </a:tc>
                <a:extLst>
                  <a:ext uri="{0D108BD9-81ED-4DB2-BD59-A6C34878D82A}">
                    <a16:rowId xmlns:a16="http://schemas.microsoft.com/office/drawing/2014/main" val="1520226077"/>
                  </a:ext>
                </a:extLst>
              </a:tr>
              <a:tr h="294288">
                <a:tc>
                  <a:txBody>
                    <a:bodyPr/>
                    <a:lstStyle/>
                    <a:p>
                      <a:r>
                        <a:rPr lang="en-US" sz="1200" b="1" dirty="0"/>
                        <a:t>Part I – The Schedule</a:t>
                      </a:r>
                    </a:p>
                  </a:txBody>
                  <a:tcPr/>
                </a:tc>
                <a:extLst>
                  <a:ext uri="{0D108BD9-81ED-4DB2-BD59-A6C34878D82A}">
                    <a16:rowId xmlns:a16="http://schemas.microsoft.com/office/drawing/2014/main" val="2700569261"/>
                  </a:ext>
                </a:extLst>
              </a:tr>
              <a:tr h="294288">
                <a:tc>
                  <a:txBody>
                    <a:bodyPr/>
                    <a:lstStyle/>
                    <a:p>
                      <a:r>
                        <a:rPr lang="en-US" sz="1200" dirty="0"/>
                        <a:t>A – Solicitation/Contract Form</a:t>
                      </a:r>
                    </a:p>
                  </a:txBody>
                  <a:tcPr/>
                </a:tc>
                <a:extLst>
                  <a:ext uri="{0D108BD9-81ED-4DB2-BD59-A6C34878D82A}">
                    <a16:rowId xmlns:a16="http://schemas.microsoft.com/office/drawing/2014/main" val="475192168"/>
                  </a:ext>
                </a:extLst>
              </a:tr>
              <a:tr h="294288">
                <a:tc>
                  <a:txBody>
                    <a:bodyPr/>
                    <a:lstStyle/>
                    <a:p>
                      <a:r>
                        <a:rPr lang="en-US" sz="1200" dirty="0"/>
                        <a:t>B – Supplies or Services and Prices/Costs</a:t>
                      </a:r>
                    </a:p>
                  </a:txBody>
                  <a:tcPr/>
                </a:tc>
                <a:extLst>
                  <a:ext uri="{0D108BD9-81ED-4DB2-BD59-A6C34878D82A}">
                    <a16:rowId xmlns:a16="http://schemas.microsoft.com/office/drawing/2014/main" val="611320357"/>
                  </a:ext>
                </a:extLst>
              </a:tr>
              <a:tr h="294288">
                <a:tc>
                  <a:txBody>
                    <a:bodyPr/>
                    <a:lstStyle/>
                    <a:p>
                      <a:r>
                        <a:rPr lang="en-US" sz="1200" dirty="0"/>
                        <a:t>C – Description/Specifications/Statement of Work</a:t>
                      </a:r>
                    </a:p>
                  </a:txBody>
                  <a:tcPr/>
                </a:tc>
                <a:extLst>
                  <a:ext uri="{0D108BD9-81ED-4DB2-BD59-A6C34878D82A}">
                    <a16:rowId xmlns:a16="http://schemas.microsoft.com/office/drawing/2014/main" val="2788212805"/>
                  </a:ext>
                </a:extLst>
              </a:tr>
              <a:tr h="294288">
                <a:tc>
                  <a:txBody>
                    <a:bodyPr/>
                    <a:lstStyle/>
                    <a:p>
                      <a:r>
                        <a:rPr lang="en-US" sz="1200" dirty="0"/>
                        <a:t>D – Packaging</a:t>
                      </a:r>
                      <a:r>
                        <a:rPr lang="en-US" sz="1200" baseline="0" dirty="0"/>
                        <a:t> and Marking</a:t>
                      </a:r>
                      <a:endParaRPr lang="en-US" sz="1200" dirty="0"/>
                    </a:p>
                  </a:txBody>
                  <a:tcPr/>
                </a:tc>
                <a:extLst>
                  <a:ext uri="{0D108BD9-81ED-4DB2-BD59-A6C34878D82A}">
                    <a16:rowId xmlns:a16="http://schemas.microsoft.com/office/drawing/2014/main" val="3751233214"/>
                  </a:ext>
                </a:extLst>
              </a:tr>
              <a:tr h="294288">
                <a:tc>
                  <a:txBody>
                    <a:bodyPr/>
                    <a:lstStyle/>
                    <a:p>
                      <a:r>
                        <a:rPr lang="en-US" sz="1200" dirty="0"/>
                        <a:t>E – Inspection and Acceptance</a:t>
                      </a:r>
                    </a:p>
                  </a:txBody>
                  <a:tcPr/>
                </a:tc>
                <a:extLst>
                  <a:ext uri="{0D108BD9-81ED-4DB2-BD59-A6C34878D82A}">
                    <a16:rowId xmlns:a16="http://schemas.microsoft.com/office/drawing/2014/main" val="2706896901"/>
                  </a:ext>
                </a:extLst>
              </a:tr>
              <a:tr h="294288">
                <a:tc>
                  <a:txBody>
                    <a:bodyPr/>
                    <a:lstStyle/>
                    <a:p>
                      <a:r>
                        <a:rPr lang="en-US" sz="1200" dirty="0"/>
                        <a:t>F – Deliveries or Performance</a:t>
                      </a:r>
                    </a:p>
                  </a:txBody>
                  <a:tcPr/>
                </a:tc>
                <a:extLst>
                  <a:ext uri="{0D108BD9-81ED-4DB2-BD59-A6C34878D82A}">
                    <a16:rowId xmlns:a16="http://schemas.microsoft.com/office/drawing/2014/main" val="1171450735"/>
                  </a:ext>
                </a:extLst>
              </a:tr>
              <a:tr h="294288">
                <a:tc>
                  <a:txBody>
                    <a:bodyPr/>
                    <a:lstStyle/>
                    <a:p>
                      <a:r>
                        <a:rPr lang="en-US" sz="1200" dirty="0"/>
                        <a:t>G – Contract Administration Data</a:t>
                      </a:r>
                    </a:p>
                  </a:txBody>
                  <a:tcPr/>
                </a:tc>
                <a:extLst>
                  <a:ext uri="{0D108BD9-81ED-4DB2-BD59-A6C34878D82A}">
                    <a16:rowId xmlns:a16="http://schemas.microsoft.com/office/drawing/2014/main" val="1966052493"/>
                  </a:ext>
                </a:extLst>
              </a:tr>
              <a:tr h="294288">
                <a:tc>
                  <a:txBody>
                    <a:bodyPr/>
                    <a:lstStyle/>
                    <a:p>
                      <a:r>
                        <a:rPr lang="en-US" sz="1200" dirty="0"/>
                        <a:t>H – Special</a:t>
                      </a:r>
                      <a:r>
                        <a:rPr lang="en-US" sz="1200" baseline="0" dirty="0"/>
                        <a:t> Contract Requirements</a:t>
                      </a:r>
                      <a:endParaRPr lang="en-US" sz="1200" dirty="0"/>
                    </a:p>
                  </a:txBody>
                  <a:tcPr/>
                </a:tc>
                <a:extLst>
                  <a:ext uri="{0D108BD9-81ED-4DB2-BD59-A6C34878D82A}">
                    <a16:rowId xmlns:a16="http://schemas.microsoft.com/office/drawing/2014/main" val="2582434711"/>
                  </a:ext>
                </a:extLst>
              </a:tr>
              <a:tr h="294288">
                <a:tc>
                  <a:txBody>
                    <a:bodyPr/>
                    <a:lstStyle/>
                    <a:p>
                      <a:r>
                        <a:rPr lang="en-US" sz="1200" b="1" dirty="0"/>
                        <a:t>Part II – Contract Clauses</a:t>
                      </a:r>
                    </a:p>
                  </a:txBody>
                  <a:tcPr/>
                </a:tc>
                <a:extLst>
                  <a:ext uri="{0D108BD9-81ED-4DB2-BD59-A6C34878D82A}">
                    <a16:rowId xmlns:a16="http://schemas.microsoft.com/office/drawing/2014/main" val="4172989417"/>
                  </a:ext>
                </a:extLst>
              </a:tr>
              <a:tr h="294288">
                <a:tc>
                  <a:txBody>
                    <a:bodyPr/>
                    <a:lstStyle/>
                    <a:p>
                      <a:r>
                        <a:rPr lang="en-US" sz="1200" dirty="0"/>
                        <a:t>I – Contract Clauses</a:t>
                      </a:r>
                    </a:p>
                  </a:txBody>
                  <a:tcPr/>
                </a:tc>
                <a:extLst>
                  <a:ext uri="{0D108BD9-81ED-4DB2-BD59-A6C34878D82A}">
                    <a16:rowId xmlns:a16="http://schemas.microsoft.com/office/drawing/2014/main" val="1100824986"/>
                  </a:ext>
                </a:extLst>
              </a:tr>
              <a:tr h="294288">
                <a:tc>
                  <a:txBody>
                    <a:bodyPr/>
                    <a:lstStyle/>
                    <a:p>
                      <a:r>
                        <a:rPr lang="en-US" sz="1200" b="1" dirty="0"/>
                        <a:t>Part III – List of Documents, Exhibits, and Other Attachments</a:t>
                      </a:r>
                    </a:p>
                  </a:txBody>
                  <a:tcPr/>
                </a:tc>
                <a:extLst>
                  <a:ext uri="{0D108BD9-81ED-4DB2-BD59-A6C34878D82A}">
                    <a16:rowId xmlns:a16="http://schemas.microsoft.com/office/drawing/2014/main" val="3645534218"/>
                  </a:ext>
                </a:extLst>
              </a:tr>
              <a:tr h="294288">
                <a:tc>
                  <a:txBody>
                    <a:bodyPr/>
                    <a:lstStyle/>
                    <a:p>
                      <a:r>
                        <a:rPr lang="en-US" sz="1200" dirty="0"/>
                        <a:t>J – List of Attachments</a:t>
                      </a:r>
                    </a:p>
                  </a:txBody>
                  <a:tcPr/>
                </a:tc>
                <a:extLst>
                  <a:ext uri="{0D108BD9-81ED-4DB2-BD59-A6C34878D82A}">
                    <a16:rowId xmlns:a16="http://schemas.microsoft.com/office/drawing/2014/main" val="1472124812"/>
                  </a:ext>
                </a:extLst>
              </a:tr>
              <a:tr h="294288">
                <a:tc>
                  <a:txBody>
                    <a:bodyPr/>
                    <a:lstStyle/>
                    <a:p>
                      <a:r>
                        <a:rPr lang="en-US" sz="1200" b="1" dirty="0"/>
                        <a:t>Part IV – Representations and Instructions</a:t>
                      </a:r>
                    </a:p>
                  </a:txBody>
                  <a:tcPr/>
                </a:tc>
                <a:extLst>
                  <a:ext uri="{0D108BD9-81ED-4DB2-BD59-A6C34878D82A}">
                    <a16:rowId xmlns:a16="http://schemas.microsoft.com/office/drawing/2014/main" val="3099807751"/>
                  </a:ext>
                </a:extLst>
              </a:tr>
              <a:tr h="294288">
                <a:tc>
                  <a:txBody>
                    <a:bodyPr/>
                    <a:lstStyle/>
                    <a:p>
                      <a:r>
                        <a:rPr lang="en-US" sz="1200" dirty="0"/>
                        <a:t>K – Representations, Certifications, and Other Statements of Offerors or Respondents</a:t>
                      </a:r>
                    </a:p>
                  </a:txBody>
                  <a:tcPr/>
                </a:tc>
                <a:extLst>
                  <a:ext uri="{0D108BD9-81ED-4DB2-BD59-A6C34878D82A}">
                    <a16:rowId xmlns:a16="http://schemas.microsoft.com/office/drawing/2014/main" val="553471074"/>
                  </a:ext>
                </a:extLst>
              </a:tr>
              <a:tr h="294288">
                <a:tc>
                  <a:txBody>
                    <a:bodyPr/>
                    <a:lstStyle/>
                    <a:p>
                      <a:r>
                        <a:rPr lang="en-US" sz="1200" dirty="0"/>
                        <a:t>L – Instructions, Conditions, and Notices to Offerors or Respondents</a:t>
                      </a:r>
                    </a:p>
                  </a:txBody>
                  <a:tcPr/>
                </a:tc>
                <a:extLst>
                  <a:ext uri="{0D108BD9-81ED-4DB2-BD59-A6C34878D82A}">
                    <a16:rowId xmlns:a16="http://schemas.microsoft.com/office/drawing/2014/main" val="2738728337"/>
                  </a:ext>
                </a:extLst>
              </a:tr>
              <a:tr h="294288">
                <a:tc>
                  <a:txBody>
                    <a:bodyPr/>
                    <a:lstStyle/>
                    <a:p>
                      <a:r>
                        <a:rPr lang="en-US" sz="1200" dirty="0"/>
                        <a:t>M – Evaluation Factors for Award</a:t>
                      </a:r>
                    </a:p>
                  </a:txBody>
                  <a:tcPr/>
                </a:tc>
                <a:extLst>
                  <a:ext uri="{0D108BD9-81ED-4DB2-BD59-A6C34878D82A}">
                    <a16:rowId xmlns:a16="http://schemas.microsoft.com/office/drawing/2014/main" val="3303338712"/>
                  </a:ext>
                </a:extLst>
              </a:tr>
            </a:tbl>
          </a:graphicData>
        </a:graphic>
      </p:graphicFrame>
      <p:sp>
        <p:nvSpPr>
          <p:cNvPr id="6" name="Arrow: Left 5" title="&quot;&quot;">
            <a:extLst>
              <a:ext uri="{FF2B5EF4-FFF2-40B4-BE49-F238E27FC236}">
                <a16:creationId xmlns:a16="http://schemas.microsoft.com/office/drawing/2014/main" id="{D1FD504A-5142-4173-B073-A5E478121D84}"/>
              </a:ext>
            </a:extLst>
          </p:cNvPr>
          <p:cNvSpPr/>
          <p:nvPr/>
        </p:nvSpPr>
        <p:spPr>
          <a:xfrm>
            <a:off x="5867400" y="25146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title="&quot;&quot;">
            <a:extLst>
              <a:ext uri="{FF2B5EF4-FFF2-40B4-BE49-F238E27FC236}">
                <a16:creationId xmlns:a16="http://schemas.microsoft.com/office/drawing/2014/main" id="{95DD9885-A0BA-4D0C-A558-2140D177A205}"/>
              </a:ext>
            </a:extLst>
          </p:cNvPr>
          <p:cNvSpPr/>
          <p:nvPr/>
        </p:nvSpPr>
        <p:spPr>
          <a:xfrm>
            <a:off x="4648200" y="33528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title="&quot;&quot;">
            <a:extLst>
              <a:ext uri="{FF2B5EF4-FFF2-40B4-BE49-F238E27FC236}">
                <a16:creationId xmlns:a16="http://schemas.microsoft.com/office/drawing/2014/main" id="{36A74F3E-656E-48C3-9029-CDCF782A0F30}"/>
              </a:ext>
            </a:extLst>
          </p:cNvPr>
          <p:cNvSpPr/>
          <p:nvPr/>
        </p:nvSpPr>
        <p:spPr>
          <a:xfrm>
            <a:off x="4948767" y="39624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title="&quot;&quot;">
            <a:extLst>
              <a:ext uri="{FF2B5EF4-FFF2-40B4-BE49-F238E27FC236}">
                <a16:creationId xmlns:a16="http://schemas.microsoft.com/office/drawing/2014/main" id="{F3551306-9DB4-430E-9C61-C82714040275}"/>
              </a:ext>
            </a:extLst>
          </p:cNvPr>
          <p:cNvSpPr/>
          <p:nvPr/>
        </p:nvSpPr>
        <p:spPr>
          <a:xfrm>
            <a:off x="4038600" y="45720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title="&quot;&quot;">
            <a:extLst>
              <a:ext uri="{FF2B5EF4-FFF2-40B4-BE49-F238E27FC236}">
                <a16:creationId xmlns:a16="http://schemas.microsoft.com/office/drawing/2014/main" id="{51673277-864E-48BE-8AE4-4AA9470A081A}"/>
              </a:ext>
            </a:extLst>
          </p:cNvPr>
          <p:cNvSpPr/>
          <p:nvPr/>
        </p:nvSpPr>
        <p:spPr>
          <a:xfrm>
            <a:off x="4186767" y="51054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title="&quot;&quot;">
            <a:extLst>
              <a:ext uri="{FF2B5EF4-FFF2-40B4-BE49-F238E27FC236}">
                <a16:creationId xmlns:a16="http://schemas.microsoft.com/office/drawing/2014/main" id="{656C0105-9DF5-480D-9E9C-E6F989EBCF5F}"/>
              </a:ext>
            </a:extLst>
          </p:cNvPr>
          <p:cNvSpPr/>
          <p:nvPr/>
        </p:nvSpPr>
        <p:spPr>
          <a:xfrm>
            <a:off x="7010400" y="6035674"/>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title="&quot;&quot;">
            <a:extLst>
              <a:ext uri="{FF2B5EF4-FFF2-40B4-BE49-F238E27FC236}">
                <a16:creationId xmlns:a16="http://schemas.microsoft.com/office/drawing/2014/main" id="{D0740671-421E-4EC1-A45D-4D55C9349415}"/>
              </a:ext>
            </a:extLst>
          </p:cNvPr>
          <p:cNvSpPr/>
          <p:nvPr/>
        </p:nvSpPr>
        <p:spPr>
          <a:xfrm>
            <a:off x="4876800" y="6347883"/>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9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FAR 2.101: A general announcement of an agency’s research interest including criteria for selecting proposals and soliciting the participation of all offerors capable of satisfying the Government’s needs.</a:t>
            </a:r>
          </a:p>
          <a:p>
            <a:endParaRPr lang="en-US" sz="2400" dirty="0"/>
          </a:p>
          <a:p>
            <a:r>
              <a:rPr lang="en-US" sz="2400" dirty="0"/>
              <a:t>FAR 35.016(a): For the acquisition of basic and applied research and that part of development not related to the development of a specific system or hardware procurement…directed toward advancing the state-of-the-art or increasing knowledge or understanding rather than focusing on a specific system or hardware solution.</a:t>
            </a:r>
          </a:p>
          <a:p>
            <a:endParaRPr lang="en-US" dirty="0"/>
          </a:p>
        </p:txBody>
      </p:sp>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Broad Agency Announcement (BAA)</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11</a:t>
            </a:fld>
            <a:endParaRPr lang="en-US" altLang="en-US"/>
          </a:p>
        </p:txBody>
      </p:sp>
    </p:spTree>
    <p:extLst>
      <p:ext uri="{BB962C8B-B14F-4D97-AF65-F5344CB8AC3E}">
        <p14:creationId xmlns:p14="http://schemas.microsoft.com/office/powerpoint/2010/main" val="347762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Statutory program aimed at strengthening the role of innovative small business concerns in Federally-funded research or research and development.</a:t>
            </a:r>
          </a:p>
          <a:p>
            <a:r>
              <a:rPr lang="en-US" dirty="0"/>
              <a:t>Administered through grants and contracts.</a:t>
            </a:r>
          </a:p>
          <a:p>
            <a:r>
              <a:rPr lang="en-US" dirty="0"/>
              <a:t>Contract solicitation released annually</a:t>
            </a:r>
          </a:p>
          <a:p>
            <a:pPr lvl="1"/>
            <a:r>
              <a:rPr lang="en-US" dirty="0"/>
              <a:t>HHS Components: NIH, CDC</a:t>
            </a:r>
          </a:p>
          <a:p>
            <a:r>
              <a:rPr lang="en-US" dirty="0"/>
              <a:t>https://sbir.nih.gov/</a:t>
            </a:r>
          </a:p>
        </p:txBody>
      </p:sp>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Small Business Innovative Research (SBIR)</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12</a:t>
            </a:fld>
            <a:endParaRPr lang="en-US" altLang="en-US"/>
          </a:p>
        </p:txBody>
      </p:sp>
    </p:spTree>
    <p:extLst>
      <p:ext uri="{BB962C8B-B14F-4D97-AF65-F5344CB8AC3E}">
        <p14:creationId xmlns:p14="http://schemas.microsoft.com/office/powerpoint/2010/main" val="151231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5293"/>
            <a:ext cx="8229600" cy="4525963"/>
          </a:xfrm>
        </p:spPr>
        <p:txBody>
          <a:bodyPr/>
          <a:lstStyle/>
          <a:p>
            <a:r>
              <a:rPr lang="en-US" dirty="0"/>
              <a:t>Governmentwide point of entry (GPE): </a:t>
            </a:r>
            <a:r>
              <a:rPr lang="en-US" dirty="0" err="1"/>
              <a:t>FedBizOpps</a:t>
            </a:r>
            <a:endParaRPr lang="en-US" dirty="0"/>
          </a:p>
          <a:p>
            <a:pPr lvl="1"/>
            <a:r>
              <a:rPr lang="en-US" dirty="0">
                <a:hlinkClick r:id="rId3"/>
              </a:rPr>
              <a:t>www.fbo.gov</a:t>
            </a:r>
            <a:r>
              <a:rPr lang="en-US" dirty="0"/>
              <a:t>  (</a:t>
            </a:r>
            <a:r>
              <a:rPr lang="en-US" i="1" dirty="0"/>
              <a:t>beta.SAM.gov</a:t>
            </a:r>
            <a:r>
              <a:rPr lang="en-US" dirty="0"/>
              <a:t>)</a:t>
            </a:r>
          </a:p>
          <a:p>
            <a:r>
              <a:rPr lang="en-US" dirty="0"/>
              <a:t>NIH Guide</a:t>
            </a:r>
          </a:p>
          <a:p>
            <a:pPr lvl="1"/>
            <a:r>
              <a:rPr lang="en-US" dirty="0">
                <a:hlinkClick r:id="rId4" tooltip="NIH Guide"/>
              </a:rPr>
              <a:t>https://grants.nih.gov/funding/index.htm</a:t>
            </a:r>
            <a:endParaRPr lang="en-US" dirty="0"/>
          </a:p>
          <a:p>
            <a:r>
              <a:rPr lang="en-US" dirty="0"/>
              <a:t>Individual Institute Websites</a:t>
            </a:r>
          </a:p>
          <a:p>
            <a:pPr lvl="1"/>
            <a:r>
              <a:rPr lang="en-US" dirty="0"/>
              <a:t>Funding Opportunities Pages</a:t>
            </a:r>
          </a:p>
          <a:p>
            <a:r>
              <a:rPr lang="en-US" dirty="0"/>
              <a:t>HHS Forecast</a:t>
            </a:r>
          </a:p>
          <a:p>
            <a:pPr lvl="1"/>
            <a:r>
              <a:rPr lang="en-US" dirty="0"/>
              <a:t>Procurementforecast.hhs.gov </a:t>
            </a:r>
          </a:p>
          <a:p>
            <a:pPr lvl="1"/>
            <a:endParaRPr lang="en-US" dirty="0"/>
          </a:p>
        </p:txBody>
      </p:sp>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NIH Contract Opportunities are </a:t>
            </a:r>
            <a:r>
              <a:rPr lang="en-US" sz="3200" i="1" u="sng" dirty="0">
                <a:latin typeface="FrankRuehl" panose="020E0503060101010101" pitchFamily="34" charset="-79"/>
                <a:cs typeface="FrankRuehl" panose="020E0503060101010101" pitchFamily="34" charset="-79"/>
              </a:rPr>
              <a:t>Advertised</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13</a:t>
            </a:fld>
            <a:endParaRPr lang="en-US" altLang="en-US"/>
          </a:p>
        </p:txBody>
      </p:sp>
    </p:spTree>
    <p:extLst>
      <p:ext uri="{BB962C8B-B14F-4D97-AF65-F5344CB8AC3E}">
        <p14:creationId xmlns:p14="http://schemas.microsoft.com/office/powerpoint/2010/main" val="337983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2438400"/>
            <a:ext cx="3399504" cy="1676603"/>
          </a:xfrm>
        </p:spPr>
        <p:txBody>
          <a:bodyPr vert="horz" lIns="91440" tIns="45720" rIns="91440" bIns="45720" rtlCol="0" anchor="ctr">
            <a:normAutofit fontScale="90000"/>
          </a:bodyPr>
          <a:lstStyle/>
          <a:p>
            <a:pPr algn="l" eaLnBrk="1" hangingPunct="1">
              <a:lnSpc>
                <a:spcPct val="90000"/>
              </a:lnSpc>
              <a:defRPr/>
            </a:pPr>
            <a:r>
              <a:rPr lang="en-US" sz="3400" u="sng" dirty="0"/>
              <a:t>Locating Contracting Opportunities: FBO</a:t>
            </a:r>
            <a:endParaRPr lang="en-US" altLang="en-US" sz="3400" u="sng" dirty="0"/>
          </a:p>
        </p:txBody>
      </p:sp>
      <p:pic>
        <p:nvPicPr>
          <p:cNvPr id="3" name="Picture 2" descr="www.fbo.gov: Log-in screen">
            <a:extLst>
              <a:ext uri="{FF2B5EF4-FFF2-40B4-BE49-F238E27FC236}">
                <a16:creationId xmlns:a16="http://schemas.microsoft.com/office/drawing/2014/main" id="{5ADC1446-7622-4414-B450-A23E2CAA8E5D}"/>
              </a:ext>
            </a:extLst>
          </p:cNvPr>
          <p:cNvPicPr>
            <a:picLocks noChangeAspect="1"/>
          </p:cNvPicPr>
          <p:nvPr/>
        </p:nvPicPr>
        <p:blipFill rotWithShape="1">
          <a:blip r:embed="rId3"/>
          <a:srcRect r="-1" b="337"/>
          <a:stretch/>
        </p:blipFill>
        <p:spPr>
          <a:xfrm>
            <a:off x="4038600" y="10"/>
            <a:ext cx="5105399" cy="6857990"/>
          </a:xfrm>
          <a:prstGeom prst="rect">
            <a:avLst/>
          </a:prstGeom>
          <a:effectLst/>
        </p:spPr>
      </p:pic>
      <p:sp>
        <p:nvSpPr>
          <p:cNvPr id="47107" name="Slide Number Placeholder 12"/>
          <p:cNvSpPr>
            <a:spLocks noGrp="1"/>
          </p:cNvSpPr>
          <p:nvPr>
            <p:ph type="sldNum" sz="quarter" idx="12"/>
          </p:nvPr>
        </p:nvSpPr>
        <p:spPr bwMode="auto">
          <a:xfrm>
            <a:off x="8140446" y="6356350"/>
            <a:ext cx="5143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fontAlgn="auto">
              <a:spcBef>
                <a:spcPts val="0"/>
              </a:spcBef>
              <a:spcAft>
                <a:spcPts val="600"/>
              </a:spcAft>
              <a:buNone/>
              <a:defRPr/>
            </a:pPr>
            <a:fld id="{8D47469E-FC6D-4594-88D7-635123614D74}" type="slidenum">
              <a:rPr lang="en-US" altLang="en-US" sz="1200">
                <a:solidFill>
                  <a:srgbClr val="FFFFFF"/>
                </a:solidFill>
                <a:latin typeface="Calibri" panose="020F0502020204030204"/>
                <a:cs typeface="+mn-cs"/>
              </a:rPr>
              <a:pPr algn="l" fontAlgn="auto">
                <a:spcBef>
                  <a:spcPts val="0"/>
                </a:spcBef>
                <a:spcAft>
                  <a:spcPts val="600"/>
                </a:spcAft>
                <a:buNone/>
                <a:defRPr/>
              </a:pPr>
              <a:t>14</a:t>
            </a:fld>
            <a:endParaRPr lang="en-US" altLang="en-US" sz="1200">
              <a:solidFill>
                <a:srgbClr val="FFFFFF"/>
              </a:solidFill>
              <a:latin typeface="Calibri" panose="020F0502020204030204"/>
              <a:cs typeface="+mn-cs"/>
            </a:endParaRPr>
          </a:p>
        </p:txBody>
      </p:sp>
      <p:sp>
        <p:nvSpPr>
          <p:cNvPr id="47108" name="Content Placeholder 1" hidden="1"/>
          <p:cNvSpPr>
            <a:spLocks noGrp="1"/>
          </p:cNvSpPr>
          <p:nvPr>
            <p:ph idx="1"/>
          </p:nvPr>
        </p:nvSpPr>
        <p:spPr>
          <a:xfrm>
            <a:off x="457200" y="1798638"/>
            <a:ext cx="8229600" cy="4525962"/>
          </a:xfrm>
        </p:spPr>
        <p:txBody>
          <a:bodyPr/>
          <a:lstStyle/>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edBizOpps transition to beta.SAM.gov - Fact Sheet">
            <a:extLst>
              <a:ext uri="{FF2B5EF4-FFF2-40B4-BE49-F238E27FC236}">
                <a16:creationId xmlns:a16="http://schemas.microsoft.com/office/drawing/2014/main" id="{F3F14274-85D5-4CF3-8B25-9730550880D3}"/>
              </a:ext>
            </a:extLst>
          </p:cNvPr>
          <p:cNvPicPr>
            <a:picLocks noGrp="1" noChangeAspect="1"/>
          </p:cNvPicPr>
          <p:nvPr>
            <p:ph idx="1"/>
          </p:nvPr>
        </p:nvPicPr>
        <p:blipFill>
          <a:blip r:embed="rId2"/>
          <a:stretch>
            <a:fillRect/>
          </a:stretch>
        </p:blipFill>
        <p:spPr>
          <a:xfrm>
            <a:off x="4114800" y="50509"/>
            <a:ext cx="4953000" cy="6318811"/>
          </a:xfrm>
          <a:prstGeom prst="rect">
            <a:avLst/>
          </a:prstGeom>
        </p:spPr>
      </p:pic>
      <p:sp>
        <p:nvSpPr>
          <p:cNvPr id="3" name="Title 2">
            <a:extLst>
              <a:ext uri="{FF2B5EF4-FFF2-40B4-BE49-F238E27FC236}">
                <a16:creationId xmlns:a16="http://schemas.microsoft.com/office/drawing/2014/main" id="{220A9494-DA9B-474B-B127-B2BA6E68B362}"/>
              </a:ext>
            </a:extLst>
          </p:cNvPr>
          <p:cNvSpPr>
            <a:spLocks noGrp="1"/>
          </p:cNvSpPr>
          <p:nvPr>
            <p:ph type="title"/>
          </p:nvPr>
        </p:nvSpPr>
        <p:spPr>
          <a:xfrm>
            <a:off x="371484" y="2658894"/>
            <a:ext cx="3057516" cy="762000"/>
          </a:xfrm>
        </p:spPr>
        <p:txBody>
          <a:bodyPr>
            <a:normAutofit fontScale="90000"/>
          </a:bodyPr>
          <a:lstStyle/>
          <a:p>
            <a:r>
              <a:rPr lang="en-US" dirty="0"/>
              <a:t>Locating Contracting Opportunities: FBO </a:t>
            </a:r>
            <a:r>
              <a:rPr lang="en-US" dirty="0">
                <a:sym typeface="Wingdings" panose="05000000000000000000" pitchFamily="2" charset="2"/>
              </a:rPr>
              <a:t> beta.SAM.gov</a:t>
            </a:r>
            <a:endParaRPr lang="en-US" dirty="0"/>
          </a:p>
        </p:txBody>
      </p:sp>
      <p:sp>
        <p:nvSpPr>
          <p:cNvPr id="4" name="Slide Number Placeholder 3">
            <a:extLst>
              <a:ext uri="{FF2B5EF4-FFF2-40B4-BE49-F238E27FC236}">
                <a16:creationId xmlns:a16="http://schemas.microsoft.com/office/drawing/2014/main" id="{FE9C7AA6-0909-462E-88E3-C73E578C9C52}"/>
              </a:ext>
            </a:extLst>
          </p:cNvPr>
          <p:cNvSpPr>
            <a:spLocks noGrp="1"/>
          </p:cNvSpPr>
          <p:nvPr>
            <p:ph type="sldNum" sz="quarter" idx="12"/>
          </p:nvPr>
        </p:nvSpPr>
        <p:spPr>
          <a:xfrm>
            <a:off x="6553200" y="6356350"/>
            <a:ext cx="2133600" cy="365125"/>
          </a:xfrm>
        </p:spPr>
        <p:txBody>
          <a:bodyPr/>
          <a:lstStyle/>
          <a:p>
            <a:pPr>
              <a:defRPr/>
            </a:pPr>
            <a:fld id="{FDCD1C63-2F10-4D87-8449-178DC214D652}" type="slidenum">
              <a:rPr lang="en-US" altLang="en-US" smtClean="0"/>
              <a:pPr>
                <a:defRPr/>
              </a:pPr>
              <a:t>15</a:t>
            </a:fld>
            <a:endParaRPr lang="en-US" altLang="en-US"/>
          </a:p>
        </p:txBody>
      </p:sp>
    </p:spTree>
    <p:extLst>
      <p:ext uri="{BB962C8B-B14F-4D97-AF65-F5344CB8AC3E}">
        <p14:creationId xmlns:p14="http://schemas.microsoft.com/office/powerpoint/2010/main" val="309525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A9494-DA9B-474B-B127-B2BA6E68B362}"/>
              </a:ext>
            </a:extLst>
          </p:cNvPr>
          <p:cNvSpPr>
            <a:spLocks noGrp="1"/>
          </p:cNvSpPr>
          <p:nvPr>
            <p:ph type="title"/>
          </p:nvPr>
        </p:nvSpPr>
        <p:spPr>
          <a:xfrm>
            <a:off x="457200" y="1179841"/>
            <a:ext cx="8229600" cy="1136048"/>
          </a:xfrm>
        </p:spPr>
        <p:txBody>
          <a:bodyPr>
            <a:normAutofit fontScale="90000"/>
          </a:bodyPr>
          <a:lstStyle/>
          <a:p>
            <a:r>
              <a:rPr lang="en-US" dirty="0"/>
              <a:t>Locating Contracting Opportunities: FBO </a:t>
            </a:r>
            <a:r>
              <a:rPr lang="en-US" dirty="0">
                <a:sym typeface="Wingdings" panose="05000000000000000000" pitchFamily="2" charset="2"/>
              </a:rPr>
              <a:t> beta.SAM.gov</a:t>
            </a:r>
            <a:endParaRPr lang="en-US" dirty="0"/>
          </a:p>
        </p:txBody>
      </p:sp>
      <p:sp>
        <p:nvSpPr>
          <p:cNvPr id="4" name="Slide Number Placeholder 3">
            <a:extLst>
              <a:ext uri="{FF2B5EF4-FFF2-40B4-BE49-F238E27FC236}">
                <a16:creationId xmlns:a16="http://schemas.microsoft.com/office/drawing/2014/main" id="{FE9C7AA6-0909-462E-88E3-C73E578C9C52}"/>
              </a:ext>
            </a:extLst>
          </p:cNvPr>
          <p:cNvSpPr>
            <a:spLocks noGrp="1"/>
          </p:cNvSpPr>
          <p:nvPr>
            <p:ph type="sldNum" sz="quarter" idx="12"/>
          </p:nvPr>
        </p:nvSpPr>
        <p:spPr>
          <a:xfrm>
            <a:off x="6553200" y="6356350"/>
            <a:ext cx="2133600" cy="365125"/>
          </a:xfrm>
        </p:spPr>
        <p:txBody>
          <a:bodyPr/>
          <a:lstStyle/>
          <a:p>
            <a:pPr>
              <a:defRPr/>
            </a:pPr>
            <a:fld id="{FDCD1C63-2F10-4D87-8449-178DC214D652}" type="slidenum">
              <a:rPr lang="en-US" altLang="en-US" smtClean="0"/>
              <a:pPr>
                <a:defRPr/>
              </a:pPr>
              <a:t>16</a:t>
            </a:fld>
            <a:endParaRPr lang="en-US" altLang="en-US"/>
          </a:p>
        </p:txBody>
      </p:sp>
      <p:pic>
        <p:nvPicPr>
          <p:cNvPr id="6" name="Content Placeholder 5" descr="SAM.gov relationship to federal acquisition websites">
            <a:extLst>
              <a:ext uri="{FF2B5EF4-FFF2-40B4-BE49-F238E27FC236}">
                <a16:creationId xmlns:a16="http://schemas.microsoft.com/office/drawing/2014/main" id="{2305E135-9F77-4C9D-B8FA-E7430DAD48AB}"/>
              </a:ext>
            </a:extLst>
          </p:cNvPr>
          <p:cNvPicPr>
            <a:picLocks noGrp="1" noChangeAspect="1"/>
          </p:cNvPicPr>
          <p:nvPr>
            <p:ph idx="1"/>
          </p:nvPr>
        </p:nvPicPr>
        <p:blipFill>
          <a:blip r:embed="rId2"/>
          <a:stretch>
            <a:fillRect/>
          </a:stretch>
        </p:blipFill>
        <p:spPr>
          <a:xfrm>
            <a:off x="542916" y="2637092"/>
            <a:ext cx="8229600" cy="3732137"/>
          </a:xfrm>
          <a:prstGeom prst="rect">
            <a:avLst/>
          </a:prstGeom>
        </p:spPr>
      </p:pic>
    </p:spTree>
    <p:extLst>
      <p:ext uri="{BB962C8B-B14F-4D97-AF65-F5344CB8AC3E}">
        <p14:creationId xmlns:p14="http://schemas.microsoft.com/office/powerpoint/2010/main" val="334938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NIH Guide</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17</a:t>
            </a:fld>
            <a:endParaRPr lang="en-US" altLang="en-US"/>
          </a:p>
        </p:txBody>
      </p:sp>
      <p:pic>
        <p:nvPicPr>
          <p:cNvPr id="7" name="Content Placeholder 6" descr="NIH Guide to Grants and Contracts&#10;&#10;https://grants.nih.gov/funding/contracts.htm">
            <a:extLst>
              <a:ext uri="{FF2B5EF4-FFF2-40B4-BE49-F238E27FC236}">
                <a16:creationId xmlns:a16="http://schemas.microsoft.com/office/drawing/2014/main" id="{6D934986-EBD3-4DD2-AEBD-D2D57372DAC2}"/>
              </a:ext>
            </a:extLst>
          </p:cNvPr>
          <p:cNvPicPr>
            <a:picLocks noGrp="1" noChangeAspect="1"/>
          </p:cNvPicPr>
          <p:nvPr>
            <p:ph idx="1"/>
          </p:nvPr>
        </p:nvPicPr>
        <p:blipFill>
          <a:blip r:embed="rId3"/>
          <a:stretch>
            <a:fillRect/>
          </a:stretch>
        </p:blipFill>
        <p:spPr>
          <a:xfrm>
            <a:off x="457200" y="1524000"/>
            <a:ext cx="8229600" cy="4655846"/>
          </a:xfrm>
          <a:prstGeom prst="rect">
            <a:avLst/>
          </a:prstGeom>
        </p:spPr>
      </p:pic>
    </p:spTree>
    <p:extLst>
      <p:ext uri="{BB962C8B-B14F-4D97-AF65-F5344CB8AC3E}">
        <p14:creationId xmlns:p14="http://schemas.microsoft.com/office/powerpoint/2010/main" val="153386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noAutofit/>
          </a:bodyPr>
          <a:lstStyle/>
          <a:p>
            <a:pPr>
              <a:defRPr/>
            </a:pPr>
            <a:r>
              <a:rPr lang="en-US" sz="3200" u="sng" dirty="0">
                <a:latin typeface="FrankRuehl" panose="020E0503060101010101" pitchFamily="34" charset="-79"/>
                <a:cs typeface="FrankRuehl" panose="020E0503060101010101" pitchFamily="34" charset="-79"/>
              </a:rPr>
              <a:t>Locating Contracting Opportunities: HHS Procurement Forecast</a:t>
            </a:r>
            <a:endParaRPr lang="en-US" altLang="en-US" sz="3200" u="sng" dirty="0">
              <a:latin typeface="FrankRuehl" panose="020E0503060101010101" pitchFamily="34" charset="-79"/>
              <a:cs typeface="FrankRuehl" panose="020E0503060101010101" pitchFamily="34" charset="-79"/>
            </a:endParaRPr>
          </a:p>
        </p:txBody>
      </p:sp>
      <p:sp>
        <p:nvSpPr>
          <p:cNvPr id="4915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4C6C285-2939-4E8C-A31E-CEC5294DAE95}" type="slidenum">
              <a:rPr lang="en-US" altLang="en-US" sz="1100" smtClean="0">
                <a:solidFill>
                  <a:srgbClr val="7F7F7F"/>
                </a:solidFill>
              </a:rPr>
              <a:pPr>
                <a:spcBef>
                  <a:spcPct val="0"/>
                </a:spcBef>
                <a:buFontTx/>
                <a:buNone/>
              </a:pPr>
              <a:t>18</a:t>
            </a:fld>
            <a:endParaRPr lang="en-US" altLang="en-US" sz="1100">
              <a:solidFill>
                <a:srgbClr val="7F7F7F"/>
              </a:solidFill>
            </a:endParaRPr>
          </a:p>
        </p:txBody>
      </p:sp>
      <p:pic>
        <p:nvPicPr>
          <p:cNvPr id="49156" name="Picture 2" descr="https://procurementforecast.hhs.gov/Contract" title="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676400"/>
            <a:ext cx="8805862"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HS Procurement Forecast - Search Fields">
            <a:extLst>
              <a:ext uri="{FF2B5EF4-FFF2-40B4-BE49-F238E27FC236}">
                <a16:creationId xmlns:a16="http://schemas.microsoft.com/office/drawing/2014/main" id="{6BA2C5BB-F46F-4D17-B30A-C49DB46C60DC}"/>
              </a:ext>
            </a:extLst>
          </p:cNvPr>
          <p:cNvPicPr>
            <a:picLocks noGrp="1" noChangeAspect="1"/>
          </p:cNvPicPr>
          <p:nvPr>
            <p:ph idx="1"/>
          </p:nvPr>
        </p:nvPicPr>
        <p:blipFill>
          <a:blip r:embed="rId2"/>
          <a:stretch>
            <a:fillRect/>
          </a:stretch>
        </p:blipFill>
        <p:spPr>
          <a:xfrm>
            <a:off x="479898" y="1600200"/>
            <a:ext cx="4015902" cy="4953000"/>
          </a:xfrm>
          <a:prstGeom prst="rect">
            <a:avLst/>
          </a:prstGeom>
        </p:spPr>
      </p:pic>
      <p:sp>
        <p:nvSpPr>
          <p:cNvPr id="3" name="Title 2">
            <a:extLst>
              <a:ext uri="{FF2B5EF4-FFF2-40B4-BE49-F238E27FC236}">
                <a16:creationId xmlns:a16="http://schemas.microsoft.com/office/drawing/2014/main" id="{4F4AF21B-875A-482B-8E5F-46CD03D3C68F}"/>
              </a:ext>
            </a:extLst>
          </p:cNvPr>
          <p:cNvSpPr>
            <a:spLocks noGrp="1"/>
          </p:cNvSpPr>
          <p:nvPr>
            <p:ph type="title"/>
          </p:nvPr>
        </p:nvSpPr>
        <p:spPr/>
        <p:txBody>
          <a:bodyPr>
            <a:normAutofit fontScale="90000"/>
          </a:bodyPr>
          <a:lstStyle/>
          <a:p>
            <a:r>
              <a:rPr lang="en-US" dirty="0"/>
              <a:t>HHS Procurement Forecast – Advanced Search</a:t>
            </a:r>
          </a:p>
        </p:txBody>
      </p:sp>
      <p:sp>
        <p:nvSpPr>
          <p:cNvPr id="4" name="Slide Number Placeholder 3">
            <a:extLst>
              <a:ext uri="{FF2B5EF4-FFF2-40B4-BE49-F238E27FC236}">
                <a16:creationId xmlns:a16="http://schemas.microsoft.com/office/drawing/2014/main" id="{F7C74C63-D79C-4F40-889D-84BD171D78CA}"/>
              </a:ext>
            </a:extLst>
          </p:cNvPr>
          <p:cNvSpPr>
            <a:spLocks noGrp="1"/>
          </p:cNvSpPr>
          <p:nvPr>
            <p:ph type="sldNum" sz="quarter" idx="12"/>
          </p:nvPr>
        </p:nvSpPr>
        <p:spPr/>
        <p:txBody>
          <a:bodyPr/>
          <a:lstStyle/>
          <a:p>
            <a:pPr>
              <a:defRPr/>
            </a:pPr>
            <a:fld id="{FDCD1C63-2F10-4D87-8449-178DC214D652}" type="slidenum">
              <a:rPr lang="en-US" altLang="en-US" smtClean="0"/>
              <a:pPr>
                <a:defRPr/>
              </a:pPr>
              <a:t>19</a:t>
            </a:fld>
            <a:endParaRPr lang="en-US" altLang="en-US"/>
          </a:p>
        </p:txBody>
      </p:sp>
      <p:pic>
        <p:nvPicPr>
          <p:cNvPr id="6" name="Picture 5" descr="HHS Procurement Forecast - Search Fields">
            <a:extLst>
              <a:ext uri="{FF2B5EF4-FFF2-40B4-BE49-F238E27FC236}">
                <a16:creationId xmlns:a16="http://schemas.microsoft.com/office/drawing/2014/main" id="{1A36C83A-1E8A-41FA-ABC8-187E934ED037}"/>
              </a:ext>
            </a:extLst>
          </p:cNvPr>
          <p:cNvPicPr>
            <a:picLocks noChangeAspect="1"/>
          </p:cNvPicPr>
          <p:nvPr/>
        </p:nvPicPr>
        <p:blipFill>
          <a:blip r:embed="rId3"/>
          <a:stretch>
            <a:fillRect/>
          </a:stretch>
        </p:blipFill>
        <p:spPr>
          <a:xfrm>
            <a:off x="4572000" y="2199819"/>
            <a:ext cx="4363119" cy="3219450"/>
          </a:xfrm>
          <a:prstGeom prst="rect">
            <a:avLst/>
          </a:prstGeom>
        </p:spPr>
      </p:pic>
    </p:spTree>
    <p:extLst>
      <p:ext uri="{BB962C8B-B14F-4D97-AF65-F5344CB8AC3E}">
        <p14:creationId xmlns:p14="http://schemas.microsoft.com/office/powerpoint/2010/main" val="91943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798638"/>
            <a:ext cx="8229600" cy="4525962"/>
          </a:xfrm>
        </p:spPr>
        <p:txBody>
          <a:bodyPr/>
          <a:lstStyle/>
          <a:p>
            <a:pPr marL="0" indent="0">
              <a:buNone/>
              <a:defRPr/>
            </a:pPr>
            <a:endParaRPr lang="en-US" sz="2400" dirty="0"/>
          </a:p>
          <a:p>
            <a:pPr>
              <a:buFont typeface="Arial" charset="0"/>
              <a:buChar char="•"/>
              <a:defRPr/>
            </a:pPr>
            <a:r>
              <a:rPr lang="en-US" sz="2400" dirty="0"/>
              <a:t>Scope and Types of R&amp;D Contract Solicitations at NIH</a:t>
            </a:r>
          </a:p>
          <a:p>
            <a:pPr>
              <a:buFont typeface="Arial" charset="0"/>
              <a:buChar char="•"/>
              <a:defRPr/>
            </a:pPr>
            <a:r>
              <a:rPr lang="en-US" sz="2400" dirty="0"/>
              <a:t>Contracts vs. Grants</a:t>
            </a:r>
          </a:p>
          <a:p>
            <a:pPr>
              <a:buFont typeface="Arial" charset="0"/>
              <a:buChar char="•"/>
              <a:defRPr/>
            </a:pPr>
            <a:r>
              <a:rPr lang="en-US" sz="2400" dirty="0"/>
              <a:t>Locating and Responding to Contracting Opportunities</a:t>
            </a:r>
          </a:p>
          <a:p>
            <a:pPr>
              <a:buFont typeface="Arial" charset="0"/>
              <a:buChar char="•"/>
              <a:defRPr/>
            </a:pPr>
            <a:r>
              <a:rPr lang="en-US" sz="2400" dirty="0"/>
              <a:t>Proposal to Award</a:t>
            </a:r>
          </a:p>
          <a:p>
            <a:pPr>
              <a:buFont typeface="Arial" charset="0"/>
              <a:buChar char="•"/>
              <a:defRPr/>
            </a:pPr>
            <a:r>
              <a:rPr lang="en-US" sz="2400" dirty="0"/>
              <a:t>Considerations for Pursuing Contracts</a:t>
            </a:r>
          </a:p>
          <a:p>
            <a:pPr marL="0" indent="0">
              <a:buNone/>
              <a:defRPr/>
            </a:pPr>
            <a:endParaRPr lang="en-US" sz="24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marL="0" indent="0">
              <a:buFont typeface="Arial" charset="0"/>
              <a:buNone/>
              <a:defRPr/>
            </a:pPr>
            <a:endParaRPr lang="en-US" dirty="0"/>
          </a:p>
        </p:txBody>
      </p:sp>
      <p:sp>
        <p:nvSpPr>
          <p:cNvPr id="10243" name="Title 1"/>
          <p:cNvSpPr>
            <a:spLocks noGrp="1"/>
          </p:cNvSpPr>
          <p:nvPr>
            <p:ph type="title"/>
          </p:nvPr>
        </p:nvSpPr>
        <p:spPr/>
        <p:txBody>
          <a:bodyPr>
            <a:noAutofit/>
          </a:bodyPr>
          <a:lstStyle/>
          <a:p>
            <a:pPr>
              <a:defRPr/>
            </a:pPr>
            <a:r>
              <a:rPr lang="en-US" sz="3200" u="sng" dirty="0">
                <a:latin typeface="FrankRuehl" panose="020E0503060101010101" pitchFamily="34" charset="-79"/>
                <a:cs typeface="FrankRuehl" panose="020E0503060101010101" pitchFamily="34" charset="-79"/>
              </a:rPr>
              <a:t>Contents</a:t>
            </a:r>
            <a:endParaRPr lang="en-US" altLang="en-US" sz="3200" u="sng" dirty="0">
              <a:latin typeface="FrankRuehl" panose="020E0503060101010101" pitchFamily="34" charset="-79"/>
              <a:cs typeface="FrankRuehl" panose="020E0503060101010101" pitchFamily="34" charset="-79"/>
            </a:endParaRPr>
          </a:p>
        </p:txBody>
      </p:sp>
      <p:sp>
        <p:nvSpPr>
          <p:cNvPr id="21508"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7066782-EAA3-4458-8708-6326BE62DF2C}" type="slidenum">
              <a:rPr lang="en-US" altLang="en-US" sz="1100" smtClean="0">
                <a:solidFill>
                  <a:srgbClr val="7F7F7F"/>
                </a:solidFill>
              </a:rPr>
              <a:pPr>
                <a:spcBef>
                  <a:spcPct val="0"/>
                </a:spcBef>
                <a:buFontTx/>
                <a:buNone/>
              </a:pPr>
              <a:t>2</a:t>
            </a:fld>
            <a:endParaRPr lang="en-US" altLang="en-US" sz="1100">
              <a:solidFill>
                <a:srgbClr val="7F7F7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ww.cancer.gov/about-nci/contracts">
            <a:extLst>
              <a:ext uri="{FF2B5EF4-FFF2-40B4-BE49-F238E27FC236}">
                <a16:creationId xmlns:a16="http://schemas.microsoft.com/office/drawing/2014/main" id="{46FF4387-C50F-484B-9B85-DB0E55A552B5}"/>
              </a:ext>
            </a:extLst>
          </p:cNvPr>
          <p:cNvPicPr>
            <a:picLocks noGrp="1" noChangeAspect="1"/>
          </p:cNvPicPr>
          <p:nvPr>
            <p:ph idx="1"/>
          </p:nvPr>
        </p:nvPicPr>
        <p:blipFill>
          <a:blip r:embed="rId3"/>
          <a:stretch>
            <a:fillRect/>
          </a:stretch>
        </p:blipFill>
        <p:spPr>
          <a:xfrm>
            <a:off x="228600" y="1506681"/>
            <a:ext cx="6133998" cy="4525962"/>
          </a:xfrm>
          <a:prstGeom prst="rect">
            <a:avLst/>
          </a:prstGeom>
        </p:spPr>
      </p:pic>
      <p:sp>
        <p:nvSpPr>
          <p:cNvPr id="3" name="Title 2">
            <a:extLst>
              <a:ext uri="{FF2B5EF4-FFF2-40B4-BE49-F238E27FC236}">
                <a16:creationId xmlns:a16="http://schemas.microsoft.com/office/drawing/2014/main" id="{DF4F6E85-D88A-4319-BCB7-0052638B514D}"/>
              </a:ext>
            </a:extLst>
          </p:cNvPr>
          <p:cNvSpPr>
            <a:spLocks noGrp="1"/>
          </p:cNvSpPr>
          <p:nvPr>
            <p:ph type="title"/>
          </p:nvPr>
        </p:nvSpPr>
        <p:spPr/>
        <p:txBody>
          <a:bodyPr>
            <a:normAutofit fontScale="90000"/>
          </a:bodyPr>
          <a:lstStyle/>
          <a:p>
            <a:r>
              <a:rPr lang="en-US" dirty="0"/>
              <a:t>Locating Contracting Opportunities: IC Websites</a:t>
            </a:r>
          </a:p>
        </p:txBody>
      </p:sp>
      <p:sp>
        <p:nvSpPr>
          <p:cNvPr id="4" name="Slide Number Placeholder 3">
            <a:extLst>
              <a:ext uri="{FF2B5EF4-FFF2-40B4-BE49-F238E27FC236}">
                <a16:creationId xmlns:a16="http://schemas.microsoft.com/office/drawing/2014/main" id="{33E9372A-1FAE-4A5E-8C62-5AFFFFDDFAE3}"/>
              </a:ext>
            </a:extLst>
          </p:cNvPr>
          <p:cNvSpPr>
            <a:spLocks noGrp="1"/>
          </p:cNvSpPr>
          <p:nvPr>
            <p:ph type="sldNum" sz="quarter" idx="12"/>
          </p:nvPr>
        </p:nvSpPr>
        <p:spPr/>
        <p:txBody>
          <a:bodyPr/>
          <a:lstStyle/>
          <a:p>
            <a:pPr>
              <a:defRPr/>
            </a:pPr>
            <a:fld id="{FDCD1C63-2F10-4D87-8449-178DC214D652}" type="slidenum">
              <a:rPr lang="en-US" altLang="en-US" smtClean="0"/>
              <a:pPr>
                <a:defRPr/>
              </a:pPr>
              <a:t>20</a:t>
            </a:fld>
            <a:endParaRPr lang="en-US" altLang="en-US"/>
          </a:p>
        </p:txBody>
      </p:sp>
      <p:pic>
        <p:nvPicPr>
          <p:cNvPr id="6" name="Picture 5" descr="www.cancer.gov/about-nci/contracts&#10;&#10;Contracting Opportunities">
            <a:extLst>
              <a:ext uri="{FF2B5EF4-FFF2-40B4-BE49-F238E27FC236}">
                <a16:creationId xmlns:a16="http://schemas.microsoft.com/office/drawing/2014/main" id="{0CBF5547-623C-4B71-B52B-D51695B4A426}"/>
              </a:ext>
            </a:extLst>
          </p:cNvPr>
          <p:cNvPicPr>
            <a:picLocks noChangeAspect="1"/>
          </p:cNvPicPr>
          <p:nvPr/>
        </p:nvPicPr>
        <p:blipFill>
          <a:blip r:embed="rId4"/>
          <a:stretch>
            <a:fillRect/>
          </a:stretch>
        </p:blipFill>
        <p:spPr>
          <a:xfrm>
            <a:off x="0" y="426378"/>
            <a:ext cx="6362598" cy="4709844"/>
          </a:xfrm>
          <a:prstGeom prst="rect">
            <a:avLst/>
          </a:prstGeom>
        </p:spPr>
      </p:pic>
      <p:pic>
        <p:nvPicPr>
          <p:cNvPr id="7" name="Picture 6" descr="www.drugabuse.gov/funding/contracts-small-businesses/nida-office-acquisitions-contracting">
            <a:extLst>
              <a:ext uri="{FF2B5EF4-FFF2-40B4-BE49-F238E27FC236}">
                <a16:creationId xmlns:a16="http://schemas.microsoft.com/office/drawing/2014/main" id="{346841C6-ED5B-49FD-99CC-F534BABC5E68}"/>
              </a:ext>
            </a:extLst>
          </p:cNvPr>
          <p:cNvPicPr>
            <a:picLocks noChangeAspect="1"/>
          </p:cNvPicPr>
          <p:nvPr/>
        </p:nvPicPr>
        <p:blipFill>
          <a:blip r:embed="rId5"/>
          <a:stretch>
            <a:fillRect/>
          </a:stretch>
        </p:blipFill>
        <p:spPr>
          <a:xfrm>
            <a:off x="3198199" y="0"/>
            <a:ext cx="5945801" cy="5562600"/>
          </a:xfrm>
          <a:prstGeom prst="rect">
            <a:avLst/>
          </a:prstGeom>
        </p:spPr>
      </p:pic>
      <p:pic>
        <p:nvPicPr>
          <p:cNvPr id="8" name="Picture 7" descr="www.niaid.nih.gov/grants-contracts/contract-solicitations">
            <a:extLst>
              <a:ext uri="{FF2B5EF4-FFF2-40B4-BE49-F238E27FC236}">
                <a16:creationId xmlns:a16="http://schemas.microsoft.com/office/drawing/2014/main" id="{CDC5B143-EC3D-4535-ADC6-20446B9697AA}"/>
              </a:ext>
            </a:extLst>
          </p:cNvPr>
          <p:cNvPicPr>
            <a:picLocks noChangeAspect="1"/>
          </p:cNvPicPr>
          <p:nvPr/>
        </p:nvPicPr>
        <p:blipFill>
          <a:blip r:embed="rId6"/>
          <a:stretch>
            <a:fillRect/>
          </a:stretch>
        </p:blipFill>
        <p:spPr>
          <a:xfrm>
            <a:off x="0" y="1789059"/>
            <a:ext cx="9144000" cy="4645132"/>
          </a:xfrm>
          <a:prstGeom prst="rect">
            <a:avLst/>
          </a:prstGeom>
        </p:spPr>
      </p:pic>
    </p:spTree>
    <p:extLst>
      <p:ext uri="{BB962C8B-B14F-4D97-AF65-F5344CB8AC3E}">
        <p14:creationId xmlns:p14="http://schemas.microsoft.com/office/powerpoint/2010/main" val="186376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4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6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524000"/>
            <a:ext cx="8229600" cy="2971800"/>
          </a:xfrm>
        </p:spPr>
        <p:txBody>
          <a:bodyPr/>
          <a:lstStyle/>
          <a:p>
            <a:pPr>
              <a:defRPr/>
            </a:pPr>
            <a:r>
              <a:rPr lang="en-US" altLang="en-US" sz="2600" dirty="0"/>
              <a:t>Acquisition Planning &amp; Market Research</a:t>
            </a:r>
          </a:p>
          <a:p>
            <a:pPr>
              <a:defRPr/>
            </a:pPr>
            <a:r>
              <a:rPr lang="en-US" altLang="en-US" sz="2600" dirty="0"/>
              <a:t>Solicitation </a:t>
            </a:r>
          </a:p>
          <a:p>
            <a:pPr>
              <a:defRPr/>
            </a:pPr>
            <a:r>
              <a:rPr lang="en-US" altLang="en-US" sz="2600" dirty="0"/>
              <a:t>Proposal Evaluation</a:t>
            </a:r>
          </a:p>
          <a:p>
            <a:pPr lvl="1">
              <a:buFont typeface="Arial" panose="020B0604020202020204" pitchFamily="34" charset="0"/>
              <a:buChar char="•"/>
              <a:defRPr/>
            </a:pPr>
            <a:r>
              <a:rPr lang="en-US" altLang="en-US" sz="2600" dirty="0"/>
              <a:t>Technical/Peer Review</a:t>
            </a:r>
          </a:p>
          <a:p>
            <a:pPr lvl="1">
              <a:buFont typeface="Arial" panose="020B0604020202020204" pitchFamily="34" charset="0"/>
              <a:buChar char="•"/>
              <a:defRPr/>
            </a:pPr>
            <a:r>
              <a:rPr lang="en-US" altLang="en-US" sz="2600" dirty="0"/>
              <a:t>Cost</a:t>
            </a:r>
          </a:p>
          <a:p>
            <a:pPr lvl="1">
              <a:buFont typeface="Arial" panose="020B0604020202020204" pitchFamily="34" charset="0"/>
              <a:buChar char="•"/>
              <a:defRPr/>
            </a:pPr>
            <a:r>
              <a:rPr lang="en-US" altLang="en-US" sz="2600" dirty="0"/>
              <a:t>Past Performance</a:t>
            </a:r>
          </a:p>
          <a:p>
            <a:pPr marL="0" indent="0">
              <a:buFont typeface="Arial" charset="0"/>
              <a:buNone/>
              <a:defRPr/>
            </a:pPr>
            <a:endParaRPr lang="en-US" altLang="en-US" sz="2400" dirty="0"/>
          </a:p>
          <a:p>
            <a:pPr marL="0" indent="0">
              <a:buFont typeface="Arial" charset="0"/>
              <a:buNone/>
              <a:defRPr/>
            </a:pPr>
            <a:endParaRPr lang="en-US" altLang="en-US" sz="2400" dirty="0"/>
          </a:p>
          <a:p>
            <a:pPr marL="0" indent="0">
              <a:buFont typeface="Arial" charset="0"/>
              <a:buNone/>
              <a:defRPr/>
            </a:pPr>
            <a:endParaRPr lang="en-US" altLang="en-US" dirty="0"/>
          </a:p>
        </p:txBody>
      </p:sp>
      <p:sp>
        <p:nvSpPr>
          <p:cNvPr id="10243" name="Title 1"/>
          <p:cNvSpPr>
            <a:spLocks noGrp="1"/>
          </p:cNvSpPr>
          <p:nvPr>
            <p:ph type="title"/>
          </p:nvPr>
        </p:nvSpPr>
        <p:spPr/>
        <p:txBody>
          <a:bodyPr>
            <a:noAutofit/>
          </a:bodyPr>
          <a:lstStyle/>
          <a:p>
            <a:pPr>
              <a:defRPr/>
            </a:pPr>
            <a:r>
              <a:rPr lang="en-US" altLang="en-US" sz="3200" u="sng" dirty="0">
                <a:latin typeface="FrankRuehl" panose="020E0503060101010101" pitchFamily="34" charset="-79"/>
                <a:cs typeface="FrankRuehl" panose="020E0503060101010101" pitchFamily="34" charset="-79"/>
              </a:rPr>
              <a:t>R&amp;D Contracts – Award Process</a:t>
            </a:r>
          </a:p>
        </p:txBody>
      </p:sp>
      <p:sp>
        <p:nvSpPr>
          <p:cNvPr id="37892"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5806351-07AE-4BFD-ACBE-F9FD83061CB2}" type="slidenum">
              <a:rPr lang="en-US" altLang="en-US" sz="1100" smtClean="0">
                <a:solidFill>
                  <a:srgbClr val="7F7F7F"/>
                </a:solidFill>
              </a:rPr>
              <a:pPr>
                <a:spcBef>
                  <a:spcPct val="0"/>
                </a:spcBef>
                <a:buFontTx/>
                <a:buNone/>
              </a:pPr>
              <a:t>21</a:t>
            </a:fld>
            <a:endParaRPr lang="en-US" altLang="en-US" sz="1100">
              <a:solidFill>
                <a:srgbClr val="7F7F7F"/>
              </a:solidFill>
            </a:endParaRPr>
          </a:p>
        </p:txBody>
      </p:sp>
      <p:sp>
        <p:nvSpPr>
          <p:cNvPr id="2" name="TextBox 1"/>
          <p:cNvSpPr txBox="1"/>
          <p:nvPr/>
        </p:nvSpPr>
        <p:spPr>
          <a:xfrm>
            <a:off x="457200" y="4648200"/>
            <a:ext cx="8229600" cy="892552"/>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mn-lt"/>
              </a:rPr>
              <a:t>Negotiation</a:t>
            </a:r>
          </a:p>
          <a:p>
            <a:pPr marL="457200" indent="-457200">
              <a:buFont typeface="Arial" panose="020B0604020202020204" pitchFamily="34" charset="0"/>
              <a:buChar char="•"/>
            </a:pPr>
            <a:r>
              <a:rPr lang="en-US" sz="2600" dirty="0">
                <a:latin typeface="+mn-lt"/>
              </a:rPr>
              <a:t>Source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152400" y="1524000"/>
            <a:ext cx="8839200" cy="4525963"/>
          </a:xfrm>
        </p:spPr>
        <p:txBody>
          <a:bodyPr/>
          <a:lstStyle/>
          <a:p>
            <a:r>
              <a:rPr lang="en-US" altLang="en-US" dirty="0"/>
              <a:t>Peer review of technical criteria stated in solicitation.</a:t>
            </a:r>
          </a:p>
          <a:p>
            <a:pPr lvl="1"/>
            <a:r>
              <a:rPr lang="en-US" altLang="en-US" dirty="0"/>
              <a:t>Examples: Understanding of the Project; Technical Approach; Management Plan; Personnel Qualifications; Facilities</a:t>
            </a:r>
          </a:p>
          <a:p>
            <a:pPr lvl="1"/>
            <a:r>
              <a:rPr lang="en-US" altLang="en-US" dirty="0"/>
              <a:t>Often weighted using numerical scores or percentages</a:t>
            </a:r>
          </a:p>
          <a:p>
            <a:pPr lvl="1"/>
            <a:r>
              <a:rPr lang="en-US" altLang="en-US" dirty="0"/>
              <a:t>Peer Review committee</a:t>
            </a:r>
          </a:p>
          <a:p>
            <a:pPr lvl="2"/>
            <a:r>
              <a:rPr lang="en-US" altLang="en-US" dirty="0"/>
              <a:t>The members of the peer review provide scores/ratings and comments on strengths, weaknesses, deficiencies and technical acceptability.</a:t>
            </a:r>
          </a:p>
          <a:p>
            <a:pPr lvl="2"/>
            <a:r>
              <a:rPr lang="en-US" altLang="en-US" dirty="0"/>
              <a:t>The written minutes of the review provide the information needed to assess technical capability and points of negotiation.</a:t>
            </a:r>
          </a:p>
          <a:p>
            <a:pPr lvl="2"/>
            <a:r>
              <a:rPr lang="en-US" altLang="en-US" dirty="0"/>
              <a:t>75% of Peer Review Group must not be Federal Employees</a:t>
            </a:r>
          </a:p>
          <a:p>
            <a:pPr lvl="2"/>
            <a:r>
              <a:rPr lang="en-US" altLang="en-US" dirty="0"/>
              <a:t>Peer Review Group does not receive the Business Proposal</a:t>
            </a:r>
          </a:p>
        </p:txBody>
      </p:sp>
      <p:sp>
        <p:nvSpPr>
          <p:cNvPr id="40963" name="Title 2"/>
          <p:cNvSpPr>
            <a:spLocks noGrp="1"/>
          </p:cNvSpPr>
          <p:nvPr>
            <p:ph type="title"/>
          </p:nvPr>
        </p:nvSpPr>
        <p:spPr/>
        <p:txBody>
          <a:bodyPr>
            <a:normAutofit/>
          </a:bodyPr>
          <a:lstStyle/>
          <a:p>
            <a:r>
              <a:rPr lang="en-US" altLang="en-US" sz="3200" u="sng" dirty="0">
                <a:latin typeface="FrankRuehl" panose="020E0503060101010101" pitchFamily="34" charset="-79"/>
                <a:cs typeface="FrankRuehl" panose="020E0503060101010101" pitchFamily="34" charset="-79"/>
              </a:rPr>
              <a:t>Proposal Evaluation - Technical</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14D47E1-EBD5-41C5-B8D2-E3CA31023A87}" type="slidenum">
              <a:rPr lang="en-US" altLang="en-US" sz="1100" smtClean="0">
                <a:solidFill>
                  <a:srgbClr val="7F7F7F"/>
                </a:solidFill>
              </a:rPr>
              <a:pPr>
                <a:spcBef>
                  <a:spcPct val="0"/>
                </a:spcBef>
                <a:buFontTx/>
                <a:buNone/>
              </a:pPr>
              <a:t>22</a:t>
            </a:fld>
            <a:endParaRPr lang="en-US" altLang="en-US" sz="1100">
              <a:solidFill>
                <a:srgbClr val="7F7F7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228600" y="1798638"/>
            <a:ext cx="8610600" cy="4525962"/>
          </a:xfrm>
        </p:spPr>
        <p:txBody>
          <a:bodyPr/>
          <a:lstStyle/>
          <a:p>
            <a:r>
              <a:rPr lang="en-US" sz="2400" dirty="0"/>
              <a:t>FAR 15.305(a)(1): When contracting on a cost-reimbursement basis, evaluations shall include a cost realism analysis to determine what the Government should realistically expect to pay for the proposed effort, the offeror’s understanding of the work, and the offeror’s ability to perform the contract.</a:t>
            </a:r>
            <a:endParaRPr lang="en-US" altLang="en-US" sz="2400" dirty="0"/>
          </a:p>
          <a:p>
            <a:r>
              <a:rPr lang="en-US" altLang="en-US" sz="2400" dirty="0"/>
              <a:t>Examples of cost elements: labor; subcontracts; consultants; travel; other direct costs; indirect costs; fee (as applicable).</a:t>
            </a:r>
          </a:p>
          <a:p>
            <a:r>
              <a:rPr lang="en-US" altLang="en-US" sz="2400" dirty="0"/>
              <a:t>Common mistakes: salary rates exceed limitations; profit margins exceed limitations; options not priced; travel costs exceed rate limitations; unallowable costs</a:t>
            </a:r>
          </a:p>
        </p:txBody>
      </p:sp>
      <p:sp>
        <p:nvSpPr>
          <p:cNvPr id="41987" name="Title 2"/>
          <p:cNvSpPr>
            <a:spLocks noGrp="1"/>
          </p:cNvSpPr>
          <p:nvPr>
            <p:ph type="title"/>
          </p:nvPr>
        </p:nvSpPr>
        <p:spPr/>
        <p:txBody>
          <a:bodyPr/>
          <a:lstStyle/>
          <a:p>
            <a:r>
              <a:rPr lang="en-US" altLang="en-US" sz="3200" u="sng" dirty="0">
                <a:latin typeface="FrankRuehl" panose="020E0503060101010101" pitchFamily="34" charset="-79"/>
                <a:cs typeface="FrankRuehl" panose="020E0503060101010101" pitchFamily="34" charset="-79"/>
              </a:rPr>
              <a:t>Proposal Evaluation - Cost</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ACB3C0D-A5D2-4AE3-8298-3A4FFB8C8CCB}" type="slidenum">
              <a:rPr lang="en-US" altLang="en-US" sz="1100" smtClean="0">
                <a:solidFill>
                  <a:srgbClr val="7F7F7F"/>
                </a:solidFill>
              </a:rPr>
              <a:pPr>
                <a:spcBef>
                  <a:spcPct val="0"/>
                </a:spcBef>
                <a:buFontTx/>
                <a:buNone/>
              </a:pPr>
              <a:t>23</a:t>
            </a:fld>
            <a:endParaRPr lang="en-US" altLang="en-US" sz="1100">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152400" y="1798638"/>
            <a:ext cx="8915400" cy="4525962"/>
          </a:xfrm>
        </p:spPr>
        <p:txBody>
          <a:bodyPr/>
          <a:lstStyle/>
          <a:p>
            <a:r>
              <a:rPr lang="en-US" sz="2400" dirty="0"/>
              <a:t>The currency and relevance of the information, source of the information, context of the data, and general trends in contractor’s performance shall be considered. (FAR 15.305(a)(2))</a:t>
            </a:r>
          </a:p>
          <a:p>
            <a:endParaRPr lang="en-US" altLang="en-US" sz="2400" dirty="0"/>
          </a:p>
          <a:p>
            <a:pPr lvl="0"/>
            <a:r>
              <a:rPr lang="en-US" altLang="en-US" sz="2400" dirty="0">
                <a:solidFill>
                  <a:srgbClr val="2F2B20"/>
                </a:solidFill>
              </a:rPr>
              <a:t>Offerors are given the opportunity to identify past or current contracts for similar work; </a:t>
            </a:r>
            <a:r>
              <a:rPr lang="en-US" altLang="en-US" sz="2400" dirty="0"/>
              <a:t>Government may also obtain information from other sources (PPIRS; past performance questionnaires).</a:t>
            </a:r>
          </a:p>
          <a:p>
            <a:pPr lvl="0"/>
            <a:endParaRPr lang="en-US" altLang="en-US" sz="2400" dirty="0"/>
          </a:p>
          <a:p>
            <a:r>
              <a:rPr lang="en-US" altLang="en-US" sz="2400" dirty="0"/>
              <a:t>If no relevant past performance is available, the offeror may not be evaluated favorably or unfavorably on past performance.</a:t>
            </a:r>
          </a:p>
        </p:txBody>
      </p:sp>
      <p:sp>
        <p:nvSpPr>
          <p:cNvPr id="43011" name="Title 2"/>
          <p:cNvSpPr>
            <a:spLocks noGrp="1"/>
          </p:cNvSpPr>
          <p:nvPr>
            <p:ph type="title"/>
          </p:nvPr>
        </p:nvSpPr>
        <p:spPr/>
        <p:txBody>
          <a:bodyPr/>
          <a:lstStyle/>
          <a:p>
            <a:r>
              <a:rPr lang="en-US" altLang="en-US" sz="3200" u="sng" dirty="0">
                <a:latin typeface="FrankRuehl" panose="020E0503060101010101" pitchFamily="34" charset="-79"/>
                <a:cs typeface="FrankRuehl" panose="020E0503060101010101" pitchFamily="34" charset="-79"/>
              </a:rPr>
              <a:t>Past Performance Evaluation</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B4D9B7A8-9ABE-45BC-AEED-D123B35F812A}" type="slidenum">
              <a:rPr lang="en-US" altLang="en-US" sz="1100" smtClean="0">
                <a:solidFill>
                  <a:srgbClr val="7F7F7F"/>
                </a:solidFill>
              </a:rPr>
              <a:pPr>
                <a:spcBef>
                  <a:spcPct val="0"/>
                </a:spcBef>
                <a:buFontTx/>
                <a:buNone/>
              </a:pPr>
              <a:t>24</a:t>
            </a:fld>
            <a:endParaRPr lang="en-US" altLang="en-US" sz="1100">
              <a:solidFill>
                <a:srgbClr val="7F7F7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798638"/>
            <a:ext cx="8229600" cy="4525962"/>
          </a:xfrm>
        </p:spPr>
        <p:txBody>
          <a:bodyPr/>
          <a:lstStyle/>
          <a:p>
            <a:r>
              <a:rPr lang="en-US" sz="2600" dirty="0"/>
              <a:t>Based on the ratings of each proposal against all evaluation criteria, the contracting officer shall establish a competitive range comprised of all of the most highly rated proposals. FAR 15.306(c)</a:t>
            </a:r>
          </a:p>
          <a:p>
            <a:pPr lvl="1"/>
            <a:r>
              <a:rPr lang="en-US" dirty="0"/>
              <a:t>Can be reduced for purposes of efficiency.</a:t>
            </a:r>
            <a:endParaRPr lang="en-US" altLang="en-US" sz="2200" dirty="0"/>
          </a:p>
          <a:p>
            <a:r>
              <a:rPr lang="en-US" altLang="en-US" sz="2600" dirty="0"/>
              <a:t>Negotiations</a:t>
            </a:r>
          </a:p>
          <a:p>
            <a:pPr lvl="1"/>
            <a:r>
              <a:rPr lang="en-US" altLang="en-US" dirty="0"/>
              <a:t>Government must tell offerors all deficiencies and significant weaknesses in the proposal and adverse past performance information. </a:t>
            </a:r>
          </a:p>
          <a:p>
            <a:pPr lvl="1"/>
            <a:r>
              <a:rPr lang="en-US" altLang="en-US" dirty="0"/>
              <a:t>Government can also negotiate price.</a:t>
            </a:r>
          </a:p>
          <a:p>
            <a:pPr lvl="1"/>
            <a:r>
              <a:rPr lang="en-US" altLang="en-US" dirty="0"/>
              <a:t>Offeror has opportunity to revise its proposal.</a:t>
            </a:r>
          </a:p>
        </p:txBody>
      </p:sp>
      <p:sp>
        <p:nvSpPr>
          <p:cNvPr id="44035" name="Title 2"/>
          <p:cNvSpPr>
            <a:spLocks noGrp="1"/>
          </p:cNvSpPr>
          <p:nvPr>
            <p:ph type="title"/>
          </p:nvPr>
        </p:nvSpPr>
        <p:spPr/>
        <p:txBody>
          <a:bodyPr/>
          <a:lstStyle/>
          <a:p>
            <a:r>
              <a:rPr lang="en-US" altLang="en-US" sz="3200" u="sng" dirty="0">
                <a:latin typeface="FrankRuehl" panose="020E0503060101010101" pitchFamily="34" charset="-79"/>
                <a:cs typeface="FrankRuehl" panose="020E0503060101010101" pitchFamily="34" charset="-79"/>
              </a:rPr>
              <a:t>Competitive Range and Negotiations</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D95E042D-1C2D-436B-8391-845E3F224886}" type="slidenum">
              <a:rPr lang="en-US" altLang="en-US" sz="1100" smtClean="0">
                <a:solidFill>
                  <a:srgbClr val="7F7F7F"/>
                </a:solidFill>
              </a:rPr>
              <a:pPr>
                <a:spcBef>
                  <a:spcPct val="0"/>
                </a:spcBef>
                <a:buFontTx/>
                <a:buNone/>
              </a:pPr>
              <a:t>25</a:t>
            </a:fld>
            <a:endParaRPr lang="en-US" altLang="en-US" sz="1100">
              <a:solidFill>
                <a:srgbClr val="7F7F7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152400" y="1570038"/>
            <a:ext cx="8763000" cy="4525962"/>
          </a:xfrm>
        </p:spPr>
        <p:txBody>
          <a:bodyPr/>
          <a:lstStyle/>
          <a:p>
            <a:pPr lvl="1"/>
            <a:r>
              <a:rPr lang="en-US" altLang="en-US" dirty="0"/>
              <a:t>The Contracting Officer selects awardees based on the Evaluation Factors for Award stated in the solicitation.</a:t>
            </a:r>
          </a:p>
          <a:p>
            <a:pPr lvl="1"/>
            <a:r>
              <a:rPr lang="en-US" altLang="en-US" dirty="0"/>
              <a:t>Example:</a:t>
            </a:r>
          </a:p>
          <a:p>
            <a:pPr marL="574675" lvl="2" indent="0">
              <a:buNone/>
            </a:pPr>
            <a:r>
              <a:rPr lang="en-US" altLang="en-US" dirty="0"/>
              <a:t>Selection of an offeror for contract award will be based on an evaluation of proposals against three factors. The factors in order of importance are: technical, cost, and past performance. Although technical factors are of paramount consideration in the award of the contract, past performance and cost/price are also important to the overall contract award decision. All evaluation factors other than cost or price, when combined, are significantly more important than cost/price. The Government intends to make an award(s) to that offeror whose proposal provides the best overall value to the Government.</a:t>
            </a:r>
          </a:p>
        </p:txBody>
      </p:sp>
      <p:sp>
        <p:nvSpPr>
          <p:cNvPr id="45059" name="Title 2"/>
          <p:cNvSpPr>
            <a:spLocks noGrp="1"/>
          </p:cNvSpPr>
          <p:nvPr>
            <p:ph type="title"/>
          </p:nvPr>
        </p:nvSpPr>
        <p:spPr/>
        <p:txBody>
          <a:bodyPr>
            <a:normAutofit/>
          </a:bodyPr>
          <a:lstStyle/>
          <a:p>
            <a:r>
              <a:rPr lang="en-US" altLang="en-US" sz="3200" u="sng" dirty="0">
                <a:latin typeface="FrankRuehl" panose="020E0503060101010101" pitchFamily="34" charset="-79"/>
                <a:cs typeface="FrankRuehl" panose="020E0503060101010101" pitchFamily="34" charset="-79"/>
              </a:rPr>
              <a:t>Source Selection</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E2106D49-1358-4EA7-9ACE-2CDAA927641E}" type="slidenum">
              <a:rPr lang="en-US" altLang="en-US" sz="1100" smtClean="0">
                <a:solidFill>
                  <a:srgbClr val="7F7F7F"/>
                </a:solidFill>
              </a:rPr>
              <a:pPr>
                <a:spcBef>
                  <a:spcPct val="0"/>
                </a:spcBef>
                <a:buFontTx/>
                <a:buNone/>
              </a:pPr>
              <a:t>26</a:t>
            </a:fld>
            <a:endParaRPr lang="en-US" altLang="en-US" sz="1100">
              <a:solidFill>
                <a:srgbClr val="7F7F7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ad the Solicitation Carefully!&#10;- Registration Requirements&#10;- Statement of Work&#10;- Instructions to Offerors&#10;- How to and where to submit the proposal&#10;When Developing a Proposal&#10;- Convince reviewers of your technical abilities!&#10;- Demonstrate your understanding of the requirement&#10;- Demonstrate the soundness of your technical approach&#10;- show the strengths of your technical team&#10;- Present facilities&#10;- See Technical Proposal Instructions&#10;- Ensure your proposal is cost competitive&#10;- See Business Cost Proposal Instructions" title="Submitting a Contract Proposa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8557" y="1798638"/>
            <a:ext cx="6066886" cy="4525962"/>
          </a:xfrm>
        </p:spPr>
      </p:pic>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Considerations</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27</a:t>
            </a:fld>
            <a:endParaRPr lang="en-US" altLang="en-US"/>
          </a:p>
        </p:txBody>
      </p:sp>
    </p:spTree>
    <p:extLst>
      <p:ext uri="{BB962C8B-B14F-4D97-AF65-F5344CB8AC3E}">
        <p14:creationId xmlns:p14="http://schemas.microsoft.com/office/powerpoint/2010/main" val="330210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charset="0"/>
              <a:buChar char="•"/>
              <a:defRPr/>
            </a:pPr>
            <a:r>
              <a:rPr lang="en-US" dirty="0"/>
              <a:t>Scope and Types of R&amp;D Contract Solicitations at NIH</a:t>
            </a:r>
          </a:p>
          <a:p>
            <a:pPr>
              <a:buFont typeface="Arial" charset="0"/>
              <a:buChar char="•"/>
              <a:defRPr/>
            </a:pPr>
            <a:r>
              <a:rPr lang="en-US" dirty="0"/>
              <a:t>Contracts vs. Grants</a:t>
            </a:r>
          </a:p>
          <a:p>
            <a:pPr>
              <a:buFont typeface="Arial" charset="0"/>
              <a:buChar char="•"/>
              <a:defRPr/>
            </a:pPr>
            <a:r>
              <a:rPr lang="en-US" dirty="0"/>
              <a:t>Locating and Responding to Contracting Opportunities</a:t>
            </a:r>
          </a:p>
          <a:p>
            <a:pPr>
              <a:buFont typeface="Arial" charset="0"/>
              <a:buChar char="•"/>
              <a:defRPr/>
            </a:pPr>
            <a:r>
              <a:rPr lang="en-US" dirty="0"/>
              <a:t>Proposal to Award</a:t>
            </a:r>
          </a:p>
          <a:p>
            <a:pPr>
              <a:buFont typeface="Arial" charset="0"/>
              <a:buChar char="•"/>
              <a:defRPr/>
            </a:pPr>
            <a:r>
              <a:rPr lang="en-US" dirty="0"/>
              <a:t>Considerations for Pursuing Contracts</a:t>
            </a:r>
          </a:p>
          <a:p>
            <a:pPr>
              <a:buFont typeface="Arial" charset="0"/>
              <a:buChar char="•"/>
              <a:defRPr/>
            </a:pPr>
            <a:endParaRPr lang="en-US" dirty="0"/>
          </a:p>
          <a:p>
            <a:r>
              <a:rPr lang="en-US" dirty="0"/>
              <a:t>Good Luck!</a:t>
            </a:r>
          </a:p>
          <a:p>
            <a:pPr marL="0" indent="0">
              <a:buNone/>
            </a:pPr>
            <a:endParaRPr lang="en-US" dirty="0"/>
          </a:p>
        </p:txBody>
      </p:sp>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Closing Remarks</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28</a:t>
            </a:fld>
            <a:endParaRPr lang="en-US" altLang="en-US"/>
          </a:p>
        </p:txBody>
      </p:sp>
    </p:spTree>
    <p:extLst>
      <p:ext uri="{BB962C8B-B14F-4D97-AF65-F5344CB8AC3E}">
        <p14:creationId xmlns:p14="http://schemas.microsoft.com/office/powerpoint/2010/main" val="51647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aseline="0" dirty="0"/>
              <a:t>Federal Acquisition Regulations (FAR): </a:t>
            </a:r>
          </a:p>
          <a:p>
            <a:pPr marL="280987" lvl="1" indent="0">
              <a:buNone/>
            </a:pPr>
            <a:r>
              <a:rPr lang="en-US" sz="2000" dirty="0">
                <a:hlinkClick r:id="rId3" tooltip="Federal Acquisition Regulations "/>
              </a:rPr>
              <a:t>https://www.acquisition.gov/?q=browsefar</a:t>
            </a:r>
            <a:endParaRPr lang="en-US" sz="2000" dirty="0"/>
          </a:p>
          <a:p>
            <a:pPr lvl="0"/>
            <a:r>
              <a:rPr lang="en-US" sz="2000" dirty="0"/>
              <a:t>DHHS</a:t>
            </a:r>
            <a:r>
              <a:rPr lang="en-US" sz="2000" baseline="0" dirty="0"/>
              <a:t> Acquisition Regulations:</a:t>
            </a:r>
          </a:p>
          <a:p>
            <a:pPr marL="280987" lvl="1" indent="0">
              <a:buNone/>
            </a:pPr>
            <a:r>
              <a:rPr lang="en-US" sz="2000" dirty="0">
                <a:hlinkClick r:id="rId4" tooltip="DHHS Acquisition Regulations"/>
              </a:rPr>
              <a:t>http://www.hhs.gov/grants/contracts/contract-policies-regulations/hhsar/index.html</a:t>
            </a:r>
            <a:endParaRPr lang="en-US" sz="2000" dirty="0"/>
          </a:p>
          <a:p>
            <a:r>
              <a:rPr lang="en-US" sz="2000" dirty="0"/>
              <a:t>Peer</a:t>
            </a:r>
            <a:r>
              <a:rPr lang="en-US" sz="2000" baseline="0" dirty="0"/>
              <a:t> Review Regulations: </a:t>
            </a:r>
            <a:r>
              <a:rPr lang="en-US" sz="2000" baseline="0" dirty="0">
                <a:hlinkClick r:id="rId5"/>
              </a:rPr>
              <a:t>42 CFR 52h</a:t>
            </a:r>
            <a:r>
              <a:rPr lang="en-US" sz="2000" baseline="0" dirty="0"/>
              <a:t> (</a:t>
            </a:r>
            <a:r>
              <a:rPr lang="en-US" sz="2000" dirty="0"/>
              <a:t>Select Title 42 from Drop</a:t>
            </a:r>
            <a:r>
              <a:rPr lang="en-US" sz="2000" baseline="0" dirty="0"/>
              <a:t> Down Box)</a:t>
            </a:r>
          </a:p>
          <a:p>
            <a:r>
              <a:rPr lang="en-US" sz="2000" dirty="0"/>
              <a:t>NIH Manual Chapters: </a:t>
            </a:r>
          </a:p>
          <a:p>
            <a:pPr marL="280987" lvl="1" indent="0">
              <a:buNone/>
            </a:pPr>
            <a:r>
              <a:rPr lang="en-US" sz="2000" dirty="0">
                <a:solidFill>
                  <a:srgbClr val="FF0000"/>
                </a:solidFill>
                <a:hlinkClick r:id="rId6" tooltip="NIH Manual Chapters"/>
              </a:rPr>
              <a:t>https://policymanual.nih.gov/</a:t>
            </a:r>
            <a:r>
              <a:rPr lang="en-US" sz="2000" dirty="0">
                <a:solidFill>
                  <a:srgbClr val="FF0000"/>
                </a:solidFill>
              </a:rPr>
              <a:t> </a:t>
            </a:r>
            <a:r>
              <a:rPr lang="en-US" sz="2000" dirty="0"/>
              <a:t>(See the  6000 and 7000 Series Chapters)</a:t>
            </a:r>
          </a:p>
          <a:p>
            <a:r>
              <a:rPr lang="en-US" sz="2000" dirty="0"/>
              <a:t>NIH Office of Acquisitions and  Logistics Management</a:t>
            </a:r>
          </a:p>
          <a:p>
            <a:pPr marL="280987" lvl="1" indent="0">
              <a:buNone/>
            </a:pPr>
            <a:r>
              <a:rPr lang="en-US" sz="2000" dirty="0"/>
              <a:t>OALM: </a:t>
            </a:r>
            <a:r>
              <a:rPr lang="en-US" sz="2000" dirty="0">
                <a:hlinkClick r:id="rId7" tooltip="NIH Office of Acquisitions and  Logistics Management"/>
              </a:rPr>
              <a:t>https://oalm.od.nih.gov/</a:t>
            </a:r>
            <a:endParaRPr lang="en-US" sz="2000" dirty="0"/>
          </a:p>
          <a:p>
            <a:pPr marL="280987" lvl="1" indent="0">
              <a:buNone/>
            </a:pPr>
            <a:endParaRPr lang="en-US" dirty="0">
              <a:solidFill>
                <a:srgbClr val="FF0000"/>
              </a:solidFill>
            </a:endParaRPr>
          </a:p>
          <a:p>
            <a:pPr marL="280987" lvl="1" indent="0">
              <a:buNone/>
            </a:pPr>
            <a:endParaRPr lang="en-US" baseline="0" dirty="0"/>
          </a:p>
          <a:p>
            <a:pPr marL="0" lvl="0" indent="-12700">
              <a:buNone/>
            </a:pPr>
            <a:endParaRPr lang="en-US" dirty="0"/>
          </a:p>
        </p:txBody>
      </p:sp>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Regulations</a:t>
            </a:r>
            <a:r>
              <a:rPr lang="en-US" sz="3200" u="sng" baseline="0" dirty="0">
                <a:latin typeface="FrankRuehl" panose="020E0503060101010101" pitchFamily="34" charset="-79"/>
                <a:cs typeface="FrankRuehl" panose="020E0503060101010101" pitchFamily="34" charset="-79"/>
              </a:rPr>
              <a:t> and Policy</a:t>
            </a:r>
            <a:endParaRPr lang="en-US" sz="3200" u="sng" dirty="0">
              <a:latin typeface="FrankRuehl" panose="020E0503060101010101" pitchFamily="34" charset="-79"/>
              <a:cs typeface="FrankRuehl" panose="020E0503060101010101" pitchFamily="34" charset="-79"/>
            </a:endParaRP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29</a:t>
            </a:fld>
            <a:endParaRPr lang="en-US" altLang="en-US"/>
          </a:p>
        </p:txBody>
      </p:sp>
    </p:spTree>
    <p:extLst>
      <p:ext uri="{BB962C8B-B14F-4D97-AF65-F5344CB8AC3E}">
        <p14:creationId xmlns:p14="http://schemas.microsoft.com/office/powerpoint/2010/main" val="240878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8B172-0855-4A99-9791-2185C2C45540}"/>
              </a:ext>
            </a:extLst>
          </p:cNvPr>
          <p:cNvSpPr>
            <a:spLocks noGrp="1"/>
          </p:cNvSpPr>
          <p:nvPr>
            <p:ph idx="1"/>
          </p:nvPr>
        </p:nvSpPr>
        <p:spPr/>
        <p:txBody>
          <a:bodyPr/>
          <a:lstStyle/>
          <a:p>
            <a:pPr marL="0" indent="0">
              <a:buNone/>
            </a:pPr>
            <a:endParaRPr lang="en-US" dirty="0">
              <a:cs typeface="FrankRuehl" panose="020E0503060101010101" pitchFamily="34" charset="-79"/>
            </a:endParaRPr>
          </a:p>
        </p:txBody>
      </p:sp>
      <p:sp>
        <p:nvSpPr>
          <p:cNvPr id="3" name="Title 2">
            <a:extLst>
              <a:ext uri="{FF2B5EF4-FFF2-40B4-BE49-F238E27FC236}">
                <a16:creationId xmlns:a16="http://schemas.microsoft.com/office/drawing/2014/main" id="{DFCE2105-C50B-465B-9262-EFF3760CE4EB}"/>
              </a:ext>
            </a:extLst>
          </p:cNvPr>
          <p:cNvSpPr>
            <a:spLocks noGrp="1"/>
          </p:cNvSpPr>
          <p:nvPr>
            <p:ph type="title"/>
          </p:nvPr>
        </p:nvSpPr>
        <p:spPr/>
        <p:txBody>
          <a:bodyPr/>
          <a:lstStyle/>
          <a:p>
            <a:r>
              <a:rPr lang="en-US" sz="3200" u="sng" dirty="0">
                <a:solidFill>
                  <a:srgbClr val="2F2B20"/>
                </a:solidFill>
                <a:latin typeface="FrankRuehl" panose="020E0503060101010101" pitchFamily="34" charset="-79"/>
                <a:cs typeface="FrankRuehl" panose="020E0503060101010101" pitchFamily="34" charset="-79"/>
              </a:rPr>
              <a:t>Contracting Offices at NIH</a:t>
            </a:r>
            <a:endParaRPr lang="en-US" dirty="0"/>
          </a:p>
        </p:txBody>
      </p:sp>
      <p:sp>
        <p:nvSpPr>
          <p:cNvPr id="4" name="Slide Number Placeholder 3">
            <a:extLst>
              <a:ext uri="{FF2B5EF4-FFF2-40B4-BE49-F238E27FC236}">
                <a16:creationId xmlns:a16="http://schemas.microsoft.com/office/drawing/2014/main" id="{6757F0FA-CAD4-4DD2-A269-E5A87D2D27A4}"/>
              </a:ext>
            </a:extLst>
          </p:cNvPr>
          <p:cNvSpPr>
            <a:spLocks noGrp="1"/>
          </p:cNvSpPr>
          <p:nvPr>
            <p:ph type="sldNum" sz="quarter" idx="12"/>
          </p:nvPr>
        </p:nvSpPr>
        <p:spPr/>
        <p:txBody>
          <a:bodyPr/>
          <a:lstStyle/>
          <a:p>
            <a:pPr>
              <a:defRPr/>
            </a:pPr>
            <a:fld id="{FDCD1C63-2F10-4D87-8449-178DC214D652}" type="slidenum">
              <a:rPr lang="en-US" altLang="en-US" smtClean="0"/>
              <a:pPr>
                <a:defRPr/>
              </a:pPr>
              <a:t>3</a:t>
            </a:fld>
            <a:endParaRPr lang="en-US" altLang="en-US"/>
          </a:p>
        </p:txBody>
      </p:sp>
      <p:graphicFrame>
        <p:nvGraphicFramePr>
          <p:cNvPr id="5" name="Table 4" descr="table listing the Consolidated Operations Acquisition Centers and the Institutes/Centers served by them.">
            <a:extLst>
              <a:ext uri="{FF2B5EF4-FFF2-40B4-BE49-F238E27FC236}">
                <a16:creationId xmlns:a16="http://schemas.microsoft.com/office/drawing/2014/main" id="{C5CC9902-4EF6-4932-9402-2B64B575586F}"/>
              </a:ext>
            </a:extLst>
          </p:cNvPr>
          <p:cNvGraphicFramePr>
            <a:graphicFrameLocks noGrp="1"/>
          </p:cNvGraphicFramePr>
          <p:nvPr>
            <p:extLst>
              <p:ext uri="{D42A27DB-BD31-4B8C-83A1-F6EECF244321}">
                <p14:modId xmlns:p14="http://schemas.microsoft.com/office/powerpoint/2010/main" val="1013627487"/>
              </p:ext>
            </p:extLst>
          </p:nvPr>
        </p:nvGraphicFramePr>
        <p:xfrm>
          <a:off x="457200" y="1766887"/>
          <a:ext cx="8534400" cy="391542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501011892"/>
                    </a:ext>
                  </a:extLst>
                </a:gridCol>
                <a:gridCol w="4267200">
                  <a:extLst>
                    <a:ext uri="{9D8B030D-6E8A-4147-A177-3AD203B41FA5}">
                      <a16:colId xmlns:a16="http://schemas.microsoft.com/office/drawing/2014/main" val="3783727694"/>
                    </a:ext>
                  </a:extLst>
                </a:gridCol>
              </a:tblGrid>
              <a:tr h="326285">
                <a:tc>
                  <a:txBody>
                    <a:bodyPr/>
                    <a:lstStyle/>
                    <a:p>
                      <a:pPr algn="ctr"/>
                      <a:r>
                        <a:rPr lang="en-US" sz="1400" dirty="0"/>
                        <a:t>Consolidated Operations Acquisition Centers (COAC)</a:t>
                      </a:r>
                    </a:p>
                  </a:txBody>
                  <a:tcPr marT="45709" marB="45709"/>
                </a:tc>
                <a:tc>
                  <a:txBody>
                    <a:bodyPr/>
                    <a:lstStyle/>
                    <a:p>
                      <a:pPr algn="ctr"/>
                      <a:r>
                        <a:rPr lang="en-US" sz="1400" dirty="0"/>
                        <a:t>Institutes / Centers  Included</a:t>
                      </a:r>
                    </a:p>
                  </a:txBody>
                  <a:tcPr marT="45709" marB="45709"/>
                </a:tc>
                <a:extLst>
                  <a:ext uri="{0D108BD9-81ED-4DB2-BD59-A6C34878D82A}">
                    <a16:rowId xmlns:a16="http://schemas.microsoft.com/office/drawing/2014/main" val="2234961989"/>
                  </a:ext>
                </a:extLst>
              </a:tr>
              <a:tr h="326285">
                <a:tc>
                  <a:txBody>
                    <a:bodyPr/>
                    <a:lstStyle/>
                    <a:p>
                      <a:r>
                        <a:rPr lang="en-US" sz="1400" dirty="0"/>
                        <a:t>CC</a:t>
                      </a:r>
                    </a:p>
                  </a:txBody>
                  <a:tcPr marT="45709" marB="45709"/>
                </a:tc>
                <a:tc>
                  <a:txBody>
                    <a:bodyPr/>
                    <a:lstStyle/>
                    <a:p>
                      <a:r>
                        <a:rPr lang="en-US" sz="1400" dirty="0"/>
                        <a:t>CC</a:t>
                      </a:r>
                    </a:p>
                  </a:txBody>
                  <a:tcPr marT="45709" marB="45709"/>
                </a:tc>
                <a:extLst>
                  <a:ext uri="{0D108BD9-81ED-4DB2-BD59-A6C34878D82A}">
                    <a16:rowId xmlns:a16="http://schemas.microsoft.com/office/drawing/2014/main" val="2365639716"/>
                  </a:ext>
                </a:extLst>
              </a:tr>
              <a:tr h="326285">
                <a:tc>
                  <a:txBody>
                    <a:bodyPr/>
                    <a:lstStyle/>
                    <a:p>
                      <a:r>
                        <a:rPr lang="en-US" sz="1400" dirty="0"/>
                        <a:t>NCI</a:t>
                      </a:r>
                    </a:p>
                  </a:txBody>
                  <a:tcPr marT="45709" marB="45709"/>
                </a:tc>
                <a:tc>
                  <a:txBody>
                    <a:bodyPr/>
                    <a:lstStyle/>
                    <a:p>
                      <a:r>
                        <a:rPr lang="en-US" sz="1400" dirty="0"/>
                        <a:t>NCI, NCCIH</a:t>
                      </a:r>
                    </a:p>
                  </a:txBody>
                  <a:tcPr marT="45709" marB="45709"/>
                </a:tc>
                <a:extLst>
                  <a:ext uri="{0D108BD9-81ED-4DB2-BD59-A6C34878D82A}">
                    <a16:rowId xmlns:a16="http://schemas.microsoft.com/office/drawing/2014/main" val="1128129982"/>
                  </a:ext>
                </a:extLst>
              </a:tr>
              <a:tr h="326285">
                <a:tc>
                  <a:txBody>
                    <a:bodyPr/>
                    <a:lstStyle/>
                    <a:p>
                      <a:r>
                        <a:rPr lang="en-US" sz="1400" dirty="0"/>
                        <a:t>NHLBI</a:t>
                      </a:r>
                    </a:p>
                  </a:txBody>
                  <a:tcPr marT="45709" marB="45709"/>
                </a:tc>
                <a:tc>
                  <a:txBody>
                    <a:bodyPr/>
                    <a:lstStyle/>
                    <a:p>
                      <a:r>
                        <a:rPr lang="en-US" sz="1400" dirty="0"/>
                        <a:t>NHLBI, CSR, NIAMS, NIDCR, NIBIB, NHGRI</a:t>
                      </a:r>
                    </a:p>
                  </a:txBody>
                  <a:tcPr marT="45709" marB="45709"/>
                </a:tc>
                <a:extLst>
                  <a:ext uri="{0D108BD9-81ED-4DB2-BD59-A6C34878D82A}">
                    <a16:rowId xmlns:a16="http://schemas.microsoft.com/office/drawing/2014/main" val="3098995694"/>
                  </a:ext>
                </a:extLst>
              </a:tr>
              <a:tr h="326285">
                <a:tc>
                  <a:txBody>
                    <a:bodyPr/>
                    <a:lstStyle/>
                    <a:p>
                      <a:r>
                        <a:rPr lang="en-US" sz="1400" dirty="0"/>
                        <a:t>NIAID</a:t>
                      </a:r>
                    </a:p>
                  </a:txBody>
                  <a:tcPr marT="45709" marB="45709"/>
                </a:tc>
                <a:tc>
                  <a:txBody>
                    <a:bodyPr/>
                    <a:lstStyle/>
                    <a:p>
                      <a:r>
                        <a:rPr lang="en-US" sz="1400" dirty="0"/>
                        <a:t>NIAID</a:t>
                      </a:r>
                    </a:p>
                  </a:txBody>
                  <a:tcPr marT="45709" marB="45709"/>
                </a:tc>
                <a:extLst>
                  <a:ext uri="{0D108BD9-81ED-4DB2-BD59-A6C34878D82A}">
                    <a16:rowId xmlns:a16="http://schemas.microsoft.com/office/drawing/2014/main" val="3117939991"/>
                  </a:ext>
                </a:extLst>
              </a:tr>
              <a:tr h="326285">
                <a:tc>
                  <a:txBody>
                    <a:bodyPr/>
                    <a:lstStyle/>
                    <a:p>
                      <a:r>
                        <a:rPr lang="en-US" sz="1400" dirty="0"/>
                        <a:t>NICHD</a:t>
                      </a:r>
                    </a:p>
                  </a:txBody>
                  <a:tcPr marT="45709" marB="45709"/>
                </a:tc>
                <a:tc>
                  <a:txBody>
                    <a:bodyPr/>
                    <a:lstStyle/>
                    <a:p>
                      <a:r>
                        <a:rPr lang="en-US" sz="1400" dirty="0"/>
                        <a:t>NICHD, NIAAA, FIC</a:t>
                      </a:r>
                    </a:p>
                  </a:txBody>
                  <a:tcPr marT="45709" marB="45709"/>
                </a:tc>
                <a:extLst>
                  <a:ext uri="{0D108BD9-81ED-4DB2-BD59-A6C34878D82A}">
                    <a16:rowId xmlns:a16="http://schemas.microsoft.com/office/drawing/2014/main" val="2382106774"/>
                  </a:ext>
                </a:extLst>
              </a:tr>
              <a:tr h="326285">
                <a:tc>
                  <a:txBody>
                    <a:bodyPr/>
                    <a:lstStyle/>
                    <a:p>
                      <a:r>
                        <a:rPr lang="en-US" sz="1400" dirty="0"/>
                        <a:t>NIDA</a:t>
                      </a:r>
                    </a:p>
                  </a:txBody>
                  <a:tcPr marT="45709" marB="45709"/>
                </a:tc>
                <a:tc>
                  <a:txBody>
                    <a:bodyPr/>
                    <a:lstStyle/>
                    <a:p>
                      <a:r>
                        <a:rPr lang="en-US" sz="1400" dirty="0"/>
                        <a:t>NIDA, NINDS, NIMH, NIA, NCATS</a:t>
                      </a:r>
                    </a:p>
                  </a:txBody>
                  <a:tcPr marT="45709" marB="45709"/>
                </a:tc>
                <a:extLst>
                  <a:ext uri="{0D108BD9-81ED-4DB2-BD59-A6C34878D82A}">
                    <a16:rowId xmlns:a16="http://schemas.microsoft.com/office/drawing/2014/main" val="1710429417"/>
                  </a:ext>
                </a:extLst>
              </a:tr>
              <a:tr h="326285">
                <a:tc>
                  <a:txBody>
                    <a:bodyPr/>
                    <a:lstStyle/>
                    <a:p>
                      <a:r>
                        <a:rPr lang="en-US" sz="1400" dirty="0"/>
                        <a:t>NIEHS</a:t>
                      </a:r>
                    </a:p>
                  </a:txBody>
                  <a:tcPr marT="45709" marB="45709"/>
                </a:tc>
                <a:tc>
                  <a:txBody>
                    <a:bodyPr/>
                    <a:lstStyle/>
                    <a:p>
                      <a:r>
                        <a:rPr lang="en-US" sz="1400" dirty="0"/>
                        <a:t>NIEHS</a:t>
                      </a:r>
                    </a:p>
                  </a:txBody>
                  <a:tcPr marT="45709" marB="45709"/>
                </a:tc>
                <a:extLst>
                  <a:ext uri="{0D108BD9-81ED-4DB2-BD59-A6C34878D82A}">
                    <a16:rowId xmlns:a16="http://schemas.microsoft.com/office/drawing/2014/main" val="1013618636"/>
                  </a:ext>
                </a:extLst>
              </a:tr>
              <a:tr h="326285">
                <a:tc>
                  <a:txBody>
                    <a:bodyPr/>
                    <a:lstStyle/>
                    <a:p>
                      <a:r>
                        <a:rPr lang="en-US" sz="1400" dirty="0"/>
                        <a:t>NITAAC</a:t>
                      </a:r>
                    </a:p>
                  </a:txBody>
                  <a:tcPr marT="45709" marB="45709"/>
                </a:tc>
                <a:tc>
                  <a:txBody>
                    <a:bodyPr/>
                    <a:lstStyle/>
                    <a:p>
                      <a:r>
                        <a:rPr lang="en-US" sz="1400" dirty="0"/>
                        <a:t>NITAAC</a:t>
                      </a:r>
                    </a:p>
                  </a:txBody>
                  <a:tcPr marT="45709" marB="45709"/>
                </a:tc>
                <a:extLst>
                  <a:ext uri="{0D108BD9-81ED-4DB2-BD59-A6C34878D82A}">
                    <a16:rowId xmlns:a16="http://schemas.microsoft.com/office/drawing/2014/main" val="3881454544"/>
                  </a:ext>
                </a:extLst>
              </a:tr>
              <a:tr h="326285">
                <a:tc>
                  <a:txBody>
                    <a:bodyPr/>
                    <a:lstStyle/>
                    <a:p>
                      <a:r>
                        <a:rPr lang="en-US" sz="1400" dirty="0"/>
                        <a:t>NLM</a:t>
                      </a:r>
                    </a:p>
                  </a:txBody>
                  <a:tcPr marT="45709" marB="45709"/>
                </a:tc>
                <a:tc>
                  <a:txBody>
                    <a:bodyPr/>
                    <a:lstStyle/>
                    <a:p>
                      <a:r>
                        <a:rPr lang="en-US" sz="1400" dirty="0"/>
                        <a:t>NLM, CIT, NIDDK</a:t>
                      </a:r>
                    </a:p>
                  </a:txBody>
                  <a:tcPr marT="45709" marB="45709"/>
                </a:tc>
                <a:extLst>
                  <a:ext uri="{0D108BD9-81ED-4DB2-BD59-A6C34878D82A}">
                    <a16:rowId xmlns:a16="http://schemas.microsoft.com/office/drawing/2014/main" val="886726096"/>
                  </a:ext>
                </a:extLst>
              </a:tr>
              <a:tr h="326285">
                <a:tc>
                  <a:txBody>
                    <a:bodyPr/>
                    <a:lstStyle/>
                    <a:p>
                      <a:r>
                        <a:rPr lang="en-US" sz="1400" dirty="0"/>
                        <a:t>OLAO</a:t>
                      </a:r>
                    </a:p>
                  </a:txBody>
                  <a:tcPr marT="45709" marB="45709"/>
                </a:tc>
                <a:tc>
                  <a:txBody>
                    <a:bodyPr/>
                    <a:lstStyle/>
                    <a:p>
                      <a:r>
                        <a:rPr lang="en-US" sz="1400" dirty="0"/>
                        <a:t>NEI, NIDCD, NIGMS, ORS, OD, NINR, NIMHD</a:t>
                      </a:r>
                    </a:p>
                  </a:txBody>
                  <a:tcPr marT="45709" marB="45709"/>
                </a:tc>
                <a:extLst>
                  <a:ext uri="{0D108BD9-81ED-4DB2-BD59-A6C34878D82A}">
                    <a16:rowId xmlns:a16="http://schemas.microsoft.com/office/drawing/2014/main" val="3630677405"/>
                  </a:ext>
                </a:extLst>
              </a:tr>
              <a:tr h="326285">
                <a:tc>
                  <a:txBody>
                    <a:bodyPr/>
                    <a:lstStyle/>
                    <a:p>
                      <a:r>
                        <a:rPr lang="en-US" sz="1400" dirty="0"/>
                        <a:t>ORF</a:t>
                      </a:r>
                    </a:p>
                  </a:txBody>
                  <a:tcPr marT="45709" marB="45709"/>
                </a:tc>
                <a:tc>
                  <a:txBody>
                    <a:bodyPr/>
                    <a:lstStyle/>
                    <a:p>
                      <a:r>
                        <a:rPr lang="en-US" sz="1400" dirty="0"/>
                        <a:t>NIH Facilities</a:t>
                      </a:r>
                    </a:p>
                  </a:txBody>
                  <a:tcPr marT="45709" marB="45709"/>
                </a:tc>
                <a:extLst>
                  <a:ext uri="{0D108BD9-81ED-4DB2-BD59-A6C34878D82A}">
                    <a16:rowId xmlns:a16="http://schemas.microsoft.com/office/drawing/2014/main" val="3808493771"/>
                  </a:ext>
                </a:extLst>
              </a:tr>
            </a:tbl>
          </a:graphicData>
        </a:graphic>
      </p:graphicFrame>
    </p:spTree>
    <p:extLst>
      <p:ext uri="{BB962C8B-B14F-4D97-AF65-F5344CB8AC3E}">
        <p14:creationId xmlns:p14="http://schemas.microsoft.com/office/powerpoint/2010/main" val="21572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828800"/>
            <a:ext cx="8229600" cy="3657600"/>
          </a:xfrm>
        </p:spPr>
        <p:txBody>
          <a:bodyPr/>
          <a:lstStyle/>
          <a:p>
            <a:pPr>
              <a:defRPr/>
            </a:pPr>
            <a:r>
              <a:rPr lang="en-US" altLang="en-US" sz="2600" dirty="0"/>
              <a:t>Therapeutics against pathogens</a:t>
            </a:r>
          </a:p>
          <a:p>
            <a:pPr>
              <a:defRPr/>
            </a:pPr>
            <a:r>
              <a:rPr lang="en-US" altLang="en-US" sz="2600" dirty="0"/>
              <a:t>Vaccine development (e.g. </a:t>
            </a:r>
            <a:r>
              <a:rPr lang="en-US" altLang="en-US" sz="2600" dirty="0" err="1"/>
              <a:t>ebola</a:t>
            </a:r>
            <a:r>
              <a:rPr lang="en-US" altLang="en-US" sz="2600" dirty="0"/>
              <a:t> vaccine)</a:t>
            </a:r>
          </a:p>
          <a:p>
            <a:pPr>
              <a:defRPr/>
            </a:pPr>
            <a:r>
              <a:rPr lang="en-US" altLang="en-US" sz="2600" dirty="0"/>
              <a:t>Animal research support (e.g. animal model development)</a:t>
            </a:r>
          </a:p>
          <a:p>
            <a:pPr>
              <a:defRPr/>
            </a:pPr>
            <a:r>
              <a:rPr lang="en-US" altLang="en-US" sz="2600" dirty="0"/>
              <a:t>Protocol development</a:t>
            </a:r>
          </a:p>
          <a:p>
            <a:pPr>
              <a:defRPr/>
            </a:pPr>
            <a:r>
              <a:rPr lang="en-US" altLang="en-US" sz="2600" dirty="0"/>
              <a:t>Clinical research studies</a:t>
            </a:r>
          </a:p>
          <a:p>
            <a:pPr>
              <a:defRPr/>
            </a:pPr>
            <a:r>
              <a:rPr lang="en-US" altLang="en-US" sz="2600" dirty="0"/>
              <a:t>Reagent development</a:t>
            </a:r>
          </a:p>
          <a:p>
            <a:pPr>
              <a:defRPr/>
            </a:pPr>
            <a:r>
              <a:rPr lang="en-US" altLang="en-US" sz="2600" dirty="0"/>
              <a:t>Clinical data coordination</a:t>
            </a:r>
          </a:p>
          <a:p>
            <a:pPr>
              <a:defRPr/>
            </a:pPr>
            <a:r>
              <a:rPr lang="en-US" altLang="en-US" sz="2600" dirty="0"/>
              <a:t>Biologic specimen repository</a:t>
            </a:r>
          </a:p>
          <a:p>
            <a:pPr marL="0" indent="0">
              <a:buFont typeface="Arial" charset="0"/>
              <a:buNone/>
              <a:defRPr/>
            </a:pPr>
            <a:endParaRPr lang="en-US" altLang="en-US" dirty="0"/>
          </a:p>
        </p:txBody>
      </p:sp>
      <p:sp>
        <p:nvSpPr>
          <p:cNvPr id="10243" name="Title 1"/>
          <p:cNvSpPr>
            <a:spLocks noGrp="1"/>
          </p:cNvSpPr>
          <p:nvPr>
            <p:ph type="title"/>
          </p:nvPr>
        </p:nvSpPr>
        <p:spPr/>
        <p:txBody>
          <a:bodyPr>
            <a:noAutofit/>
          </a:bodyPr>
          <a:lstStyle/>
          <a:p>
            <a:pPr>
              <a:defRPr/>
            </a:pPr>
            <a:r>
              <a:rPr lang="en-US" sz="3200" u="sng" dirty="0">
                <a:latin typeface="FrankRuehl" panose="020E0503060101010101" pitchFamily="34" charset="-79"/>
                <a:cs typeface="FrankRuehl" panose="020E0503060101010101" pitchFamily="34" charset="-79"/>
              </a:rPr>
              <a:t>Examples of NIH R&amp;D Contracts</a:t>
            </a:r>
            <a:endParaRPr lang="en-US" altLang="en-US" sz="3200" u="sng" dirty="0">
              <a:latin typeface="FrankRuehl" panose="020E0503060101010101" pitchFamily="34" charset="-79"/>
              <a:cs typeface="FrankRuehl" panose="020E0503060101010101" pitchFamily="34" charset="-79"/>
            </a:endParaRPr>
          </a:p>
        </p:txBody>
      </p:sp>
      <p:sp>
        <p:nvSpPr>
          <p:cNvPr id="35844"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BBF75F6-094C-4A30-9772-CD6084E7B7D1}" type="slidenum">
              <a:rPr lang="en-US" altLang="en-US" sz="1100" smtClean="0">
                <a:solidFill>
                  <a:srgbClr val="7F7F7F"/>
                </a:solidFill>
              </a:rPr>
              <a:pPr>
                <a:spcBef>
                  <a:spcPct val="0"/>
                </a:spcBef>
                <a:buFontTx/>
                <a:buNone/>
              </a:pPr>
              <a:t>4</a:t>
            </a:fld>
            <a:endParaRPr lang="en-US" altLang="en-US" sz="1100">
              <a:solidFill>
                <a:srgbClr val="7F7F7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nt&#10;- Assistance mechanism to support research for the public good&#10;- Peer review of broad concepts&#10;- Limited Government oversight and control&#10;- Reports&#10;Contract&#10;- Legally binding agreement to acquire goods or services for the direct use or benefit of the Government&#10;- Award based on stated evaluation criteria&#10;- Deliverables" title="Grants vs Contracts"/>
          <p:cNvPicPr>
            <a:picLocks noGrp="1" noChangeAspect="1"/>
          </p:cNvPicPr>
          <p:nvPr>
            <p:ph idx="1"/>
          </p:nvPr>
        </p:nvPicPr>
        <p:blipFill>
          <a:blip r:embed="rId3"/>
          <a:stretch>
            <a:fillRect/>
          </a:stretch>
        </p:blipFill>
        <p:spPr>
          <a:xfrm>
            <a:off x="1600200" y="1490125"/>
            <a:ext cx="6019799" cy="5078699"/>
          </a:xfrm>
          <a:prstGeom prst="rect">
            <a:avLst/>
          </a:prstGeom>
        </p:spPr>
      </p:pic>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Contract Overview</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5</a:t>
            </a:fld>
            <a:endParaRPr lang="en-US" altLang="en-US"/>
          </a:p>
        </p:txBody>
      </p:sp>
    </p:spTree>
    <p:extLst>
      <p:ext uri="{BB962C8B-B14F-4D97-AF65-F5344CB8AC3E}">
        <p14:creationId xmlns:p14="http://schemas.microsoft.com/office/powerpoint/2010/main" val="361108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3459163"/>
          </a:xfrm>
        </p:spPr>
        <p:txBody>
          <a:bodyPr/>
          <a:lstStyle/>
          <a:p>
            <a:pPr marL="285750" indent="-285750" eaLnBrk="1" hangingPunct="1">
              <a:defRPr/>
            </a:pPr>
            <a:r>
              <a:rPr lang="en-US" sz="2000" dirty="0">
                <a:latin typeface="Arial" charset="0"/>
                <a:cs typeface="Arial" charset="0"/>
              </a:rPr>
              <a:t>Contracts are governed by large body of statutes, regulations and policies:</a:t>
            </a:r>
          </a:p>
          <a:p>
            <a:pPr marL="742950" lvl="1" indent="-285750" eaLnBrk="1" hangingPunct="1">
              <a:buFont typeface="Arial" panose="020B0604020202020204" pitchFamily="34" charset="0"/>
              <a:buChar char="•"/>
              <a:defRPr/>
            </a:pPr>
            <a:r>
              <a:rPr lang="en-US" sz="2000" dirty="0">
                <a:latin typeface="Arial" charset="0"/>
                <a:cs typeface="Arial" charset="0"/>
              </a:rPr>
              <a:t>Competition in Contracting Act (CICA)</a:t>
            </a:r>
          </a:p>
          <a:p>
            <a:pPr marL="742950" lvl="1" indent="-285750" eaLnBrk="1" hangingPunct="1">
              <a:buFont typeface="Arial" panose="020B0604020202020204" pitchFamily="34" charset="0"/>
              <a:buChar char="•"/>
              <a:defRPr/>
            </a:pPr>
            <a:r>
              <a:rPr lang="en-US" sz="2000" dirty="0">
                <a:latin typeface="Arial" charset="0"/>
                <a:cs typeface="Arial" charset="0"/>
              </a:rPr>
              <a:t>Federal Acquisition Regulation (FAR)</a:t>
            </a:r>
          </a:p>
          <a:p>
            <a:pPr marL="742950" lvl="1" indent="-285750" eaLnBrk="1" hangingPunct="1">
              <a:buFont typeface="Arial" panose="020B0604020202020204" pitchFamily="34" charset="0"/>
              <a:buChar char="•"/>
              <a:defRPr/>
            </a:pPr>
            <a:r>
              <a:rPr lang="en-US" sz="2000" dirty="0">
                <a:latin typeface="Arial" charset="0"/>
                <a:cs typeface="Arial" charset="0"/>
              </a:rPr>
              <a:t>HHS Acquisition Regulations (HHSAR)</a:t>
            </a:r>
          </a:p>
          <a:p>
            <a:pPr marL="742950" lvl="1" indent="-285750" eaLnBrk="1" hangingPunct="1">
              <a:buFont typeface="Arial" panose="020B0604020202020204" pitchFamily="34" charset="0"/>
              <a:buChar char="•"/>
              <a:defRPr/>
            </a:pPr>
            <a:r>
              <a:rPr lang="en-US" sz="2000" dirty="0">
                <a:latin typeface="Arial" charset="0"/>
                <a:cs typeface="Arial" charset="0"/>
              </a:rPr>
              <a:t>Precedent: United States Court of Federal Claims (COFC); Government Accountability Office (GAO)  </a:t>
            </a:r>
          </a:p>
          <a:p>
            <a:pPr marL="742950" lvl="1" indent="-285750" eaLnBrk="1" hangingPunct="1">
              <a:buFont typeface="Arial" panose="020B0604020202020204" pitchFamily="34" charset="0"/>
              <a:buChar char="•"/>
              <a:defRPr/>
            </a:pPr>
            <a:endParaRPr lang="en-US" sz="2000" dirty="0">
              <a:latin typeface="Arial" charset="0"/>
              <a:cs typeface="Arial" charset="0"/>
            </a:endParaRPr>
          </a:p>
          <a:p>
            <a:r>
              <a:rPr lang="en-US" altLang="en-US" sz="2000" dirty="0">
                <a:latin typeface="Arial" panose="020B0604020202020204" pitchFamily="34" charset="0"/>
              </a:rPr>
              <a:t>Overlap: Human subjects and animal research; financial conflicts of interest; salary rate limitations; cost principles </a:t>
            </a:r>
          </a:p>
          <a:p>
            <a:endParaRPr lang="en-US" dirty="0"/>
          </a:p>
        </p:txBody>
      </p:sp>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Contract Overview</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6</a:t>
            </a:fld>
            <a:endParaRPr lang="en-US" altLang="en-US"/>
          </a:p>
        </p:txBody>
      </p:sp>
    </p:spTree>
    <p:extLst>
      <p:ext uri="{BB962C8B-B14F-4D97-AF65-F5344CB8AC3E}">
        <p14:creationId xmlns:p14="http://schemas.microsoft.com/office/powerpoint/2010/main" val="171892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798638"/>
            <a:ext cx="8229600" cy="4525962"/>
          </a:xfrm>
        </p:spPr>
        <p:txBody>
          <a:bodyPr/>
          <a:lstStyle/>
          <a:p>
            <a:r>
              <a:rPr lang="en-US" altLang="en-US" sz="2400" u="sng" dirty="0"/>
              <a:t>Fixed Price</a:t>
            </a:r>
          </a:p>
          <a:p>
            <a:pPr lvl="2"/>
            <a:r>
              <a:rPr lang="en-US" altLang="en-US" sz="1600" dirty="0"/>
              <a:t>Used when risk is minimal, or can be predicted with an acceptable degree of certainty.</a:t>
            </a:r>
          </a:p>
          <a:p>
            <a:pPr lvl="2"/>
            <a:r>
              <a:rPr lang="en-US" altLang="en-US" sz="1600" dirty="0"/>
              <a:t>Examples: Firm-Fixed-Price; Fixed-Price w/ Economic Price 			  Adjustment; Fixed-Price, Incentive</a:t>
            </a:r>
          </a:p>
          <a:p>
            <a:pPr lvl="2"/>
            <a:r>
              <a:rPr lang="en-US" altLang="en-US" sz="1600" dirty="0"/>
              <a:t>Preferred type; required for Commercial Items, Sealed Bidding</a:t>
            </a:r>
          </a:p>
          <a:p>
            <a:r>
              <a:rPr lang="en-US" altLang="en-US" sz="2400" u="sng" dirty="0"/>
              <a:t>Cost Reimbursement</a:t>
            </a:r>
          </a:p>
          <a:p>
            <a:pPr lvl="2"/>
            <a:r>
              <a:rPr lang="en-US" altLang="en-US" sz="1600" dirty="0"/>
              <a:t>Used only when requirements cannot be defined sufficiently, or uncertainties do not permit costs to be estimated with sufficient accuracy.</a:t>
            </a:r>
          </a:p>
          <a:p>
            <a:pPr lvl="2"/>
            <a:r>
              <a:rPr lang="en-US" altLang="en-US" sz="1600" dirty="0"/>
              <a:t>Examples: Cost; Cost-Plus-Fee (Fixed, Incentive, Award); CPFF-			Completion; CPFF-Term</a:t>
            </a:r>
          </a:p>
          <a:p>
            <a:r>
              <a:rPr lang="en-US" altLang="en-US" sz="2400" u="sng" dirty="0"/>
              <a:t>Indefinite-Delivery</a:t>
            </a:r>
          </a:p>
          <a:p>
            <a:pPr lvl="2"/>
            <a:r>
              <a:rPr lang="en-US" altLang="en-US" sz="1600" dirty="0"/>
              <a:t>Used when exact time/exact quantities are not known at time of contract award.</a:t>
            </a:r>
          </a:p>
          <a:p>
            <a:pPr lvl="2"/>
            <a:r>
              <a:rPr lang="en-US" altLang="en-US" sz="1600" dirty="0"/>
              <a:t>Work is awarded through Delivery/Task Orders</a:t>
            </a:r>
          </a:p>
          <a:p>
            <a:pPr lvl="2"/>
            <a:r>
              <a:rPr lang="en-US" altLang="en-US" sz="1600" dirty="0"/>
              <a:t>Examples: Definite-Quantity; Indefinite-Quantity; Requirements</a:t>
            </a:r>
          </a:p>
        </p:txBody>
      </p:sp>
      <p:sp>
        <p:nvSpPr>
          <p:cNvPr id="33795" name="Title 2"/>
          <p:cNvSpPr>
            <a:spLocks noGrp="1"/>
          </p:cNvSpPr>
          <p:nvPr>
            <p:ph type="title"/>
          </p:nvPr>
        </p:nvSpPr>
        <p:spPr/>
        <p:txBody>
          <a:bodyPr>
            <a:normAutofit/>
          </a:bodyPr>
          <a:lstStyle/>
          <a:p>
            <a:r>
              <a:rPr lang="en-US" altLang="en-US" sz="3200" u="sng" dirty="0">
                <a:latin typeface="FrankRuehl" panose="020E0503060101010101" pitchFamily="34" charset="-79"/>
                <a:cs typeface="FrankRuehl" panose="020E0503060101010101" pitchFamily="34" charset="-79"/>
              </a:rPr>
              <a:t>Types of Contracts (FAR Part 16)</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FC2091-3601-4279-A58F-0D74140601BD}" type="slidenum">
              <a:rPr lang="en-US" altLang="en-US" smtClean="0">
                <a:solidFill>
                  <a:srgbClr val="7F7F7F"/>
                </a:solidFill>
                <a:latin typeface="Calibri" panose="020F0502020204030204" pitchFamily="34" charset="0"/>
              </a:rPr>
              <a:pPr/>
              <a:t>7</a:t>
            </a:fld>
            <a:endParaRPr lang="en-US" altLang="en-US">
              <a:solidFill>
                <a:srgbClr val="7F7F7F"/>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FAR 2.101:</a:t>
            </a:r>
          </a:p>
          <a:p>
            <a:endParaRPr lang="en-US" dirty="0"/>
          </a:p>
          <a:p>
            <a:pPr marL="0" indent="0">
              <a:buNone/>
            </a:pPr>
            <a:r>
              <a:rPr lang="en-US" sz="2400" dirty="0"/>
              <a:t>“Solicitation” means any request to submit offers or quotations to the Government. Solicitations under sealed bid procedures are called “invitations for bids.” Solicitations under negotiated procedures are called “requests for proposals.” Solicitations under simplified acquisition procedures may require submission of either a quotation or an offer.</a:t>
            </a:r>
          </a:p>
        </p:txBody>
      </p:sp>
      <p:sp>
        <p:nvSpPr>
          <p:cNvPr id="3" name="Title 2"/>
          <p:cNvSpPr>
            <a:spLocks noGrp="1"/>
          </p:cNvSpPr>
          <p:nvPr>
            <p:ph type="title"/>
          </p:nvPr>
        </p:nvSpPr>
        <p:spPr/>
        <p:txBody>
          <a:bodyPr>
            <a:normAutofit/>
          </a:bodyPr>
          <a:lstStyle/>
          <a:p>
            <a:r>
              <a:rPr lang="en-US" sz="3200" u="sng" dirty="0">
                <a:latin typeface="FrankRuehl" panose="020E0503060101010101" pitchFamily="34" charset="-79"/>
                <a:cs typeface="FrankRuehl" panose="020E0503060101010101" pitchFamily="34" charset="-79"/>
              </a:rPr>
              <a:t>Solicitations</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8</a:t>
            </a:fld>
            <a:endParaRPr lang="en-US" altLang="en-US"/>
          </a:p>
        </p:txBody>
      </p:sp>
    </p:spTree>
    <p:extLst>
      <p:ext uri="{BB962C8B-B14F-4D97-AF65-F5344CB8AC3E}">
        <p14:creationId xmlns:p14="http://schemas.microsoft.com/office/powerpoint/2010/main" val="303307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Communicates Government requirements to prospective contractors and solicits proposals.</a:t>
            </a:r>
          </a:p>
          <a:p>
            <a:r>
              <a:rPr lang="en-US" sz="2400" dirty="0"/>
              <a:t>Also describes the—</a:t>
            </a:r>
          </a:p>
          <a:p>
            <a:pPr lvl="1"/>
            <a:r>
              <a:rPr lang="en-US" sz="2000" dirty="0"/>
              <a:t>Anticipated terms and conditions that will apply to the contract;</a:t>
            </a:r>
          </a:p>
          <a:p>
            <a:pPr lvl="1"/>
            <a:r>
              <a:rPr lang="en-US" sz="2000" dirty="0"/>
              <a:t>Information required to be in the offeror’s proposal; and</a:t>
            </a:r>
          </a:p>
          <a:p>
            <a:pPr lvl="1"/>
            <a:r>
              <a:rPr lang="en-US" sz="2000" dirty="0"/>
              <a:t>Factors and significant </a:t>
            </a:r>
            <a:r>
              <a:rPr lang="en-US" sz="2000" dirty="0" err="1"/>
              <a:t>subfactors</a:t>
            </a:r>
            <a:r>
              <a:rPr lang="en-US" sz="2000" dirty="0"/>
              <a:t> that will be used to evaluate the proposal and their relative importance.</a:t>
            </a:r>
          </a:p>
          <a:p>
            <a:endParaRPr lang="en-US" sz="2400" dirty="0"/>
          </a:p>
        </p:txBody>
      </p:sp>
      <p:sp>
        <p:nvSpPr>
          <p:cNvPr id="3" name="Title 2"/>
          <p:cNvSpPr>
            <a:spLocks noGrp="1"/>
          </p:cNvSpPr>
          <p:nvPr>
            <p:ph type="title"/>
          </p:nvPr>
        </p:nvSpPr>
        <p:spPr/>
        <p:txBody>
          <a:bodyPr/>
          <a:lstStyle/>
          <a:p>
            <a:r>
              <a:rPr lang="en-US" sz="3200" u="sng" dirty="0">
                <a:latin typeface="FrankRuehl" panose="020E0503060101010101" pitchFamily="34" charset="-79"/>
                <a:cs typeface="FrankRuehl" panose="020E0503060101010101" pitchFamily="34" charset="-79"/>
              </a:rPr>
              <a:t>Requests for Proposals (RFP)</a:t>
            </a:r>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9</a:t>
            </a:fld>
            <a:endParaRPr lang="en-US" altLang="en-US"/>
          </a:p>
        </p:txBody>
      </p:sp>
    </p:spTree>
    <p:extLst>
      <p:ext uri="{BB962C8B-B14F-4D97-AF65-F5344CB8AC3E}">
        <p14:creationId xmlns:p14="http://schemas.microsoft.com/office/powerpoint/2010/main" val="1598787549"/>
      </p:ext>
    </p:extLst>
  </p:cSld>
  <p:clrMapOvr>
    <a:masterClrMapping/>
  </p:clrMapOvr>
</p:sld>
</file>

<file path=ppt/theme/theme1.xml><?xml version="1.0" encoding="utf-8"?>
<a:theme xmlns:a="http://schemas.openxmlformats.org/drawingml/2006/main" name="Office Theme">
  <a:themeElements>
    <a:clrScheme name="NIH OALM">
      <a:dk1>
        <a:srgbClr val="2F2B20"/>
      </a:dk1>
      <a:lt1>
        <a:srgbClr val="FFFFFF"/>
      </a:lt1>
      <a:dk2>
        <a:srgbClr val="5F5F5F"/>
      </a:dk2>
      <a:lt2>
        <a:srgbClr val="8DB6CD"/>
      </a:lt2>
      <a:accent1>
        <a:srgbClr val="6699CC"/>
      </a:accent1>
      <a:accent2>
        <a:srgbClr val="009ACD"/>
      </a:accent2>
      <a:accent3>
        <a:srgbClr val="9CBEBD"/>
      </a:accent3>
      <a:accent4>
        <a:srgbClr val="95A39D"/>
      </a:accent4>
      <a:accent5>
        <a:srgbClr val="CC3399"/>
      </a:accent5>
      <a:accent6>
        <a:srgbClr val="800080"/>
      </a:accent6>
      <a:hlink>
        <a:srgbClr val="009ACD"/>
      </a:hlink>
      <a:folHlink>
        <a:srgbClr val="CC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6883537B1154D9C336218D304A6EC" ma:contentTypeVersion="1" ma:contentTypeDescription="Create a new document." ma:contentTypeScope="" ma:versionID="56b1edd68737a2785dc74b8eb074382b">
  <xsd:schema xmlns:xsd="http://www.w3.org/2001/XMLSchema" xmlns:xs="http://www.w3.org/2001/XMLSchema" xmlns:p="http://schemas.microsoft.com/office/2006/metadata/properties" xmlns:ns2="f24dec6e-ef8a-4098-9e68-5eb61f99d0f0" targetNamespace="http://schemas.microsoft.com/office/2006/metadata/properties" ma:root="true" ma:fieldsID="b67a5d10874269a2606146e17030a93e" ns2:_="">
    <xsd:import namespace="f24dec6e-ef8a-4098-9e68-5eb61f99d0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dec6e-ef8a-4098-9e68-5eb61f99d0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A4E92-13E0-4C8A-AD9A-C3B26BB76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dec6e-ef8a-4098-9e68-5eb61f99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82986-4383-4FE5-8E78-5EE8DA3C4381}">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24dec6e-ef8a-4098-9e68-5eb61f99d0f0"/>
    <ds:schemaRef ds:uri="http://www.w3.org/XML/1998/namespace"/>
  </ds:schemaRefs>
</ds:datastoreItem>
</file>

<file path=customXml/itemProps3.xml><?xml version="1.0" encoding="utf-8"?>
<ds:datastoreItem xmlns:ds="http://schemas.openxmlformats.org/officeDocument/2006/customXml" ds:itemID="{573EE82A-0291-41F1-B289-593D2D5EC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10862</TotalTime>
  <Words>2383</Words>
  <Application>Microsoft Office PowerPoint</Application>
  <PresentationFormat>On-screen Show (4:3)</PresentationFormat>
  <Paragraphs>275</Paragraphs>
  <Slides>29</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FrankRuehl</vt:lpstr>
      <vt:lpstr>Wingdings</vt:lpstr>
      <vt:lpstr>Office Theme</vt:lpstr>
      <vt:lpstr>Custom Design</vt:lpstr>
      <vt:lpstr> Research and Development Contracts: Finding Opportunities &amp; Writing Proposals </vt:lpstr>
      <vt:lpstr>Contents</vt:lpstr>
      <vt:lpstr>Contracting Offices at NIH</vt:lpstr>
      <vt:lpstr>Examples of NIH R&amp;D Contracts</vt:lpstr>
      <vt:lpstr>Contract Overview</vt:lpstr>
      <vt:lpstr>Contract Overview</vt:lpstr>
      <vt:lpstr>Types of Contracts (FAR Part 16)</vt:lpstr>
      <vt:lpstr>Solicitations</vt:lpstr>
      <vt:lpstr>Requests for Proposals (RFP)</vt:lpstr>
      <vt:lpstr>Requests for Proposals (RFP)</vt:lpstr>
      <vt:lpstr>Broad Agency Announcement (BAA)</vt:lpstr>
      <vt:lpstr>Small Business Innovative Research (SBIR)</vt:lpstr>
      <vt:lpstr>NIH Contract Opportunities are Advertised</vt:lpstr>
      <vt:lpstr>Locating Contracting Opportunities: FBO</vt:lpstr>
      <vt:lpstr>Locating Contracting Opportunities: FBO  beta.SAM.gov</vt:lpstr>
      <vt:lpstr>Locating Contracting Opportunities: FBO  beta.SAM.gov</vt:lpstr>
      <vt:lpstr>NIH Guide</vt:lpstr>
      <vt:lpstr>Locating Contracting Opportunities: HHS Procurement Forecast</vt:lpstr>
      <vt:lpstr>HHS Procurement Forecast – Advanced Search</vt:lpstr>
      <vt:lpstr>Locating Contracting Opportunities: IC Websites</vt:lpstr>
      <vt:lpstr>R&amp;D Contracts – Award Process</vt:lpstr>
      <vt:lpstr>Proposal Evaluation - Technical</vt:lpstr>
      <vt:lpstr>Proposal Evaluation - Cost</vt:lpstr>
      <vt:lpstr>Past Performance Evaluation</vt:lpstr>
      <vt:lpstr>Competitive Range and Negotiations</vt:lpstr>
      <vt:lpstr>Source Selection</vt:lpstr>
      <vt:lpstr>Considerations</vt:lpstr>
      <vt:lpstr>Closing Remarks</vt:lpstr>
      <vt:lpstr>Regulations and Policy</vt:lpstr>
    </vt:vector>
  </TitlesOfParts>
  <Company>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R_D_Contracts_Finding_Opportunities_Writing_Proposals</dc:title>
  <dc:subject>Draft - OALM 2013 PPT Template - 1st choice</dc:subject>
  <dc:creator>NIH/OD/OALM</dc:creator>
  <cp:keywords>contracts, opportunities, proposals</cp:keywords>
  <dc:description>508 compliant 8/12/13</dc:description>
  <cp:lastModifiedBy>Levan, Sophie B.</cp:lastModifiedBy>
  <cp:revision>355</cp:revision>
  <cp:lastPrinted>2017-09-21T13:20:50Z</cp:lastPrinted>
  <dcterms:created xsi:type="dcterms:W3CDTF">2013-05-13T17:33:41Z</dcterms:created>
  <dcterms:modified xsi:type="dcterms:W3CDTF">2020-01-07T17:54:01Z</dcterms:modified>
  <cp:category>senior staff</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0x0101009636883537B1154D9C336218D304A6EC</vt:lpwstr>
  </property>
</Properties>
</file>