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4"/>
    <p:sldMasterId id="2147485426" r:id="rId5"/>
    <p:sldMasterId id="2147485451" r:id="rId6"/>
  </p:sldMasterIdLst>
  <p:notesMasterIdLst>
    <p:notesMasterId r:id="rId49"/>
  </p:notesMasterIdLst>
  <p:handoutMasterIdLst>
    <p:handoutMasterId r:id="rId50"/>
  </p:handoutMasterIdLst>
  <p:sldIdLst>
    <p:sldId id="1319" r:id="rId7"/>
    <p:sldId id="1318" r:id="rId8"/>
    <p:sldId id="1330" r:id="rId9"/>
    <p:sldId id="1320" r:id="rId10"/>
    <p:sldId id="1333" r:id="rId11"/>
    <p:sldId id="1322" r:id="rId12"/>
    <p:sldId id="1323" r:id="rId13"/>
    <p:sldId id="1324" r:id="rId14"/>
    <p:sldId id="1325" r:id="rId15"/>
    <p:sldId id="1312" r:id="rId16"/>
    <p:sldId id="1334" r:id="rId17"/>
    <p:sldId id="1292" r:id="rId18"/>
    <p:sldId id="1265" r:id="rId19"/>
    <p:sldId id="1311" r:id="rId20"/>
    <p:sldId id="1294" r:id="rId21"/>
    <p:sldId id="1310" r:id="rId22"/>
    <p:sldId id="1297" r:id="rId23"/>
    <p:sldId id="1260" r:id="rId24"/>
    <p:sldId id="1335" r:id="rId25"/>
    <p:sldId id="1329" r:id="rId26"/>
    <p:sldId id="1307" r:id="rId27"/>
    <p:sldId id="1308" r:id="rId28"/>
    <p:sldId id="1309" r:id="rId29"/>
    <p:sldId id="1263" r:id="rId30"/>
    <p:sldId id="1299" r:id="rId31"/>
    <p:sldId id="1271" r:id="rId32"/>
    <p:sldId id="1268" r:id="rId33"/>
    <p:sldId id="1276" r:id="rId34"/>
    <p:sldId id="1282" r:id="rId35"/>
    <p:sldId id="1283" r:id="rId36"/>
    <p:sldId id="1279" r:id="rId37"/>
    <p:sldId id="1280" r:id="rId38"/>
    <p:sldId id="1303" r:id="rId39"/>
    <p:sldId id="1287" r:id="rId40"/>
    <p:sldId id="1290" r:id="rId41"/>
    <p:sldId id="1291" r:id="rId42"/>
    <p:sldId id="1328" r:id="rId43"/>
    <p:sldId id="1301" r:id="rId44"/>
    <p:sldId id="1300" r:id="rId45"/>
    <p:sldId id="1302" r:id="rId46"/>
    <p:sldId id="1304" r:id="rId47"/>
    <p:sldId id="1326" r:id="rId4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6" userDrawn="1">
          <p15:clr>
            <a:srgbClr val="A4A3A4"/>
          </p15:clr>
        </p15:guide>
        <p15:guide id="2" pos="2179" userDrawn="1">
          <p15:clr>
            <a:srgbClr val="A4A3A4"/>
          </p15:clr>
        </p15:guide>
        <p15:guide id="3" orient="horz" pos="2927"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mple-O'Connor, Meredith (NIH/OD) [E]" initials="MT-O" lastIdx="11" clrIdx="0"/>
  <p:cmAuthor id="1" name="Halula, Madelon (NIH/NIAID) [E]" initials="MCH"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9D2601"/>
    <a:srgbClr val="0033CC"/>
    <a:srgbClr val="1008D6"/>
    <a:srgbClr val="5F5F5F"/>
    <a:srgbClr val="CCFFCC"/>
    <a:srgbClr val="33CCFF"/>
    <a:srgbClr val="00CCFF"/>
    <a:srgbClr val="336699"/>
    <a:srgbClr val="002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82801" autoAdjust="0"/>
  </p:normalViewPr>
  <p:slideViewPr>
    <p:cSldViewPr>
      <p:cViewPr varScale="1">
        <p:scale>
          <a:sx n="61" d="100"/>
          <a:sy n="61" d="100"/>
        </p:scale>
        <p:origin x="1590"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6" d="100"/>
          <a:sy n="76" d="100"/>
        </p:scale>
        <p:origin x="-2076" y="-90"/>
      </p:cViewPr>
      <p:guideLst>
        <p:guide orient="horz" pos="2946"/>
        <p:guide pos="2179"/>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4" y="0"/>
            <a:ext cx="2972421" cy="465138"/>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defTabSz="924967">
              <a:defRPr sz="1200"/>
            </a:lvl1pPr>
          </a:lstStyle>
          <a:p>
            <a:pPr>
              <a:defRPr/>
            </a:pPr>
            <a:endParaRPr lang="en-US" dirty="0"/>
          </a:p>
        </p:txBody>
      </p:sp>
      <p:sp>
        <p:nvSpPr>
          <p:cNvPr id="18435" name="Rectangle 3"/>
          <p:cNvSpPr>
            <a:spLocks noGrp="1" noChangeArrowheads="1"/>
          </p:cNvSpPr>
          <p:nvPr>
            <p:ph type="dt" sz="quarter" idx="1"/>
          </p:nvPr>
        </p:nvSpPr>
        <p:spPr bwMode="auto">
          <a:xfrm>
            <a:off x="3884030" y="0"/>
            <a:ext cx="2972421" cy="465138"/>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algn="r" defTabSz="924967">
              <a:defRPr sz="1200"/>
            </a:lvl1pPr>
          </a:lstStyle>
          <a:p>
            <a:pPr>
              <a:defRPr/>
            </a:pPr>
            <a:endParaRPr lang="en-US" dirty="0"/>
          </a:p>
        </p:txBody>
      </p:sp>
      <p:sp>
        <p:nvSpPr>
          <p:cNvPr id="18436" name="Rectangle 4"/>
          <p:cNvSpPr>
            <a:spLocks noGrp="1" noChangeArrowheads="1"/>
          </p:cNvSpPr>
          <p:nvPr>
            <p:ph type="ftr" sz="quarter" idx="2"/>
          </p:nvPr>
        </p:nvSpPr>
        <p:spPr bwMode="auto">
          <a:xfrm>
            <a:off x="4" y="8829675"/>
            <a:ext cx="2972421" cy="465138"/>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defTabSz="924967">
              <a:defRPr sz="1200"/>
            </a:lvl1pPr>
          </a:lstStyle>
          <a:p>
            <a:pPr>
              <a:defRPr/>
            </a:pPr>
            <a:endParaRPr lang="en-US" dirty="0"/>
          </a:p>
        </p:txBody>
      </p:sp>
      <p:sp>
        <p:nvSpPr>
          <p:cNvPr id="18437" name="Rectangle 5"/>
          <p:cNvSpPr>
            <a:spLocks noGrp="1" noChangeArrowheads="1"/>
          </p:cNvSpPr>
          <p:nvPr>
            <p:ph type="sldNum" sz="quarter" idx="3"/>
          </p:nvPr>
        </p:nvSpPr>
        <p:spPr bwMode="auto">
          <a:xfrm>
            <a:off x="3884030" y="8829675"/>
            <a:ext cx="2972421" cy="465138"/>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algn="r" defTabSz="924967">
              <a:defRPr sz="1200"/>
            </a:lvl1pPr>
          </a:lstStyle>
          <a:p>
            <a:pPr>
              <a:defRPr/>
            </a:pPr>
            <a:fld id="{4FFFEF2C-A1AB-4CBC-8C6D-D06F75FB72E5}" type="slidenum">
              <a:rPr lang="en-US"/>
              <a:pPr>
                <a:defRPr/>
              </a:pPr>
              <a:t>‹#›</a:t>
            </a:fld>
            <a:endParaRPr lang="en-US" dirty="0"/>
          </a:p>
        </p:txBody>
      </p:sp>
    </p:spTree>
    <p:extLst>
      <p:ext uri="{BB962C8B-B14F-4D97-AF65-F5344CB8AC3E}">
        <p14:creationId xmlns:p14="http://schemas.microsoft.com/office/powerpoint/2010/main" val="121025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 y="0"/>
            <a:ext cx="2972421" cy="465138"/>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defTabSz="924967">
              <a:defRPr sz="1200"/>
            </a:lvl1pPr>
          </a:lstStyle>
          <a:p>
            <a:pPr>
              <a:defRPr/>
            </a:pPr>
            <a:endParaRPr lang="en-US" dirty="0"/>
          </a:p>
        </p:txBody>
      </p:sp>
      <p:sp>
        <p:nvSpPr>
          <p:cNvPr id="4099" name="Rectangle 3"/>
          <p:cNvSpPr>
            <a:spLocks noGrp="1" noChangeArrowheads="1"/>
          </p:cNvSpPr>
          <p:nvPr>
            <p:ph type="dt" idx="1"/>
          </p:nvPr>
        </p:nvSpPr>
        <p:spPr bwMode="auto">
          <a:xfrm>
            <a:off x="3884030" y="0"/>
            <a:ext cx="2972421" cy="465138"/>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algn="r" defTabSz="924967">
              <a:defRPr sz="1200"/>
            </a:lvl1pPr>
          </a:lstStyle>
          <a:p>
            <a:pPr>
              <a:defRPr/>
            </a:pPr>
            <a:endParaRPr lang="en-US" dirty="0"/>
          </a:p>
        </p:txBody>
      </p:sp>
      <p:sp>
        <p:nvSpPr>
          <p:cNvPr id="8806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6421" y="4416429"/>
            <a:ext cx="5485158" cy="4183063"/>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4" y="8829675"/>
            <a:ext cx="2972421" cy="465138"/>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defTabSz="924967">
              <a:defRPr sz="1200"/>
            </a:lvl1pPr>
          </a:lstStyle>
          <a:p>
            <a:pPr>
              <a:defRPr/>
            </a:pPr>
            <a:endParaRPr lang="en-US" dirty="0"/>
          </a:p>
        </p:txBody>
      </p:sp>
      <p:sp>
        <p:nvSpPr>
          <p:cNvPr id="4103" name="Rectangle 7"/>
          <p:cNvSpPr>
            <a:spLocks noGrp="1" noChangeArrowheads="1"/>
          </p:cNvSpPr>
          <p:nvPr>
            <p:ph type="sldNum" sz="quarter" idx="5"/>
          </p:nvPr>
        </p:nvSpPr>
        <p:spPr bwMode="auto">
          <a:xfrm>
            <a:off x="3884030" y="8829675"/>
            <a:ext cx="2972421" cy="465138"/>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algn="r" defTabSz="924967">
              <a:defRPr sz="1200"/>
            </a:lvl1pPr>
          </a:lstStyle>
          <a:p>
            <a:pPr>
              <a:defRPr/>
            </a:pPr>
            <a:fld id="{6DB84531-532E-4955-9D8E-510EA9476B6B}" type="slidenum">
              <a:rPr lang="en-US"/>
              <a:pPr>
                <a:defRPr/>
              </a:pPr>
              <a:t>‹#›</a:t>
            </a:fld>
            <a:endParaRPr lang="en-US" dirty="0"/>
          </a:p>
        </p:txBody>
      </p:sp>
    </p:spTree>
    <p:extLst>
      <p:ext uri="{BB962C8B-B14F-4D97-AF65-F5344CB8AC3E}">
        <p14:creationId xmlns:p14="http://schemas.microsoft.com/office/powerpoint/2010/main" val="3581357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iaid.nih.gov/researchfunding/grant/strategy/pages/6default.aspx"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niaid.nih.gov/researchfunding/grant/strategy/pages/6assess.aspx#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Alternate</a:t>
            </a:r>
            <a:r>
              <a:rPr lang="en-US" baseline="0" dirty="0"/>
              <a:t> text: </a:t>
            </a:r>
            <a:r>
              <a:rPr lang="en-US" dirty="0"/>
              <a:t>Title Slide: </a:t>
            </a:r>
            <a:r>
              <a:rPr lang="en-US" sz="1200" dirty="0">
                <a:latin typeface="Garamond" panose="02020404030301010803" pitchFamily="18" charset="0"/>
              </a:rPr>
              <a:t>My application has been reviewed…so now what?</a:t>
            </a:r>
            <a:endParaRPr lang="en-US" dirty="0"/>
          </a:p>
        </p:txBody>
      </p:sp>
      <p:sp>
        <p:nvSpPr>
          <p:cNvPr id="4" name="Slide Number Placeholder 3"/>
          <p:cNvSpPr>
            <a:spLocks noGrp="1"/>
          </p:cNvSpPr>
          <p:nvPr>
            <p:ph type="sldNum" sz="quarter" idx="10"/>
          </p:nvPr>
        </p:nvSpPr>
        <p:spPr/>
        <p:txBody>
          <a:bodyPr/>
          <a:lstStyle/>
          <a:p>
            <a:pPr marL="0" marR="0" lvl="0" indent="0" algn="r" defTabSz="924967" rtl="0" eaLnBrk="1" fontAlgn="base" latinLnBrk="0" hangingPunct="1">
              <a:lnSpc>
                <a:spcPct val="100000"/>
              </a:lnSpc>
              <a:spcBef>
                <a:spcPct val="0"/>
              </a:spcBef>
              <a:spcAft>
                <a:spcPct val="0"/>
              </a:spcAft>
              <a:buClrTx/>
              <a:buSzTx/>
              <a:buFontTx/>
              <a:buNone/>
              <a:tabLst/>
              <a:defRPr/>
            </a:pPr>
            <a:fld id="{6DB84531-532E-4955-9D8E-510EA9476B6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24967"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4477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links here provide the site where you can find out about the dates of upcoming review meetings and the review group rosters.</a:t>
            </a:r>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11</a:t>
            </a:fld>
            <a:endParaRPr lang="en-US" dirty="0"/>
          </a:p>
        </p:txBody>
      </p:sp>
    </p:spTree>
    <p:extLst>
      <p:ext uri="{BB962C8B-B14F-4D97-AF65-F5344CB8AC3E}">
        <p14:creationId xmlns:p14="http://schemas.microsoft.com/office/powerpoint/2010/main" val="286506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Alternate</a:t>
            </a:r>
            <a:r>
              <a:rPr lang="en-US" baseline="0" dirty="0"/>
              <a:t> text:  The graphics at the bottom of this slide are three individuals sitting at a table holding up score cards.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12</a:t>
            </a:fld>
            <a:endParaRPr lang="en-US" dirty="0"/>
          </a:p>
        </p:txBody>
      </p:sp>
    </p:spTree>
    <p:extLst>
      <p:ext uri="{BB962C8B-B14F-4D97-AF65-F5344CB8AC3E}">
        <p14:creationId xmlns:p14="http://schemas.microsoft.com/office/powerpoint/2010/main" val="849401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Alternate</a:t>
            </a:r>
            <a:r>
              <a:rPr lang="en-US" baseline="0" dirty="0"/>
              <a:t> text:  The graphics at the bottom of this slide are three individuals sitting at a table holding up score cards.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13</a:t>
            </a:fld>
            <a:endParaRPr lang="en-US" dirty="0"/>
          </a:p>
        </p:txBody>
      </p:sp>
    </p:spTree>
    <p:extLst>
      <p:ext uri="{BB962C8B-B14F-4D97-AF65-F5344CB8AC3E}">
        <p14:creationId xmlns:p14="http://schemas.microsoft.com/office/powerpoint/2010/main" val="816634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Alternate</a:t>
            </a:r>
            <a:r>
              <a:rPr lang="en-US" baseline="0" dirty="0"/>
              <a:t> text:  The graphics at the bottom of this slide are three individuals sitting at a table holding up score cards.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14</a:t>
            </a:fld>
            <a:endParaRPr lang="en-US" dirty="0"/>
          </a:p>
        </p:txBody>
      </p:sp>
    </p:spTree>
    <p:extLst>
      <p:ext uri="{BB962C8B-B14F-4D97-AF65-F5344CB8AC3E}">
        <p14:creationId xmlns:p14="http://schemas.microsoft.com/office/powerpoint/2010/main" val="306181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After the meeting, all reviewed applications receive an overall impact score and summary statement prepared by the SRO.</a:t>
            </a:r>
          </a:p>
          <a:p>
            <a:r>
              <a:rPr lang="en-US" dirty="0">
                <a:effectLst/>
              </a:rPr>
              <a:t>NIH releases scores to you and your program officer in the Commons within three business days and uploads your summary statement within 30 days. </a:t>
            </a:r>
          </a:p>
          <a:p>
            <a:endParaRPr lang="en-US" dirty="0">
              <a:effectLst/>
            </a:endParaRPr>
          </a:p>
          <a:p>
            <a:r>
              <a:rPr lang="en-US" dirty="0">
                <a:effectLst/>
              </a:rPr>
              <a:t>Your summary statement has a lot of information: </a:t>
            </a:r>
          </a:p>
          <a:p>
            <a:r>
              <a:rPr lang="en-US" dirty="0">
                <a:effectLst/>
              </a:rPr>
              <a:t>bulleted critiques from your assigned reviewers </a:t>
            </a:r>
          </a:p>
          <a:p>
            <a:r>
              <a:rPr lang="en-US" dirty="0">
                <a:effectLst/>
              </a:rPr>
              <a:t>brief summary of the discussion </a:t>
            </a:r>
          </a:p>
          <a:p>
            <a:r>
              <a:rPr lang="en-US" dirty="0">
                <a:effectLst/>
              </a:rPr>
              <a:t>overall impact score and percentile for R01s </a:t>
            </a:r>
          </a:p>
          <a:p>
            <a:r>
              <a:rPr lang="en-US" dirty="0">
                <a:effectLst/>
              </a:rPr>
              <a:t>criterion scores from your assigned reviewers </a:t>
            </a:r>
          </a:p>
          <a:p>
            <a:r>
              <a:rPr lang="en-US" dirty="0">
                <a:effectLst/>
              </a:rPr>
              <a:t>recommended budget </a:t>
            </a:r>
          </a:p>
          <a:p>
            <a:r>
              <a:rPr lang="en-US" dirty="0">
                <a:effectLst/>
              </a:rPr>
              <a:t>human and animal subjects codes </a:t>
            </a:r>
          </a:p>
          <a:p>
            <a:r>
              <a:rPr lang="en-US" dirty="0">
                <a:effectLst/>
              </a:rPr>
              <a:t>any administrative comments </a:t>
            </a:r>
          </a:p>
          <a:p>
            <a:r>
              <a:rPr lang="en-US" dirty="0">
                <a:effectLst/>
              </a:rPr>
              <a:t>If necessary, you'll use this information to revise a fixable application as we describe in </a:t>
            </a:r>
            <a:r>
              <a:rPr lang="en-US" dirty="0">
                <a:effectLst/>
                <a:hlinkClick r:id="rId3" action="ppaction://hlinkfile"/>
              </a:rPr>
              <a:t>Part 6. If Not Funded</a:t>
            </a:r>
            <a:r>
              <a:rPr lang="en-US" dirty="0">
                <a:effectLst/>
              </a:rPr>
              <a:t>. </a:t>
            </a:r>
          </a:p>
          <a:p>
            <a:r>
              <a:rPr lang="en-US" dirty="0">
                <a:effectLst/>
              </a:rPr>
              <a:t>But keep in mind that although your summary statement gives you critical feedback, it is not an exhaustive critique or a teaching tool containing every point reviewers found to be problematic. We tell you more in </a:t>
            </a:r>
            <a:r>
              <a:rPr lang="en-US" dirty="0">
                <a:effectLst/>
                <a:hlinkClick r:id="rId4" action="ppaction://hlinkfile"/>
              </a:rPr>
              <a:t>Assess Peer Review Results</a:t>
            </a:r>
            <a:r>
              <a:rPr lang="en-US" dirty="0">
                <a:effectLst/>
              </a:rPr>
              <a:t> in What to Do if You Get Bad News in Part 6.</a:t>
            </a:r>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15</a:t>
            </a:fld>
            <a:endParaRPr lang="en-US" dirty="0"/>
          </a:p>
        </p:txBody>
      </p:sp>
    </p:spTree>
    <p:extLst>
      <p:ext uri="{BB962C8B-B14F-4D97-AF65-F5344CB8AC3E}">
        <p14:creationId xmlns:p14="http://schemas.microsoft.com/office/powerpoint/2010/main" val="2718147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Alternate</a:t>
            </a:r>
            <a:r>
              <a:rPr lang="en-US" baseline="0" dirty="0"/>
              <a:t> text:  The graphics at the bottom of this slide are three individuals sitting at a table holding up score cards.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16</a:t>
            </a:fld>
            <a:endParaRPr lang="en-US" dirty="0"/>
          </a:p>
        </p:txBody>
      </p:sp>
    </p:spTree>
    <p:extLst>
      <p:ext uri="{BB962C8B-B14F-4D97-AF65-F5344CB8AC3E}">
        <p14:creationId xmlns:p14="http://schemas.microsoft.com/office/powerpoint/2010/main" val="3115169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17</a:t>
            </a:fld>
            <a:endParaRPr lang="en-US" dirty="0"/>
          </a:p>
        </p:txBody>
      </p:sp>
    </p:spTree>
    <p:extLst>
      <p:ext uri="{BB962C8B-B14F-4D97-AF65-F5344CB8AC3E}">
        <p14:creationId xmlns:p14="http://schemas.microsoft.com/office/powerpoint/2010/main" val="884798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18</a:t>
            </a:fld>
            <a:endParaRPr lang="en-US" dirty="0"/>
          </a:p>
        </p:txBody>
      </p:sp>
    </p:spTree>
    <p:extLst>
      <p:ext uri="{BB962C8B-B14F-4D97-AF65-F5344CB8AC3E}">
        <p14:creationId xmlns:p14="http://schemas.microsoft.com/office/powerpoint/2010/main" val="2322154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Alternate Text: Picture of a figure holding up the best practice sign</a:t>
            </a:r>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19</a:t>
            </a:fld>
            <a:endParaRPr lang="en-US" dirty="0"/>
          </a:p>
        </p:txBody>
      </p:sp>
    </p:spTree>
    <p:extLst>
      <p:ext uri="{BB962C8B-B14F-4D97-AF65-F5344CB8AC3E}">
        <p14:creationId xmlns:p14="http://schemas.microsoft.com/office/powerpoint/2010/main" val="2349263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Alternate text:  The image at the top of</a:t>
            </a:r>
            <a:r>
              <a:rPr lang="en-US" baseline="0" dirty="0"/>
              <a:t> the slide </a:t>
            </a:r>
            <a:r>
              <a:rPr lang="en-US" dirty="0"/>
              <a:t>is a stick</a:t>
            </a:r>
            <a:r>
              <a:rPr lang="en-US" baseline="0" dirty="0"/>
              <a:t> figure </a:t>
            </a:r>
            <a:r>
              <a:rPr lang="en-US" dirty="0"/>
              <a:t>with a light bulb over their head and their hand raised by the light bulb.</a:t>
            </a:r>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575110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9637" indent="-288322" eaLnBrk="0" hangingPunct="0">
              <a:defRPr>
                <a:solidFill>
                  <a:schemeClr val="tx1"/>
                </a:solidFill>
                <a:latin typeface="Arial" charset="0"/>
                <a:ea typeface="ＭＳ Ｐゴシック" charset="-128"/>
              </a:defRPr>
            </a:lvl2pPr>
            <a:lvl3pPr marL="1153287" indent="-230657" eaLnBrk="0" hangingPunct="0">
              <a:defRPr>
                <a:solidFill>
                  <a:schemeClr val="tx1"/>
                </a:solidFill>
                <a:latin typeface="Arial" charset="0"/>
                <a:ea typeface="ＭＳ Ｐゴシック" charset="-128"/>
              </a:defRPr>
            </a:lvl3pPr>
            <a:lvl4pPr marL="1614602" indent="-230657" eaLnBrk="0" hangingPunct="0">
              <a:defRPr>
                <a:solidFill>
                  <a:schemeClr val="tx1"/>
                </a:solidFill>
                <a:latin typeface="Arial" charset="0"/>
                <a:ea typeface="ＭＳ Ｐゴシック" charset="-128"/>
              </a:defRPr>
            </a:lvl4pPr>
            <a:lvl5pPr marL="2075917" indent="-230657" eaLnBrk="0" hangingPunct="0">
              <a:defRPr>
                <a:solidFill>
                  <a:schemeClr val="tx1"/>
                </a:solidFill>
                <a:latin typeface="Arial" charset="0"/>
                <a:ea typeface="ＭＳ Ｐゴシック" charset="-128"/>
              </a:defRPr>
            </a:lvl5pPr>
            <a:lvl6pPr marL="2537231" indent="-230657" defTabSz="461315" eaLnBrk="0" fontAlgn="base" hangingPunct="0">
              <a:spcBef>
                <a:spcPct val="0"/>
              </a:spcBef>
              <a:spcAft>
                <a:spcPct val="0"/>
              </a:spcAft>
              <a:defRPr>
                <a:solidFill>
                  <a:schemeClr val="tx1"/>
                </a:solidFill>
                <a:latin typeface="Arial" charset="0"/>
                <a:ea typeface="ＭＳ Ｐゴシック" charset="-128"/>
              </a:defRPr>
            </a:lvl6pPr>
            <a:lvl7pPr marL="2998546" indent="-230657" defTabSz="461315" eaLnBrk="0" fontAlgn="base" hangingPunct="0">
              <a:spcBef>
                <a:spcPct val="0"/>
              </a:spcBef>
              <a:spcAft>
                <a:spcPct val="0"/>
              </a:spcAft>
              <a:defRPr>
                <a:solidFill>
                  <a:schemeClr val="tx1"/>
                </a:solidFill>
                <a:latin typeface="Arial" charset="0"/>
                <a:ea typeface="ＭＳ Ｐゴシック" charset="-128"/>
              </a:defRPr>
            </a:lvl7pPr>
            <a:lvl8pPr marL="3459861" indent="-230657" defTabSz="461315" eaLnBrk="0" fontAlgn="base" hangingPunct="0">
              <a:spcBef>
                <a:spcPct val="0"/>
              </a:spcBef>
              <a:spcAft>
                <a:spcPct val="0"/>
              </a:spcAft>
              <a:defRPr>
                <a:solidFill>
                  <a:schemeClr val="tx1"/>
                </a:solidFill>
                <a:latin typeface="Arial" charset="0"/>
                <a:ea typeface="ＭＳ Ｐゴシック" charset="-128"/>
              </a:defRPr>
            </a:lvl8pPr>
            <a:lvl9pPr marL="3921176" indent="-230657" defTabSz="461315"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924967" rtl="0" eaLnBrk="1" fontAlgn="base" latinLnBrk="0" hangingPunct="1">
              <a:lnSpc>
                <a:spcPct val="100000"/>
              </a:lnSpc>
              <a:spcBef>
                <a:spcPct val="0"/>
              </a:spcBef>
              <a:spcAft>
                <a:spcPct val="0"/>
              </a:spcAft>
              <a:buClrTx/>
              <a:buSzTx/>
              <a:buFontTx/>
              <a:buNone/>
              <a:tabLst/>
              <a:defRPr/>
            </a:pPr>
            <a:fld id="{58F86493-E4ED-4ADC-8720-ADD87267B3BB}" type="slidenum">
              <a:rPr kumimoji="0" lang="en-US" altLang="en-US" sz="1200" b="0" i="0" u="none" strike="noStrike" kern="1200" cap="none" spc="0" normalizeH="0" baseline="0" noProof="0" smtClean="0">
                <a:ln>
                  <a:noFill/>
                </a:ln>
                <a:solidFill>
                  <a:srgbClr val="000000"/>
                </a:solidFill>
                <a:effectLst/>
                <a:uLnTx/>
                <a:uFillTx/>
                <a:latin typeface="Calibri" charset="0"/>
                <a:ea typeface="ＭＳ Ｐゴシック" charset="-128"/>
                <a:cs typeface="Arial" pitchFamily="34" charset="0"/>
              </a:rPr>
              <a:pPr marL="0" marR="0" lvl="0" indent="0" algn="r" defTabSz="924967"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cs typeface="Arial"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Alternate</a:t>
            </a:r>
            <a:r>
              <a:rPr lang="en-US" baseline="0" dirty="0"/>
              <a:t> text: </a:t>
            </a:r>
            <a:r>
              <a:rPr lang="en-US" altLang="en-US" dirty="0">
                <a:ea typeface="ＭＳ Ｐゴシック" charset="-128"/>
              </a:rPr>
              <a:t>The goal for today’s session is how to start with your great idea as in a light bulb, complete an NIH grant application, and navigate the NIH black box that could lead to dollars for your research.</a:t>
            </a:r>
          </a:p>
        </p:txBody>
      </p:sp>
    </p:spTree>
    <p:extLst>
      <p:ext uri="{BB962C8B-B14F-4D97-AF65-F5344CB8AC3E}">
        <p14:creationId xmlns:p14="http://schemas.microsoft.com/office/powerpoint/2010/main" val="1080645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Alternate</a:t>
            </a:r>
            <a:r>
              <a:rPr lang="en-US" baseline="0" dirty="0"/>
              <a:t> text:  The graphics at the top of this slide are dollar bills with a $ and smiley face and feet.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21</a:t>
            </a:fld>
            <a:endParaRPr lang="en-US" dirty="0"/>
          </a:p>
        </p:txBody>
      </p:sp>
    </p:spTree>
    <p:extLst>
      <p:ext uri="{BB962C8B-B14F-4D97-AF65-F5344CB8AC3E}">
        <p14:creationId xmlns:p14="http://schemas.microsoft.com/office/powerpoint/2010/main" val="1509650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Alternate</a:t>
            </a:r>
            <a:r>
              <a:rPr lang="en-US" baseline="0" dirty="0"/>
              <a:t> text:  The graphics at the top of this slide are dollar bills with a $ and smiley face and feet.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22</a:t>
            </a:fld>
            <a:endParaRPr lang="en-US" dirty="0"/>
          </a:p>
        </p:txBody>
      </p:sp>
    </p:spTree>
    <p:extLst>
      <p:ext uri="{BB962C8B-B14F-4D97-AF65-F5344CB8AC3E}">
        <p14:creationId xmlns:p14="http://schemas.microsoft.com/office/powerpoint/2010/main" val="458749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Alternate</a:t>
            </a:r>
            <a:r>
              <a:rPr lang="en-US" baseline="0" dirty="0"/>
              <a:t> text:  The graphics at the top of this slide are dollar bills with a $ and smiley face and feet.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23</a:t>
            </a:fld>
            <a:endParaRPr lang="en-US" dirty="0"/>
          </a:p>
        </p:txBody>
      </p:sp>
    </p:spTree>
    <p:extLst>
      <p:ext uri="{BB962C8B-B14F-4D97-AF65-F5344CB8AC3E}">
        <p14:creationId xmlns:p14="http://schemas.microsoft.com/office/powerpoint/2010/main" val="3832122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Alternate</a:t>
            </a:r>
            <a:r>
              <a:rPr lang="en-US" baseline="0" dirty="0"/>
              <a:t> text:  The graphics at the top of this slide is a stick figure with a question mark over the head.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24</a:t>
            </a:fld>
            <a:endParaRPr lang="en-US" dirty="0"/>
          </a:p>
        </p:txBody>
      </p:sp>
    </p:spTree>
    <p:extLst>
      <p:ext uri="{BB962C8B-B14F-4D97-AF65-F5344CB8AC3E}">
        <p14:creationId xmlns:p14="http://schemas.microsoft.com/office/powerpoint/2010/main" val="3236723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Roster follows</a:t>
            </a:r>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25</a:t>
            </a:fld>
            <a:endParaRPr lang="en-US" dirty="0"/>
          </a:p>
        </p:txBody>
      </p:sp>
    </p:spTree>
    <p:extLst>
      <p:ext uri="{BB962C8B-B14F-4D97-AF65-F5344CB8AC3E}">
        <p14:creationId xmlns:p14="http://schemas.microsoft.com/office/powerpoint/2010/main" val="1962786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Alternate</a:t>
            </a:r>
            <a:r>
              <a:rPr lang="en-US" baseline="0" dirty="0"/>
              <a:t> text:  The graphics at the bottom of this slide is a stick figure with a clipboard with a checklist.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26</a:t>
            </a:fld>
            <a:endParaRPr lang="en-US" dirty="0"/>
          </a:p>
        </p:txBody>
      </p:sp>
    </p:spTree>
    <p:extLst>
      <p:ext uri="{BB962C8B-B14F-4D97-AF65-F5344CB8AC3E}">
        <p14:creationId xmlns:p14="http://schemas.microsoft.com/office/powerpoint/2010/main" val="1965748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Alternate</a:t>
            </a:r>
            <a:r>
              <a:rPr lang="en-US" baseline="0" dirty="0"/>
              <a:t> text:  The graphics at the bottom of this slide is a stick figure with a clipboard with a checklist.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27</a:t>
            </a:fld>
            <a:endParaRPr lang="en-US" dirty="0"/>
          </a:p>
        </p:txBody>
      </p:sp>
    </p:spTree>
    <p:extLst>
      <p:ext uri="{BB962C8B-B14F-4D97-AF65-F5344CB8AC3E}">
        <p14:creationId xmlns:p14="http://schemas.microsoft.com/office/powerpoint/2010/main" val="567250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Alternate</a:t>
            </a:r>
            <a:r>
              <a:rPr lang="en-US" baseline="0" dirty="0"/>
              <a:t> text:  The graphics at the top of this slide is a stick figure sitting on an hourglass.</a:t>
            </a:r>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28</a:t>
            </a:fld>
            <a:endParaRPr lang="en-US" dirty="0"/>
          </a:p>
        </p:txBody>
      </p:sp>
    </p:spTree>
    <p:extLst>
      <p:ext uri="{BB962C8B-B14F-4D97-AF65-F5344CB8AC3E}">
        <p14:creationId xmlns:p14="http://schemas.microsoft.com/office/powerpoint/2010/main" val="1933579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Alternate</a:t>
            </a:r>
            <a:r>
              <a:rPr lang="en-US" baseline="0" dirty="0"/>
              <a:t> text:  The graphics at the top of this slide is a stick figure sitting on an hourglass.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29</a:t>
            </a:fld>
            <a:endParaRPr lang="en-US" dirty="0"/>
          </a:p>
        </p:txBody>
      </p:sp>
    </p:spTree>
    <p:extLst>
      <p:ext uri="{BB962C8B-B14F-4D97-AF65-F5344CB8AC3E}">
        <p14:creationId xmlns:p14="http://schemas.microsoft.com/office/powerpoint/2010/main" val="775119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Alternate</a:t>
            </a:r>
            <a:r>
              <a:rPr lang="en-US" baseline="0" dirty="0"/>
              <a:t> text:  The graphics at the top of this slide is a stick figure sitting on an hourglass.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30</a:t>
            </a:fld>
            <a:endParaRPr lang="en-US" dirty="0"/>
          </a:p>
        </p:txBody>
      </p:sp>
    </p:spTree>
    <p:extLst>
      <p:ext uri="{BB962C8B-B14F-4D97-AF65-F5344CB8AC3E}">
        <p14:creationId xmlns:p14="http://schemas.microsoft.com/office/powerpoint/2010/main" val="4030419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3</a:t>
            </a:fld>
            <a:endParaRPr lang="en-US" dirty="0"/>
          </a:p>
        </p:txBody>
      </p:sp>
    </p:spTree>
    <p:extLst>
      <p:ext uri="{BB962C8B-B14F-4D97-AF65-F5344CB8AC3E}">
        <p14:creationId xmlns:p14="http://schemas.microsoft.com/office/powerpoint/2010/main" val="305950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Alternate</a:t>
            </a:r>
            <a:r>
              <a:rPr lang="en-US" baseline="0" dirty="0"/>
              <a:t> text:  The graphics at the top of this slide is a stick figure sitting on an hourglass.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31</a:t>
            </a:fld>
            <a:endParaRPr lang="en-US" dirty="0"/>
          </a:p>
        </p:txBody>
      </p:sp>
    </p:spTree>
    <p:extLst>
      <p:ext uri="{BB962C8B-B14F-4D97-AF65-F5344CB8AC3E}">
        <p14:creationId xmlns:p14="http://schemas.microsoft.com/office/powerpoint/2010/main" val="3853582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Alternate</a:t>
            </a:r>
            <a:r>
              <a:rPr lang="en-US" baseline="0" dirty="0"/>
              <a:t> text:  The graphics at the top of this slide is a stick figure sitting on an hourglass.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32</a:t>
            </a:fld>
            <a:endParaRPr lang="en-US" dirty="0"/>
          </a:p>
        </p:txBody>
      </p:sp>
    </p:spTree>
    <p:extLst>
      <p:ext uri="{BB962C8B-B14F-4D97-AF65-F5344CB8AC3E}">
        <p14:creationId xmlns:p14="http://schemas.microsoft.com/office/powerpoint/2010/main" val="3218035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Alternate</a:t>
            </a:r>
            <a:r>
              <a:rPr lang="en-US" baseline="0" dirty="0"/>
              <a:t> text:  The graphics at the top of this slide are two stick figures shaking hands.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33</a:t>
            </a:fld>
            <a:endParaRPr lang="en-US" dirty="0"/>
          </a:p>
        </p:txBody>
      </p:sp>
    </p:spTree>
    <p:extLst>
      <p:ext uri="{BB962C8B-B14F-4D97-AF65-F5344CB8AC3E}">
        <p14:creationId xmlns:p14="http://schemas.microsoft.com/office/powerpoint/2010/main" val="2318793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79" eaLnBrk="1" hangingPunct="1">
              <a:defRPr/>
            </a:pPr>
            <a:r>
              <a:rPr lang="en-US" dirty="0"/>
              <a:t>Alternate</a:t>
            </a:r>
            <a:r>
              <a:rPr lang="en-US" baseline="0" dirty="0"/>
              <a:t> text:  The graphics at the top of this slide are two stick figures shaking hands.</a:t>
            </a:r>
            <a:endParaRPr lang="en-US" dirty="0"/>
          </a:p>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908813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79" eaLnBrk="1" hangingPunct="1">
              <a:defRPr/>
            </a:pPr>
            <a:r>
              <a:rPr lang="en-US" dirty="0"/>
              <a:t>Alternate</a:t>
            </a:r>
            <a:r>
              <a:rPr lang="en-US" baseline="0" dirty="0"/>
              <a:t> text:  The graphics at the top of this slide are two stick figures communicating through cans connected with string.</a:t>
            </a:r>
            <a:endParaRPr lang="en-US" dirty="0"/>
          </a:p>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345378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Alternate</a:t>
            </a:r>
            <a:r>
              <a:rPr lang="en-US" baseline="0" dirty="0"/>
              <a:t> text:  The graphics at the top of this slide are two stick figures communicating through cans connected with string.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36</a:t>
            </a:fld>
            <a:endParaRPr lang="en-US" dirty="0"/>
          </a:p>
        </p:txBody>
      </p:sp>
    </p:spTree>
    <p:extLst>
      <p:ext uri="{BB962C8B-B14F-4D97-AF65-F5344CB8AC3E}">
        <p14:creationId xmlns:p14="http://schemas.microsoft.com/office/powerpoint/2010/main" val="3149759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37</a:t>
            </a:fld>
            <a:endParaRPr lang="en-US" dirty="0"/>
          </a:p>
        </p:txBody>
      </p:sp>
    </p:spTree>
    <p:extLst>
      <p:ext uri="{BB962C8B-B14F-4D97-AF65-F5344CB8AC3E}">
        <p14:creationId xmlns:p14="http://schemas.microsoft.com/office/powerpoint/2010/main" val="3979717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Alternate</a:t>
            </a:r>
            <a:r>
              <a:rPr lang="en-US" baseline="0" dirty="0"/>
              <a:t> text:  The graphics at the top of this slide is a stick figure with a question mark over the head.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38</a:t>
            </a:fld>
            <a:endParaRPr lang="en-US" dirty="0"/>
          </a:p>
        </p:txBody>
      </p:sp>
    </p:spTree>
    <p:extLst>
      <p:ext uri="{BB962C8B-B14F-4D97-AF65-F5344CB8AC3E}">
        <p14:creationId xmlns:p14="http://schemas.microsoft.com/office/powerpoint/2010/main" val="3243596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Alternate</a:t>
            </a:r>
            <a:r>
              <a:rPr lang="en-US" baseline="0" dirty="0"/>
              <a:t> text:  The graphics at the top of this slide is a stick figure with a question mark over the head.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39</a:t>
            </a:fld>
            <a:endParaRPr lang="en-US" dirty="0"/>
          </a:p>
        </p:txBody>
      </p:sp>
    </p:spTree>
    <p:extLst>
      <p:ext uri="{BB962C8B-B14F-4D97-AF65-F5344CB8AC3E}">
        <p14:creationId xmlns:p14="http://schemas.microsoft.com/office/powerpoint/2010/main" val="2684619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40</a:t>
            </a:fld>
            <a:endParaRPr lang="en-US" dirty="0"/>
          </a:p>
        </p:txBody>
      </p:sp>
    </p:spTree>
    <p:extLst>
      <p:ext uri="{BB962C8B-B14F-4D97-AF65-F5344CB8AC3E}">
        <p14:creationId xmlns:p14="http://schemas.microsoft.com/office/powerpoint/2010/main" val="326057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Alternate</a:t>
            </a:r>
            <a:r>
              <a:rPr lang="en-US" baseline="0" dirty="0"/>
              <a:t> text:  This is a Venn diagram with three overlapping circles that describes the relationship between the Scientific Review officer, the Program Officer, and the Grants Management Specialist who comprise the NIH Extramural Administrative Team and where the applicant and their institution fits in as engaging with each of these team members.  Team is italicized to highlight the importance of that concept as it applies to how these individuals work together in the management and oversight of extramural grant applications and awards and work with applicants and funded investigators.</a:t>
            </a:r>
            <a:endParaRPr lang="en-US" dirty="0"/>
          </a:p>
        </p:txBody>
      </p:sp>
      <p:sp>
        <p:nvSpPr>
          <p:cNvPr id="4" name="Slide Number Placeholder 3"/>
          <p:cNvSpPr>
            <a:spLocks noGrp="1"/>
          </p:cNvSpPr>
          <p:nvPr>
            <p:ph type="sldNum" sz="quarter" idx="10"/>
          </p:nvPr>
        </p:nvSpPr>
        <p:spPr/>
        <p:txBody>
          <a:bodyPr/>
          <a:lstStyle/>
          <a:p>
            <a:pPr marL="0" marR="0" lvl="0" indent="0" algn="r" defTabSz="933292" rtl="0" eaLnBrk="1" fontAlgn="base" latinLnBrk="0" hangingPunct="1">
              <a:lnSpc>
                <a:spcPct val="100000"/>
              </a:lnSpc>
              <a:spcBef>
                <a:spcPct val="0"/>
              </a:spcBef>
              <a:spcAft>
                <a:spcPct val="0"/>
              </a:spcAft>
              <a:buClrTx/>
              <a:buSzTx/>
              <a:buFontTx/>
              <a:buNone/>
              <a:tabLst/>
              <a:defRPr/>
            </a:pPr>
            <a:fld id="{6DB84531-532E-4955-9D8E-510EA9476B6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33292"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074317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Alternate text:  The image at the top of</a:t>
            </a:r>
            <a:r>
              <a:rPr lang="en-US" baseline="0" dirty="0"/>
              <a:t> the slide </a:t>
            </a:r>
            <a:r>
              <a:rPr lang="en-US" dirty="0"/>
              <a:t>is a stick</a:t>
            </a:r>
            <a:r>
              <a:rPr lang="en-US" baseline="0" dirty="0"/>
              <a:t> figure </a:t>
            </a:r>
            <a:r>
              <a:rPr lang="en-US" dirty="0"/>
              <a:t>with a light bulb over their head and their hand raised by the light bulb.</a:t>
            </a:r>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19349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Alternate</a:t>
            </a:r>
            <a:r>
              <a:rPr lang="en-US" baseline="0" dirty="0"/>
              <a:t> text: This is a list of the acronyms that stand for the different players in the application, review and funding process</a:t>
            </a:r>
            <a:endParaRPr lang="en-US" dirty="0"/>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5</a:t>
            </a:fld>
            <a:endParaRPr lang="en-US" dirty="0"/>
          </a:p>
        </p:txBody>
      </p:sp>
    </p:spTree>
    <p:extLst>
      <p:ext uri="{BB962C8B-B14F-4D97-AF65-F5344CB8AC3E}">
        <p14:creationId xmlns:p14="http://schemas.microsoft.com/office/powerpoint/2010/main" val="238696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6</a:t>
            </a:fld>
            <a:endParaRPr lang="en-US" dirty="0"/>
          </a:p>
        </p:txBody>
      </p:sp>
    </p:spTree>
    <p:extLst>
      <p:ext uri="{BB962C8B-B14F-4D97-AF65-F5344CB8AC3E}">
        <p14:creationId xmlns:p14="http://schemas.microsoft.com/office/powerpoint/2010/main" val="276226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7</a:t>
            </a:fld>
            <a:endParaRPr lang="en-US" dirty="0"/>
          </a:p>
        </p:txBody>
      </p:sp>
    </p:spTree>
    <p:extLst>
      <p:ext uri="{BB962C8B-B14F-4D97-AF65-F5344CB8AC3E}">
        <p14:creationId xmlns:p14="http://schemas.microsoft.com/office/powerpoint/2010/main" val="991424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marL="0" marR="0" lvl="0" indent="0" algn="r" defTabSz="924967" rtl="0" eaLnBrk="1" fontAlgn="base" latinLnBrk="0" hangingPunct="1">
              <a:lnSpc>
                <a:spcPct val="100000"/>
              </a:lnSpc>
              <a:spcBef>
                <a:spcPct val="0"/>
              </a:spcBef>
              <a:spcAft>
                <a:spcPct val="0"/>
              </a:spcAft>
              <a:buClrTx/>
              <a:buSzTx/>
              <a:buFontTx/>
              <a:buNone/>
              <a:tabLst/>
              <a:defRPr/>
            </a:pPr>
            <a:fld id="{A8F96B95-98EB-4787-8DFE-2B53561CDBED}" type="slidenum">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4967"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spcBef>
                <a:spcPct val="0"/>
              </a:spcBef>
            </a:pPr>
            <a:r>
              <a:rPr lang="en-US" dirty="0">
                <a:ea typeface="ＭＳ Ｐゴシック" pitchFamily="28" charset="-128"/>
              </a:rPr>
              <a:t>life cycle” of a grant application</a:t>
            </a:r>
          </a:p>
          <a:p>
            <a:pPr eaLnBrk="1" hangingPunct="1">
              <a:spcBef>
                <a:spcPct val="0"/>
              </a:spcBef>
            </a:pPr>
            <a:r>
              <a:rPr lang="en-US" dirty="0">
                <a:ea typeface="ＭＳ Ｐゴシック" pitchFamily="28" charset="-128"/>
              </a:rPr>
              <a:t>Alternative text: the graphic depicts a circle of arrows with text describing the steps in the grant process.  The right half describes events prior to review and the left half describes events after the review.</a:t>
            </a:r>
          </a:p>
        </p:txBody>
      </p:sp>
    </p:spTree>
    <p:extLst>
      <p:ext uri="{BB962C8B-B14F-4D97-AF65-F5344CB8AC3E}">
        <p14:creationId xmlns:p14="http://schemas.microsoft.com/office/powerpoint/2010/main" val="278539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5584" y="8831268"/>
            <a:ext cx="2972421"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5" tIns="46232" rIns="92465" bIns="46232" anchor="b"/>
          <a:lstStyle>
            <a:lvl1pPr defTabSz="930275" eaLnBrk="0" hangingPunct="0">
              <a:defRPr i="1">
                <a:solidFill>
                  <a:schemeClr val="tx1"/>
                </a:solidFill>
                <a:latin typeface="Arial" pitchFamily="34" charset="0"/>
                <a:cs typeface="Arial" pitchFamily="34" charset="0"/>
              </a:defRPr>
            </a:lvl1pPr>
            <a:lvl2pPr marL="742950" indent="-285750" defTabSz="930275" eaLnBrk="0" hangingPunct="0">
              <a:defRPr i="1">
                <a:solidFill>
                  <a:schemeClr val="tx1"/>
                </a:solidFill>
                <a:latin typeface="Arial" pitchFamily="34" charset="0"/>
                <a:cs typeface="Arial" pitchFamily="34" charset="0"/>
              </a:defRPr>
            </a:lvl2pPr>
            <a:lvl3pPr marL="1143000" indent="-228600" defTabSz="930275" eaLnBrk="0" hangingPunct="0">
              <a:defRPr i="1">
                <a:solidFill>
                  <a:schemeClr val="tx1"/>
                </a:solidFill>
                <a:latin typeface="Arial" pitchFamily="34" charset="0"/>
                <a:cs typeface="Arial" pitchFamily="34" charset="0"/>
              </a:defRPr>
            </a:lvl3pPr>
            <a:lvl4pPr marL="1600200" indent="-228600" defTabSz="930275" eaLnBrk="0" hangingPunct="0">
              <a:defRPr i="1">
                <a:solidFill>
                  <a:schemeClr val="tx1"/>
                </a:solidFill>
                <a:latin typeface="Arial" pitchFamily="34" charset="0"/>
                <a:cs typeface="Arial" pitchFamily="34" charset="0"/>
              </a:defRPr>
            </a:lvl4pPr>
            <a:lvl5pPr marL="2057400" indent="-228600" defTabSz="930275" eaLnBrk="0" hangingPunct="0">
              <a:defRPr i="1">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i="1">
                <a:solidFill>
                  <a:schemeClr val="tx1"/>
                </a:solidFill>
                <a:latin typeface="Arial" pitchFamily="34" charset="0"/>
                <a:cs typeface="Arial" pitchFamily="34" charset="0"/>
              </a:defRPr>
            </a:lvl9pPr>
          </a:lstStyle>
          <a:p>
            <a:pPr algn="r" eaLnBrk="1" hangingPunct="1"/>
            <a:fld id="{666A4EDE-1317-4058-9867-CC801B31979E}" type="slidenum">
              <a:rPr lang="en-US" sz="1300">
                <a:latin typeface="Times New Roman" pitchFamily="18" charset="0"/>
              </a:rPr>
              <a:pPr algn="r" eaLnBrk="1" hangingPunct="1"/>
              <a:t>10</a:t>
            </a:fld>
            <a:endParaRPr lang="en-US" sz="1300" dirty="0">
              <a:latin typeface="Times New Roman" pitchFamily="18" charset="0"/>
            </a:endParaRPr>
          </a:p>
        </p:txBody>
      </p:sp>
      <p:sp>
        <p:nvSpPr>
          <p:cNvPr id="120835" name="Rectangle 2"/>
          <p:cNvSpPr>
            <a:spLocks noGrp="1" noRot="1" noChangeAspect="1" noChangeArrowheads="1" noTextEdit="1"/>
          </p:cNvSpPr>
          <p:nvPr>
            <p:ph type="sldImg"/>
          </p:nvPr>
        </p:nvSpPr>
        <p:spPr>
          <a:xfrm>
            <a:off x="1104900" y="695325"/>
            <a:ext cx="4651375" cy="3489325"/>
          </a:xfrm>
          <a:ln/>
        </p:spPr>
      </p:sp>
      <p:sp>
        <p:nvSpPr>
          <p:cNvPr id="120836" name="Rectangle 3"/>
          <p:cNvSpPr>
            <a:spLocks noGrp="1" noChangeArrowheads="1"/>
          </p:cNvSpPr>
          <p:nvPr>
            <p:ph type="body" idx="1"/>
          </p:nvPr>
        </p:nvSpPr>
        <p:spPr>
          <a:xfrm>
            <a:off x="914714" y="4416430"/>
            <a:ext cx="5028579"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5" tIns="46232" rIns="92465" bIns="46232"/>
          <a:lstStyle/>
          <a:p>
            <a:r>
              <a:rPr lang="en-US" dirty="0">
                <a:latin typeface="Arial" pitchFamily="34" charset="0"/>
              </a:rPr>
              <a:t>Alternate text:</a:t>
            </a:r>
            <a:r>
              <a:rPr lang="en-US" baseline="0" dirty="0">
                <a:latin typeface="Arial" pitchFamily="34" charset="0"/>
              </a:rPr>
              <a:t>  </a:t>
            </a:r>
          </a:p>
          <a:p>
            <a:endParaRPr lang="en-US" baseline="0" dirty="0">
              <a:latin typeface="Arial" pitchFamily="34" charset="0"/>
            </a:endParaRPr>
          </a:p>
          <a:p>
            <a:r>
              <a:rPr lang="en-US" baseline="0" dirty="0">
                <a:latin typeface="Arial" pitchFamily="34" charset="0"/>
              </a:rPr>
              <a:t>Box 1: Title is Scientific Review Group (SRG) </a:t>
            </a:r>
          </a:p>
          <a:p>
            <a:r>
              <a:rPr lang="en-US" baseline="0" dirty="0">
                <a:latin typeface="Arial" pitchFamily="34" charset="0"/>
              </a:rPr>
              <a:t>This box describes the first level of review at the NIH.  It includes an independent, outside review group managed by NIH that evaluate the scientific merit, significance and other review criteria.  This group provides a priority score and recommends the length of award and level funding.  The output is an impact score and summary statement.  </a:t>
            </a:r>
          </a:p>
          <a:p>
            <a:endParaRPr lang="en-US" baseline="0" dirty="0">
              <a:latin typeface="Arial" pitchFamily="34" charset="0"/>
            </a:endParaRPr>
          </a:p>
          <a:p>
            <a:r>
              <a:rPr lang="en-US" baseline="0" dirty="0">
                <a:latin typeface="Arial" pitchFamily="34" charset="0"/>
              </a:rPr>
              <a:t>Box 2: Advisory Council</a:t>
            </a:r>
          </a:p>
          <a:p>
            <a:r>
              <a:rPr lang="en-US" baseline="0" dirty="0">
                <a:latin typeface="Arial" pitchFamily="34" charset="0"/>
              </a:rPr>
              <a:t>Approximately 3-7 months later the second level of review is conducted at the NIH Institute or Center Advisory Council.  This group assesses the quality of the SRG process, offers funding recommendations to the Institute/Center Director and staff.  It evaluates program priorities and relevance and advises the Institute/Center Director and staff on policy.  The output includes funding recommendations.</a:t>
            </a:r>
          </a:p>
          <a:p>
            <a:endParaRPr lang="en-US" baseline="0" dirty="0">
              <a:latin typeface="Arial" pitchFamily="34" charset="0"/>
            </a:endParaRPr>
          </a:p>
          <a:p>
            <a:r>
              <a:rPr lang="en-US" baseline="0" dirty="0">
                <a:latin typeface="Arial" pitchFamily="34" charset="0"/>
              </a:rPr>
              <a:t>Box 3: Institute/Center Director</a:t>
            </a:r>
          </a:p>
          <a:p>
            <a:r>
              <a:rPr lang="en-US" baseline="0" dirty="0">
                <a:latin typeface="Arial" pitchFamily="34" charset="0"/>
              </a:rPr>
              <a:t>Approximately 1-3 months after Advisory Council meeting, the Institute/Center Director makes the final funding decisions based on Council input, assessment of programmatic priorities, etc.  The applications must also pass administrative review to ensure compliance with policies, procedures, and regulations.  The output is either an award to the grantee or a resubmission by the grantee.</a:t>
            </a:r>
            <a:endParaRPr 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dirty="0"/>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r>
              <a:rPr lang="en-US" dirty="0"/>
              <a:t>DESIGN SAMPLE DEC 1</a:t>
            </a:r>
          </a:p>
        </p:txBody>
      </p:sp>
      <p:sp>
        <p:nvSpPr>
          <p:cNvPr id="19" name="Slide Number Placeholder 28"/>
          <p:cNvSpPr>
            <a:spLocks noGrp="1"/>
          </p:cNvSpPr>
          <p:nvPr>
            <p:ph type="sldNum" sz="quarter" idx="12"/>
          </p:nvPr>
        </p:nvSpPr>
        <p:spPr>
          <a:xfrm>
            <a:off x="76200" y="6400800"/>
            <a:ext cx="747713" cy="365125"/>
          </a:xfrm>
        </p:spPr>
        <p:txBody>
          <a:bodyPr/>
          <a:lstStyle>
            <a:lvl1pPr algn="r">
              <a:defRPr sz="1800">
                <a:solidFill>
                  <a:schemeClr val="tx1"/>
                </a:solidFill>
              </a:defRPr>
            </a:lvl1pPr>
          </a:lstStyle>
          <a:p>
            <a:pPr>
              <a:defRPr/>
            </a:pPr>
            <a:fld id="{2D830D10-542A-447B-87CA-BD3ADA618F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61627A0-52BE-49C3-90CB-787EE860760A}" type="slidenum">
              <a:rPr lang="en-US" smtClean="0"/>
              <a:pPr>
                <a:defRPr/>
              </a:pPr>
              <a:t>‹#›</a:t>
            </a:fld>
            <a:endParaRPr lang="en-US" dirty="0"/>
          </a:p>
        </p:txBody>
      </p:sp>
    </p:spTree>
    <p:extLst>
      <p:ext uri="{BB962C8B-B14F-4D97-AF65-F5344CB8AC3E}">
        <p14:creationId xmlns:p14="http://schemas.microsoft.com/office/powerpoint/2010/main" val="193517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2C44F9A-9CE8-4653-A3D7-6121B0D6C7B6}" type="slidenum">
              <a:rPr lang="en-US"/>
              <a:pPr>
                <a:defRPr/>
              </a:pPr>
              <a:t>‹#›</a:t>
            </a:fld>
            <a:endParaRPr lang="en-US" dirty="0"/>
          </a:p>
        </p:txBody>
      </p:sp>
    </p:spTree>
    <p:extLst>
      <p:ext uri="{BB962C8B-B14F-4D97-AF65-F5344CB8AC3E}">
        <p14:creationId xmlns:p14="http://schemas.microsoft.com/office/powerpoint/2010/main" val="34747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B1515FC-D72B-4CAF-A499-034D60B6BD18}" type="slidenum">
              <a:rPr lang="en-US" smtClean="0"/>
              <a:pPr>
                <a:defRPr/>
              </a:pPr>
              <a:t>‹#›</a:t>
            </a:fld>
            <a:endParaRPr lang="en-US" dirty="0"/>
          </a:p>
        </p:txBody>
      </p:sp>
    </p:spTree>
    <p:extLst>
      <p:ext uri="{BB962C8B-B14F-4D97-AF65-F5344CB8AC3E}">
        <p14:creationId xmlns:p14="http://schemas.microsoft.com/office/powerpoint/2010/main" val="3890551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17165590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39E8EE1-BCC5-4FFC-9D02-CA3B48317ABE}" type="slidenum">
              <a:rPr lang="en-US" smtClean="0"/>
              <a:pPr>
                <a:defRPr/>
              </a:pPr>
              <a:t>‹#›</a:t>
            </a:fld>
            <a:endParaRPr lang="en-US" dirty="0"/>
          </a:p>
        </p:txBody>
      </p:sp>
    </p:spTree>
    <p:extLst>
      <p:ext uri="{BB962C8B-B14F-4D97-AF65-F5344CB8AC3E}">
        <p14:creationId xmlns:p14="http://schemas.microsoft.com/office/powerpoint/2010/main" val="3067097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B76949-AF80-435D-9E97-14B6AAF2E0ED}" type="slidenum">
              <a:rPr lang="en-US" smtClean="0"/>
              <a:pPr>
                <a:defRPr/>
              </a:pPr>
              <a:t>‹#›</a:t>
            </a:fld>
            <a:endParaRPr lang="en-US" dirty="0"/>
          </a:p>
        </p:txBody>
      </p:sp>
    </p:spTree>
    <p:extLst>
      <p:ext uri="{BB962C8B-B14F-4D97-AF65-F5344CB8AC3E}">
        <p14:creationId xmlns:p14="http://schemas.microsoft.com/office/powerpoint/2010/main" val="3129795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5509455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272093846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2767456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8337076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371600"/>
            <a:ext cx="8229600" cy="4324350"/>
          </a:xfrm>
        </p:spPr>
        <p:txBody>
          <a:bodyPr/>
          <a:lstStyle>
            <a:lvl1pPr>
              <a:defRPr>
                <a:solidFill>
                  <a:schemeClr val="tx1"/>
                </a:solidFill>
                <a:latin typeface="Arial" pitchFamily="34" charset="0"/>
                <a:cs typeface="Arial" pitchFamily="34" charset="0"/>
              </a:defRPr>
            </a:lvl1pPr>
            <a:lvl2pPr>
              <a:defRPr>
                <a:solidFill>
                  <a:srgbClr val="008000"/>
                </a:solidFill>
                <a:latin typeface="Arial" pitchFamily="34" charset="0"/>
                <a:cs typeface="Arial" pitchFamily="34" charset="0"/>
              </a:defRPr>
            </a:lvl2pPr>
            <a:lvl3pPr>
              <a:defRPr>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solidFill>
                  <a:schemeClr val="tx1"/>
                </a:solidFill>
              </a:defRPr>
            </a:lvl1pPr>
          </a:lstStyle>
          <a:p>
            <a:pPr>
              <a:defRPr/>
            </a:pPr>
            <a:fld id="{161627A0-52BE-49C3-90CB-787EE860760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dirty="0"/>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r>
              <a:rPr lang="en-US" dirty="0"/>
              <a:t>DESIGN SAMPLE DEC 1</a:t>
            </a:r>
          </a:p>
        </p:txBody>
      </p:sp>
      <p:sp>
        <p:nvSpPr>
          <p:cNvPr id="19" name="Slide Number Placeholder 28"/>
          <p:cNvSpPr>
            <a:spLocks noGrp="1"/>
          </p:cNvSpPr>
          <p:nvPr>
            <p:ph type="sldNum" sz="quarter" idx="12"/>
          </p:nvPr>
        </p:nvSpPr>
        <p:spPr>
          <a:xfrm>
            <a:off x="76200" y="6400800"/>
            <a:ext cx="747713" cy="365125"/>
          </a:xfrm>
        </p:spPr>
        <p:txBody>
          <a:bodyPr/>
          <a:lstStyle>
            <a:lvl1pPr algn="r">
              <a:defRPr sz="1800">
                <a:solidFill>
                  <a:schemeClr val="tx1"/>
                </a:solidFill>
              </a:defRPr>
            </a:lvl1pPr>
          </a:lstStyle>
          <a:p>
            <a:pPr>
              <a:defRPr/>
            </a:pPr>
            <a:fld id="{2D830D10-542A-447B-87CA-BD3ADA618F6A}" type="slidenum">
              <a:rPr lang="en-US"/>
              <a:pPr>
                <a:defRPr/>
              </a:pPr>
              <a:t>‹#›</a:t>
            </a:fld>
            <a:endParaRPr lang="en-US" dirty="0"/>
          </a:p>
        </p:txBody>
      </p:sp>
    </p:spTree>
    <p:extLst>
      <p:ext uri="{BB962C8B-B14F-4D97-AF65-F5344CB8AC3E}">
        <p14:creationId xmlns:p14="http://schemas.microsoft.com/office/powerpoint/2010/main" val="3517659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371600"/>
            <a:ext cx="8229600" cy="4324350"/>
          </a:xfrm>
        </p:spPr>
        <p:txBody>
          <a:bodyPr/>
          <a:lstStyle>
            <a:lvl1pPr>
              <a:defRPr>
                <a:solidFill>
                  <a:schemeClr val="tx1"/>
                </a:solidFill>
                <a:latin typeface="Arial" pitchFamily="34" charset="0"/>
                <a:cs typeface="Arial" pitchFamily="34" charset="0"/>
              </a:defRPr>
            </a:lvl1pPr>
            <a:lvl2pPr>
              <a:defRPr>
                <a:solidFill>
                  <a:srgbClr val="008000"/>
                </a:solidFill>
                <a:latin typeface="Arial" pitchFamily="34" charset="0"/>
                <a:cs typeface="Arial" pitchFamily="34" charset="0"/>
              </a:defRPr>
            </a:lvl2pPr>
            <a:lvl3pPr>
              <a:defRPr>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solidFill>
                  <a:schemeClr val="tx1"/>
                </a:solidFill>
              </a:defRPr>
            </a:lvl1pPr>
          </a:lstStyle>
          <a:p>
            <a:pPr>
              <a:defRPr/>
            </a:pPr>
            <a:fld id="{161627A0-52BE-49C3-90CB-787EE860760A}" type="slidenum">
              <a:rPr lang="en-US"/>
              <a:pPr>
                <a:defRPr/>
              </a:pPr>
              <a:t>‹#›</a:t>
            </a:fld>
            <a:endParaRPr lang="en-US" dirty="0"/>
          </a:p>
        </p:txBody>
      </p:sp>
    </p:spTree>
    <p:extLst>
      <p:ext uri="{BB962C8B-B14F-4D97-AF65-F5344CB8AC3E}">
        <p14:creationId xmlns:p14="http://schemas.microsoft.com/office/powerpoint/2010/main" val="1697446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a:bodyPr>
          <a:lstStyle>
            <a:lvl1pPr>
              <a:defRPr sz="3600"/>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extLst>
      <p:ext uri="{BB962C8B-B14F-4D97-AF65-F5344CB8AC3E}">
        <p14:creationId xmlns:p14="http://schemas.microsoft.com/office/powerpoint/2010/main" val="3273586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DESIGN SAMPLE DEC 1</a:t>
            </a:r>
          </a:p>
        </p:txBody>
      </p:sp>
    </p:spTree>
    <p:extLst>
      <p:ext uri="{BB962C8B-B14F-4D97-AF65-F5344CB8AC3E}">
        <p14:creationId xmlns:p14="http://schemas.microsoft.com/office/powerpoint/2010/main" val="1085246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2514600"/>
            <a:ext cx="914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3048000"/>
            <a:ext cx="9144000" cy="1295400"/>
          </a:xfrm>
        </p:spPr>
        <p:txBody>
          <a:bodyPr anchor="b">
            <a:noAutofit/>
          </a:bodyPr>
          <a:lstStyle>
            <a:lvl1pPr algn="ctr">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152400" y="5257800"/>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pic>
        <p:nvPicPr>
          <p:cNvPr id="7" name="Picture 6" descr="People and Places" title="NIH Photo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 y="-152400"/>
            <a:ext cx="9144000" cy="2811203"/>
          </a:xfrm>
          <a:prstGeom prst="rect">
            <a:avLst/>
          </a:prstGeom>
        </p:spPr>
      </p:pic>
      <p:sp>
        <p:nvSpPr>
          <p:cNvPr id="11" name="Text Placeholder 10"/>
          <p:cNvSpPr>
            <a:spLocks noGrp="1"/>
          </p:cNvSpPr>
          <p:nvPr>
            <p:ph type="body" sz="quarter" idx="10" hasCustomPrompt="1"/>
          </p:nvPr>
        </p:nvSpPr>
        <p:spPr>
          <a:xfrm>
            <a:off x="0" y="4648200"/>
            <a:ext cx="9124950" cy="457200"/>
          </a:xfrm>
        </p:spPr>
        <p:txBody>
          <a:bodyPr/>
          <a:lstStyle>
            <a:lvl1pPr marL="109537" indent="0" algn="ctr">
              <a:buNone/>
              <a:defRPr sz="2000">
                <a:solidFill>
                  <a:srgbClr val="008000"/>
                </a:solidFill>
              </a:defRPr>
            </a:lvl1pPr>
          </a:lstStyle>
          <a:p>
            <a:pPr lvl="0"/>
            <a:r>
              <a:rPr lang="en-US" dirty="0"/>
              <a:t>Date</a:t>
            </a:r>
          </a:p>
        </p:txBody>
      </p:sp>
    </p:spTree>
    <p:extLst>
      <p:ext uri="{BB962C8B-B14F-4D97-AF65-F5344CB8AC3E}">
        <p14:creationId xmlns:p14="http://schemas.microsoft.com/office/powerpoint/2010/main" val="4069266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DESIGN SAMPLE DEC 1</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CB1515FC-D72B-4CAF-A499-034D60B6BD18}" type="slidenum">
              <a:rPr lang="en-US"/>
              <a:pPr>
                <a:defRPr/>
              </a:pPr>
              <a:t>‹#›</a:t>
            </a:fld>
            <a:endParaRPr lang="en-US" dirty="0"/>
          </a:p>
        </p:txBody>
      </p:sp>
    </p:spTree>
    <p:extLst>
      <p:ext uri="{BB962C8B-B14F-4D97-AF65-F5344CB8AC3E}">
        <p14:creationId xmlns:p14="http://schemas.microsoft.com/office/powerpoint/2010/main" val="600217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dirty="0"/>
              <a:t>Click to edit Master title style</a:t>
            </a:r>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F39E8EE1-BCC5-4FFC-9D02-CA3B48317ABE}" type="slidenum">
              <a:rPr lang="en-US"/>
              <a:pPr>
                <a:defRPr/>
              </a:pPr>
              <a:t>‹#›</a:t>
            </a:fld>
            <a:endParaRPr lang="en-US" dirty="0"/>
          </a:p>
        </p:txBody>
      </p:sp>
    </p:spTree>
    <p:extLst>
      <p:ext uri="{BB962C8B-B14F-4D97-AF65-F5344CB8AC3E}">
        <p14:creationId xmlns:p14="http://schemas.microsoft.com/office/powerpoint/2010/main" val="1623280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F7B76949-AF80-435D-9E97-14B6AAF2E0ED}" type="slidenum">
              <a:rPr lang="en-US"/>
              <a:pPr>
                <a:defRPr/>
              </a:pPr>
              <a:t>‹#›</a:t>
            </a:fld>
            <a:endParaRPr lang="en-US" dirty="0"/>
          </a:p>
        </p:txBody>
      </p:sp>
    </p:spTree>
    <p:extLst>
      <p:ext uri="{BB962C8B-B14F-4D97-AF65-F5344CB8AC3E}">
        <p14:creationId xmlns:p14="http://schemas.microsoft.com/office/powerpoint/2010/main" val="2852495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r>
              <a:rPr lang="en-US" noProof="0"/>
              <a:t>Click icon to add SmartArt graphic</a:t>
            </a:r>
          </a:p>
        </p:txBody>
      </p:sp>
      <p:sp>
        <p:nvSpPr>
          <p:cNvPr id="4" name="Rectangle 4"/>
          <p:cNvSpPr>
            <a:spLocks noGrp="1" noChangeArrowheads="1"/>
          </p:cNvSpPr>
          <p:nvPr>
            <p:ph type="dt" sz="half" idx="10"/>
          </p:nvPr>
        </p:nvSpPr>
        <p:spPr>
          <a:ln/>
        </p:spPr>
        <p:txBody>
          <a:bodyPr/>
          <a:lstStyle>
            <a:lvl1pPr>
              <a:defRPr/>
            </a:lvl1pPr>
          </a:lstStyle>
          <a:p>
            <a:pPr>
              <a:defRPr/>
            </a:pPr>
            <a:fld id="{40E6DFF1-0026-4B0A-A7E0-C615173FBDBE}" type="datetime1">
              <a:rPr lang="en-US" smtClean="0"/>
              <a:t>1/7/2020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9D1938-CCD4-4135-B004-1A004AD3D9AF}" type="slidenum">
              <a:rPr lang="en-US"/>
              <a:pPr>
                <a:defRPr/>
              </a:pPr>
              <a:t>‹#›</a:t>
            </a:fld>
            <a:endParaRPr lang="en-US"/>
          </a:p>
        </p:txBody>
      </p:sp>
    </p:spTree>
    <p:extLst>
      <p:ext uri="{BB962C8B-B14F-4D97-AF65-F5344CB8AC3E}">
        <p14:creationId xmlns:p14="http://schemas.microsoft.com/office/powerpoint/2010/main" val="388699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a:bodyPr>
          <a:lstStyle>
            <a:lvl1pPr>
              <a:defRPr sz="3600"/>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DESIGN SAMPLE DEC 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2514600"/>
            <a:ext cx="914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3048000"/>
            <a:ext cx="9144000" cy="1295400"/>
          </a:xfrm>
        </p:spPr>
        <p:txBody>
          <a:bodyPr anchor="b">
            <a:noAutofit/>
          </a:bodyPr>
          <a:lstStyle>
            <a:lvl1pPr algn="ctr">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152400" y="5257800"/>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pic>
        <p:nvPicPr>
          <p:cNvPr id="7" name="Picture 6" descr="People and Places" title="NIH Photo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 y="-152400"/>
            <a:ext cx="9144000" cy="2811203"/>
          </a:xfrm>
          <a:prstGeom prst="rect">
            <a:avLst/>
          </a:prstGeom>
        </p:spPr>
      </p:pic>
      <p:sp>
        <p:nvSpPr>
          <p:cNvPr id="11" name="Text Placeholder 10"/>
          <p:cNvSpPr>
            <a:spLocks noGrp="1"/>
          </p:cNvSpPr>
          <p:nvPr>
            <p:ph type="body" sz="quarter" idx="10" hasCustomPrompt="1"/>
          </p:nvPr>
        </p:nvSpPr>
        <p:spPr>
          <a:xfrm>
            <a:off x="0" y="4648200"/>
            <a:ext cx="9124950" cy="457200"/>
          </a:xfrm>
        </p:spPr>
        <p:txBody>
          <a:bodyPr/>
          <a:lstStyle>
            <a:lvl1pPr marL="109537" indent="0" algn="ctr">
              <a:buNone/>
              <a:defRPr sz="2000">
                <a:solidFill>
                  <a:srgbClr val="008000"/>
                </a:solidFill>
              </a:defRPr>
            </a:lvl1pPr>
          </a:lstStyle>
          <a:p>
            <a:pPr lvl="0"/>
            <a:r>
              <a:rPr lang="en-US" dirty="0"/>
              <a:t>Date</a:t>
            </a:r>
          </a:p>
        </p:txBody>
      </p:sp>
    </p:spTree>
    <p:extLst>
      <p:ext uri="{BB962C8B-B14F-4D97-AF65-F5344CB8AC3E}">
        <p14:creationId xmlns:p14="http://schemas.microsoft.com/office/powerpoint/2010/main" val="312023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DESIGN SAMPLE DEC 1</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CB1515FC-D72B-4CAF-A499-034D60B6BD1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dirty="0"/>
              <a:t>Click to edit Master title style</a:t>
            </a:r>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F39E8EE1-BCC5-4FFC-9D02-CA3B48317AB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F7B76949-AF80-435D-9E97-14B6AAF2E0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2D830D10-542A-447B-87CA-BD3ADA618F6A}" type="slidenum">
              <a:rPr lang="en-US" smtClean="0"/>
              <a:pPr>
                <a:defRPr/>
              </a:pPr>
              <a:t>‹#›</a:t>
            </a:fld>
            <a:endParaRPr lang="en-US" dirty="0"/>
          </a:p>
        </p:txBody>
      </p:sp>
    </p:spTree>
    <p:extLst>
      <p:ext uri="{BB962C8B-B14F-4D97-AF65-F5344CB8AC3E}">
        <p14:creationId xmlns:p14="http://schemas.microsoft.com/office/powerpoint/2010/main" val="152004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7.em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3.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2.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081"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2"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r>
              <a:rPr lang="en-US" dirty="0"/>
              <a:t>DESIGN SAMPLE DEC 1</a:t>
            </a:r>
          </a:p>
        </p:txBody>
      </p:sp>
      <p:sp>
        <p:nvSpPr>
          <p:cNvPr id="23" name="Slide Number Placeholder 22"/>
          <p:cNvSpPr>
            <a:spLocks noGrp="1"/>
          </p:cNvSpPr>
          <p:nvPr>
            <p:ph type="sldNum" sz="quarter" idx="4"/>
          </p:nvPr>
        </p:nvSpPr>
        <p:spPr>
          <a:xfrm>
            <a:off x="152400" y="6324600"/>
            <a:ext cx="762000" cy="366713"/>
          </a:xfrm>
          <a:prstGeom prst="rect">
            <a:avLst/>
          </a:prstGeom>
        </p:spPr>
        <p:txBody>
          <a:bodyPr vert="horz" anchor="b"/>
          <a:lstStyle>
            <a:lvl1pPr algn="r" eaLnBrk="1" latinLnBrk="0" hangingPunct="1">
              <a:defRPr kumimoji="0" sz="1800">
                <a:solidFill>
                  <a:srgbClr val="FFFFFF"/>
                </a:solidFill>
              </a:defRPr>
            </a:lvl1pPr>
          </a:lstStyle>
          <a:p>
            <a:pPr>
              <a:defRPr/>
            </a:pPr>
            <a:fld id="{28F09152-4AE8-43EA-B2CC-655DE9FC6C96}" type="slidenum">
              <a:rPr lang="en-US"/>
              <a:pPr>
                <a:defRPr/>
              </a:pPr>
              <a:t>‹#›</a:t>
            </a:fld>
            <a:endParaRPr lang="en-US" dirty="0"/>
          </a:p>
        </p:txBody>
      </p:sp>
      <p:sp>
        <p:nvSpPr>
          <p:cNvPr id="22" name="Rectangle 21"/>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16" name="Picture 15" title="HHS Logo"/>
          <p:cNvPicPr>
            <a:picLocks noChangeAspect="1"/>
          </p:cNvPicPr>
          <p:nvPr userDrawn="1"/>
        </p:nvPicPr>
        <p:blipFill>
          <a:blip r:embed="rId10"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bwMode="auto">
          <a:xfrm>
            <a:off x="7000874" y="6321576"/>
            <a:ext cx="403226" cy="384024"/>
          </a:xfrm>
          <a:prstGeom prst="rect">
            <a:avLst/>
          </a:prstGeom>
          <a:ln>
            <a:noFill/>
          </a:ln>
        </p:spPr>
      </p:pic>
      <p:pic>
        <p:nvPicPr>
          <p:cNvPr id="2" name="Picture 1" descr="NIH_OER_Master_Logo_2Color.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67600" y="6363696"/>
            <a:ext cx="1524000" cy="303804"/>
          </a:xfrm>
          <a:prstGeom prst="rect">
            <a:avLst/>
          </a:prstGeom>
        </p:spPr>
      </p:pic>
    </p:spTree>
  </p:cSld>
  <p:clrMap bg1="lt1" tx1="dk1" bg2="lt2" tx2="dk2" accent1="accent1" accent2="accent2" accent3="accent3" accent4="accent4" accent5="accent5" accent6="accent6" hlink="hlink" folHlink="folHlink"/>
  <p:sldLayoutIdLst>
    <p:sldLayoutId id="2147485419" r:id="rId1"/>
    <p:sldLayoutId id="2147485420" r:id="rId2"/>
    <p:sldLayoutId id="2147485421" r:id="rId3"/>
    <p:sldLayoutId id="2147485422" r:id="rId4"/>
    <p:sldLayoutId id="2147485450" r:id="rId5"/>
    <p:sldLayoutId id="2147485423" r:id="rId6"/>
    <p:sldLayoutId id="2147485424" r:id="rId7"/>
    <p:sldLayoutId id="2147485425" r:id="rId8"/>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7" descr="top_header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800" y="127000"/>
            <a:ext cx="8559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143000" y="228600"/>
            <a:ext cx="7620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New investigator</a:t>
            </a:r>
          </a:p>
        </p:txBody>
      </p:sp>
      <p:sp>
        <p:nvSpPr>
          <p:cNvPr id="2052" name="Rectangle 3"/>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fld id="{28F09152-4AE8-43EA-B2CC-655DE9FC6C96}" type="slidenum">
              <a:rPr lang="en-US" smtClean="0"/>
              <a:pPr>
                <a:defRPr/>
              </a:pPr>
              <a:t>‹#›</a:t>
            </a:fld>
            <a:endParaRPr lang="en-US" dirty="0"/>
          </a:p>
        </p:txBody>
      </p:sp>
      <p:sp>
        <p:nvSpPr>
          <p:cNvPr id="9" name="Rectangle 8"/>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3" name="Picture 2" descr="NIH_OER_Master_Logo_2Color.eps"/>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1000" y="6172200"/>
            <a:ext cx="1651000" cy="281740"/>
          </a:xfrm>
          <a:prstGeom prst="rect">
            <a:avLst/>
          </a:prstGeom>
        </p:spPr>
      </p:pic>
    </p:spTree>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 id="2147485430" r:id="rId4"/>
    <p:sldLayoutId id="2147485431" r:id="rId5"/>
    <p:sldLayoutId id="2147485432" r:id="rId6"/>
    <p:sldLayoutId id="2147485433" r:id="rId7"/>
    <p:sldLayoutId id="2147485434" r:id="rId8"/>
    <p:sldLayoutId id="2147485435" r:id="rId9"/>
    <p:sldLayoutId id="2147485436" r:id="rId10"/>
    <p:sldLayoutId id="2147485437"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081"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2"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r>
              <a:rPr lang="en-US" dirty="0"/>
              <a:t>DESIGN SAMPLE DEC 1</a:t>
            </a:r>
          </a:p>
        </p:txBody>
      </p:sp>
      <p:sp>
        <p:nvSpPr>
          <p:cNvPr id="23" name="Slide Number Placeholder 22"/>
          <p:cNvSpPr>
            <a:spLocks noGrp="1"/>
          </p:cNvSpPr>
          <p:nvPr>
            <p:ph type="sldNum" sz="quarter" idx="4"/>
          </p:nvPr>
        </p:nvSpPr>
        <p:spPr>
          <a:xfrm>
            <a:off x="152400" y="6324600"/>
            <a:ext cx="762000" cy="366713"/>
          </a:xfrm>
          <a:prstGeom prst="rect">
            <a:avLst/>
          </a:prstGeom>
        </p:spPr>
        <p:txBody>
          <a:bodyPr vert="horz" anchor="b"/>
          <a:lstStyle>
            <a:lvl1pPr algn="r" eaLnBrk="1" latinLnBrk="0" hangingPunct="1">
              <a:defRPr kumimoji="0" sz="1800">
                <a:solidFill>
                  <a:srgbClr val="FFFFFF"/>
                </a:solidFill>
              </a:defRPr>
            </a:lvl1pPr>
          </a:lstStyle>
          <a:p>
            <a:pPr>
              <a:defRPr/>
            </a:pPr>
            <a:fld id="{28F09152-4AE8-43EA-B2CC-655DE9FC6C96}" type="slidenum">
              <a:rPr lang="en-US"/>
              <a:pPr>
                <a:defRPr/>
              </a:pPr>
              <a:t>‹#›</a:t>
            </a:fld>
            <a:endParaRPr lang="en-US" dirty="0"/>
          </a:p>
        </p:txBody>
      </p:sp>
      <p:sp>
        <p:nvSpPr>
          <p:cNvPr id="22" name="Rectangle 21"/>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16" name="Picture 15" title="HHS Logo"/>
          <p:cNvPicPr>
            <a:picLocks noChangeAspect="1"/>
          </p:cNvPicPr>
          <p:nvPr userDrawn="1"/>
        </p:nvPicPr>
        <p:blipFill>
          <a:blip r:embed="rId11"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bwMode="auto">
          <a:xfrm>
            <a:off x="7000874" y="6321576"/>
            <a:ext cx="403226" cy="384024"/>
          </a:xfrm>
          <a:prstGeom prst="rect">
            <a:avLst/>
          </a:prstGeom>
          <a:ln>
            <a:noFill/>
          </a:ln>
        </p:spPr>
      </p:pic>
      <p:pic>
        <p:nvPicPr>
          <p:cNvPr id="2" name="Picture 1" descr="NIH_OER_Master_Logo_2Color.jp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67600" y="6363696"/>
            <a:ext cx="1524000" cy="303804"/>
          </a:xfrm>
          <a:prstGeom prst="rect">
            <a:avLst/>
          </a:prstGeom>
        </p:spPr>
      </p:pic>
    </p:spTree>
    <p:extLst>
      <p:ext uri="{BB962C8B-B14F-4D97-AF65-F5344CB8AC3E}">
        <p14:creationId xmlns:p14="http://schemas.microsoft.com/office/powerpoint/2010/main" val="845452058"/>
      </p:ext>
    </p:extLst>
  </p:cSld>
  <p:clrMap bg1="lt1" tx1="dk1" bg2="lt2" tx2="dk2" accent1="accent1" accent2="accent2" accent3="accent3" accent4="accent4" accent5="accent5" accent6="accent6" hlink="hlink" folHlink="folHlink"/>
  <p:sldLayoutIdLst>
    <p:sldLayoutId id="2147485452" r:id="rId1"/>
    <p:sldLayoutId id="2147485453" r:id="rId2"/>
    <p:sldLayoutId id="2147485454" r:id="rId3"/>
    <p:sldLayoutId id="2147485455" r:id="rId4"/>
    <p:sldLayoutId id="2147485456" r:id="rId5"/>
    <p:sldLayoutId id="2147485457" r:id="rId6"/>
    <p:sldLayoutId id="2147485458" r:id="rId7"/>
    <p:sldLayoutId id="2147485459" r:id="rId8"/>
    <p:sldLayoutId id="2147485460" r:id="rId9"/>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public.era.nih.gov/pubroster/"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public.csr.nih.gov/RevPanelsAndDate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grants.nih.gov/grants/next_steps.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wmf"/></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grants.nih.gov/grants/policy/nihgps_2013/nihgps_ch2.htm#just_in_time_procedur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youtube.com/watch?v=rNwsg_PR90w" TargetMode="External"/><Relationship Id="rId5" Type="http://schemas.openxmlformats.org/officeDocument/2006/relationships/hyperlink" Target="https://grants.nih.gov/grants/pre-and-post-award-processes.htm" TargetMode="External"/><Relationship Id="rId4" Type="http://schemas.openxmlformats.org/officeDocument/2006/relationships/hyperlink" Target="http://grants.nih.gov/grants/grants_process.ht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0"/>
            <a:ext cx="9144000" cy="1676400"/>
          </a:xfrm>
        </p:spPr>
        <p:txBody>
          <a:bodyPr>
            <a:normAutofit/>
          </a:bodyPr>
          <a:lstStyle/>
          <a:p>
            <a:r>
              <a:rPr lang="en-US" sz="4800" dirty="0">
                <a:latin typeface="Garamond" panose="02020404030301010803" pitchFamily="18" charset="0"/>
              </a:rPr>
              <a:t>My application has been reviewed…so now what?</a:t>
            </a:r>
          </a:p>
        </p:txBody>
      </p:sp>
      <p:sp>
        <p:nvSpPr>
          <p:cNvPr id="3" name="Text Placeholder 2"/>
          <p:cNvSpPr>
            <a:spLocks noGrp="1"/>
          </p:cNvSpPr>
          <p:nvPr>
            <p:ph type="body" idx="1"/>
          </p:nvPr>
        </p:nvSpPr>
        <p:spPr>
          <a:xfrm>
            <a:off x="152400" y="4344296"/>
            <a:ext cx="8839200" cy="2513704"/>
          </a:xfrm>
        </p:spPr>
        <p:txBody>
          <a:bodyPr>
            <a:normAutofit/>
          </a:bodyPr>
          <a:lstStyle/>
          <a:p>
            <a:endParaRPr lang="en-US" sz="1300" b="1" dirty="0">
              <a:latin typeface="Garamond" panose="02020404030301010803" pitchFamily="18" charset="0"/>
            </a:endParaRPr>
          </a:p>
          <a:p>
            <a:r>
              <a:rPr lang="en-US" sz="1700" b="1" dirty="0">
                <a:latin typeface="Garamond" panose="02020404030301010803" pitchFamily="18" charset="0"/>
              </a:rPr>
              <a:t>Grace Shen, Ph.D.</a:t>
            </a:r>
          </a:p>
          <a:p>
            <a:r>
              <a:rPr lang="en-US" sz="1700" b="1" dirty="0">
                <a:latin typeface="Garamond" panose="02020404030301010803" pitchFamily="18" charset="0"/>
              </a:rPr>
              <a:t>Group Leader and Program Director, Retinal Diseases Program</a:t>
            </a:r>
          </a:p>
          <a:p>
            <a:r>
              <a:rPr lang="en-US" sz="1700" b="1" dirty="0">
                <a:latin typeface="Garamond" panose="02020404030301010803" pitchFamily="18" charset="0"/>
              </a:rPr>
              <a:t>Division of Extramural Science Programs, Vision Research Program</a:t>
            </a:r>
          </a:p>
          <a:p>
            <a:r>
              <a:rPr lang="en-US" sz="1700" b="1" dirty="0">
                <a:latin typeface="Garamond" panose="02020404030301010803" pitchFamily="18" charset="0"/>
              </a:rPr>
              <a:t>National Eye Institute, NIH</a:t>
            </a:r>
          </a:p>
          <a:p>
            <a:endParaRPr lang="en-US" sz="1300" b="1" dirty="0">
              <a:latin typeface="Garamond" panose="02020404030301010803" pitchFamily="18" charset="0"/>
            </a:endParaRPr>
          </a:p>
          <a:p>
            <a:endParaRPr lang="en-US" sz="2000" b="1" dirty="0"/>
          </a:p>
        </p:txBody>
      </p:sp>
    </p:spTree>
    <p:extLst>
      <p:ext uri="{BB962C8B-B14F-4D97-AF65-F5344CB8AC3E}">
        <p14:creationId xmlns:p14="http://schemas.microsoft.com/office/powerpoint/2010/main" val="2124175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3" name="Rectangle 2" descr="Advisory Council&#10;Assess quality of SRG process&#10;Offers recommendation to Institute/Center Director and staff&#10;Evaluates program priorities and relevance&#10;Advises on policy&#10;"/>
          <p:cNvSpPr>
            <a:spLocks noChangeArrowheads="1"/>
          </p:cNvSpPr>
          <p:nvPr/>
        </p:nvSpPr>
        <p:spPr bwMode="auto">
          <a:xfrm>
            <a:off x="2362200" y="2895600"/>
            <a:ext cx="5029200" cy="160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dirty="0">
              <a:latin typeface="Arial" pitchFamily="34" charset="0"/>
              <a:cs typeface="Arial" pitchFamily="34" charset="0"/>
            </a:endParaRPr>
          </a:p>
        </p:txBody>
      </p:sp>
      <p:sp>
        <p:nvSpPr>
          <p:cNvPr id="72707" name="Rectangle 4"/>
          <p:cNvSpPr>
            <a:spLocks noGrp="1" noChangeArrowheads="1"/>
          </p:cNvSpPr>
          <p:nvPr>
            <p:ph type="title" idx="4294967295"/>
          </p:nvPr>
        </p:nvSpPr>
        <p:spPr>
          <a:xfrm>
            <a:off x="228600" y="304800"/>
            <a:ext cx="8686800" cy="457200"/>
          </a:xfrm>
          <a:noFill/>
        </p:spPr>
        <p:txBody>
          <a:bodyPr lIns="90488" tIns="44450" rIns="90488" bIns="44450"/>
          <a:lstStyle/>
          <a:p>
            <a:pPr algn="ctr"/>
            <a:r>
              <a:rPr lang="en-US" sz="3200" b="1" dirty="0">
                <a:cs typeface="Arial" pitchFamily="34" charset="0"/>
              </a:rPr>
              <a:t>Review System for Grants</a:t>
            </a:r>
          </a:p>
        </p:txBody>
      </p:sp>
      <p:sp>
        <p:nvSpPr>
          <p:cNvPr id="735237" name="Rectangle 5" descr="Advisory Council&#10;Assess quality of SRG process&#10;Offers recommendation to Institute/Center Director and staff&#10;Evaluates program priorities and relevance&#10;Advises on policy&#10;"/>
          <p:cNvSpPr>
            <a:spLocks noGrp="1" noChangeArrowheads="1"/>
          </p:cNvSpPr>
          <p:nvPr>
            <p:ph type="body" idx="4294967295"/>
          </p:nvPr>
        </p:nvSpPr>
        <p:spPr>
          <a:xfrm>
            <a:off x="2057400" y="2514600"/>
            <a:ext cx="5257800" cy="1676400"/>
          </a:xfrm>
        </p:spPr>
        <p:txBody>
          <a:bodyPr lIns="90488" tIns="44450" rIns="90488" bIns="44450"/>
          <a:lstStyle/>
          <a:p>
            <a:pPr>
              <a:lnSpc>
                <a:spcPct val="90000"/>
              </a:lnSpc>
              <a:buFontTx/>
              <a:buNone/>
            </a:pPr>
            <a:r>
              <a:rPr lang="en-US" dirty="0">
                <a:solidFill>
                  <a:srgbClr val="00CCFF"/>
                </a:solidFill>
                <a:latin typeface="Arial" pitchFamily="34" charset="0"/>
                <a:cs typeface="Arial" pitchFamily="34" charset="0"/>
              </a:rPr>
              <a:t>  </a:t>
            </a:r>
            <a:endParaRPr lang="en-US" dirty="0">
              <a:latin typeface="Arial" pitchFamily="34" charset="0"/>
              <a:cs typeface="Arial" pitchFamily="34" charset="0"/>
            </a:endParaRPr>
          </a:p>
          <a:p>
            <a:pPr lvl="1">
              <a:lnSpc>
                <a:spcPct val="90000"/>
              </a:lnSpc>
              <a:buFontTx/>
              <a:buNone/>
            </a:pPr>
            <a:r>
              <a:rPr lang="en-US" sz="2000" b="1" dirty="0">
                <a:solidFill>
                  <a:srgbClr val="008000"/>
                </a:solidFill>
                <a:latin typeface="Arial" pitchFamily="34" charset="0"/>
                <a:cs typeface="Arial" pitchFamily="34" charset="0"/>
              </a:rPr>
              <a:t>Advisory Council</a:t>
            </a:r>
          </a:p>
          <a:p>
            <a:pPr lvl="2">
              <a:lnSpc>
                <a:spcPct val="90000"/>
              </a:lnSpc>
              <a:buClr>
                <a:srgbClr val="333399"/>
              </a:buClr>
            </a:pPr>
            <a:r>
              <a:rPr lang="en-US" sz="1600" dirty="0">
                <a:latin typeface="Arial" pitchFamily="34" charset="0"/>
                <a:cs typeface="Arial" pitchFamily="34" charset="0"/>
              </a:rPr>
              <a:t>Assess quality of SRG process</a:t>
            </a:r>
          </a:p>
          <a:p>
            <a:pPr lvl="2">
              <a:lnSpc>
                <a:spcPct val="90000"/>
              </a:lnSpc>
              <a:buClr>
                <a:srgbClr val="333399"/>
              </a:buClr>
            </a:pPr>
            <a:r>
              <a:rPr lang="en-US" sz="1600" dirty="0">
                <a:latin typeface="Arial" pitchFamily="34" charset="0"/>
                <a:cs typeface="Arial" pitchFamily="34" charset="0"/>
              </a:rPr>
              <a:t>Offers recommendation to Institute/Center Director and staff</a:t>
            </a:r>
          </a:p>
          <a:p>
            <a:pPr lvl="2">
              <a:lnSpc>
                <a:spcPct val="90000"/>
              </a:lnSpc>
              <a:buClr>
                <a:srgbClr val="333399"/>
              </a:buClr>
            </a:pPr>
            <a:r>
              <a:rPr lang="en-US" sz="1600" dirty="0">
                <a:latin typeface="Arial" pitchFamily="34" charset="0"/>
                <a:cs typeface="Arial" pitchFamily="34" charset="0"/>
              </a:rPr>
              <a:t>Evaluates program priorities and relevance</a:t>
            </a:r>
          </a:p>
          <a:p>
            <a:pPr lvl="2">
              <a:lnSpc>
                <a:spcPct val="90000"/>
              </a:lnSpc>
              <a:buClr>
                <a:srgbClr val="333399"/>
              </a:buClr>
            </a:pPr>
            <a:r>
              <a:rPr lang="en-US" sz="1600" dirty="0">
                <a:latin typeface="Arial" pitchFamily="34" charset="0"/>
                <a:cs typeface="Arial" pitchFamily="34" charset="0"/>
              </a:rPr>
              <a:t>Advises on policy</a:t>
            </a:r>
          </a:p>
          <a:p>
            <a:pPr lvl="2">
              <a:lnSpc>
                <a:spcPct val="90000"/>
              </a:lnSpc>
              <a:spcBef>
                <a:spcPct val="0"/>
              </a:spcBef>
              <a:buFont typeface="Symbol" pitchFamily="18" charset="2"/>
              <a:buChar char="·"/>
            </a:pPr>
            <a:endParaRPr lang="en-US" sz="1600" dirty="0">
              <a:solidFill>
                <a:srgbClr val="008000"/>
              </a:solidFill>
              <a:latin typeface="Arial" pitchFamily="34" charset="0"/>
              <a:cs typeface="Arial" pitchFamily="34" charset="0"/>
            </a:endParaRPr>
          </a:p>
        </p:txBody>
      </p:sp>
      <p:sp>
        <p:nvSpPr>
          <p:cNvPr id="503816" name="Freeform 6" descr="3-7 months"/>
          <p:cNvSpPr>
            <a:spLocks/>
          </p:cNvSpPr>
          <p:nvPr/>
        </p:nvSpPr>
        <p:spPr bwMode="auto">
          <a:xfrm>
            <a:off x="609600" y="2667000"/>
            <a:ext cx="1676400" cy="1066800"/>
          </a:xfrm>
          <a:custGeom>
            <a:avLst/>
            <a:gdLst>
              <a:gd name="T0" fmla="*/ 2147483647 w 1921"/>
              <a:gd name="T1" fmla="*/ 2147483647 h 1516"/>
              <a:gd name="T2" fmla="*/ 2147483647 w 1921"/>
              <a:gd name="T3" fmla="*/ 2147483647 h 1516"/>
              <a:gd name="T4" fmla="*/ 2147483647 w 1921"/>
              <a:gd name="T5" fmla="*/ 2147483647 h 1516"/>
              <a:gd name="T6" fmla="*/ 2147483647 w 1921"/>
              <a:gd name="T7" fmla="*/ 2147483647 h 1516"/>
              <a:gd name="T8" fmla="*/ 2147483647 w 1921"/>
              <a:gd name="T9" fmla="*/ 2147483647 h 1516"/>
              <a:gd name="T10" fmla="*/ 2147483647 w 1921"/>
              <a:gd name="T11" fmla="*/ 2147483647 h 1516"/>
              <a:gd name="T12" fmla="*/ 2147483647 w 1921"/>
              <a:gd name="T13" fmla="*/ 2147483647 h 1516"/>
              <a:gd name="T14" fmla="*/ 2147483647 w 1921"/>
              <a:gd name="T15" fmla="*/ 2147483647 h 1516"/>
              <a:gd name="T16" fmla="*/ 2147483647 w 1921"/>
              <a:gd name="T17" fmla="*/ 2147483647 h 1516"/>
              <a:gd name="T18" fmla="*/ 2147483647 w 1921"/>
              <a:gd name="T19" fmla="*/ 2147483647 h 1516"/>
              <a:gd name="T20" fmla="*/ 2147483647 w 1921"/>
              <a:gd name="T21" fmla="*/ 2147483647 h 1516"/>
              <a:gd name="T22" fmla="*/ 2147483647 w 1921"/>
              <a:gd name="T23" fmla="*/ 2147483647 h 1516"/>
              <a:gd name="T24" fmla="*/ 0 w 1921"/>
              <a:gd name="T25" fmla="*/ 2147483647 h 1516"/>
              <a:gd name="T26" fmla="*/ 2147483647 w 1921"/>
              <a:gd name="T27" fmla="*/ 2147483647 h 1516"/>
              <a:gd name="T28" fmla="*/ 2147483647 w 1921"/>
              <a:gd name="T29" fmla="*/ 2147483647 h 1516"/>
              <a:gd name="T30" fmla="*/ 2147483647 w 1921"/>
              <a:gd name="T31" fmla="*/ 2147483647 h 1516"/>
              <a:gd name="T32" fmla="*/ 2147483647 w 1921"/>
              <a:gd name="T33" fmla="*/ 2147483647 h 1516"/>
              <a:gd name="T34" fmla="*/ 2147483647 w 1921"/>
              <a:gd name="T35" fmla="*/ 2147483647 h 1516"/>
              <a:gd name="T36" fmla="*/ 2147483647 w 1921"/>
              <a:gd name="T37" fmla="*/ 2147483647 h 1516"/>
              <a:gd name="T38" fmla="*/ 2147483647 w 1921"/>
              <a:gd name="T39" fmla="*/ 2147483647 h 1516"/>
              <a:gd name="T40" fmla="*/ 2147483647 w 1921"/>
              <a:gd name="T41" fmla="*/ 2147483647 h 1516"/>
              <a:gd name="T42" fmla="*/ 2147483647 w 1921"/>
              <a:gd name="T43" fmla="*/ 2147483647 h 1516"/>
              <a:gd name="T44" fmla="*/ 2147483647 w 1921"/>
              <a:gd name="T45" fmla="*/ 2147483647 h 1516"/>
              <a:gd name="T46" fmla="*/ 2147483647 w 1921"/>
              <a:gd name="T47" fmla="*/ 2147483647 h 1516"/>
              <a:gd name="T48" fmla="*/ 2147483647 w 1921"/>
              <a:gd name="T49" fmla="*/ 2147483647 h 1516"/>
              <a:gd name="T50" fmla="*/ 2147483647 w 1921"/>
              <a:gd name="T51" fmla="*/ 2147483647 h 1516"/>
              <a:gd name="T52" fmla="*/ 2147483647 w 1921"/>
              <a:gd name="T53" fmla="*/ 2147483647 h 1516"/>
              <a:gd name="T54" fmla="*/ 2147483647 w 1921"/>
              <a:gd name="T55" fmla="*/ 2147483647 h 1516"/>
              <a:gd name="T56" fmla="*/ 2147483647 w 1921"/>
              <a:gd name="T57" fmla="*/ 2147483647 h 1516"/>
              <a:gd name="T58" fmla="*/ 2147483647 w 1921"/>
              <a:gd name="T59" fmla="*/ 2147483647 h 1516"/>
              <a:gd name="T60" fmla="*/ 2147483647 w 1921"/>
              <a:gd name="T61" fmla="*/ 2147483647 h 1516"/>
              <a:gd name="T62" fmla="*/ 2147483647 w 1921"/>
              <a:gd name="T63" fmla="*/ 2147483647 h 1516"/>
              <a:gd name="T64" fmla="*/ 2147483647 w 1921"/>
              <a:gd name="T65" fmla="*/ 2147483647 h 1516"/>
              <a:gd name="T66" fmla="*/ 2147483647 w 1921"/>
              <a:gd name="T67" fmla="*/ 2147483647 h 1516"/>
              <a:gd name="T68" fmla="*/ 2147483647 w 1921"/>
              <a:gd name="T69" fmla="*/ 2147483647 h 1516"/>
              <a:gd name="T70" fmla="*/ 2147483647 w 1921"/>
              <a:gd name="T71" fmla="*/ 2147483647 h 1516"/>
              <a:gd name="T72" fmla="*/ 2147483647 w 1921"/>
              <a:gd name="T73" fmla="*/ 2147483647 h 1516"/>
              <a:gd name="T74" fmla="*/ 2147483647 w 1921"/>
              <a:gd name="T75" fmla="*/ 2147483647 h 1516"/>
              <a:gd name="T76" fmla="*/ 2147483647 w 1921"/>
              <a:gd name="T77" fmla="*/ 2147483647 h 1516"/>
              <a:gd name="T78" fmla="*/ 2147483647 w 1921"/>
              <a:gd name="T79" fmla="*/ 2147483647 h 1516"/>
              <a:gd name="T80" fmla="*/ 2147483647 w 1921"/>
              <a:gd name="T81" fmla="*/ 2147483647 h 1516"/>
              <a:gd name="T82" fmla="*/ 2147483647 w 1921"/>
              <a:gd name="T83" fmla="*/ 2147483647 h 1516"/>
              <a:gd name="T84" fmla="*/ 2147483647 w 1921"/>
              <a:gd name="T85" fmla="*/ 0 h 1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1"/>
              <a:gd name="T130" fmla="*/ 0 h 1516"/>
              <a:gd name="T131" fmla="*/ 1921 w 1921"/>
              <a:gd name="T132" fmla="*/ 1516 h 1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FF9966"/>
          </a:solidFill>
          <a:ln w="12700" cap="rnd">
            <a:solidFill>
              <a:srgbClr val="00DFCA"/>
            </a:solidFill>
            <a:round/>
            <a:headEnd/>
            <a:tailEnd/>
          </a:ln>
        </p:spPr>
        <p:txBody>
          <a:bodyPr/>
          <a:lstStyle/>
          <a:p>
            <a:endParaRPr lang="en-US" dirty="0">
              <a:latin typeface="Arial" pitchFamily="34" charset="0"/>
              <a:cs typeface="Arial" pitchFamily="34" charset="0"/>
            </a:endParaRPr>
          </a:p>
        </p:txBody>
      </p:sp>
      <p:sp>
        <p:nvSpPr>
          <p:cNvPr id="503817" name="Rectangle 7"/>
          <p:cNvSpPr>
            <a:spLocks noChangeArrowheads="1"/>
          </p:cNvSpPr>
          <p:nvPr/>
        </p:nvSpPr>
        <p:spPr bwMode="auto">
          <a:xfrm>
            <a:off x="0" y="762000"/>
            <a:ext cx="4648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eaLnBrk="0" hangingPunct="0">
              <a:lnSpc>
                <a:spcPct val="90000"/>
              </a:lnSpc>
              <a:spcBef>
                <a:spcPct val="30000"/>
              </a:spcBef>
            </a:pPr>
            <a:endParaRPr lang="en-US" sz="2800" dirty="0">
              <a:latin typeface="Arial" pitchFamily="34" charset="0"/>
              <a:cs typeface="Arial" pitchFamily="34" charset="0"/>
            </a:endParaRPr>
          </a:p>
          <a:p>
            <a:pPr marL="685800" lvl="1" indent="-228600" eaLnBrk="0" hangingPunct="0">
              <a:lnSpc>
                <a:spcPct val="90000"/>
              </a:lnSpc>
              <a:spcBef>
                <a:spcPct val="20000"/>
              </a:spcBef>
            </a:pPr>
            <a:r>
              <a:rPr lang="en-US" sz="2000" b="1" dirty="0">
                <a:solidFill>
                  <a:srgbClr val="008000"/>
                </a:solidFill>
                <a:latin typeface="Arial" pitchFamily="34" charset="0"/>
                <a:cs typeface="Arial" pitchFamily="34" charset="0"/>
              </a:rPr>
              <a:t>Scientific Review Group (SRG)</a:t>
            </a:r>
          </a:p>
          <a:p>
            <a:pPr marL="685800" lvl="1" indent="-228600" eaLnBrk="0" hangingPunct="0">
              <a:lnSpc>
                <a:spcPct val="90000"/>
              </a:lnSpc>
              <a:buClr>
                <a:srgbClr val="333399"/>
              </a:buClr>
              <a:buFontTx/>
              <a:buChar char="•"/>
            </a:pPr>
            <a:r>
              <a:rPr lang="en-US" sz="1400" dirty="0">
                <a:latin typeface="Arial" pitchFamily="34" charset="0"/>
                <a:cs typeface="Arial" pitchFamily="34" charset="0"/>
              </a:rPr>
              <a:t>Independent outside review (Study Section, SEP) managed by NIH</a:t>
            </a:r>
          </a:p>
          <a:p>
            <a:pPr marL="742950" lvl="1" indent="-285750" eaLnBrk="0" hangingPunct="0">
              <a:lnSpc>
                <a:spcPct val="90000"/>
              </a:lnSpc>
              <a:spcBef>
                <a:spcPct val="30000"/>
              </a:spcBef>
              <a:buClr>
                <a:srgbClr val="333399"/>
              </a:buClr>
              <a:buFont typeface="Arial" panose="020B0604020202020204" pitchFamily="34" charset="0"/>
              <a:buChar char="•"/>
            </a:pPr>
            <a:r>
              <a:rPr lang="en-US" sz="1400" dirty="0">
                <a:latin typeface="Arial" pitchFamily="34" charset="0"/>
                <a:cs typeface="Arial" pitchFamily="34" charset="0"/>
              </a:rPr>
              <a:t>Evaluate scientific merit, significance, other </a:t>
            </a:r>
          </a:p>
          <a:p>
            <a:pPr marL="742950" lvl="1" indent="-285750" eaLnBrk="0" hangingPunct="0">
              <a:lnSpc>
                <a:spcPct val="90000"/>
              </a:lnSpc>
              <a:spcBef>
                <a:spcPct val="30000"/>
              </a:spcBef>
              <a:buClr>
                <a:srgbClr val="333399"/>
              </a:buClr>
              <a:buFont typeface="Arial" panose="020B0604020202020204" pitchFamily="34" charset="0"/>
              <a:buChar char="•"/>
            </a:pPr>
            <a:r>
              <a:rPr lang="en-US" sz="1400" dirty="0">
                <a:latin typeface="Arial" pitchFamily="34" charset="0"/>
                <a:cs typeface="Arial" pitchFamily="34" charset="0"/>
              </a:rPr>
              <a:t>Provides priority score</a:t>
            </a:r>
          </a:p>
          <a:p>
            <a:pPr marL="685800" lvl="1" indent="-228600" eaLnBrk="0" hangingPunct="0">
              <a:lnSpc>
                <a:spcPct val="90000"/>
              </a:lnSpc>
              <a:spcBef>
                <a:spcPct val="30000"/>
              </a:spcBef>
              <a:buClr>
                <a:srgbClr val="333399"/>
              </a:buClr>
              <a:buFontTx/>
              <a:buChar char="•"/>
            </a:pPr>
            <a:r>
              <a:rPr lang="en-US" sz="1400" dirty="0">
                <a:latin typeface="Arial" pitchFamily="34" charset="0"/>
                <a:cs typeface="Arial" pitchFamily="34" charset="0"/>
              </a:rPr>
              <a:t> Recommend length and level of funding</a:t>
            </a:r>
          </a:p>
        </p:txBody>
      </p:sp>
      <p:sp>
        <p:nvSpPr>
          <p:cNvPr id="503818" name="Rectangle 3" descr="Scientific Review Group (SRG)&#10;Independent outside review (Study Section, SEP) managed by NIH&#10;Evaluate scientific merit, significance, other &#10;Provides priority score&#10; Recommend length and level of funding&#10;"/>
          <p:cNvSpPr>
            <a:spLocks noChangeArrowheads="1"/>
          </p:cNvSpPr>
          <p:nvPr/>
        </p:nvSpPr>
        <p:spPr bwMode="auto">
          <a:xfrm>
            <a:off x="278367" y="1148179"/>
            <a:ext cx="4167666" cy="1524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dirty="0">
              <a:latin typeface="Arial" pitchFamily="34" charset="0"/>
              <a:cs typeface="Arial" pitchFamily="34" charset="0"/>
            </a:endParaRPr>
          </a:p>
        </p:txBody>
      </p:sp>
      <p:sp>
        <p:nvSpPr>
          <p:cNvPr id="503819" name="Text Box 11"/>
          <p:cNvSpPr txBox="1">
            <a:spLocks noChangeArrowheads="1"/>
          </p:cNvSpPr>
          <p:nvPr/>
        </p:nvSpPr>
        <p:spPr bwMode="auto">
          <a:xfrm>
            <a:off x="4267200" y="2133600"/>
            <a:ext cx="2835275" cy="641350"/>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r>
              <a:rPr lang="en-US" dirty="0">
                <a:solidFill>
                  <a:srgbClr val="000000"/>
                </a:solidFill>
              </a:rPr>
              <a:t>Output: Impact Score and Summary Statement</a:t>
            </a:r>
          </a:p>
        </p:txBody>
      </p:sp>
      <p:sp>
        <p:nvSpPr>
          <p:cNvPr id="503820" name="Text Box 12"/>
          <p:cNvSpPr txBox="1">
            <a:spLocks noChangeArrowheads="1"/>
          </p:cNvSpPr>
          <p:nvPr/>
        </p:nvSpPr>
        <p:spPr bwMode="auto">
          <a:xfrm>
            <a:off x="457200" y="4038600"/>
            <a:ext cx="2057400" cy="1200329"/>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r>
              <a:rPr lang="en-US" dirty="0">
                <a:solidFill>
                  <a:srgbClr val="000000"/>
                </a:solidFill>
              </a:rPr>
              <a:t>Output: Approval for IC to proceed with Funding of Applications</a:t>
            </a:r>
          </a:p>
        </p:txBody>
      </p:sp>
      <p:sp>
        <p:nvSpPr>
          <p:cNvPr id="2" name="Rectangle 5" descr="Institute/Center Director &#10;Makes final decision based on Council input, programmatic priorities&#10;Must also pass administrative review&#10;"/>
          <p:cNvSpPr>
            <a:spLocks noChangeArrowheads="1"/>
          </p:cNvSpPr>
          <p:nvPr/>
        </p:nvSpPr>
        <p:spPr bwMode="auto">
          <a:xfrm>
            <a:off x="3886200" y="4419600"/>
            <a:ext cx="4876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eaLnBrk="0" hangingPunct="0">
              <a:lnSpc>
                <a:spcPct val="90000"/>
              </a:lnSpc>
              <a:spcBef>
                <a:spcPct val="20000"/>
              </a:spcBef>
            </a:pPr>
            <a:r>
              <a:rPr lang="en-US" sz="3200" dirty="0">
                <a:solidFill>
                  <a:srgbClr val="00CCFF"/>
                </a:solidFill>
                <a:latin typeface="Arial" pitchFamily="34" charset="0"/>
                <a:cs typeface="Arial" pitchFamily="34" charset="0"/>
              </a:rPr>
              <a:t>  </a:t>
            </a:r>
            <a:endParaRPr lang="en-US" sz="3200" dirty="0">
              <a:latin typeface="Arial" pitchFamily="34" charset="0"/>
              <a:cs typeface="Arial" pitchFamily="34" charset="0"/>
            </a:endParaRPr>
          </a:p>
          <a:p>
            <a:pPr marL="742950" lvl="1" indent="-285750" eaLnBrk="0" hangingPunct="0">
              <a:lnSpc>
                <a:spcPct val="90000"/>
              </a:lnSpc>
              <a:spcBef>
                <a:spcPct val="20000"/>
              </a:spcBef>
            </a:pPr>
            <a:r>
              <a:rPr lang="en-US" sz="2000" b="1" dirty="0">
                <a:solidFill>
                  <a:srgbClr val="008000"/>
                </a:solidFill>
                <a:latin typeface="Arial" pitchFamily="34" charset="0"/>
                <a:cs typeface="Arial" pitchFamily="34" charset="0"/>
              </a:rPr>
              <a:t>Institute/Center Director</a:t>
            </a:r>
            <a:r>
              <a:rPr lang="en-US" sz="2000" dirty="0">
                <a:solidFill>
                  <a:srgbClr val="008000"/>
                </a:solidFill>
                <a:latin typeface="Arial" pitchFamily="34" charset="0"/>
                <a:cs typeface="Arial" pitchFamily="34" charset="0"/>
              </a:rPr>
              <a:t> </a:t>
            </a:r>
          </a:p>
          <a:p>
            <a:pPr marL="1143000" lvl="2" indent="-228600" eaLnBrk="0" hangingPunct="0">
              <a:lnSpc>
                <a:spcPct val="90000"/>
              </a:lnSpc>
              <a:spcBef>
                <a:spcPct val="20000"/>
              </a:spcBef>
              <a:buClr>
                <a:srgbClr val="333399"/>
              </a:buClr>
              <a:buFontTx/>
              <a:buChar char="•"/>
            </a:pPr>
            <a:r>
              <a:rPr lang="en-US" sz="1600" dirty="0"/>
              <a:t>M</a:t>
            </a:r>
            <a:r>
              <a:rPr lang="en-US" sz="1600" dirty="0">
                <a:latin typeface="Arial" pitchFamily="34" charset="0"/>
                <a:cs typeface="Arial" pitchFamily="34" charset="0"/>
              </a:rPr>
              <a:t>akes final decision based on Council input, programmatic priorities</a:t>
            </a:r>
          </a:p>
          <a:p>
            <a:pPr marL="1143000" lvl="2" indent="-228600" eaLnBrk="0" hangingPunct="0">
              <a:lnSpc>
                <a:spcPct val="90000"/>
              </a:lnSpc>
              <a:spcBef>
                <a:spcPct val="20000"/>
              </a:spcBef>
              <a:buClr>
                <a:srgbClr val="333399"/>
              </a:buClr>
              <a:buFontTx/>
              <a:buChar char="•"/>
            </a:pPr>
            <a:r>
              <a:rPr lang="en-US" sz="1600" dirty="0">
                <a:latin typeface="Arial" pitchFamily="34" charset="0"/>
                <a:cs typeface="Arial" pitchFamily="34" charset="0"/>
              </a:rPr>
              <a:t>Must also pass </a:t>
            </a:r>
            <a:r>
              <a:rPr lang="en-US" sz="1600" dirty="0"/>
              <a:t>a</a:t>
            </a:r>
            <a:r>
              <a:rPr lang="en-US" sz="1600" dirty="0">
                <a:latin typeface="Arial" pitchFamily="34" charset="0"/>
                <a:cs typeface="Arial" pitchFamily="34" charset="0"/>
              </a:rPr>
              <a:t>dministrative </a:t>
            </a:r>
            <a:r>
              <a:rPr lang="en-US" sz="1600" dirty="0"/>
              <a:t>r</a:t>
            </a:r>
            <a:r>
              <a:rPr lang="en-US" sz="1600" dirty="0">
                <a:latin typeface="Arial" pitchFamily="34" charset="0"/>
                <a:cs typeface="Arial" pitchFamily="34" charset="0"/>
              </a:rPr>
              <a:t>eview</a:t>
            </a:r>
          </a:p>
          <a:p>
            <a:pPr marL="1143000" lvl="2" indent="-228600" eaLnBrk="0" hangingPunct="0">
              <a:lnSpc>
                <a:spcPct val="90000"/>
              </a:lnSpc>
              <a:buFont typeface="Symbol" pitchFamily="18" charset="2"/>
              <a:buChar char="·"/>
            </a:pPr>
            <a:endParaRPr lang="en-US" sz="1600" dirty="0">
              <a:solidFill>
                <a:srgbClr val="333399"/>
              </a:solidFill>
              <a:latin typeface="Arial" pitchFamily="34" charset="0"/>
              <a:cs typeface="Arial" pitchFamily="34" charset="0"/>
            </a:endParaRPr>
          </a:p>
        </p:txBody>
      </p:sp>
      <p:sp>
        <p:nvSpPr>
          <p:cNvPr id="503822" name="Freeform 6" descr="1-3 months"/>
          <p:cNvSpPr>
            <a:spLocks/>
          </p:cNvSpPr>
          <p:nvPr/>
        </p:nvSpPr>
        <p:spPr bwMode="auto">
          <a:xfrm>
            <a:off x="2514600" y="4495800"/>
            <a:ext cx="1676400" cy="1066800"/>
          </a:xfrm>
          <a:custGeom>
            <a:avLst/>
            <a:gdLst>
              <a:gd name="T0" fmla="*/ 2147483647 w 1921"/>
              <a:gd name="T1" fmla="*/ 2147483647 h 1516"/>
              <a:gd name="T2" fmla="*/ 2147483647 w 1921"/>
              <a:gd name="T3" fmla="*/ 2147483647 h 1516"/>
              <a:gd name="T4" fmla="*/ 2147483647 w 1921"/>
              <a:gd name="T5" fmla="*/ 2147483647 h 1516"/>
              <a:gd name="T6" fmla="*/ 2147483647 w 1921"/>
              <a:gd name="T7" fmla="*/ 2147483647 h 1516"/>
              <a:gd name="T8" fmla="*/ 2147483647 w 1921"/>
              <a:gd name="T9" fmla="*/ 2147483647 h 1516"/>
              <a:gd name="T10" fmla="*/ 2147483647 w 1921"/>
              <a:gd name="T11" fmla="*/ 2147483647 h 1516"/>
              <a:gd name="T12" fmla="*/ 2147483647 w 1921"/>
              <a:gd name="T13" fmla="*/ 2147483647 h 1516"/>
              <a:gd name="T14" fmla="*/ 2147483647 w 1921"/>
              <a:gd name="T15" fmla="*/ 2147483647 h 1516"/>
              <a:gd name="T16" fmla="*/ 2147483647 w 1921"/>
              <a:gd name="T17" fmla="*/ 2147483647 h 1516"/>
              <a:gd name="T18" fmla="*/ 2147483647 w 1921"/>
              <a:gd name="T19" fmla="*/ 2147483647 h 1516"/>
              <a:gd name="T20" fmla="*/ 2147483647 w 1921"/>
              <a:gd name="T21" fmla="*/ 2147483647 h 1516"/>
              <a:gd name="T22" fmla="*/ 2147483647 w 1921"/>
              <a:gd name="T23" fmla="*/ 2147483647 h 1516"/>
              <a:gd name="T24" fmla="*/ 0 w 1921"/>
              <a:gd name="T25" fmla="*/ 2147483647 h 1516"/>
              <a:gd name="T26" fmla="*/ 2147483647 w 1921"/>
              <a:gd name="T27" fmla="*/ 2147483647 h 1516"/>
              <a:gd name="T28" fmla="*/ 2147483647 w 1921"/>
              <a:gd name="T29" fmla="*/ 2147483647 h 1516"/>
              <a:gd name="T30" fmla="*/ 2147483647 w 1921"/>
              <a:gd name="T31" fmla="*/ 2147483647 h 1516"/>
              <a:gd name="T32" fmla="*/ 2147483647 w 1921"/>
              <a:gd name="T33" fmla="*/ 2147483647 h 1516"/>
              <a:gd name="T34" fmla="*/ 2147483647 w 1921"/>
              <a:gd name="T35" fmla="*/ 2147483647 h 1516"/>
              <a:gd name="T36" fmla="*/ 2147483647 w 1921"/>
              <a:gd name="T37" fmla="*/ 2147483647 h 1516"/>
              <a:gd name="T38" fmla="*/ 2147483647 w 1921"/>
              <a:gd name="T39" fmla="*/ 2147483647 h 1516"/>
              <a:gd name="T40" fmla="*/ 2147483647 w 1921"/>
              <a:gd name="T41" fmla="*/ 2147483647 h 1516"/>
              <a:gd name="T42" fmla="*/ 2147483647 w 1921"/>
              <a:gd name="T43" fmla="*/ 2147483647 h 1516"/>
              <a:gd name="T44" fmla="*/ 2147483647 w 1921"/>
              <a:gd name="T45" fmla="*/ 2147483647 h 1516"/>
              <a:gd name="T46" fmla="*/ 2147483647 w 1921"/>
              <a:gd name="T47" fmla="*/ 2147483647 h 1516"/>
              <a:gd name="T48" fmla="*/ 2147483647 w 1921"/>
              <a:gd name="T49" fmla="*/ 2147483647 h 1516"/>
              <a:gd name="T50" fmla="*/ 2147483647 w 1921"/>
              <a:gd name="T51" fmla="*/ 2147483647 h 1516"/>
              <a:gd name="T52" fmla="*/ 2147483647 w 1921"/>
              <a:gd name="T53" fmla="*/ 2147483647 h 1516"/>
              <a:gd name="T54" fmla="*/ 2147483647 w 1921"/>
              <a:gd name="T55" fmla="*/ 2147483647 h 1516"/>
              <a:gd name="T56" fmla="*/ 2147483647 w 1921"/>
              <a:gd name="T57" fmla="*/ 2147483647 h 1516"/>
              <a:gd name="T58" fmla="*/ 2147483647 w 1921"/>
              <a:gd name="T59" fmla="*/ 2147483647 h 1516"/>
              <a:gd name="T60" fmla="*/ 2147483647 w 1921"/>
              <a:gd name="T61" fmla="*/ 2147483647 h 1516"/>
              <a:gd name="T62" fmla="*/ 2147483647 w 1921"/>
              <a:gd name="T63" fmla="*/ 2147483647 h 1516"/>
              <a:gd name="T64" fmla="*/ 2147483647 w 1921"/>
              <a:gd name="T65" fmla="*/ 2147483647 h 1516"/>
              <a:gd name="T66" fmla="*/ 2147483647 w 1921"/>
              <a:gd name="T67" fmla="*/ 2147483647 h 1516"/>
              <a:gd name="T68" fmla="*/ 2147483647 w 1921"/>
              <a:gd name="T69" fmla="*/ 2147483647 h 1516"/>
              <a:gd name="T70" fmla="*/ 2147483647 w 1921"/>
              <a:gd name="T71" fmla="*/ 2147483647 h 1516"/>
              <a:gd name="T72" fmla="*/ 2147483647 w 1921"/>
              <a:gd name="T73" fmla="*/ 2147483647 h 1516"/>
              <a:gd name="T74" fmla="*/ 2147483647 w 1921"/>
              <a:gd name="T75" fmla="*/ 2147483647 h 1516"/>
              <a:gd name="T76" fmla="*/ 2147483647 w 1921"/>
              <a:gd name="T77" fmla="*/ 2147483647 h 1516"/>
              <a:gd name="T78" fmla="*/ 2147483647 w 1921"/>
              <a:gd name="T79" fmla="*/ 2147483647 h 1516"/>
              <a:gd name="T80" fmla="*/ 2147483647 w 1921"/>
              <a:gd name="T81" fmla="*/ 2147483647 h 1516"/>
              <a:gd name="T82" fmla="*/ 2147483647 w 1921"/>
              <a:gd name="T83" fmla="*/ 2147483647 h 1516"/>
              <a:gd name="T84" fmla="*/ 2147483647 w 1921"/>
              <a:gd name="T85" fmla="*/ 0 h 1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1"/>
              <a:gd name="T130" fmla="*/ 0 h 1516"/>
              <a:gd name="T131" fmla="*/ 1921 w 1921"/>
              <a:gd name="T132" fmla="*/ 1516 h 1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FF9966"/>
          </a:solidFill>
          <a:ln w="12700" cap="rnd">
            <a:solidFill>
              <a:srgbClr val="00DFCA"/>
            </a:solidFill>
            <a:round/>
            <a:headEnd/>
            <a:tailEnd/>
          </a:ln>
        </p:spPr>
        <p:txBody>
          <a:bodyPr/>
          <a:lstStyle/>
          <a:p>
            <a:endParaRPr lang="en-US" dirty="0">
              <a:latin typeface="Arial" pitchFamily="34" charset="0"/>
              <a:cs typeface="Arial" pitchFamily="34" charset="0"/>
            </a:endParaRPr>
          </a:p>
        </p:txBody>
      </p:sp>
      <p:sp>
        <p:nvSpPr>
          <p:cNvPr id="503823" name="Rectangle 2" descr="Institute/Center Director &#10;Makes final decision based on Council input, programmatic priorities&#10;Must also pass administrative review&#10;"/>
          <p:cNvSpPr>
            <a:spLocks noChangeArrowheads="1"/>
          </p:cNvSpPr>
          <p:nvPr/>
        </p:nvSpPr>
        <p:spPr bwMode="auto">
          <a:xfrm>
            <a:off x="4267200" y="4876800"/>
            <a:ext cx="4495800" cy="1219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dirty="0">
              <a:latin typeface="Arial" pitchFamily="34" charset="0"/>
              <a:cs typeface="Arial" pitchFamily="34" charset="0"/>
            </a:endParaRPr>
          </a:p>
        </p:txBody>
      </p:sp>
      <p:sp>
        <p:nvSpPr>
          <p:cNvPr id="503824" name="Text Box 16"/>
          <p:cNvSpPr txBox="1">
            <a:spLocks noChangeArrowheads="1"/>
          </p:cNvSpPr>
          <p:nvPr/>
        </p:nvSpPr>
        <p:spPr bwMode="auto">
          <a:xfrm>
            <a:off x="2514600" y="5988050"/>
            <a:ext cx="1981200" cy="641350"/>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r>
              <a:rPr lang="en-US" dirty="0">
                <a:solidFill>
                  <a:srgbClr val="000000"/>
                </a:solidFill>
              </a:rPr>
              <a:t>Output: Awards or Resubmission</a:t>
            </a:r>
          </a:p>
        </p:txBody>
      </p:sp>
      <p:sp>
        <p:nvSpPr>
          <p:cNvPr id="503825" name="Text Box 17"/>
          <p:cNvSpPr txBox="1">
            <a:spLocks noChangeArrowheads="1"/>
          </p:cNvSpPr>
          <p:nvPr/>
        </p:nvSpPr>
        <p:spPr bwMode="auto">
          <a:xfrm>
            <a:off x="914400" y="2895600"/>
            <a:ext cx="1544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r>
              <a:rPr lang="en-US" sz="2000" b="1" dirty="0"/>
              <a:t>~</a:t>
            </a:r>
            <a:r>
              <a:rPr lang="en-US" sz="1600" b="1" dirty="0"/>
              <a:t>3 - 7 months</a:t>
            </a:r>
          </a:p>
        </p:txBody>
      </p:sp>
      <p:sp>
        <p:nvSpPr>
          <p:cNvPr id="503826" name="Text Box 18"/>
          <p:cNvSpPr txBox="1">
            <a:spLocks noChangeArrowheads="1"/>
          </p:cNvSpPr>
          <p:nvPr/>
        </p:nvSpPr>
        <p:spPr bwMode="auto">
          <a:xfrm>
            <a:off x="2712825" y="4751973"/>
            <a:ext cx="16145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r>
              <a:rPr lang="en-US" sz="2000" b="1" dirty="0"/>
              <a:t>~ </a:t>
            </a:r>
            <a:r>
              <a:rPr lang="en-US" sz="1600" b="1" dirty="0"/>
              <a:t>1 - 3 months</a:t>
            </a:r>
          </a:p>
        </p:txBody>
      </p:sp>
      <p:sp>
        <p:nvSpPr>
          <p:cNvPr id="503827" name="Text Box 19"/>
          <p:cNvSpPr txBox="1">
            <a:spLocks noChangeArrowheads="1"/>
          </p:cNvSpPr>
          <p:nvPr/>
        </p:nvSpPr>
        <p:spPr bwMode="auto">
          <a:xfrm>
            <a:off x="4719738" y="1143000"/>
            <a:ext cx="1095173" cy="369332"/>
          </a:xfrm>
          <a:prstGeom prst="rect">
            <a:avLst/>
          </a:prstGeom>
          <a:noFill/>
          <a:ln>
            <a:noFill/>
          </a:ln>
          <a:extLst/>
        </p:spPr>
        <p:txBody>
          <a:bodyPr wrap="none">
            <a:spAutoFit/>
          </a:bodyP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b="1" dirty="0">
                <a:solidFill>
                  <a:schemeClr val="accent1"/>
                </a:solidFill>
              </a:rPr>
              <a:t>1st level</a:t>
            </a:r>
          </a:p>
        </p:txBody>
      </p:sp>
      <p:sp>
        <p:nvSpPr>
          <p:cNvPr id="503828" name="Text Box 20"/>
          <p:cNvSpPr txBox="1">
            <a:spLocks noChangeArrowheads="1"/>
          </p:cNvSpPr>
          <p:nvPr/>
        </p:nvSpPr>
        <p:spPr bwMode="auto">
          <a:xfrm>
            <a:off x="7467600" y="2895600"/>
            <a:ext cx="116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
                <a:miter lim="800000"/>
                <a:headEnd/>
                <a:tailEnd type="none" w="lg" len="lg"/>
              </a14:hiddenLine>
            </a:ext>
          </a:extLst>
        </p:spPr>
        <p:txBody>
          <a:bodyPr wrap="none">
            <a:spAutoFit/>
          </a:bodyP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b="1" dirty="0">
                <a:solidFill>
                  <a:schemeClr val="accent1"/>
                </a:solidFill>
              </a:rPr>
              <a:t>2nd level</a:t>
            </a:r>
          </a:p>
        </p:txBody>
      </p:sp>
    </p:spTree>
    <p:extLst>
      <p:ext uri="{BB962C8B-B14F-4D97-AF65-F5344CB8AC3E}">
        <p14:creationId xmlns:p14="http://schemas.microsoft.com/office/powerpoint/2010/main" val="3782556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8F5F-0E00-41CA-8853-DEAE7F27B2B3}"/>
              </a:ext>
            </a:extLst>
          </p:cNvPr>
          <p:cNvSpPr>
            <a:spLocks noGrp="1"/>
          </p:cNvSpPr>
          <p:nvPr>
            <p:ph type="title"/>
          </p:nvPr>
        </p:nvSpPr>
        <p:spPr/>
        <p:txBody>
          <a:bodyPr/>
          <a:lstStyle/>
          <a:p>
            <a:pPr algn="ctr"/>
            <a:r>
              <a:rPr lang="en-US" dirty="0"/>
              <a:t>First Level of Review</a:t>
            </a:r>
          </a:p>
        </p:txBody>
      </p:sp>
      <p:sp>
        <p:nvSpPr>
          <p:cNvPr id="5" name="Rectangle 4">
            <a:extLst>
              <a:ext uri="{FF2B5EF4-FFF2-40B4-BE49-F238E27FC236}">
                <a16:creationId xmlns:a16="http://schemas.microsoft.com/office/drawing/2014/main" id="{C060E702-9CDB-4B3A-9836-6CC245E3B109}"/>
              </a:ext>
            </a:extLst>
          </p:cNvPr>
          <p:cNvSpPr/>
          <p:nvPr/>
        </p:nvSpPr>
        <p:spPr>
          <a:xfrm>
            <a:off x="1905000" y="2667000"/>
            <a:ext cx="6070893" cy="923330"/>
          </a:xfrm>
          <a:prstGeom prst="rect">
            <a:avLst/>
          </a:prstGeom>
        </p:spPr>
        <p:txBody>
          <a:bodyPr wrap="none">
            <a:spAutoFit/>
          </a:bodyPr>
          <a:lstStyle/>
          <a:p>
            <a:r>
              <a:rPr lang="en-US" b="1" u="sng" dirty="0">
                <a:solidFill>
                  <a:schemeClr val="accent1"/>
                </a:solidFill>
                <a:hlinkClick r:id="rId3">
                  <a:extLst>
                    <a:ext uri="{A12FA001-AC4F-418D-AE19-62706E023703}">
                      <ahyp:hlinkClr xmlns:ahyp="http://schemas.microsoft.com/office/drawing/2018/hyperlinkcolor" xmlns="" val="tx"/>
                    </a:ext>
                  </a:extLst>
                </a:hlinkClick>
              </a:rPr>
              <a:t>eRA: NIH Scientific Review Group (SRG) Roster Index</a:t>
            </a:r>
          </a:p>
          <a:p>
            <a:r>
              <a:rPr lang="en-US" dirty="0">
                <a:hlinkClick r:id="rId3">
                  <a:extLst>
                    <a:ext uri="{A12FA001-AC4F-418D-AE19-62706E023703}">
                      <ahyp:hlinkClr xmlns:ahyp="http://schemas.microsoft.com/office/drawing/2018/hyperlinkcolor" xmlns="" val="tx"/>
                    </a:ext>
                  </a:extLst>
                </a:hlinkClick>
              </a:rPr>
              <a:t>https://public.era.nih.gov/pubroster/</a:t>
            </a:r>
            <a:endParaRPr lang="en-US" dirty="0"/>
          </a:p>
          <a:p>
            <a:endParaRPr lang="en-US" dirty="0"/>
          </a:p>
        </p:txBody>
      </p:sp>
      <p:sp>
        <p:nvSpPr>
          <p:cNvPr id="6" name="Rectangle 5">
            <a:extLst>
              <a:ext uri="{FF2B5EF4-FFF2-40B4-BE49-F238E27FC236}">
                <a16:creationId xmlns:a16="http://schemas.microsoft.com/office/drawing/2014/main" id="{DF4A2F15-A5EC-4213-A2FA-4DC16F0EBC89}"/>
              </a:ext>
            </a:extLst>
          </p:cNvPr>
          <p:cNvSpPr/>
          <p:nvPr/>
        </p:nvSpPr>
        <p:spPr>
          <a:xfrm>
            <a:off x="1905000" y="3548369"/>
            <a:ext cx="6629400" cy="646331"/>
          </a:xfrm>
          <a:prstGeom prst="rect">
            <a:avLst/>
          </a:prstGeom>
        </p:spPr>
        <p:txBody>
          <a:bodyPr wrap="square">
            <a:spAutoFit/>
          </a:bodyPr>
          <a:lstStyle/>
          <a:p>
            <a:r>
              <a:rPr lang="en-US" b="1" u="sng" dirty="0">
                <a:solidFill>
                  <a:schemeClr val="tx2"/>
                </a:solidFill>
                <a:hlinkClick r:id="rId4">
                  <a:extLst>
                    <a:ext uri="{A12FA001-AC4F-418D-AE19-62706E023703}">
                      <ahyp:hlinkClr xmlns:ahyp="http://schemas.microsoft.com/office/drawing/2018/hyperlinkcolor" xmlns="" val="tx"/>
                    </a:ext>
                  </a:extLst>
                </a:hlinkClick>
              </a:rPr>
              <a:t>Review Panels &amp; Dates | NIH Center for Scientific Review</a:t>
            </a:r>
          </a:p>
          <a:p>
            <a:r>
              <a:rPr lang="en-US" u="sng" dirty="0">
                <a:hlinkClick r:id="rId4">
                  <a:extLst>
                    <a:ext uri="{A12FA001-AC4F-418D-AE19-62706E023703}">
                      <ahyp:hlinkClr xmlns:ahyp="http://schemas.microsoft.com/office/drawing/2018/hyperlinkcolor" xmlns="" val="tx"/>
                    </a:ext>
                  </a:extLst>
                </a:hlinkClick>
              </a:rPr>
              <a:t>https://public.csr.nih.gov/RevPanelsAndDates</a:t>
            </a:r>
          </a:p>
        </p:txBody>
      </p:sp>
    </p:spTree>
    <p:extLst>
      <p:ext uri="{BB962C8B-B14F-4D97-AF65-F5344CB8AC3E}">
        <p14:creationId xmlns:p14="http://schemas.microsoft.com/office/powerpoint/2010/main" val="1031769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9144000" cy="1066800"/>
          </a:xfrm>
        </p:spPr>
        <p:txBody>
          <a:bodyPr/>
          <a:lstStyle/>
          <a:p>
            <a:pPr marL="457200" indent="-457200">
              <a:spcBef>
                <a:spcPts val="600"/>
              </a:spcBef>
            </a:pPr>
            <a:r>
              <a:rPr lang="en-US" sz="3200" dirty="0">
                <a:solidFill>
                  <a:schemeClr val="accent1"/>
                </a:solidFill>
              </a:rPr>
              <a:t>How is a Priority Score/Percentile generated?</a:t>
            </a:r>
            <a:endParaRPr lang="en-US" sz="3200" dirty="0"/>
          </a:p>
        </p:txBody>
      </p:sp>
      <p:sp>
        <p:nvSpPr>
          <p:cNvPr id="4" name="Content Placeholder 3"/>
          <p:cNvSpPr>
            <a:spLocks noGrp="1"/>
          </p:cNvSpPr>
          <p:nvPr>
            <p:ph idx="1"/>
          </p:nvPr>
        </p:nvSpPr>
        <p:spPr>
          <a:xfrm>
            <a:off x="304800" y="1219200"/>
            <a:ext cx="8305800" cy="5029200"/>
          </a:xfrm>
        </p:spPr>
        <p:txBody>
          <a:bodyPr>
            <a:normAutofit lnSpcReduction="10000"/>
          </a:bodyPr>
          <a:lstStyle/>
          <a:p>
            <a:pPr>
              <a:spcBef>
                <a:spcPts val="1200"/>
              </a:spcBef>
            </a:pPr>
            <a:r>
              <a:rPr lang="en-US" b="1" dirty="0">
                <a:solidFill>
                  <a:schemeClr val="accent1"/>
                </a:solidFill>
              </a:rPr>
              <a:t>Assigned reviewers: scores for each criterion and an overall impact/priority score (PS)</a:t>
            </a:r>
          </a:p>
          <a:p>
            <a:pPr>
              <a:spcBef>
                <a:spcPts val="1200"/>
              </a:spcBef>
            </a:pPr>
            <a:r>
              <a:rPr lang="en-US" b="1" dirty="0">
                <a:solidFill>
                  <a:schemeClr val="accent1"/>
                </a:solidFill>
              </a:rPr>
              <a:t>All reviewers score privately from 1 (best) to 9 (worst). </a:t>
            </a:r>
          </a:p>
          <a:p>
            <a:pPr>
              <a:spcBef>
                <a:spcPts val="1200"/>
              </a:spcBef>
            </a:pPr>
            <a:r>
              <a:rPr lang="en-US" b="1" dirty="0">
                <a:solidFill>
                  <a:schemeClr val="accent1"/>
                </a:solidFill>
              </a:rPr>
              <a:t>Overall s</a:t>
            </a:r>
            <a:r>
              <a:rPr lang="en-US" sz="2800" b="1" dirty="0">
                <a:solidFill>
                  <a:schemeClr val="accent1"/>
                </a:solidFill>
              </a:rPr>
              <a:t>cores are averaged, rounded to one decimal place, and multiplied by 10 e.g., a 1.34 average is a score of 13. </a:t>
            </a:r>
          </a:p>
          <a:p>
            <a:pPr>
              <a:spcBef>
                <a:spcPts val="1200"/>
              </a:spcBef>
            </a:pPr>
            <a:r>
              <a:rPr lang="en-US" b="1" dirty="0">
                <a:solidFill>
                  <a:schemeClr val="accent1"/>
                </a:solidFill>
              </a:rPr>
              <a:t>Percentiles (1 to 99%) indicate a relative rank of your application compared to others reviewed by your study section at the last three meetings.</a:t>
            </a:r>
          </a:p>
          <a:p>
            <a:pPr>
              <a:spcBef>
                <a:spcPts val="1200"/>
              </a:spcBef>
            </a:pPr>
            <a:endParaRPr lang="en-US" sz="2800" b="1" dirty="0">
              <a:solidFill>
                <a:schemeClr val="accent1"/>
              </a:solidFill>
            </a:endParaRPr>
          </a:p>
          <a:p>
            <a:pPr lvl="1">
              <a:spcBef>
                <a:spcPts val="600"/>
              </a:spcBef>
            </a:pPr>
            <a:endParaRPr lang="en-US" sz="2800" dirty="0">
              <a:solidFill>
                <a:schemeClr val="tx1"/>
              </a:solidFill>
            </a:endParaRPr>
          </a:p>
          <a:p>
            <a:endParaRPr lang="en-US" dirty="0"/>
          </a:p>
        </p:txBody>
      </p:sp>
    </p:spTree>
    <p:extLst>
      <p:ext uri="{BB962C8B-B14F-4D97-AF65-F5344CB8AC3E}">
        <p14:creationId xmlns:p14="http://schemas.microsoft.com/office/powerpoint/2010/main" val="3548129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057400"/>
          </a:xfrm>
        </p:spPr>
        <p:txBody>
          <a:bodyPr/>
          <a:lstStyle/>
          <a:p>
            <a:r>
              <a:rPr lang="en-US" sz="3600" dirty="0">
                <a:solidFill>
                  <a:schemeClr val="accent1"/>
                </a:solidFill>
              </a:rPr>
              <a:t>I have a percentile, </a:t>
            </a:r>
            <a:br>
              <a:rPr lang="en-US" sz="3600" dirty="0">
                <a:solidFill>
                  <a:schemeClr val="accent1"/>
                </a:solidFill>
              </a:rPr>
            </a:br>
            <a:r>
              <a:rPr lang="en-US" sz="3600" dirty="0">
                <a:solidFill>
                  <a:schemeClr val="accent1"/>
                </a:solidFill>
              </a:rPr>
              <a:t>           but my colleague doesn’t……</a:t>
            </a:r>
            <a:br>
              <a:rPr lang="en-US" sz="3600" dirty="0">
                <a:solidFill>
                  <a:schemeClr val="accent1"/>
                </a:solidFill>
              </a:rPr>
            </a:br>
            <a:endParaRPr lang="en-US" sz="3600" dirty="0"/>
          </a:p>
        </p:txBody>
      </p:sp>
      <p:sp>
        <p:nvSpPr>
          <p:cNvPr id="3" name="Content Placeholder 2"/>
          <p:cNvSpPr>
            <a:spLocks noGrp="1"/>
          </p:cNvSpPr>
          <p:nvPr>
            <p:ph idx="1"/>
          </p:nvPr>
        </p:nvSpPr>
        <p:spPr>
          <a:xfrm>
            <a:off x="152400" y="1676400"/>
            <a:ext cx="7467600" cy="4648200"/>
          </a:xfrm>
        </p:spPr>
        <p:txBody>
          <a:bodyPr>
            <a:normAutofit lnSpcReduction="10000"/>
          </a:bodyPr>
          <a:lstStyle/>
          <a:p>
            <a:pPr>
              <a:spcBef>
                <a:spcPts val="1200"/>
              </a:spcBef>
            </a:pPr>
            <a:r>
              <a:rPr lang="en-US" b="1" dirty="0">
                <a:solidFill>
                  <a:schemeClr val="accent1"/>
                </a:solidFill>
              </a:rPr>
              <a:t>Percentiles are only meaningful when there is a good comparison group such as all R01 applications reviewed by the CSR “XYZ” Study Section for the last 3 meetings</a:t>
            </a:r>
          </a:p>
          <a:p>
            <a:pPr>
              <a:spcBef>
                <a:spcPts val="1200"/>
              </a:spcBef>
            </a:pPr>
            <a:r>
              <a:rPr lang="en-US" b="1" dirty="0">
                <a:solidFill>
                  <a:schemeClr val="accent1"/>
                </a:solidFill>
              </a:rPr>
              <a:t>Not meaningful when…</a:t>
            </a:r>
          </a:p>
          <a:p>
            <a:pPr lvl="1">
              <a:spcBef>
                <a:spcPts val="1200"/>
              </a:spcBef>
            </a:pPr>
            <a:r>
              <a:rPr lang="en-US" b="1" dirty="0">
                <a:solidFill>
                  <a:schemeClr val="accent2"/>
                </a:solidFill>
              </a:rPr>
              <a:t>Special emphasis panel (SEP)</a:t>
            </a:r>
          </a:p>
          <a:p>
            <a:pPr lvl="1">
              <a:spcBef>
                <a:spcPts val="1200"/>
              </a:spcBef>
            </a:pPr>
            <a:r>
              <a:rPr lang="en-US" b="1" dirty="0">
                <a:solidFill>
                  <a:schemeClr val="accent2"/>
                </a:solidFill>
              </a:rPr>
              <a:t>Small number of one type </a:t>
            </a:r>
          </a:p>
          <a:p>
            <a:pPr lvl="1">
              <a:spcBef>
                <a:spcPts val="1200"/>
              </a:spcBef>
            </a:pPr>
            <a:r>
              <a:rPr lang="en-US" b="1" dirty="0">
                <a:solidFill>
                  <a:schemeClr val="accent2"/>
                </a:solidFill>
              </a:rPr>
              <a:t>Major change in process impacts some but not all applications</a:t>
            </a:r>
          </a:p>
          <a:p>
            <a:pPr marL="411162" lvl="1" indent="0">
              <a:spcBef>
                <a:spcPts val="600"/>
              </a:spcBef>
              <a:buNone/>
            </a:pPr>
            <a:endParaRPr lang="en-US" dirty="0"/>
          </a:p>
        </p:txBody>
      </p:sp>
      <p:pic>
        <p:nvPicPr>
          <p:cNvPr id="6" name="Picture 5">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4800600"/>
            <a:ext cx="1725295" cy="1362075"/>
          </a:xfrm>
          <a:prstGeom prst="rect">
            <a:avLst/>
          </a:prstGeom>
        </p:spPr>
      </p:pic>
    </p:spTree>
    <p:extLst>
      <p:ext uri="{BB962C8B-B14F-4D97-AF65-F5344CB8AC3E}">
        <p14:creationId xmlns:p14="http://schemas.microsoft.com/office/powerpoint/2010/main" val="1788045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Impact/Priority score</a:t>
            </a:r>
            <a:endParaRPr lang="en-US" dirty="0"/>
          </a:p>
        </p:txBody>
      </p:sp>
      <p:sp>
        <p:nvSpPr>
          <p:cNvPr id="3" name="Content Placeholder 2"/>
          <p:cNvSpPr>
            <a:spLocks noGrp="1"/>
          </p:cNvSpPr>
          <p:nvPr>
            <p:ph idx="1"/>
          </p:nvPr>
        </p:nvSpPr>
        <p:spPr>
          <a:xfrm>
            <a:off x="152400" y="1371600"/>
            <a:ext cx="8229600" cy="4876800"/>
          </a:xfrm>
        </p:spPr>
        <p:txBody>
          <a:bodyPr>
            <a:normAutofit/>
          </a:bodyPr>
          <a:lstStyle/>
          <a:p>
            <a:pPr>
              <a:spcBef>
                <a:spcPts val="1200"/>
              </a:spcBef>
            </a:pPr>
            <a:r>
              <a:rPr lang="en-US" b="1" dirty="0">
                <a:solidFill>
                  <a:schemeClr val="accent1"/>
                </a:solidFill>
              </a:rPr>
              <a:t>Score with percentile </a:t>
            </a:r>
          </a:p>
          <a:p>
            <a:pPr>
              <a:spcBef>
                <a:spcPts val="1200"/>
              </a:spcBef>
            </a:pPr>
            <a:r>
              <a:rPr lang="en-US" b="1" dirty="0">
                <a:solidFill>
                  <a:schemeClr val="accent1"/>
                </a:solidFill>
              </a:rPr>
              <a:t>Score with no percentile</a:t>
            </a:r>
          </a:p>
          <a:p>
            <a:pPr>
              <a:spcBef>
                <a:spcPts val="1200"/>
              </a:spcBef>
            </a:pPr>
            <a:r>
              <a:rPr lang="en-US" b="1" dirty="0">
                <a:solidFill>
                  <a:schemeClr val="accent1"/>
                </a:solidFill>
              </a:rPr>
              <a:t>++/Not Discussed/Unscored</a:t>
            </a:r>
          </a:p>
          <a:p>
            <a:pPr lvl="1">
              <a:spcBef>
                <a:spcPts val="1200"/>
              </a:spcBef>
            </a:pPr>
            <a:r>
              <a:rPr lang="en-US" sz="2200" b="1" dirty="0">
                <a:solidFill>
                  <a:schemeClr val="accent2"/>
                </a:solidFill>
              </a:rPr>
              <a:t>Scientific merit in the lower 50% of the applications or beyond the group likely to be competitive for funding</a:t>
            </a:r>
          </a:p>
          <a:p>
            <a:pPr>
              <a:spcBef>
                <a:spcPts val="1200"/>
              </a:spcBef>
            </a:pPr>
            <a:r>
              <a:rPr lang="en-US" b="1" dirty="0">
                <a:solidFill>
                  <a:schemeClr val="accent1"/>
                </a:solidFill>
              </a:rPr>
              <a:t>Not Recommended for Further Consideration</a:t>
            </a:r>
          </a:p>
          <a:p>
            <a:pPr lvl="1">
              <a:spcBef>
                <a:spcPts val="1200"/>
              </a:spcBef>
            </a:pPr>
            <a:r>
              <a:rPr lang="en-US" sz="2200" b="1" dirty="0">
                <a:solidFill>
                  <a:schemeClr val="accent2"/>
                </a:solidFill>
              </a:rPr>
              <a:t>Indication of serious concerns. </a:t>
            </a:r>
          </a:p>
          <a:p>
            <a:pPr lvl="1">
              <a:spcBef>
                <a:spcPts val="1200"/>
              </a:spcBef>
            </a:pPr>
            <a:r>
              <a:rPr lang="en-US" sz="2200" b="1" dirty="0">
                <a:solidFill>
                  <a:schemeClr val="accent2"/>
                </a:solidFill>
              </a:rPr>
              <a:t>Usually not eligible for funding</a:t>
            </a:r>
          </a:p>
        </p:txBody>
      </p:sp>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0079" y="4724400"/>
            <a:ext cx="1821815" cy="1438275"/>
          </a:xfrm>
          <a:prstGeom prst="rect">
            <a:avLst/>
          </a:prstGeom>
        </p:spPr>
      </p:pic>
    </p:spTree>
    <p:extLst>
      <p:ext uri="{BB962C8B-B14F-4D97-AF65-F5344CB8AC3E}">
        <p14:creationId xmlns:p14="http://schemas.microsoft.com/office/powerpoint/2010/main" val="266933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summary statement"/>
          <p:cNvPicPr>
            <a:picLocks noChangeAspect="1"/>
          </p:cNvPicPr>
          <p:nvPr/>
        </p:nvPicPr>
        <p:blipFill>
          <a:blip r:embed="rId3"/>
          <a:stretch>
            <a:fillRect/>
          </a:stretch>
        </p:blipFill>
        <p:spPr>
          <a:xfrm>
            <a:off x="398122" y="838200"/>
            <a:ext cx="8338858" cy="4972050"/>
          </a:xfrm>
          <a:prstGeom prst="rect">
            <a:avLst/>
          </a:prstGeom>
        </p:spPr>
      </p:pic>
      <p:sp>
        <p:nvSpPr>
          <p:cNvPr id="6" name="TextBox 5"/>
          <p:cNvSpPr txBox="1"/>
          <p:nvPr/>
        </p:nvSpPr>
        <p:spPr>
          <a:xfrm>
            <a:off x="685800" y="6248401"/>
            <a:ext cx="4876800" cy="261610"/>
          </a:xfrm>
          <a:prstGeom prst="rect">
            <a:avLst/>
          </a:prstGeom>
          <a:noFill/>
        </p:spPr>
        <p:txBody>
          <a:bodyPr wrap="square" rtlCol="0">
            <a:spAutoFit/>
          </a:bodyPr>
          <a:lstStyle/>
          <a:p>
            <a:r>
              <a:rPr lang="en-US" sz="1100" b="1" dirty="0">
                <a:solidFill>
                  <a:schemeClr val="accent1"/>
                </a:solidFill>
              </a:rPr>
              <a:t>*Summary statement shown with permission for training purposes</a:t>
            </a:r>
          </a:p>
        </p:txBody>
      </p:sp>
      <p:sp>
        <p:nvSpPr>
          <p:cNvPr id="7" name="TextBox 6"/>
          <p:cNvSpPr txBox="1"/>
          <p:nvPr/>
        </p:nvSpPr>
        <p:spPr>
          <a:xfrm>
            <a:off x="2221396" y="152400"/>
            <a:ext cx="4822154" cy="492443"/>
          </a:xfrm>
          <a:prstGeom prst="rect">
            <a:avLst/>
          </a:prstGeom>
          <a:noFill/>
        </p:spPr>
        <p:txBody>
          <a:bodyPr wrap="none" rtlCol="0">
            <a:spAutoFit/>
          </a:bodyPr>
          <a:lstStyle/>
          <a:p>
            <a:r>
              <a:rPr lang="en-US" sz="2600" b="1" dirty="0">
                <a:solidFill>
                  <a:schemeClr val="accent1"/>
                </a:solidFill>
              </a:rPr>
              <a:t>Sample Summary Statement*</a:t>
            </a:r>
          </a:p>
        </p:txBody>
      </p:sp>
    </p:spTree>
    <p:extLst>
      <p:ext uri="{BB962C8B-B14F-4D97-AF65-F5344CB8AC3E}">
        <p14:creationId xmlns:p14="http://schemas.microsoft.com/office/powerpoint/2010/main" val="411656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1"/>
                </a:solidFill>
              </a:rPr>
              <a:t>Understanding your PS/%tile</a:t>
            </a:r>
            <a:endParaRPr lang="en-US" sz="3600" dirty="0"/>
          </a:p>
        </p:txBody>
      </p:sp>
      <p:sp>
        <p:nvSpPr>
          <p:cNvPr id="3" name="Content Placeholder 2"/>
          <p:cNvSpPr>
            <a:spLocks noGrp="1"/>
          </p:cNvSpPr>
          <p:nvPr>
            <p:ph idx="1"/>
          </p:nvPr>
        </p:nvSpPr>
        <p:spPr>
          <a:xfrm>
            <a:off x="152400" y="1066800"/>
            <a:ext cx="7162800" cy="4800600"/>
          </a:xfrm>
        </p:spPr>
        <p:txBody>
          <a:bodyPr>
            <a:normAutofit fontScale="92500" lnSpcReduction="20000"/>
          </a:bodyPr>
          <a:lstStyle/>
          <a:p>
            <a:pPr>
              <a:lnSpc>
                <a:spcPct val="120000"/>
              </a:lnSpc>
              <a:spcBef>
                <a:spcPts val="1200"/>
              </a:spcBef>
            </a:pPr>
            <a:r>
              <a:rPr lang="en-US" b="1" dirty="0">
                <a:solidFill>
                  <a:schemeClr val="accent1"/>
                </a:solidFill>
              </a:rPr>
              <a:t>After the meeting, reviewers may edit their criterion scores and critiques, but not the overall impact/priority scores. </a:t>
            </a:r>
          </a:p>
          <a:p>
            <a:pPr lvl="1">
              <a:lnSpc>
                <a:spcPct val="120000"/>
              </a:lnSpc>
              <a:spcBef>
                <a:spcPts val="1200"/>
              </a:spcBef>
            </a:pPr>
            <a:r>
              <a:rPr lang="en-US" sz="2400" b="1" dirty="0">
                <a:solidFill>
                  <a:schemeClr val="accent2"/>
                </a:solidFill>
              </a:rPr>
              <a:t>Note: Reviewers do not always edit to reflect the discussion.  Depends on the reviewer and the panel.</a:t>
            </a:r>
          </a:p>
          <a:p>
            <a:pPr>
              <a:lnSpc>
                <a:spcPct val="120000"/>
              </a:lnSpc>
              <a:spcBef>
                <a:spcPts val="1200"/>
              </a:spcBef>
            </a:pPr>
            <a:r>
              <a:rPr lang="en-US" b="1" dirty="0">
                <a:solidFill>
                  <a:schemeClr val="accent1"/>
                </a:solidFill>
              </a:rPr>
              <a:t>Your priority score in your Commons account within 3 business days after the peer review</a:t>
            </a:r>
          </a:p>
          <a:p>
            <a:pPr>
              <a:lnSpc>
                <a:spcPct val="120000"/>
              </a:lnSpc>
              <a:spcBef>
                <a:spcPts val="1200"/>
              </a:spcBef>
            </a:pPr>
            <a:r>
              <a:rPr lang="en-US" b="1" dirty="0">
                <a:solidFill>
                  <a:schemeClr val="accent1"/>
                </a:solidFill>
              </a:rPr>
              <a:t>Your Summary Statement typically available within 4-8 weeks. </a:t>
            </a:r>
          </a:p>
        </p:txBody>
      </p:sp>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599" y="4800600"/>
            <a:ext cx="1725295" cy="1362075"/>
          </a:xfrm>
          <a:prstGeom prst="rect">
            <a:avLst/>
          </a:prstGeom>
        </p:spPr>
      </p:pic>
    </p:spTree>
    <p:extLst>
      <p:ext uri="{BB962C8B-B14F-4D97-AF65-F5344CB8AC3E}">
        <p14:creationId xmlns:p14="http://schemas.microsoft.com/office/powerpoint/2010/main" val="3815413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137" y="1143000"/>
            <a:ext cx="8001000" cy="5078313"/>
          </a:xfrm>
          <a:prstGeom prst="rect">
            <a:avLst/>
          </a:prstGeom>
        </p:spPr>
        <p:txBody>
          <a:bodyPr wrap="square">
            <a:spAutoFit/>
          </a:bodyPr>
          <a:lstStyle/>
          <a:p>
            <a:r>
              <a:rPr lang="en-US" b="1" dirty="0"/>
              <a:t>CRITIQUE 1:</a:t>
            </a:r>
            <a:endParaRPr lang="en-US" dirty="0"/>
          </a:p>
          <a:p>
            <a:endParaRPr lang="en-US" b="1" dirty="0"/>
          </a:p>
          <a:p>
            <a:r>
              <a:rPr lang="en-US" dirty="0"/>
              <a:t>Significance: 2</a:t>
            </a:r>
          </a:p>
          <a:p>
            <a:r>
              <a:rPr lang="en-US" dirty="0"/>
              <a:t>Investigator(s): 1</a:t>
            </a:r>
            <a:endParaRPr lang="en-US" sz="1400" dirty="0"/>
          </a:p>
          <a:p>
            <a:r>
              <a:rPr lang="en-US" dirty="0"/>
              <a:t>Innovation: 1</a:t>
            </a:r>
          </a:p>
          <a:p>
            <a:r>
              <a:rPr lang="en-US" dirty="0"/>
              <a:t>Approach: 1</a:t>
            </a:r>
          </a:p>
          <a:p>
            <a:r>
              <a:rPr lang="en-US" dirty="0"/>
              <a:t>Environment: 1</a:t>
            </a:r>
          </a:p>
          <a:p>
            <a:endParaRPr lang="en-US" dirty="0"/>
          </a:p>
          <a:p>
            <a:r>
              <a:rPr lang="en-US" b="1" dirty="0"/>
              <a:t>Overall Impact:</a:t>
            </a:r>
            <a:endParaRPr lang="en-US" dirty="0"/>
          </a:p>
          <a:p>
            <a:pPr marR="1520"/>
            <a:r>
              <a:rPr lang="en-US" dirty="0"/>
              <a:t>The research in this application should lead to a paradigm shift in our understanding of the development of the neonatal immune system, particularly the shift from a tolerogenic phenotyp utero to a highly responsive phenotype after birth. The hypothesis is clearly presented, and the experiments are expected to unequivocally prove or disprove the hypothesis. Either way, the r be of great interest. If the hypothesis proves to be true, it may become possible to identify those newborns at the highest risk for serious or life-threatening infections, and to tailor immunization strategies to an individual’s immune maturity status.</a:t>
            </a:r>
          </a:p>
        </p:txBody>
      </p:sp>
      <p:sp>
        <p:nvSpPr>
          <p:cNvPr id="4" name="TextBox 3"/>
          <p:cNvSpPr txBox="1"/>
          <p:nvPr/>
        </p:nvSpPr>
        <p:spPr>
          <a:xfrm>
            <a:off x="2221396" y="152400"/>
            <a:ext cx="4822154" cy="492443"/>
          </a:xfrm>
          <a:prstGeom prst="rect">
            <a:avLst/>
          </a:prstGeom>
          <a:noFill/>
        </p:spPr>
        <p:txBody>
          <a:bodyPr wrap="none" rtlCol="0">
            <a:spAutoFit/>
          </a:bodyPr>
          <a:lstStyle/>
          <a:p>
            <a:r>
              <a:rPr lang="en-US" sz="2600" b="1" dirty="0">
                <a:solidFill>
                  <a:schemeClr val="accent1"/>
                </a:solidFill>
              </a:rPr>
              <a:t>Sample Summary Statement*</a:t>
            </a:r>
          </a:p>
        </p:txBody>
      </p:sp>
      <p:sp>
        <p:nvSpPr>
          <p:cNvPr id="6" name="TextBox 5"/>
          <p:cNvSpPr txBox="1"/>
          <p:nvPr/>
        </p:nvSpPr>
        <p:spPr>
          <a:xfrm>
            <a:off x="685800" y="6248401"/>
            <a:ext cx="4876800" cy="261610"/>
          </a:xfrm>
          <a:prstGeom prst="rect">
            <a:avLst/>
          </a:prstGeom>
          <a:noFill/>
        </p:spPr>
        <p:txBody>
          <a:bodyPr wrap="square" rtlCol="0">
            <a:spAutoFit/>
          </a:bodyPr>
          <a:lstStyle/>
          <a:p>
            <a:r>
              <a:rPr lang="en-US" sz="1100" b="1" dirty="0">
                <a:solidFill>
                  <a:schemeClr val="accent1"/>
                </a:solidFill>
              </a:rPr>
              <a:t>*Summary Statement shown with permission for training purposes</a:t>
            </a:r>
          </a:p>
        </p:txBody>
      </p:sp>
    </p:spTree>
    <p:extLst>
      <p:ext uri="{BB962C8B-B14F-4D97-AF65-F5344CB8AC3E}">
        <p14:creationId xmlns:p14="http://schemas.microsoft.com/office/powerpoint/2010/main" val="2276973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4069" y="1447800"/>
            <a:ext cx="8495862" cy="5105401"/>
          </a:xfrm>
        </p:spPr>
        <p:txBody>
          <a:bodyPr>
            <a:normAutofit/>
          </a:bodyPr>
          <a:lstStyle/>
          <a:p>
            <a:pPr lvl="1">
              <a:spcBef>
                <a:spcPts val="1200"/>
              </a:spcBef>
            </a:pPr>
            <a:endParaRPr lang="en-US" b="1" dirty="0">
              <a:solidFill>
                <a:schemeClr val="accent2"/>
              </a:solidFill>
            </a:endParaRPr>
          </a:p>
          <a:p>
            <a:pPr marL="411162" lvl="1" indent="0">
              <a:spcBef>
                <a:spcPts val="1200"/>
              </a:spcBef>
              <a:buNone/>
            </a:pPr>
            <a:r>
              <a:rPr lang="en-US" b="1" dirty="0">
                <a:solidFill>
                  <a:schemeClr val="tx2"/>
                </a:solidFill>
              </a:rPr>
              <a:t>X	Call the SRO?</a:t>
            </a:r>
          </a:p>
          <a:p>
            <a:pPr marL="411162" lvl="1" indent="0">
              <a:spcBef>
                <a:spcPts val="1200"/>
              </a:spcBef>
              <a:buNone/>
            </a:pPr>
            <a:r>
              <a:rPr lang="en-US" b="1" dirty="0">
                <a:solidFill>
                  <a:schemeClr val="tx2"/>
                </a:solidFill>
              </a:rPr>
              <a:t>X	Call or email your PO right away?</a:t>
            </a:r>
          </a:p>
          <a:p>
            <a:pPr marL="411162" lvl="1" indent="0">
              <a:spcBef>
                <a:spcPts val="1200"/>
              </a:spcBef>
              <a:buNone/>
            </a:pPr>
            <a:r>
              <a:rPr lang="en-US" b="1" dirty="0">
                <a:solidFill>
                  <a:schemeClr val="tx2"/>
                </a:solidFill>
              </a:rPr>
              <a:t>X	Celebrate and tell everyone you are sure to get 	the award?</a:t>
            </a:r>
          </a:p>
          <a:p>
            <a:pPr marL="411162" lvl="1" indent="0">
              <a:spcBef>
                <a:spcPts val="1200"/>
              </a:spcBef>
              <a:buNone/>
            </a:pPr>
            <a:r>
              <a:rPr lang="en-US" b="1" dirty="0">
                <a:solidFill>
                  <a:schemeClr val="tx2"/>
                </a:solidFill>
              </a:rPr>
              <a:t>X	Deep dive into depression?</a:t>
            </a:r>
          </a:p>
          <a:p>
            <a:pPr marL="411162" lvl="1" indent="0">
              <a:spcBef>
                <a:spcPts val="1200"/>
              </a:spcBef>
              <a:buNone/>
            </a:pPr>
            <a:r>
              <a:rPr lang="en-US" b="1" dirty="0">
                <a:solidFill>
                  <a:schemeClr val="accent1"/>
                </a:solidFill>
              </a:rPr>
              <a:t>	Review the “Next Steps” guidance</a:t>
            </a:r>
          </a:p>
          <a:p>
            <a:pPr marL="411162" lvl="1" indent="0">
              <a:lnSpc>
                <a:spcPct val="120000"/>
              </a:lnSpc>
              <a:spcBef>
                <a:spcPts val="1200"/>
              </a:spcBef>
              <a:buNone/>
            </a:pPr>
            <a:r>
              <a:rPr lang="en-US" sz="2800" b="1" u="sng" dirty="0">
                <a:solidFill>
                  <a:schemeClr val="tx2"/>
                </a:solidFill>
                <a:hlinkClick r:id="rId3">
                  <a:extLst>
                    <a:ext uri="{A12FA001-AC4F-418D-AE19-62706E023703}">
                      <ahyp:hlinkClr xmlns:ahyp="http://schemas.microsoft.com/office/drawing/2018/hyperlinkcolor" xmlns="" val="tx"/>
                    </a:ext>
                  </a:extLst>
                </a:hlinkClick>
              </a:rPr>
              <a:t>http://grants.nih.gov/grants/next_steps.htm</a:t>
            </a:r>
            <a:endParaRPr lang="en-US" sz="2800" b="1" u="sng" dirty="0">
              <a:solidFill>
                <a:schemeClr val="tx2"/>
              </a:solidFill>
            </a:endParaRPr>
          </a:p>
          <a:p>
            <a:pPr marL="411162" lvl="1" indent="0">
              <a:spcBef>
                <a:spcPts val="1200"/>
              </a:spcBef>
              <a:buNone/>
            </a:pPr>
            <a:r>
              <a:rPr lang="en-US" b="1" dirty="0">
                <a:solidFill>
                  <a:schemeClr val="accent2"/>
                </a:solidFill>
              </a:rPr>
              <a:t>	</a:t>
            </a:r>
          </a:p>
        </p:txBody>
      </p:sp>
      <p:sp>
        <p:nvSpPr>
          <p:cNvPr id="6" name="AutoShape 2" descr="Image result for emoji for gentle reminder">
            <a:extLst>
              <a:ext uri="{FF2B5EF4-FFF2-40B4-BE49-F238E27FC236}">
                <a16:creationId xmlns:a16="http://schemas.microsoft.com/office/drawing/2014/main" id="{7C0223C9-8C23-43B4-A36B-6E40376BE8F5}"/>
              </a:ext>
            </a:extLst>
          </p:cNvPr>
          <p:cNvSpPr>
            <a:spLocks noChangeAspect="1" noChangeArrowheads="1"/>
          </p:cNvSpPr>
          <p:nvPr/>
        </p:nvSpPr>
        <p:spPr bwMode="auto">
          <a:xfrm>
            <a:off x="4419599" y="3276600"/>
            <a:ext cx="33883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itle 4">
            <a:extLst>
              <a:ext uri="{FF2B5EF4-FFF2-40B4-BE49-F238E27FC236}">
                <a16:creationId xmlns:a16="http://schemas.microsoft.com/office/drawing/2014/main" id="{B9A0A2C5-1B57-4D91-B6AB-9DF4E1AB996B}"/>
              </a:ext>
            </a:extLst>
          </p:cNvPr>
          <p:cNvSpPr>
            <a:spLocks noGrp="1"/>
          </p:cNvSpPr>
          <p:nvPr>
            <p:ph type="title"/>
          </p:nvPr>
        </p:nvSpPr>
        <p:spPr>
          <a:xfrm>
            <a:off x="37663" y="533400"/>
            <a:ext cx="8782268" cy="1066800"/>
          </a:xfrm>
        </p:spPr>
        <p:txBody>
          <a:bodyPr/>
          <a:lstStyle/>
          <a:p>
            <a:pPr algn="ctr"/>
            <a:r>
              <a:rPr lang="en-US" sz="3200" dirty="0">
                <a:solidFill>
                  <a:schemeClr val="accent1"/>
                </a:solidFill>
              </a:rPr>
              <a:t>Dos and Don’ts post receiving PS/%tile</a:t>
            </a:r>
            <a:r>
              <a:rPr lang="en-US" dirty="0">
                <a:solidFill>
                  <a:schemeClr val="accent1"/>
                </a:solidFill>
              </a:rPr>
              <a:t/>
            </a:r>
            <a:br>
              <a:rPr lang="en-US" dirty="0">
                <a:solidFill>
                  <a:schemeClr val="accent1"/>
                </a:solidFill>
              </a:rPr>
            </a:br>
            <a:r>
              <a:rPr lang="en-US" dirty="0">
                <a:solidFill>
                  <a:schemeClr val="accent1"/>
                </a:solidFill>
              </a:rPr>
              <a:t>Why?</a:t>
            </a:r>
            <a:endParaRPr lang="en-US" dirty="0"/>
          </a:p>
        </p:txBody>
      </p:sp>
      <p:pic>
        <p:nvPicPr>
          <p:cNvPr id="8" name="Picture 7">
            <a:extLst>
              <a:ext uri="{FF2B5EF4-FFF2-40B4-BE49-F238E27FC236}">
                <a16:creationId xmlns:a16="http://schemas.microsoft.com/office/drawing/2014/main" id="{6FDCFAFF-984A-4671-A570-5EF4F7DB6531}"/>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609600" y="4572000"/>
            <a:ext cx="653249" cy="653249"/>
          </a:xfrm>
          <a:prstGeom prst="rect">
            <a:avLst/>
          </a:prstGeom>
        </p:spPr>
      </p:pic>
    </p:spTree>
    <p:extLst>
      <p:ext uri="{BB962C8B-B14F-4D97-AF65-F5344CB8AC3E}">
        <p14:creationId xmlns:p14="http://schemas.microsoft.com/office/powerpoint/2010/main" val="1345868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est practice picture">
            <a:extLst>
              <a:ext uri="{FF2B5EF4-FFF2-40B4-BE49-F238E27FC236}">
                <a16:creationId xmlns:a16="http://schemas.microsoft.com/office/drawing/2014/main" id="{75E36218-D71A-491F-B751-1C967F3F5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07848"/>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B847E7E-165C-4E62-BAA8-71CA72D4BF43}"/>
              </a:ext>
            </a:extLst>
          </p:cNvPr>
          <p:cNvSpPr/>
          <p:nvPr/>
        </p:nvSpPr>
        <p:spPr>
          <a:xfrm>
            <a:off x="152400" y="2667000"/>
            <a:ext cx="8534400" cy="2985433"/>
          </a:xfrm>
          <a:prstGeom prst="rect">
            <a:avLst/>
          </a:prstGeom>
        </p:spPr>
        <p:txBody>
          <a:bodyPr wrap="square">
            <a:spAutoFit/>
          </a:bodyPr>
          <a:lstStyle/>
          <a:p>
            <a:pPr marL="411162" lvl="1" indent="0">
              <a:spcBef>
                <a:spcPts val="1200"/>
              </a:spcBef>
              <a:buNone/>
            </a:pPr>
            <a:r>
              <a:rPr lang="en-US" sz="2800" b="1" dirty="0">
                <a:solidFill>
                  <a:schemeClr val="accent2"/>
                </a:solidFill>
              </a:rPr>
              <a:t>Wait until you have a Summary Statement  before contacting your Program Officer</a:t>
            </a:r>
          </a:p>
          <a:p>
            <a:pPr marL="411162" lvl="1">
              <a:spcBef>
                <a:spcPts val="1200"/>
              </a:spcBef>
            </a:pPr>
            <a:r>
              <a:rPr lang="en-US" sz="2800" b="1" dirty="0">
                <a:solidFill>
                  <a:schemeClr val="accent1"/>
                </a:solidFill>
              </a:rPr>
              <a:t>Review and “digest” it before calling your PO</a:t>
            </a:r>
          </a:p>
          <a:p>
            <a:pPr marL="411162" lvl="1">
              <a:spcBef>
                <a:spcPts val="1200"/>
              </a:spcBef>
            </a:pPr>
            <a:r>
              <a:rPr lang="en-US" sz="2800" b="1" dirty="0">
                <a:solidFill>
                  <a:schemeClr val="accent2"/>
                </a:solidFill>
              </a:rPr>
              <a:t>If possible, discuss with your colleagues and/or mentors</a:t>
            </a:r>
          </a:p>
          <a:p>
            <a:pPr marL="411162" lvl="1" indent="0">
              <a:spcBef>
                <a:spcPts val="1200"/>
              </a:spcBef>
              <a:buNone/>
            </a:pPr>
            <a:endParaRPr lang="en-US" dirty="0"/>
          </a:p>
        </p:txBody>
      </p:sp>
    </p:spTree>
    <p:extLst>
      <p:ext uri="{BB962C8B-B14F-4D97-AF65-F5344CB8AC3E}">
        <p14:creationId xmlns:p14="http://schemas.microsoft.com/office/powerpoint/2010/main" val="88207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descr="Today's session goals">
            <a:extLst>
              <a:ext uri="{FF2B5EF4-FFF2-40B4-BE49-F238E27FC236}">
                <a16:creationId xmlns:a16="http://schemas.microsoft.com/office/drawing/2014/main" id="{21DC60BD-BF7B-48D0-A7F7-F52BFCD992B7}"/>
              </a:ext>
            </a:extLst>
          </p:cNvPr>
          <p:cNvSpPr txBox="1">
            <a:spLocks/>
          </p:cNvSpPr>
          <p:nvPr/>
        </p:nvSpPr>
        <p:spPr>
          <a:xfrm>
            <a:off x="189186" y="237847"/>
            <a:ext cx="8839200" cy="10668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359E"/>
                </a:solidFill>
                <a:effectLst/>
                <a:uLnTx/>
                <a:uFillTx/>
                <a:latin typeface="Arial"/>
                <a:ea typeface="+mj-ea"/>
                <a:cs typeface="+mj-cs"/>
              </a:rPr>
              <a:t>Today’s Session Goals…</a:t>
            </a:r>
          </a:p>
        </p:txBody>
      </p:sp>
      <p:pic>
        <p:nvPicPr>
          <p:cNvPr id="5" name="Picture 4" descr="Graphic showing the process from Great idea to application to opening the NIH &quot;black box&quot; to funding">
            <a:extLst>
              <a:ext uri="{FF2B5EF4-FFF2-40B4-BE49-F238E27FC236}">
                <a16:creationId xmlns:a16="http://schemas.microsoft.com/office/drawing/2014/main" id="{E631ADCA-679A-46CF-A19A-496174ED52AE}"/>
              </a:ext>
            </a:extLst>
          </p:cNvPr>
          <p:cNvPicPr>
            <a:picLocks noChangeAspect="1"/>
          </p:cNvPicPr>
          <p:nvPr/>
        </p:nvPicPr>
        <p:blipFill>
          <a:blip r:embed="rId3"/>
          <a:stretch>
            <a:fillRect/>
          </a:stretch>
        </p:blipFill>
        <p:spPr>
          <a:xfrm>
            <a:off x="2616928" y="2014537"/>
            <a:ext cx="3936272" cy="3929063"/>
          </a:xfrm>
          <a:prstGeom prst="rect">
            <a:avLst/>
          </a:prstGeom>
        </p:spPr>
      </p:pic>
      <p:sp>
        <p:nvSpPr>
          <p:cNvPr id="3085" name="Text Box 4"/>
          <p:cNvSpPr txBox="1">
            <a:spLocks noChangeArrowheads="1"/>
          </p:cNvSpPr>
          <p:nvPr/>
        </p:nvSpPr>
        <p:spPr bwMode="auto">
          <a:xfrm>
            <a:off x="3430596" y="3200400"/>
            <a:ext cx="2340034" cy="923647"/>
          </a:xfrm>
          <a:prstGeom prst="rect">
            <a:avLst/>
          </a:prstGeom>
          <a:solidFill>
            <a:schemeClr val="tx1">
              <a:lumMod val="50000"/>
              <a:lumOff val="50000"/>
              <a:alpha val="0"/>
            </a:schemeClr>
          </a:solidFill>
          <a:ln>
            <a:noFill/>
          </a:ln>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a:noFill/>
                </a:ln>
                <a:solidFill>
                  <a:srgbClr val="FFFF00"/>
                </a:solidFill>
                <a:effectLst/>
                <a:uLnTx/>
                <a:uFillTx/>
                <a:latin typeface="Arial" charset="0"/>
                <a:ea typeface="ＭＳ Ｐゴシック" charset="-128"/>
                <a:cs typeface="Arial" pitchFamily="34" charset="0"/>
              </a:rPr>
              <a:t>NIH</a:t>
            </a:r>
          </a:p>
        </p:txBody>
      </p:sp>
      <p:sp>
        <p:nvSpPr>
          <p:cNvPr id="5125" name="Text Box 5"/>
          <p:cNvSpPr txBox="1">
            <a:spLocks noChangeArrowheads="1"/>
          </p:cNvSpPr>
          <p:nvPr/>
        </p:nvSpPr>
        <p:spPr bwMode="auto">
          <a:xfrm>
            <a:off x="338746" y="5345668"/>
            <a:ext cx="1490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charset="0"/>
                <a:ea typeface="ＭＳ Ｐゴシック" charset="-128"/>
                <a:cs typeface="Arial" pitchFamily="34" charset="0"/>
              </a:rPr>
              <a:t>Application</a:t>
            </a:r>
          </a:p>
        </p:txBody>
      </p:sp>
      <p:grpSp>
        <p:nvGrpSpPr>
          <p:cNvPr id="3" name="Group 9">
            <a:extLst>
              <a:ext uri="{C183D7F6-B498-43B3-948B-1728B52AA6E4}">
                <adec:decorative xmlns:adec="http://schemas.microsoft.com/office/drawing/2017/decorative" xmlns="" val="1"/>
              </a:ext>
            </a:extLst>
          </p:cNvPr>
          <p:cNvGrpSpPr>
            <a:grpSpLocks/>
          </p:cNvGrpSpPr>
          <p:nvPr/>
        </p:nvGrpSpPr>
        <p:grpSpPr bwMode="auto">
          <a:xfrm>
            <a:off x="398008" y="1649135"/>
            <a:ext cx="2286000" cy="1414463"/>
            <a:chOff x="336" y="1584"/>
            <a:chExt cx="1440" cy="891"/>
          </a:xfrm>
        </p:grpSpPr>
        <p:sp>
          <p:nvSpPr>
            <p:cNvPr id="3082" name="Text Box 10"/>
            <p:cNvSpPr txBox="1">
              <a:spLocks noChangeArrowheads="1"/>
            </p:cNvSpPr>
            <p:nvPr/>
          </p:nvSpPr>
          <p:spPr bwMode="auto">
            <a:xfrm>
              <a:off x="336" y="2244"/>
              <a:ext cx="14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charset="0"/>
                  <a:ea typeface="ＭＳ Ｐゴシック" charset="-128"/>
                  <a:cs typeface="Arial" pitchFamily="34" charset="0"/>
                </a:rPr>
                <a:t>Great idea</a:t>
              </a:r>
            </a:p>
          </p:txBody>
        </p:sp>
        <p:pic>
          <p:nvPicPr>
            <p:cNvPr id="3083" name="Picture 11" descr="MCj023351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 y="1584"/>
              <a:ext cx="529"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0" name="AutoShape 12">
            <a:extLst>
              <a:ext uri="{C183D7F6-B498-43B3-948B-1728B52AA6E4}">
                <adec:decorative xmlns:adec="http://schemas.microsoft.com/office/drawing/2017/decorative" xmlns="" val="1"/>
              </a:ext>
            </a:extLst>
          </p:cNvPr>
          <p:cNvSpPr>
            <a:spLocks noChangeArrowheads="1"/>
          </p:cNvSpPr>
          <p:nvPr/>
        </p:nvSpPr>
        <p:spPr bwMode="auto">
          <a:xfrm>
            <a:off x="838200" y="3124200"/>
            <a:ext cx="381000" cy="685800"/>
          </a:xfrm>
          <a:prstGeom prst="downArrow">
            <a:avLst>
              <a:gd name="adj1" fmla="val 50000"/>
              <a:gd name="adj2" fmla="val 56250"/>
            </a:avLst>
          </a:prstGeom>
          <a:solidFill>
            <a:schemeClr val="tx2"/>
          </a:solidFill>
          <a:ln>
            <a:noFill/>
          </a:ln>
          <a:extLst/>
        </p:spPr>
        <p:txBody>
          <a:bodyPr vert="eaVert" wrap="none"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Arial" pitchFamily="34" charset="0"/>
            </a:endParaRPr>
          </a:p>
        </p:txBody>
      </p:sp>
      <p:pic>
        <p:nvPicPr>
          <p:cNvPr id="14" name="Picture 13">
            <a:extLst>
              <a:ext uri="{C183D7F6-B498-43B3-948B-1728B52AA6E4}">
                <adec:decorative xmlns:adec="http://schemas.microsoft.com/office/drawing/2017/decorative" xmlns=""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5680" y="3966862"/>
            <a:ext cx="1294744" cy="1166937"/>
          </a:xfrm>
          <a:prstGeom prst="rect">
            <a:avLst/>
          </a:prstGeom>
        </p:spPr>
      </p:pic>
      <p:sp>
        <p:nvSpPr>
          <p:cNvPr id="17" name="AutoShape 12">
            <a:extLst>
              <a:ext uri="{FF2B5EF4-FFF2-40B4-BE49-F238E27FC236}">
                <a16:creationId xmlns:a16="http://schemas.microsoft.com/office/drawing/2014/main" id="{63409ED3-3521-4C40-B851-E73277716D0D}"/>
              </a:ext>
              <a:ext uri="{C183D7F6-B498-43B3-948B-1728B52AA6E4}">
                <adec:decorative xmlns:adec="http://schemas.microsoft.com/office/drawing/2017/decorative" xmlns="" val="1"/>
              </a:ext>
            </a:extLst>
          </p:cNvPr>
          <p:cNvSpPr>
            <a:spLocks noChangeArrowheads="1"/>
          </p:cNvSpPr>
          <p:nvPr/>
        </p:nvSpPr>
        <p:spPr bwMode="auto">
          <a:xfrm rot="16200000">
            <a:off x="1905000" y="4191001"/>
            <a:ext cx="381000" cy="685800"/>
          </a:xfrm>
          <a:prstGeom prst="downArrow">
            <a:avLst>
              <a:gd name="adj1" fmla="val 50000"/>
              <a:gd name="adj2" fmla="val 56250"/>
            </a:avLst>
          </a:prstGeom>
          <a:solidFill>
            <a:schemeClr val="tx2"/>
          </a:solidFill>
          <a:ln>
            <a:noFill/>
          </a:ln>
          <a:extLst/>
        </p:spPr>
        <p:txBody>
          <a:bodyPr vert="eaVert" wrap="none"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Arial" pitchFamily="34" charset="0"/>
            </a:endParaRPr>
          </a:p>
        </p:txBody>
      </p:sp>
      <p:sp>
        <p:nvSpPr>
          <p:cNvPr id="15" name="AutoShape 12">
            <a:extLst>
              <a:ext uri="{FF2B5EF4-FFF2-40B4-BE49-F238E27FC236}">
                <a16:creationId xmlns:a16="http://schemas.microsoft.com/office/drawing/2014/main" id="{309F3D9A-1C7E-4E29-952B-B2AF4D442E2A}"/>
              </a:ext>
              <a:ext uri="{C183D7F6-B498-43B3-948B-1728B52AA6E4}">
                <adec:decorative xmlns:adec="http://schemas.microsoft.com/office/drawing/2017/decorative" xmlns="" val="1"/>
              </a:ext>
            </a:extLst>
          </p:cNvPr>
          <p:cNvSpPr>
            <a:spLocks noChangeArrowheads="1"/>
          </p:cNvSpPr>
          <p:nvPr/>
        </p:nvSpPr>
        <p:spPr bwMode="auto">
          <a:xfrm rot="16200000">
            <a:off x="6858000" y="4267200"/>
            <a:ext cx="381000" cy="685800"/>
          </a:xfrm>
          <a:prstGeom prst="downArrow">
            <a:avLst>
              <a:gd name="adj1" fmla="val 50000"/>
              <a:gd name="adj2" fmla="val 56250"/>
            </a:avLst>
          </a:prstGeom>
          <a:solidFill>
            <a:schemeClr val="tx2"/>
          </a:solidFill>
          <a:ln>
            <a:noFill/>
          </a:ln>
          <a:extLst/>
        </p:spPr>
        <p:txBody>
          <a:bodyPr vert="eaVert" wrap="none"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Arial" pitchFamily="34" charset="0"/>
            </a:endParaRPr>
          </a:p>
        </p:txBody>
      </p:sp>
      <p:sp>
        <p:nvSpPr>
          <p:cNvPr id="18" name="Text Box 5">
            <a:extLst>
              <a:ext uri="{FF2B5EF4-FFF2-40B4-BE49-F238E27FC236}">
                <a16:creationId xmlns:a16="http://schemas.microsoft.com/office/drawing/2014/main" id="{5B92125D-7E39-460E-9BF4-23345BDA274F}"/>
              </a:ext>
            </a:extLst>
          </p:cNvPr>
          <p:cNvSpPr txBox="1">
            <a:spLocks noChangeArrowheads="1"/>
          </p:cNvSpPr>
          <p:nvPr/>
        </p:nvSpPr>
        <p:spPr bwMode="auto">
          <a:xfrm>
            <a:off x="7577746" y="5334000"/>
            <a:ext cx="1490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charset="0"/>
                <a:ea typeface="ＭＳ Ｐゴシック" charset="-128"/>
                <a:cs typeface="Arial" pitchFamily="34" charset="0"/>
              </a:rPr>
              <a:t>Funding!!</a:t>
            </a:r>
          </a:p>
        </p:txBody>
      </p:sp>
      <p:pic>
        <p:nvPicPr>
          <p:cNvPr id="2" name="Picture 1">
            <a:extLst>
              <a:ext uri="{FF2B5EF4-FFF2-40B4-BE49-F238E27FC236}">
                <a16:creationId xmlns:a16="http://schemas.microsoft.com/office/drawing/2014/main" id="{38CDC203-8043-47EB-82C7-6BF900177318}"/>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448200" y="3890288"/>
            <a:ext cx="1161000" cy="1331550"/>
          </a:xfrm>
          <a:prstGeom prst="rect">
            <a:avLst/>
          </a:prstGeom>
        </p:spPr>
      </p:pic>
    </p:spTree>
    <p:extLst>
      <p:ext uri="{BB962C8B-B14F-4D97-AF65-F5344CB8AC3E}">
        <p14:creationId xmlns:p14="http://schemas.microsoft.com/office/powerpoint/2010/main" val="260713962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9600"/>
            <a:ext cx="1528762" cy="1528762"/>
          </a:xfrm>
          <a:prstGeom prst="rect">
            <a:avLst/>
          </a:prstGeom>
        </p:spPr>
      </p:pic>
      <p:sp>
        <p:nvSpPr>
          <p:cNvPr id="2" name="Title 1"/>
          <p:cNvSpPr>
            <a:spLocks noGrp="1"/>
          </p:cNvSpPr>
          <p:nvPr>
            <p:ph type="title"/>
          </p:nvPr>
        </p:nvSpPr>
        <p:spPr>
          <a:xfrm>
            <a:off x="638776" y="762000"/>
            <a:ext cx="8229600" cy="868362"/>
          </a:xfrm>
        </p:spPr>
        <p:txBody>
          <a:bodyPr>
            <a:normAutofit fontScale="90000"/>
          </a:bodyPr>
          <a:lstStyle/>
          <a:p>
            <a:r>
              <a:rPr lang="en-US" b="0" dirty="0"/>
              <a:t>The PO may be able to provide guidance on the following issues:</a:t>
            </a:r>
            <a:endParaRPr lang="en-US" sz="3600" dirty="0">
              <a:solidFill>
                <a:schemeClr val="accent1"/>
              </a:solidFill>
            </a:endParaRPr>
          </a:p>
        </p:txBody>
      </p:sp>
      <p:sp>
        <p:nvSpPr>
          <p:cNvPr id="3" name="Content Placeholder 2"/>
          <p:cNvSpPr>
            <a:spLocks noGrp="1"/>
          </p:cNvSpPr>
          <p:nvPr>
            <p:ph idx="1"/>
          </p:nvPr>
        </p:nvSpPr>
        <p:spPr>
          <a:xfrm>
            <a:off x="0" y="1981200"/>
            <a:ext cx="9296400" cy="5181600"/>
          </a:xfrm>
        </p:spPr>
        <p:txBody>
          <a:bodyPr>
            <a:normAutofit/>
          </a:bodyPr>
          <a:lstStyle/>
          <a:p>
            <a:r>
              <a:rPr lang="en-US" dirty="0"/>
              <a:t>Further discussion of the reviewers’ comments (the PO may have been present at the review)</a:t>
            </a:r>
          </a:p>
          <a:p>
            <a:r>
              <a:rPr lang="en-US" dirty="0"/>
              <a:t>The acceptable basis for appealing the peer review process </a:t>
            </a:r>
          </a:p>
          <a:p>
            <a:pPr lvl="0"/>
            <a:r>
              <a:rPr lang="en-US" dirty="0">
                <a:solidFill>
                  <a:prstClr val="black"/>
                </a:solidFill>
              </a:rPr>
              <a:t>The likelihood of NIH funding the application (be patient)</a:t>
            </a:r>
            <a:endParaRPr lang="en-US" sz="2000" b="1" dirty="0"/>
          </a:p>
          <a:p>
            <a:pPr lvl="1">
              <a:lnSpc>
                <a:spcPct val="120000"/>
              </a:lnSpc>
              <a:spcBef>
                <a:spcPts val="600"/>
              </a:spcBef>
            </a:pPr>
            <a:r>
              <a:rPr lang="en-US" sz="2200" dirty="0"/>
              <a:t>Note: Council does not rereview each application, but conducts review only on individual application identified to receive special review. Council may provide advice to the Institute/Center director but does not make final funding decisions.</a:t>
            </a:r>
          </a:p>
          <a:p>
            <a:pPr lvl="1">
              <a:lnSpc>
                <a:spcPct val="120000"/>
              </a:lnSpc>
              <a:spcBef>
                <a:spcPts val="600"/>
              </a:spcBef>
            </a:pPr>
            <a:endParaRPr lang="en-US" sz="2200" b="1" dirty="0"/>
          </a:p>
          <a:p>
            <a:pPr lvl="1">
              <a:lnSpc>
                <a:spcPct val="120000"/>
              </a:lnSpc>
              <a:spcBef>
                <a:spcPts val="600"/>
              </a:spcBef>
            </a:pPr>
            <a:endParaRPr lang="en-US" dirty="0"/>
          </a:p>
          <a:p>
            <a:pPr lvl="1">
              <a:lnSpc>
                <a:spcPct val="120000"/>
              </a:lnSpc>
              <a:spcBef>
                <a:spcPts val="600"/>
              </a:spcBef>
            </a:pPr>
            <a:endParaRPr lang="en-US" b="1" dirty="0"/>
          </a:p>
          <a:p>
            <a:pPr lvl="1">
              <a:lnSpc>
                <a:spcPct val="120000"/>
              </a:lnSpc>
              <a:spcBef>
                <a:spcPts val="600"/>
              </a:spcBef>
            </a:pPr>
            <a:endParaRPr lang="en-US" b="1" dirty="0">
              <a:solidFill>
                <a:schemeClr val="tx2"/>
              </a:solidFill>
            </a:endParaRPr>
          </a:p>
        </p:txBody>
      </p:sp>
    </p:spTree>
    <p:extLst>
      <p:ext uri="{BB962C8B-B14F-4D97-AF65-F5344CB8AC3E}">
        <p14:creationId xmlns:p14="http://schemas.microsoft.com/office/powerpoint/2010/main" val="2353384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0700"/>
            <a:ext cx="5562600" cy="757174"/>
          </a:xfrm>
        </p:spPr>
        <p:txBody>
          <a:bodyPr/>
          <a:lstStyle/>
          <a:p>
            <a:r>
              <a:rPr lang="en-US" sz="3600" b="1" dirty="0"/>
              <a:t>Timeline of Funding… </a:t>
            </a:r>
            <a:br>
              <a:rPr lang="en-US" sz="3600" b="1" dirty="0"/>
            </a:br>
            <a:r>
              <a:rPr lang="en-US" sz="3600" b="1" dirty="0"/>
              <a:t>	-</a:t>
            </a:r>
            <a:r>
              <a:rPr lang="en-US" sz="3600" b="1" u="sng" dirty="0"/>
              <a:t>it depends</a:t>
            </a:r>
          </a:p>
        </p:txBody>
      </p:sp>
      <p:sp>
        <p:nvSpPr>
          <p:cNvPr id="3" name="Content Placeholder 2"/>
          <p:cNvSpPr>
            <a:spLocks noGrp="1"/>
          </p:cNvSpPr>
          <p:nvPr>
            <p:ph sz="half" idx="1"/>
          </p:nvPr>
        </p:nvSpPr>
        <p:spPr>
          <a:xfrm>
            <a:off x="381000" y="1371601"/>
            <a:ext cx="4114800" cy="5181600"/>
          </a:xfrm>
        </p:spPr>
        <p:txBody>
          <a:bodyPr>
            <a:normAutofit fontScale="92500"/>
          </a:bodyPr>
          <a:lstStyle/>
          <a:p>
            <a:pPr marL="0" indent="0" algn="ctr">
              <a:lnSpc>
                <a:spcPct val="110000"/>
              </a:lnSpc>
              <a:spcBef>
                <a:spcPts val="1200"/>
              </a:spcBef>
              <a:buNone/>
            </a:pPr>
            <a:r>
              <a:rPr lang="en-US" sz="2800" b="1" u="sng" dirty="0">
                <a:solidFill>
                  <a:schemeClr val="accent1"/>
                </a:solidFill>
              </a:rPr>
              <a:t>October to January</a:t>
            </a:r>
          </a:p>
          <a:p>
            <a:pPr marL="0" indent="0" algn="ctr">
              <a:lnSpc>
                <a:spcPct val="110000"/>
              </a:lnSpc>
              <a:spcBef>
                <a:spcPts val="1200"/>
              </a:spcBef>
              <a:buNone/>
            </a:pPr>
            <a:r>
              <a:rPr lang="en-US" sz="2800" b="1" i="1" dirty="0">
                <a:solidFill>
                  <a:schemeClr val="accent1"/>
                </a:solidFill>
              </a:rPr>
              <a:t>No budget yet (maybe)</a:t>
            </a:r>
          </a:p>
          <a:p>
            <a:pPr>
              <a:lnSpc>
                <a:spcPct val="110000"/>
              </a:lnSpc>
              <a:spcBef>
                <a:spcPts val="1200"/>
              </a:spcBef>
            </a:pPr>
            <a:r>
              <a:rPr lang="en-US" sz="2800" b="1" dirty="0">
                <a:solidFill>
                  <a:schemeClr val="accent1"/>
                </a:solidFill>
              </a:rPr>
              <a:t>Operate under a continuing resolution previous FY $ level</a:t>
            </a:r>
          </a:p>
          <a:p>
            <a:pPr>
              <a:lnSpc>
                <a:spcPct val="110000"/>
              </a:lnSpc>
              <a:spcBef>
                <a:spcPts val="1200"/>
              </a:spcBef>
            </a:pPr>
            <a:r>
              <a:rPr lang="en-US" sz="2800" b="1" dirty="0">
                <a:solidFill>
                  <a:schemeClr val="accent1"/>
                </a:solidFill>
              </a:rPr>
              <a:t>Fund a limited number of applications. </a:t>
            </a:r>
          </a:p>
          <a:p>
            <a:pPr>
              <a:lnSpc>
                <a:spcPct val="110000"/>
              </a:lnSpc>
              <a:spcBef>
                <a:spcPts val="1200"/>
              </a:spcBef>
            </a:pPr>
            <a:r>
              <a:rPr lang="en-US" sz="2800" b="1" dirty="0">
                <a:solidFill>
                  <a:schemeClr val="accent1"/>
                </a:solidFill>
              </a:rPr>
              <a:t>Other awards delayed</a:t>
            </a:r>
          </a:p>
        </p:txBody>
      </p:sp>
      <p:sp>
        <p:nvSpPr>
          <p:cNvPr id="4" name="Content Placeholder 3"/>
          <p:cNvSpPr>
            <a:spLocks noGrp="1"/>
          </p:cNvSpPr>
          <p:nvPr>
            <p:ph sz="half" idx="2"/>
          </p:nvPr>
        </p:nvSpPr>
        <p:spPr>
          <a:xfrm>
            <a:off x="4495800" y="1278701"/>
            <a:ext cx="4648200" cy="5181601"/>
          </a:xfrm>
        </p:spPr>
        <p:txBody>
          <a:bodyPr>
            <a:normAutofit fontScale="92500"/>
          </a:bodyPr>
          <a:lstStyle/>
          <a:p>
            <a:pPr marL="0" indent="0" algn="ctr">
              <a:lnSpc>
                <a:spcPct val="120000"/>
              </a:lnSpc>
              <a:spcBef>
                <a:spcPts val="1200"/>
              </a:spcBef>
              <a:buNone/>
            </a:pPr>
            <a:r>
              <a:rPr lang="en-US" sz="2800" b="1" u="sng" dirty="0">
                <a:solidFill>
                  <a:schemeClr val="accent1"/>
                </a:solidFill>
              </a:rPr>
              <a:t>Winter Until Spring</a:t>
            </a:r>
          </a:p>
          <a:p>
            <a:pPr marL="0" indent="0" algn="ctr">
              <a:lnSpc>
                <a:spcPct val="120000"/>
              </a:lnSpc>
              <a:spcBef>
                <a:spcPts val="1200"/>
              </a:spcBef>
              <a:buNone/>
            </a:pPr>
            <a:r>
              <a:rPr lang="en-US" sz="2800" b="1" i="1" dirty="0">
                <a:solidFill>
                  <a:schemeClr val="accent1"/>
                </a:solidFill>
              </a:rPr>
              <a:t>A budget is usually in place</a:t>
            </a:r>
          </a:p>
          <a:p>
            <a:pPr>
              <a:lnSpc>
                <a:spcPct val="120000"/>
              </a:lnSpc>
              <a:spcBef>
                <a:spcPts val="1200"/>
              </a:spcBef>
            </a:pPr>
            <a:r>
              <a:rPr lang="en-US" sz="2800" b="1" dirty="0">
                <a:solidFill>
                  <a:schemeClr val="accent1"/>
                </a:solidFill>
              </a:rPr>
              <a:t>Congress passes appropriations bill,  president signs into law, setting NIH's budget levels</a:t>
            </a:r>
          </a:p>
          <a:p>
            <a:pPr>
              <a:lnSpc>
                <a:spcPct val="120000"/>
              </a:lnSpc>
              <a:spcBef>
                <a:spcPts val="1200"/>
              </a:spcBef>
            </a:pPr>
            <a:r>
              <a:rPr lang="en-US" sz="2800" b="1" dirty="0">
                <a:solidFill>
                  <a:schemeClr val="accent1"/>
                </a:solidFill>
              </a:rPr>
              <a:t>DHHS needs several weeks to analyze budget </a:t>
            </a:r>
          </a:p>
          <a:p>
            <a:pPr>
              <a:lnSpc>
                <a:spcPct val="120000"/>
              </a:lnSpc>
              <a:spcBef>
                <a:spcPts val="600"/>
              </a:spcBef>
            </a:pPr>
            <a:endParaRPr lang="en-US" sz="2800" dirty="0"/>
          </a:p>
        </p:txBody>
      </p:sp>
      <p:pic>
        <p:nvPicPr>
          <p:cNvPr id="1026" name="Picture 2">
            <a:extLst>
              <a:ext uri="{C183D7F6-B498-43B3-948B-1728B52AA6E4}">
                <adec:decorative xmlns:adec="http://schemas.microsoft.com/office/drawing/2017/decorative" xmlns=""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1588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extLst>
              <a:ext uri="{C183D7F6-B498-43B3-948B-1728B52AA6E4}">
                <adec:decorative xmlns:adec="http://schemas.microsoft.com/office/drawing/2017/decorative" xmlns=""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52400"/>
            <a:ext cx="11588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436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599"/>
            <a:ext cx="4191000" cy="5257801"/>
          </a:xfrm>
        </p:spPr>
        <p:txBody>
          <a:bodyPr>
            <a:normAutofit fontScale="85000" lnSpcReduction="10000"/>
          </a:bodyPr>
          <a:lstStyle/>
          <a:p>
            <a:pPr marL="0" indent="0" algn="ctr">
              <a:lnSpc>
                <a:spcPct val="120000"/>
              </a:lnSpc>
              <a:spcBef>
                <a:spcPts val="1200"/>
              </a:spcBef>
              <a:buNone/>
            </a:pPr>
            <a:r>
              <a:rPr lang="en-US" sz="2800" b="1" u="sng" dirty="0">
                <a:solidFill>
                  <a:schemeClr val="accent1"/>
                </a:solidFill>
              </a:rPr>
              <a:t>Spring to Early Summer</a:t>
            </a:r>
          </a:p>
          <a:p>
            <a:pPr marL="0" indent="0" algn="ctr">
              <a:lnSpc>
                <a:spcPct val="120000"/>
              </a:lnSpc>
              <a:spcBef>
                <a:spcPts val="1200"/>
              </a:spcBef>
              <a:buNone/>
            </a:pPr>
            <a:r>
              <a:rPr lang="en-US" sz="2800" b="1" i="1" dirty="0">
                <a:solidFill>
                  <a:schemeClr val="accent1"/>
                </a:solidFill>
              </a:rPr>
              <a:t>Budget arrives at Institutes</a:t>
            </a:r>
          </a:p>
          <a:p>
            <a:pPr marL="457200" indent="-457200">
              <a:lnSpc>
                <a:spcPct val="120000"/>
              </a:lnSpc>
              <a:spcBef>
                <a:spcPts val="1200"/>
              </a:spcBef>
            </a:pPr>
            <a:r>
              <a:rPr lang="en-US" sz="2800" b="1" dirty="0">
                <a:solidFill>
                  <a:schemeClr val="accent1"/>
                </a:solidFill>
              </a:rPr>
              <a:t>Number crunching</a:t>
            </a:r>
          </a:p>
          <a:p>
            <a:pPr marL="457200" indent="-457200">
              <a:lnSpc>
                <a:spcPct val="120000"/>
              </a:lnSpc>
              <a:spcBef>
                <a:spcPts val="1200"/>
              </a:spcBef>
            </a:pPr>
            <a:r>
              <a:rPr lang="en-US" sz="2800" b="1" dirty="0">
                <a:solidFill>
                  <a:schemeClr val="accent1"/>
                </a:solidFill>
              </a:rPr>
              <a:t>Each institute sets their financial management plan</a:t>
            </a:r>
          </a:p>
          <a:p>
            <a:pPr marL="457200" indent="-457200">
              <a:lnSpc>
                <a:spcPct val="120000"/>
              </a:lnSpc>
              <a:spcBef>
                <a:spcPts val="1200"/>
              </a:spcBef>
            </a:pPr>
            <a:r>
              <a:rPr lang="en-US" sz="2800" b="1" dirty="0">
                <a:solidFill>
                  <a:schemeClr val="accent1"/>
                </a:solidFill>
              </a:rPr>
              <a:t>Fund grants within </a:t>
            </a:r>
            <a:r>
              <a:rPr lang="en-US" sz="2800" b="1" dirty="0" err="1">
                <a:solidFill>
                  <a:schemeClr val="accent1"/>
                </a:solidFill>
              </a:rPr>
              <a:t>payline</a:t>
            </a:r>
            <a:r>
              <a:rPr lang="en-US" sz="2800" b="1" dirty="0">
                <a:solidFill>
                  <a:schemeClr val="accent1"/>
                </a:solidFill>
              </a:rPr>
              <a:t>/pay range</a:t>
            </a:r>
          </a:p>
          <a:p>
            <a:pPr marL="457200" indent="-457200">
              <a:lnSpc>
                <a:spcPct val="120000"/>
              </a:lnSpc>
              <a:spcBef>
                <a:spcPts val="1200"/>
              </a:spcBef>
            </a:pPr>
            <a:r>
              <a:rPr lang="en-US" sz="2800" b="1" dirty="0">
                <a:solidFill>
                  <a:schemeClr val="accent1"/>
                </a:solidFill>
              </a:rPr>
              <a:t>Fund grants through special funding programs</a:t>
            </a:r>
          </a:p>
        </p:txBody>
      </p:sp>
      <p:sp>
        <p:nvSpPr>
          <p:cNvPr id="4" name="Content Placeholder 3"/>
          <p:cNvSpPr>
            <a:spLocks noGrp="1"/>
          </p:cNvSpPr>
          <p:nvPr>
            <p:ph sz="half" idx="2"/>
          </p:nvPr>
        </p:nvSpPr>
        <p:spPr>
          <a:xfrm>
            <a:off x="4648200" y="1371600"/>
            <a:ext cx="4038600" cy="5403786"/>
          </a:xfrm>
        </p:spPr>
        <p:txBody>
          <a:bodyPr>
            <a:normAutofit fontScale="85000" lnSpcReduction="10000"/>
          </a:bodyPr>
          <a:lstStyle/>
          <a:p>
            <a:pPr marL="0" indent="0" algn="ctr">
              <a:lnSpc>
                <a:spcPct val="120000"/>
              </a:lnSpc>
              <a:spcBef>
                <a:spcPts val="1200"/>
              </a:spcBef>
              <a:buNone/>
            </a:pPr>
            <a:r>
              <a:rPr lang="en-US" sz="2800" b="1" i="1" u="sng" dirty="0">
                <a:solidFill>
                  <a:schemeClr val="accent1"/>
                </a:solidFill>
              </a:rPr>
              <a:t>July to September</a:t>
            </a:r>
          </a:p>
          <a:p>
            <a:pPr marL="109537" indent="0" algn="ctr">
              <a:lnSpc>
                <a:spcPct val="120000"/>
              </a:lnSpc>
              <a:spcBef>
                <a:spcPts val="1200"/>
              </a:spcBef>
              <a:buNone/>
            </a:pPr>
            <a:r>
              <a:rPr lang="en-US" sz="2800" b="1" i="1" dirty="0">
                <a:solidFill>
                  <a:schemeClr val="accent1"/>
                </a:solidFill>
              </a:rPr>
              <a:t>Close of fiscal year</a:t>
            </a:r>
          </a:p>
          <a:p>
            <a:pPr>
              <a:lnSpc>
                <a:spcPct val="120000"/>
              </a:lnSpc>
              <a:spcBef>
                <a:spcPts val="1200"/>
              </a:spcBef>
            </a:pPr>
            <a:endParaRPr lang="en-US" sz="300" b="1" dirty="0">
              <a:solidFill>
                <a:schemeClr val="accent1"/>
              </a:solidFill>
            </a:endParaRPr>
          </a:p>
          <a:p>
            <a:pPr>
              <a:lnSpc>
                <a:spcPct val="120000"/>
              </a:lnSpc>
              <a:spcBef>
                <a:spcPts val="1200"/>
              </a:spcBef>
            </a:pPr>
            <a:r>
              <a:rPr lang="en-US" sz="2800" b="1" dirty="0">
                <a:solidFill>
                  <a:schemeClr val="accent1"/>
                </a:solidFill>
              </a:rPr>
              <a:t>Number crunching</a:t>
            </a:r>
          </a:p>
          <a:p>
            <a:pPr>
              <a:lnSpc>
                <a:spcPct val="120000"/>
              </a:lnSpc>
              <a:spcBef>
                <a:spcPts val="1200"/>
              </a:spcBef>
            </a:pPr>
            <a:r>
              <a:rPr lang="en-US" sz="2800" b="1" dirty="0">
                <a:solidFill>
                  <a:schemeClr val="accent1"/>
                </a:solidFill>
              </a:rPr>
              <a:t>Revisit payline if needed</a:t>
            </a:r>
          </a:p>
          <a:p>
            <a:pPr>
              <a:lnSpc>
                <a:spcPct val="120000"/>
              </a:lnSpc>
              <a:spcBef>
                <a:spcPts val="1200"/>
              </a:spcBef>
            </a:pPr>
            <a:r>
              <a:rPr lang="en-US" sz="2800" b="1" dirty="0">
                <a:solidFill>
                  <a:schemeClr val="accent1"/>
                </a:solidFill>
              </a:rPr>
              <a:t>Pay deferred applications </a:t>
            </a:r>
          </a:p>
          <a:p>
            <a:pPr>
              <a:lnSpc>
                <a:spcPct val="120000"/>
              </a:lnSpc>
              <a:spcBef>
                <a:spcPts val="1200"/>
              </a:spcBef>
            </a:pPr>
            <a:r>
              <a:rPr lang="en-US" sz="2800" b="1" dirty="0">
                <a:solidFill>
                  <a:schemeClr val="accent1"/>
                </a:solidFill>
              </a:rPr>
              <a:t>Special pay programs</a:t>
            </a:r>
          </a:p>
        </p:txBody>
      </p:sp>
      <p:sp>
        <p:nvSpPr>
          <p:cNvPr id="7" name="Title 1"/>
          <p:cNvSpPr>
            <a:spLocks noGrp="1"/>
          </p:cNvSpPr>
          <p:nvPr>
            <p:ph type="title"/>
          </p:nvPr>
        </p:nvSpPr>
        <p:spPr>
          <a:xfrm>
            <a:off x="1752600" y="270700"/>
            <a:ext cx="5562600" cy="757174"/>
          </a:xfrm>
        </p:spPr>
        <p:txBody>
          <a:bodyPr/>
          <a:lstStyle/>
          <a:p>
            <a:r>
              <a:rPr lang="en-US" sz="3600" b="1" dirty="0"/>
              <a:t>Timeline of Funding… </a:t>
            </a:r>
            <a:br>
              <a:rPr lang="en-US" sz="3600" b="1" dirty="0"/>
            </a:br>
            <a:r>
              <a:rPr lang="en-US" sz="3600" b="1" dirty="0"/>
              <a:t>	-</a:t>
            </a:r>
            <a:r>
              <a:rPr lang="en-US" sz="3600" b="1" u="sng" dirty="0"/>
              <a:t>it depends</a:t>
            </a:r>
            <a:endParaRPr lang="en-US" sz="3600" b="1" dirty="0"/>
          </a:p>
        </p:txBody>
      </p:sp>
      <p:pic>
        <p:nvPicPr>
          <p:cNvPr id="8" name="Picture 2">
            <a:extLst>
              <a:ext uri="{C183D7F6-B498-43B3-948B-1728B52AA6E4}">
                <adec:decorative xmlns:adec="http://schemas.microsoft.com/office/drawing/2017/decorative" xmlns=""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1588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C183D7F6-B498-43B3-948B-1728B52AA6E4}">
                <adec:decorative xmlns:adec="http://schemas.microsoft.com/office/drawing/2017/decorative" xmlns=""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52400"/>
            <a:ext cx="11588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766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447801"/>
            <a:ext cx="8169275" cy="4800600"/>
          </a:xfrm>
        </p:spPr>
        <p:txBody>
          <a:bodyPr>
            <a:normAutofit/>
          </a:bodyPr>
          <a:lstStyle/>
          <a:p>
            <a:pPr>
              <a:spcBef>
                <a:spcPts val="1200"/>
              </a:spcBef>
            </a:pPr>
            <a:r>
              <a:rPr lang="en-US" sz="2800" b="1" dirty="0">
                <a:solidFill>
                  <a:schemeClr val="accent1"/>
                </a:solidFill>
              </a:rPr>
              <a:t>At the start of the fiscal year, you will more likely have to wait for an award because funding is limited. </a:t>
            </a:r>
          </a:p>
          <a:p>
            <a:pPr>
              <a:spcBef>
                <a:spcPts val="1200"/>
              </a:spcBef>
            </a:pPr>
            <a:r>
              <a:rPr lang="en-US" sz="2800" b="1" dirty="0">
                <a:solidFill>
                  <a:schemeClr val="accent1"/>
                </a:solidFill>
              </a:rPr>
              <a:t>If your application missed the cut, it may get funded later in the fiscal year.</a:t>
            </a:r>
          </a:p>
          <a:p>
            <a:pPr>
              <a:spcBef>
                <a:spcPts val="1200"/>
              </a:spcBef>
            </a:pPr>
            <a:r>
              <a:rPr lang="en-US" sz="2800" b="1" dirty="0">
                <a:solidFill>
                  <a:schemeClr val="accent1"/>
                </a:solidFill>
              </a:rPr>
              <a:t>Institutes may have funding pools to use for high priority or special need areas (e.g. selective pay, Bridge awards).</a:t>
            </a:r>
          </a:p>
          <a:p>
            <a:pPr>
              <a:spcBef>
                <a:spcPts val="1200"/>
              </a:spcBef>
            </a:pPr>
            <a:r>
              <a:rPr lang="en-US" sz="2800" b="1" dirty="0">
                <a:solidFill>
                  <a:schemeClr val="accent4"/>
                </a:solidFill>
              </a:rPr>
              <a:t>Stay in touch with your Program Officer</a:t>
            </a:r>
          </a:p>
        </p:txBody>
      </p:sp>
      <p:sp>
        <p:nvSpPr>
          <p:cNvPr id="6" name="Title 1"/>
          <p:cNvSpPr>
            <a:spLocks noGrp="1"/>
          </p:cNvSpPr>
          <p:nvPr>
            <p:ph type="title"/>
          </p:nvPr>
        </p:nvSpPr>
        <p:spPr>
          <a:xfrm>
            <a:off x="1752600" y="270700"/>
            <a:ext cx="5562600" cy="757174"/>
          </a:xfrm>
        </p:spPr>
        <p:txBody>
          <a:bodyPr/>
          <a:lstStyle/>
          <a:p>
            <a:r>
              <a:rPr lang="en-US" sz="3600" b="1" dirty="0"/>
              <a:t>Timeline of Funding… </a:t>
            </a:r>
            <a:br>
              <a:rPr lang="en-US" sz="3600" b="1" dirty="0"/>
            </a:br>
            <a:r>
              <a:rPr lang="en-US" sz="3600" b="1" dirty="0"/>
              <a:t>	-</a:t>
            </a:r>
            <a:r>
              <a:rPr lang="en-US" sz="3600" b="1" u="sng" dirty="0"/>
              <a:t>it depends</a:t>
            </a:r>
            <a:endParaRPr lang="en-US" sz="3600" b="1" dirty="0"/>
          </a:p>
        </p:txBody>
      </p:sp>
      <p:pic>
        <p:nvPicPr>
          <p:cNvPr id="7" name="Picture 2">
            <a:extLst>
              <a:ext uri="{C183D7F6-B498-43B3-948B-1728B52AA6E4}">
                <adec:decorative xmlns:adec="http://schemas.microsoft.com/office/drawing/2017/decorative" xmlns=""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1588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C183D7F6-B498-43B3-948B-1728B52AA6E4}">
                <adec:decorative xmlns:adec="http://schemas.microsoft.com/office/drawing/2017/decorative" xmlns=""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52400"/>
            <a:ext cx="11588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428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sz="3600" dirty="0"/>
              <a:t>What to do if I </a:t>
            </a:r>
            <a:r>
              <a:rPr lang="en-US" sz="3600" i="1" dirty="0"/>
              <a:t>am</a:t>
            </a:r>
            <a:r>
              <a:rPr lang="en-US" sz="3600" dirty="0"/>
              <a:t> being considered for funding?</a:t>
            </a:r>
          </a:p>
        </p:txBody>
      </p:sp>
      <p:sp>
        <p:nvSpPr>
          <p:cNvPr id="3" name="Content Placeholder 2"/>
          <p:cNvSpPr>
            <a:spLocks noGrp="1"/>
          </p:cNvSpPr>
          <p:nvPr>
            <p:ph idx="1"/>
          </p:nvPr>
        </p:nvSpPr>
        <p:spPr>
          <a:xfrm>
            <a:off x="152400" y="1600200"/>
            <a:ext cx="7772400" cy="4648200"/>
          </a:xfrm>
        </p:spPr>
        <p:txBody>
          <a:bodyPr>
            <a:normAutofit/>
          </a:bodyPr>
          <a:lstStyle/>
          <a:p>
            <a:pPr>
              <a:spcBef>
                <a:spcPts val="1200"/>
              </a:spcBef>
            </a:pPr>
            <a:r>
              <a:rPr lang="en-US" b="1" dirty="0">
                <a:solidFill>
                  <a:schemeClr val="accent1"/>
                </a:solidFill>
              </a:rPr>
              <a:t>Resolve concerns </a:t>
            </a:r>
          </a:p>
          <a:p>
            <a:pPr lvl="1">
              <a:spcBef>
                <a:spcPts val="1200"/>
              </a:spcBef>
            </a:pPr>
            <a:r>
              <a:rPr lang="en-US" b="1" dirty="0">
                <a:solidFill>
                  <a:schemeClr val="accent2"/>
                </a:solidFill>
              </a:rPr>
              <a:t>e.g., human subject protections, vertebrate animal protections, inclusion of women, minorities, and children</a:t>
            </a:r>
          </a:p>
          <a:p>
            <a:pPr>
              <a:spcBef>
                <a:spcPts val="1200"/>
              </a:spcBef>
            </a:pPr>
            <a:r>
              <a:rPr lang="en-US" b="1" dirty="0">
                <a:solidFill>
                  <a:schemeClr val="accent1"/>
                </a:solidFill>
              </a:rPr>
              <a:t>Complete Just-In-Time Requirements</a:t>
            </a:r>
          </a:p>
          <a:p>
            <a:pPr>
              <a:spcBef>
                <a:spcPts val="1200"/>
              </a:spcBef>
            </a:pPr>
            <a:r>
              <a:rPr lang="en-US" b="1" dirty="0">
                <a:solidFill>
                  <a:schemeClr val="accent1"/>
                </a:solidFill>
              </a:rPr>
              <a:t>Restricted Awards</a:t>
            </a:r>
          </a:p>
          <a:p>
            <a:pPr>
              <a:spcBef>
                <a:spcPts val="1200"/>
              </a:spcBef>
            </a:pPr>
            <a:endParaRPr lang="en-US" dirty="0"/>
          </a:p>
        </p:txBody>
      </p:sp>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4724400"/>
            <a:ext cx="1524000" cy="1524000"/>
          </a:xfrm>
          <a:prstGeom prst="rect">
            <a:avLst/>
          </a:prstGeom>
        </p:spPr>
      </p:pic>
    </p:spTree>
    <p:extLst>
      <p:ext uri="{BB962C8B-B14F-4D97-AF65-F5344CB8AC3E}">
        <p14:creationId xmlns:p14="http://schemas.microsoft.com/office/powerpoint/2010/main" val="3172285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328" y="762000"/>
            <a:ext cx="8305800" cy="5016758"/>
          </a:xfrm>
          <a:prstGeom prst="rect">
            <a:avLst/>
          </a:prstGeom>
        </p:spPr>
        <p:txBody>
          <a:bodyPr wrap="square">
            <a:spAutoFit/>
          </a:bodyPr>
          <a:lstStyle/>
          <a:p>
            <a:endParaRPr lang="en-US" sz="2000" b="1" dirty="0"/>
          </a:p>
          <a:p>
            <a:r>
              <a:rPr lang="en-US" sz="2000" b="1" dirty="0"/>
              <a:t>Protections for Human Subjects:</a:t>
            </a:r>
            <a:endParaRPr lang="en-US" sz="2000" dirty="0"/>
          </a:p>
          <a:p>
            <a:r>
              <a:rPr lang="en-US" sz="2000" dirty="0"/>
              <a:t>Acceptable Risks and/or Adequate Protections</a:t>
            </a:r>
          </a:p>
          <a:p>
            <a:pPr lvl="5"/>
            <a:r>
              <a:rPr lang="en-US" sz="2000" dirty="0"/>
              <a:t>No concerns</a:t>
            </a:r>
          </a:p>
          <a:p>
            <a:r>
              <a:rPr lang="en-US" sz="2000" dirty="0"/>
              <a:t>Data and Safety Monitoring Plan (Applicable for Clinical Trials Only):</a:t>
            </a:r>
          </a:p>
          <a:p>
            <a:endParaRPr lang="en-US" sz="2000" dirty="0"/>
          </a:p>
          <a:p>
            <a:r>
              <a:rPr lang="en-US" sz="2000" b="1" dirty="0"/>
              <a:t>Inclusion of Women, Minorities and Children:</a:t>
            </a:r>
            <a:endParaRPr lang="en-US" sz="2000" dirty="0"/>
          </a:p>
          <a:p>
            <a:r>
              <a:rPr lang="en-US" sz="2000" dirty="0"/>
              <a:t>Gender: 1A - Both Genders, Acceptable</a:t>
            </a:r>
          </a:p>
          <a:p>
            <a:pPr marR="47010"/>
            <a:r>
              <a:rPr lang="en-US" sz="2000" dirty="0"/>
              <a:t>Minority: 1A - Minority and Non-minority, Acceptable </a:t>
            </a:r>
          </a:p>
          <a:p>
            <a:pPr marR="47010"/>
            <a:r>
              <a:rPr lang="en-US" sz="2000" dirty="0"/>
              <a:t>Age: 1A – Children, Adults, Older Adults, Scientifically Acceptable</a:t>
            </a:r>
          </a:p>
          <a:p>
            <a:endParaRPr lang="en-US" sz="2000" b="1" dirty="0"/>
          </a:p>
          <a:p>
            <a:r>
              <a:rPr lang="en-US" sz="2000" b="1" dirty="0"/>
              <a:t>Vertebrate Animals:</a:t>
            </a:r>
            <a:endParaRPr lang="en-US" sz="2000" dirty="0"/>
          </a:p>
          <a:p>
            <a:r>
              <a:rPr lang="en-US" sz="2000" dirty="0"/>
              <a:t>Not Applicable (No Vertebrate Animals)</a:t>
            </a:r>
          </a:p>
          <a:p>
            <a:endParaRPr lang="en-US" sz="2000" dirty="0"/>
          </a:p>
          <a:p>
            <a:r>
              <a:rPr lang="en-US" sz="2000" b="1" dirty="0"/>
              <a:t>Biohazards:</a:t>
            </a:r>
            <a:endParaRPr lang="en-US" sz="2000" dirty="0"/>
          </a:p>
          <a:p>
            <a:r>
              <a:rPr lang="en-US" sz="2000" dirty="0"/>
              <a:t>Acceptable no concerns</a:t>
            </a:r>
          </a:p>
        </p:txBody>
      </p:sp>
      <p:sp>
        <p:nvSpPr>
          <p:cNvPr id="4" name="TextBox 3"/>
          <p:cNvSpPr txBox="1"/>
          <p:nvPr/>
        </p:nvSpPr>
        <p:spPr>
          <a:xfrm>
            <a:off x="2221396" y="152400"/>
            <a:ext cx="4822154" cy="492443"/>
          </a:xfrm>
          <a:prstGeom prst="rect">
            <a:avLst/>
          </a:prstGeom>
          <a:noFill/>
        </p:spPr>
        <p:txBody>
          <a:bodyPr wrap="none" rtlCol="0">
            <a:spAutoFit/>
          </a:bodyPr>
          <a:lstStyle/>
          <a:p>
            <a:r>
              <a:rPr lang="en-US" sz="2600" b="1" dirty="0">
                <a:solidFill>
                  <a:schemeClr val="accent1"/>
                </a:solidFill>
              </a:rPr>
              <a:t>Sample Summary Statement*</a:t>
            </a:r>
          </a:p>
        </p:txBody>
      </p:sp>
      <p:sp>
        <p:nvSpPr>
          <p:cNvPr id="6" name="TextBox 5"/>
          <p:cNvSpPr txBox="1"/>
          <p:nvPr/>
        </p:nvSpPr>
        <p:spPr>
          <a:xfrm>
            <a:off x="663526" y="6379206"/>
            <a:ext cx="4876800" cy="261610"/>
          </a:xfrm>
          <a:prstGeom prst="rect">
            <a:avLst/>
          </a:prstGeom>
          <a:noFill/>
        </p:spPr>
        <p:txBody>
          <a:bodyPr wrap="square" rtlCol="0">
            <a:spAutoFit/>
          </a:bodyPr>
          <a:lstStyle/>
          <a:p>
            <a:r>
              <a:rPr lang="en-US" sz="1100" b="1" dirty="0">
                <a:solidFill>
                  <a:schemeClr val="accent1"/>
                </a:solidFill>
              </a:rPr>
              <a:t>*Summary Statement shown with permission for training purposes</a:t>
            </a:r>
          </a:p>
        </p:txBody>
      </p:sp>
    </p:spTree>
    <p:extLst>
      <p:ext uri="{BB962C8B-B14F-4D97-AF65-F5344CB8AC3E}">
        <p14:creationId xmlns:p14="http://schemas.microsoft.com/office/powerpoint/2010/main" val="2979580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lstStyle/>
          <a:p>
            <a:r>
              <a:rPr lang="en-US" sz="3600" dirty="0"/>
              <a:t>Resolving Concerns</a:t>
            </a:r>
          </a:p>
        </p:txBody>
      </p:sp>
      <p:sp>
        <p:nvSpPr>
          <p:cNvPr id="3" name="Content Placeholder 2"/>
          <p:cNvSpPr>
            <a:spLocks noGrp="1"/>
          </p:cNvSpPr>
          <p:nvPr>
            <p:ph idx="1"/>
          </p:nvPr>
        </p:nvSpPr>
        <p:spPr>
          <a:xfrm>
            <a:off x="152400" y="1066800"/>
            <a:ext cx="8229600" cy="5562600"/>
          </a:xfrm>
        </p:spPr>
        <p:txBody>
          <a:bodyPr>
            <a:normAutofit fontScale="55000" lnSpcReduction="20000"/>
          </a:bodyPr>
          <a:lstStyle/>
          <a:p>
            <a:pPr>
              <a:lnSpc>
                <a:spcPct val="120000"/>
              </a:lnSpc>
              <a:spcBef>
                <a:spcPts val="1200"/>
              </a:spcBef>
            </a:pPr>
            <a:r>
              <a:rPr lang="en-US" b="1" dirty="0">
                <a:solidFill>
                  <a:schemeClr val="accent1"/>
                </a:solidFill>
              </a:rPr>
              <a:t>A concern is a Bar to Award: </a:t>
            </a:r>
          </a:p>
          <a:p>
            <a:pPr lvl="1">
              <a:lnSpc>
                <a:spcPct val="120000"/>
              </a:lnSpc>
              <a:spcBef>
                <a:spcPts val="1200"/>
              </a:spcBef>
            </a:pPr>
            <a:r>
              <a:rPr lang="en-US" b="1" dirty="0">
                <a:solidFill>
                  <a:schemeClr val="accent2"/>
                </a:solidFill>
              </a:rPr>
              <a:t>Animal Subjects Protection Concern code = 44 (changed to 54 when resolved)</a:t>
            </a:r>
          </a:p>
          <a:p>
            <a:pPr lvl="1">
              <a:lnSpc>
                <a:spcPct val="120000"/>
              </a:lnSpc>
              <a:spcBef>
                <a:spcPts val="1200"/>
              </a:spcBef>
            </a:pPr>
            <a:r>
              <a:rPr lang="en-US" b="1" dirty="0">
                <a:solidFill>
                  <a:schemeClr val="accent2"/>
                </a:solidFill>
              </a:rPr>
              <a:t>Human Subjects Protection Concern code = 48 (changed to 30 when resolved, 10 if no human subjects, or E1-E7 for exempt studies)</a:t>
            </a:r>
          </a:p>
          <a:p>
            <a:pPr>
              <a:lnSpc>
                <a:spcPct val="120000"/>
              </a:lnSpc>
              <a:spcBef>
                <a:spcPts val="1200"/>
              </a:spcBef>
            </a:pPr>
            <a:r>
              <a:rPr lang="en-US" b="1" dirty="0">
                <a:solidFill>
                  <a:schemeClr val="accent1"/>
                </a:solidFill>
              </a:rPr>
              <a:t>How to resolve concerns </a:t>
            </a:r>
          </a:p>
          <a:p>
            <a:pPr lvl="1">
              <a:lnSpc>
                <a:spcPct val="120000"/>
              </a:lnSpc>
              <a:spcBef>
                <a:spcPts val="1200"/>
              </a:spcBef>
            </a:pPr>
            <a:r>
              <a:rPr lang="en-US" b="1" dirty="0">
                <a:solidFill>
                  <a:schemeClr val="accent2"/>
                </a:solidFill>
              </a:rPr>
              <a:t>Read your Summary Statement</a:t>
            </a:r>
          </a:p>
          <a:p>
            <a:pPr lvl="1">
              <a:lnSpc>
                <a:spcPct val="120000"/>
              </a:lnSpc>
              <a:spcBef>
                <a:spcPts val="1200"/>
              </a:spcBef>
            </a:pPr>
            <a:r>
              <a:rPr lang="en-US" b="1" dirty="0">
                <a:solidFill>
                  <a:schemeClr val="accent2"/>
                </a:solidFill>
              </a:rPr>
              <a:t>Determine the issue(s) e.g., source of materials, identifiers, risks, protections, informed consent, missing inclusion information, poorly justified sample </a:t>
            </a:r>
          </a:p>
          <a:p>
            <a:pPr lvl="1">
              <a:lnSpc>
                <a:spcPct val="120000"/>
              </a:lnSpc>
              <a:spcBef>
                <a:spcPts val="1200"/>
              </a:spcBef>
            </a:pPr>
            <a:r>
              <a:rPr lang="en-US" b="1" dirty="0">
                <a:solidFill>
                  <a:schemeClr val="accent2"/>
                </a:solidFill>
              </a:rPr>
              <a:t>Contact your Program Officer</a:t>
            </a:r>
          </a:p>
          <a:p>
            <a:pPr lvl="1">
              <a:lnSpc>
                <a:spcPct val="120000"/>
              </a:lnSpc>
              <a:spcBef>
                <a:spcPts val="1200"/>
              </a:spcBef>
            </a:pPr>
            <a:r>
              <a:rPr lang="en-US" b="1" dirty="0">
                <a:solidFill>
                  <a:schemeClr val="accent2"/>
                </a:solidFill>
              </a:rPr>
              <a:t>Submit requested materials via the just-in-time module</a:t>
            </a:r>
          </a:p>
          <a:p>
            <a:pPr lvl="1">
              <a:lnSpc>
                <a:spcPct val="120000"/>
              </a:lnSpc>
              <a:spcBef>
                <a:spcPts val="1200"/>
              </a:spcBef>
            </a:pPr>
            <a:r>
              <a:rPr lang="en-US" b="1" dirty="0">
                <a:solidFill>
                  <a:schemeClr val="accent2"/>
                </a:solidFill>
              </a:rPr>
              <a:t>Resolution takes time, so start early and work with your business office on all official grant actions</a:t>
            </a:r>
          </a:p>
          <a:p>
            <a:pPr>
              <a:lnSpc>
                <a:spcPct val="120000"/>
              </a:lnSpc>
              <a:spcBef>
                <a:spcPts val="1200"/>
              </a:spcBef>
            </a:pPr>
            <a:r>
              <a:rPr lang="en-US" b="1" dirty="0">
                <a:solidFill>
                  <a:schemeClr val="accent1"/>
                </a:solidFill>
              </a:rPr>
              <a:t>Restricted award may be issued</a:t>
            </a:r>
          </a:p>
          <a:p>
            <a:pPr lvl="1">
              <a:lnSpc>
                <a:spcPct val="120000"/>
              </a:lnSpc>
              <a:spcBef>
                <a:spcPts val="1200"/>
              </a:spcBef>
            </a:pPr>
            <a:r>
              <a:rPr lang="en-US" b="1" dirty="0">
                <a:solidFill>
                  <a:schemeClr val="accent2"/>
                </a:solidFill>
              </a:rPr>
              <a:t>Typically at the end of the fiscal year</a:t>
            </a:r>
          </a:p>
          <a:p>
            <a:pPr lvl="1">
              <a:lnSpc>
                <a:spcPct val="120000"/>
              </a:lnSpc>
              <a:spcBef>
                <a:spcPts val="1200"/>
              </a:spcBef>
            </a:pPr>
            <a:r>
              <a:rPr lang="en-US" b="1" dirty="0">
                <a:solidFill>
                  <a:schemeClr val="accent2"/>
                </a:solidFill>
              </a:rPr>
              <a:t>Activity with concern may NOT commence without resolution </a:t>
            </a:r>
          </a:p>
          <a:p>
            <a:pPr lvl="1"/>
            <a:endParaRPr lang="en-US" b="1" dirty="0">
              <a:solidFill>
                <a:srgbClr val="0033CC"/>
              </a:solidFill>
            </a:endParaRPr>
          </a:p>
          <a:p>
            <a:endParaRPr lang="en-US" dirty="0"/>
          </a:p>
        </p:txBody>
      </p:sp>
      <p:pic>
        <p:nvPicPr>
          <p:cNvPr id="6" name="Picture 5">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876800"/>
            <a:ext cx="1609725" cy="1273471"/>
          </a:xfrm>
          <a:prstGeom prst="rect">
            <a:avLst/>
          </a:prstGeom>
        </p:spPr>
      </p:pic>
    </p:spTree>
    <p:extLst>
      <p:ext uri="{BB962C8B-B14F-4D97-AF65-F5344CB8AC3E}">
        <p14:creationId xmlns:p14="http://schemas.microsoft.com/office/powerpoint/2010/main" val="70301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62000"/>
          </a:xfrm>
        </p:spPr>
        <p:txBody>
          <a:bodyPr/>
          <a:lstStyle/>
          <a:p>
            <a:r>
              <a:rPr lang="en-US" sz="3600" dirty="0"/>
              <a:t>Other potential bars to funding</a:t>
            </a:r>
          </a:p>
        </p:txBody>
      </p:sp>
      <p:sp>
        <p:nvSpPr>
          <p:cNvPr id="3" name="Content Placeholder 2"/>
          <p:cNvSpPr>
            <a:spLocks noGrp="1"/>
          </p:cNvSpPr>
          <p:nvPr>
            <p:ph idx="1"/>
          </p:nvPr>
        </p:nvSpPr>
        <p:spPr>
          <a:xfrm>
            <a:off x="152400" y="1143000"/>
            <a:ext cx="7086600" cy="5257800"/>
          </a:xfrm>
        </p:spPr>
        <p:txBody>
          <a:bodyPr>
            <a:normAutofit fontScale="85000" lnSpcReduction="10000"/>
          </a:bodyPr>
          <a:lstStyle/>
          <a:p>
            <a:pPr marL="365125" lvl="1" indent="-255588">
              <a:lnSpc>
                <a:spcPct val="120000"/>
              </a:lnSpc>
              <a:spcBef>
                <a:spcPts val="1200"/>
              </a:spcBef>
              <a:buClr>
                <a:srgbClr val="CBCBFF"/>
              </a:buClr>
              <a:buFont typeface="Georgia" pitchFamily="18" charset="0"/>
              <a:buChar char="•"/>
            </a:pPr>
            <a:r>
              <a:rPr lang="en-US" sz="3000" b="1" dirty="0">
                <a:solidFill>
                  <a:schemeClr val="accent1"/>
                </a:solidFill>
              </a:rPr>
              <a:t>Lack of assurance code = 20</a:t>
            </a:r>
            <a:endParaRPr lang="en-US" sz="3000" dirty="0">
              <a:solidFill>
                <a:schemeClr val="accent1"/>
              </a:solidFill>
            </a:endParaRPr>
          </a:p>
          <a:p>
            <a:pPr>
              <a:lnSpc>
                <a:spcPct val="120000"/>
              </a:lnSpc>
              <a:spcBef>
                <a:spcPts val="1200"/>
              </a:spcBef>
            </a:pPr>
            <a:r>
              <a:rPr lang="en-US" sz="3000" b="1" dirty="0">
                <a:solidFill>
                  <a:schemeClr val="accent1"/>
                </a:solidFill>
              </a:rPr>
              <a:t>Research Misconduct</a:t>
            </a:r>
          </a:p>
          <a:p>
            <a:pPr lvl="1">
              <a:lnSpc>
                <a:spcPct val="120000"/>
              </a:lnSpc>
              <a:spcBef>
                <a:spcPts val="1200"/>
              </a:spcBef>
            </a:pPr>
            <a:r>
              <a:rPr lang="en-US" b="1" dirty="0">
                <a:solidFill>
                  <a:schemeClr val="accent2"/>
                </a:solidFill>
              </a:rPr>
              <a:t>Institutions are required to establish and maintain an assurance that certifies they have a process for responding to allegations of research misconduct.  </a:t>
            </a:r>
          </a:p>
          <a:p>
            <a:pPr lvl="1">
              <a:lnSpc>
                <a:spcPct val="120000"/>
              </a:lnSpc>
              <a:spcBef>
                <a:spcPts val="1200"/>
              </a:spcBef>
            </a:pPr>
            <a:r>
              <a:rPr lang="en-US" b="1" dirty="0">
                <a:solidFill>
                  <a:schemeClr val="accent2"/>
                </a:solidFill>
              </a:rPr>
              <a:t>This does not appear in the Summary Statement</a:t>
            </a:r>
          </a:p>
          <a:p>
            <a:pPr lvl="1">
              <a:lnSpc>
                <a:spcPct val="120000"/>
              </a:lnSpc>
              <a:spcBef>
                <a:spcPts val="1200"/>
              </a:spcBef>
            </a:pPr>
            <a:r>
              <a:rPr lang="en-US" b="1" dirty="0">
                <a:solidFill>
                  <a:schemeClr val="accent2"/>
                </a:solidFill>
              </a:rPr>
              <a:t>Generally due to institution not updating ORI their research misconduct assurance or not having a misconduct assurance in place (usually new institutions, first time grantees)</a:t>
            </a:r>
          </a:p>
        </p:txBody>
      </p:sp>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876800"/>
            <a:ext cx="1609725" cy="1273471"/>
          </a:xfrm>
          <a:prstGeom prst="rect">
            <a:avLst/>
          </a:prstGeom>
        </p:spPr>
      </p:pic>
    </p:spTree>
    <p:extLst>
      <p:ext uri="{BB962C8B-B14F-4D97-AF65-F5344CB8AC3E}">
        <p14:creationId xmlns:p14="http://schemas.microsoft.com/office/powerpoint/2010/main" val="522703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304800"/>
            <a:ext cx="1524000" cy="1524000"/>
          </a:xfrm>
          <a:prstGeom prst="rect">
            <a:avLst/>
          </a:prstGeom>
        </p:spPr>
      </p:pic>
      <p:sp>
        <p:nvSpPr>
          <p:cNvPr id="2" name="Title 1"/>
          <p:cNvSpPr>
            <a:spLocks noGrp="1"/>
          </p:cNvSpPr>
          <p:nvPr>
            <p:ph type="title"/>
          </p:nvPr>
        </p:nvSpPr>
        <p:spPr>
          <a:xfrm>
            <a:off x="76200" y="76200"/>
            <a:ext cx="8839200" cy="914400"/>
          </a:xfrm>
        </p:spPr>
        <p:txBody>
          <a:bodyPr/>
          <a:lstStyle/>
          <a:p>
            <a:r>
              <a:rPr lang="en-US" sz="3600" dirty="0"/>
              <a:t>Just in Time Requirements</a:t>
            </a:r>
          </a:p>
        </p:txBody>
      </p:sp>
      <p:sp>
        <p:nvSpPr>
          <p:cNvPr id="3" name="Content Placeholder 2"/>
          <p:cNvSpPr>
            <a:spLocks noGrp="1"/>
          </p:cNvSpPr>
          <p:nvPr>
            <p:ph idx="1"/>
          </p:nvPr>
        </p:nvSpPr>
        <p:spPr>
          <a:xfrm>
            <a:off x="152400" y="1143000"/>
            <a:ext cx="7010400" cy="5105400"/>
          </a:xfrm>
        </p:spPr>
        <p:txBody>
          <a:bodyPr>
            <a:normAutofit fontScale="92500"/>
          </a:bodyPr>
          <a:lstStyle/>
          <a:p>
            <a:pPr>
              <a:spcBef>
                <a:spcPts val="1200"/>
              </a:spcBef>
            </a:pPr>
            <a:r>
              <a:rPr lang="en-US" b="1" dirty="0">
                <a:solidFill>
                  <a:schemeClr val="accent1"/>
                </a:solidFill>
              </a:rPr>
              <a:t>What is just in time information?</a:t>
            </a:r>
          </a:p>
          <a:p>
            <a:pPr lvl="1">
              <a:spcBef>
                <a:spcPts val="1200"/>
              </a:spcBef>
            </a:pPr>
            <a:r>
              <a:rPr lang="en-US" b="1" dirty="0">
                <a:solidFill>
                  <a:schemeClr val="accent2"/>
                </a:solidFill>
              </a:rPr>
              <a:t>Information that NIH requests after the initial peer review</a:t>
            </a:r>
          </a:p>
          <a:p>
            <a:pPr lvl="1">
              <a:spcBef>
                <a:spcPts val="1200"/>
              </a:spcBef>
            </a:pPr>
            <a:r>
              <a:rPr lang="en-US" b="1" dirty="0">
                <a:solidFill>
                  <a:schemeClr val="accent2"/>
                </a:solidFill>
              </a:rPr>
              <a:t>Information NIH needs to make an award but doesn’t require in your application</a:t>
            </a:r>
          </a:p>
          <a:p>
            <a:pPr lvl="1">
              <a:spcBef>
                <a:spcPts val="1200"/>
              </a:spcBef>
            </a:pPr>
            <a:r>
              <a:rPr lang="en-US" b="1" dirty="0">
                <a:solidFill>
                  <a:schemeClr val="accent2"/>
                </a:solidFill>
              </a:rPr>
              <a:t>Application within the range of possible funding; </a:t>
            </a:r>
            <a:r>
              <a:rPr lang="en-US" b="1" dirty="0">
                <a:solidFill>
                  <a:schemeClr val="accent4"/>
                </a:solidFill>
              </a:rPr>
              <a:t>JIT request doesn’t mean that your application will be funded.  </a:t>
            </a:r>
          </a:p>
          <a:p>
            <a:pPr lvl="1">
              <a:spcBef>
                <a:spcPts val="1200"/>
              </a:spcBef>
            </a:pPr>
            <a:r>
              <a:rPr lang="en-US" b="1" dirty="0">
                <a:solidFill>
                  <a:schemeClr val="accent2"/>
                </a:solidFill>
              </a:rPr>
              <a:t>See Section 2.5.1 of the NIH Grants Policy Statement for more information:  </a:t>
            </a:r>
            <a:r>
              <a:rPr lang="en-US" sz="1600" b="1" dirty="0">
                <a:solidFill>
                  <a:srgbClr val="00B0F0"/>
                </a:solidFill>
                <a:hlinkClick r:id="rId4">
                  <a:extLst>
                    <a:ext uri="{A12FA001-AC4F-418D-AE19-62706E023703}">
                      <ahyp:hlinkClr xmlns:ahyp="http://schemas.microsoft.com/office/drawing/2018/hyperlinkcolor" xmlns="" val="tx"/>
                    </a:ext>
                  </a:extLst>
                </a:hlinkClick>
              </a:rPr>
              <a:t>http://grants.nih.gov/grants/policy/nihgps_2013/nihgps_ch2.htm#just_in_time_procedures</a:t>
            </a:r>
            <a:r>
              <a:rPr lang="en-US" sz="1600" b="1" dirty="0">
                <a:solidFill>
                  <a:srgbClr val="00B0F0"/>
                </a:solidFill>
              </a:rPr>
              <a:t> </a:t>
            </a:r>
          </a:p>
          <a:p>
            <a:pPr lvl="1">
              <a:spcBef>
                <a:spcPts val="600"/>
              </a:spcBef>
            </a:pPr>
            <a:endParaRPr lang="en-US" b="1" dirty="0">
              <a:solidFill>
                <a:srgbClr val="0033CC"/>
              </a:solidFill>
            </a:endParaRPr>
          </a:p>
          <a:p>
            <a:endParaRPr lang="en-US" dirty="0"/>
          </a:p>
        </p:txBody>
      </p:sp>
    </p:spTree>
    <p:extLst>
      <p:ext uri="{BB962C8B-B14F-4D97-AF65-F5344CB8AC3E}">
        <p14:creationId xmlns:p14="http://schemas.microsoft.com/office/powerpoint/2010/main" val="1335436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sz="3600" dirty="0"/>
              <a:t>Just in Time Requirements</a:t>
            </a:r>
          </a:p>
        </p:txBody>
      </p:sp>
      <p:sp>
        <p:nvSpPr>
          <p:cNvPr id="3" name="Content Placeholder 2"/>
          <p:cNvSpPr>
            <a:spLocks noGrp="1"/>
          </p:cNvSpPr>
          <p:nvPr>
            <p:ph idx="1"/>
          </p:nvPr>
        </p:nvSpPr>
        <p:spPr>
          <a:xfrm>
            <a:off x="152400" y="1371600"/>
            <a:ext cx="8229600" cy="4572000"/>
          </a:xfrm>
        </p:spPr>
        <p:txBody>
          <a:bodyPr>
            <a:normAutofit/>
          </a:bodyPr>
          <a:lstStyle/>
          <a:p>
            <a:pPr>
              <a:spcBef>
                <a:spcPts val="1200"/>
              </a:spcBef>
            </a:pPr>
            <a:r>
              <a:rPr lang="en-US" b="1" dirty="0">
                <a:solidFill>
                  <a:schemeClr val="accent1"/>
                </a:solidFill>
              </a:rPr>
              <a:t>Where do I send the information?</a:t>
            </a:r>
          </a:p>
          <a:p>
            <a:pPr lvl="1">
              <a:spcBef>
                <a:spcPts val="1200"/>
              </a:spcBef>
            </a:pPr>
            <a:r>
              <a:rPr lang="en-US" sz="2400" b="1" dirty="0">
                <a:solidFill>
                  <a:schemeClr val="accent2"/>
                </a:solidFill>
              </a:rPr>
              <a:t>Electronic Submission of Just-in-Time Information  NIH Guide Notice NOT-OD-12-101</a:t>
            </a:r>
          </a:p>
          <a:p>
            <a:pPr lvl="1">
              <a:spcBef>
                <a:spcPts val="1200"/>
              </a:spcBef>
            </a:pPr>
            <a:r>
              <a:rPr lang="en-US" sz="2400" b="1" dirty="0">
                <a:solidFill>
                  <a:schemeClr val="accent2"/>
                </a:solidFill>
              </a:rPr>
              <a:t>Your business official will submit through eRA Commons.</a:t>
            </a:r>
          </a:p>
          <a:p>
            <a:pPr>
              <a:spcBef>
                <a:spcPts val="1200"/>
              </a:spcBef>
            </a:pPr>
            <a:r>
              <a:rPr lang="en-US" b="1" dirty="0">
                <a:solidFill>
                  <a:schemeClr val="accent1"/>
                </a:solidFill>
              </a:rPr>
              <a:t>Be prepared</a:t>
            </a:r>
          </a:p>
          <a:p>
            <a:pPr lvl="1">
              <a:spcBef>
                <a:spcPts val="1200"/>
              </a:spcBef>
            </a:pPr>
            <a:r>
              <a:rPr lang="en-US" sz="2400" b="1" dirty="0">
                <a:solidFill>
                  <a:schemeClr val="accent2"/>
                </a:solidFill>
              </a:rPr>
              <a:t>Know what we will ask for and when to send it</a:t>
            </a:r>
          </a:p>
          <a:p>
            <a:pPr lvl="1">
              <a:spcBef>
                <a:spcPts val="1200"/>
              </a:spcBef>
            </a:pPr>
            <a:r>
              <a:rPr lang="en-US" sz="2400" b="1" dirty="0">
                <a:solidFill>
                  <a:schemeClr val="accent2"/>
                </a:solidFill>
              </a:rPr>
              <a:t>Contact person: Grants Management </a:t>
            </a:r>
          </a:p>
          <a:p>
            <a:pPr>
              <a:spcBef>
                <a:spcPts val="600"/>
              </a:spcBef>
            </a:pPr>
            <a:endParaRPr lang="en-US" dirty="0"/>
          </a:p>
        </p:txBody>
      </p:sp>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304800"/>
            <a:ext cx="1524000" cy="1524000"/>
          </a:xfrm>
          <a:prstGeom prst="rect">
            <a:avLst/>
          </a:prstGeom>
        </p:spPr>
      </p:pic>
    </p:spTree>
    <p:extLst>
      <p:ext uri="{BB962C8B-B14F-4D97-AF65-F5344CB8AC3E}">
        <p14:creationId xmlns:p14="http://schemas.microsoft.com/office/powerpoint/2010/main" val="3072389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8839200" cy="4876800"/>
          </a:xfrm>
        </p:spPr>
        <p:txBody>
          <a:bodyPr>
            <a:normAutofit fontScale="70000" lnSpcReduction="20000"/>
          </a:bodyPr>
          <a:lstStyle/>
          <a:p>
            <a:pPr>
              <a:lnSpc>
                <a:spcPct val="110000"/>
              </a:lnSpc>
              <a:spcBef>
                <a:spcPts val="600"/>
              </a:spcBef>
            </a:pPr>
            <a:r>
              <a:rPr lang="en-US" b="1" dirty="0">
                <a:solidFill>
                  <a:schemeClr val="accent1"/>
                </a:solidFill>
              </a:rPr>
              <a:t>After this session, attendees should be able to:</a:t>
            </a:r>
          </a:p>
          <a:p>
            <a:pPr lvl="1">
              <a:lnSpc>
                <a:spcPct val="110000"/>
              </a:lnSpc>
              <a:spcBef>
                <a:spcPts val="600"/>
              </a:spcBef>
            </a:pPr>
            <a:r>
              <a:rPr lang="en-US" b="1" dirty="0">
                <a:solidFill>
                  <a:schemeClr val="accent2"/>
                </a:solidFill>
              </a:rPr>
              <a:t>Explain what happens after peer review</a:t>
            </a:r>
          </a:p>
          <a:p>
            <a:pPr lvl="2">
              <a:lnSpc>
                <a:spcPct val="110000"/>
              </a:lnSpc>
              <a:spcBef>
                <a:spcPts val="600"/>
              </a:spcBef>
            </a:pPr>
            <a:r>
              <a:rPr lang="en-US" b="1" dirty="0">
                <a:solidFill>
                  <a:srgbClr val="00B0F0"/>
                </a:solidFill>
              </a:rPr>
              <a:t>Timeline and roles of parties involved </a:t>
            </a:r>
          </a:p>
          <a:p>
            <a:pPr lvl="2">
              <a:lnSpc>
                <a:spcPct val="110000"/>
              </a:lnSpc>
              <a:spcBef>
                <a:spcPts val="600"/>
              </a:spcBef>
            </a:pPr>
            <a:r>
              <a:rPr lang="en-US" b="1" dirty="0">
                <a:solidFill>
                  <a:srgbClr val="00B0F0"/>
                </a:solidFill>
              </a:rPr>
              <a:t>Understanding your score and Interpreting your Summary Statement</a:t>
            </a:r>
          </a:p>
          <a:p>
            <a:pPr lvl="1">
              <a:lnSpc>
                <a:spcPct val="110000"/>
              </a:lnSpc>
              <a:spcBef>
                <a:spcPts val="600"/>
              </a:spcBef>
            </a:pPr>
            <a:r>
              <a:rPr lang="en-US" b="1" dirty="0">
                <a:solidFill>
                  <a:schemeClr val="accent2"/>
                </a:solidFill>
              </a:rPr>
              <a:t>Assess the appropriate actions if you disagree with the initial study section review</a:t>
            </a:r>
          </a:p>
          <a:p>
            <a:pPr lvl="2">
              <a:lnSpc>
                <a:spcPct val="110000"/>
              </a:lnSpc>
              <a:spcBef>
                <a:spcPts val="600"/>
              </a:spcBef>
            </a:pPr>
            <a:r>
              <a:rPr lang="en-US" b="1" dirty="0">
                <a:solidFill>
                  <a:srgbClr val="00B0F0"/>
                </a:solidFill>
              </a:rPr>
              <a:t>Appeal? Or not appeal to council, second level of review?</a:t>
            </a:r>
          </a:p>
          <a:p>
            <a:pPr lvl="1">
              <a:lnSpc>
                <a:spcPct val="110000"/>
              </a:lnSpc>
              <a:spcBef>
                <a:spcPts val="600"/>
              </a:spcBef>
            </a:pPr>
            <a:r>
              <a:rPr lang="en-US" b="1" dirty="0">
                <a:solidFill>
                  <a:schemeClr val="accent2"/>
                </a:solidFill>
              </a:rPr>
              <a:t>Determine the actions necessary if the application is selected for award </a:t>
            </a:r>
          </a:p>
          <a:p>
            <a:pPr lvl="2">
              <a:lnSpc>
                <a:spcPct val="110000"/>
              </a:lnSpc>
              <a:spcBef>
                <a:spcPts val="600"/>
              </a:spcBef>
            </a:pPr>
            <a:r>
              <a:rPr lang="en-US" b="1" dirty="0">
                <a:solidFill>
                  <a:srgbClr val="00B0F0"/>
                </a:solidFill>
              </a:rPr>
              <a:t>Resolving concerns from peer review </a:t>
            </a:r>
          </a:p>
          <a:p>
            <a:pPr lvl="2">
              <a:lnSpc>
                <a:spcPct val="110000"/>
              </a:lnSpc>
              <a:spcBef>
                <a:spcPts val="600"/>
              </a:spcBef>
            </a:pPr>
            <a:r>
              <a:rPr lang="en-US" b="1" dirty="0">
                <a:solidFill>
                  <a:srgbClr val="00B0F0"/>
                </a:solidFill>
              </a:rPr>
              <a:t>Meeting just-in-time (JIT) requirements and procedures</a:t>
            </a:r>
          </a:p>
          <a:p>
            <a:pPr lvl="2">
              <a:lnSpc>
                <a:spcPct val="110000"/>
              </a:lnSpc>
              <a:spcBef>
                <a:spcPts val="600"/>
              </a:spcBef>
            </a:pPr>
            <a:r>
              <a:rPr lang="en-US" b="1" dirty="0">
                <a:solidFill>
                  <a:srgbClr val="00B0F0"/>
                </a:solidFill>
              </a:rPr>
              <a:t>Notice of Award (</a:t>
            </a:r>
            <a:r>
              <a:rPr lang="en-US" b="1" dirty="0" err="1">
                <a:solidFill>
                  <a:srgbClr val="00B0F0"/>
                </a:solidFill>
              </a:rPr>
              <a:t>NoA</a:t>
            </a:r>
            <a:r>
              <a:rPr lang="en-US" b="1" dirty="0">
                <a:solidFill>
                  <a:srgbClr val="00B0F0"/>
                </a:solidFill>
              </a:rPr>
              <a:t>)</a:t>
            </a:r>
          </a:p>
          <a:p>
            <a:pPr lvl="1">
              <a:lnSpc>
                <a:spcPct val="110000"/>
              </a:lnSpc>
              <a:spcBef>
                <a:spcPts val="600"/>
              </a:spcBef>
            </a:pPr>
            <a:r>
              <a:rPr lang="en-US" b="1" dirty="0">
                <a:solidFill>
                  <a:schemeClr val="accent2"/>
                </a:solidFill>
              </a:rPr>
              <a:t>Determine the actions necessary</a:t>
            </a:r>
            <a:r>
              <a:rPr lang="en-US" b="1" dirty="0"/>
              <a:t> if I’m not selected for funding</a:t>
            </a:r>
          </a:p>
          <a:p>
            <a:pPr lvl="2">
              <a:lnSpc>
                <a:spcPct val="110000"/>
              </a:lnSpc>
              <a:spcBef>
                <a:spcPts val="600"/>
              </a:spcBef>
            </a:pPr>
            <a:r>
              <a:rPr lang="en-US" b="1" dirty="0">
                <a:solidFill>
                  <a:srgbClr val="00B0F0"/>
                </a:solidFill>
              </a:rPr>
              <a:t>How to revise and resubmit?</a:t>
            </a:r>
          </a:p>
          <a:p>
            <a:pPr lvl="1">
              <a:lnSpc>
                <a:spcPct val="110000"/>
              </a:lnSpc>
              <a:spcBef>
                <a:spcPts val="600"/>
              </a:spcBef>
            </a:pPr>
            <a:endParaRPr lang="en-US" b="1" dirty="0"/>
          </a:p>
        </p:txBody>
      </p:sp>
      <p:sp>
        <p:nvSpPr>
          <p:cNvPr id="4" name="Title 3"/>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1738606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14400"/>
          </a:xfrm>
        </p:spPr>
        <p:txBody>
          <a:bodyPr/>
          <a:lstStyle/>
          <a:p>
            <a:r>
              <a:rPr lang="en-US" sz="3600" dirty="0"/>
              <a:t>Just in Time Requirements</a:t>
            </a:r>
          </a:p>
        </p:txBody>
      </p:sp>
      <p:sp>
        <p:nvSpPr>
          <p:cNvPr id="3" name="Content Placeholder 2"/>
          <p:cNvSpPr>
            <a:spLocks noGrp="1"/>
          </p:cNvSpPr>
          <p:nvPr>
            <p:ph idx="1"/>
          </p:nvPr>
        </p:nvSpPr>
        <p:spPr>
          <a:xfrm>
            <a:off x="152400" y="1219200"/>
            <a:ext cx="8229600" cy="5029200"/>
          </a:xfrm>
        </p:spPr>
        <p:txBody>
          <a:bodyPr>
            <a:normAutofit/>
          </a:bodyPr>
          <a:lstStyle/>
          <a:p>
            <a:pPr>
              <a:spcBef>
                <a:spcPts val="1200"/>
              </a:spcBef>
            </a:pPr>
            <a:r>
              <a:rPr lang="en-US" b="1" dirty="0">
                <a:solidFill>
                  <a:schemeClr val="accent1"/>
                </a:solidFill>
              </a:rPr>
              <a:t>How will I know to submit just in time?</a:t>
            </a:r>
          </a:p>
          <a:p>
            <a:pPr lvl="1">
              <a:spcBef>
                <a:spcPts val="1200"/>
              </a:spcBef>
            </a:pPr>
            <a:r>
              <a:rPr lang="en-US" b="1" dirty="0">
                <a:solidFill>
                  <a:schemeClr val="accent2"/>
                </a:solidFill>
              </a:rPr>
              <a:t>Standard email from NIH. </a:t>
            </a:r>
          </a:p>
          <a:p>
            <a:pPr lvl="2">
              <a:spcBef>
                <a:spcPts val="1200"/>
              </a:spcBef>
            </a:pPr>
            <a:r>
              <a:rPr lang="en-US" b="1" dirty="0"/>
              <a:t>The NIH issues automatic just-in-time emails for all applications that get an overall impact/priority score of 40 or less. These requests should arrive to you and your business office within 15 days after you get your review scores. </a:t>
            </a:r>
          </a:p>
          <a:p>
            <a:pPr lvl="1">
              <a:spcBef>
                <a:spcPts val="1200"/>
              </a:spcBef>
            </a:pPr>
            <a:r>
              <a:rPr lang="en-US" b="1" dirty="0">
                <a:solidFill>
                  <a:schemeClr val="accent2"/>
                </a:solidFill>
              </a:rPr>
              <a:t>Personalized email from individual institute or center. </a:t>
            </a:r>
          </a:p>
          <a:p>
            <a:pPr lvl="2">
              <a:spcBef>
                <a:spcPts val="1200"/>
              </a:spcBef>
            </a:pPr>
            <a:r>
              <a:rPr lang="en-US" b="1" dirty="0"/>
              <a:t>Grants Management staff issues personal just-in-time requests when funding is likely. </a:t>
            </a:r>
          </a:p>
        </p:txBody>
      </p:sp>
      <p:pic>
        <p:nvPicPr>
          <p:cNvPr id="6" name="Picture 5">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304800"/>
            <a:ext cx="1524000" cy="1524000"/>
          </a:xfrm>
          <a:prstGeom prst="rect">
            <a:avLst/>
          </a:prstGeom>
        </p:spPr>
      </p:pic>
    </p:spTree>
    <p:extLst>
      <p:ext uri="{BB962C8B-B14F-4D97-AF65-F5344CB8AC3E}">
        <p14:creationId xmlns:p14="http://schemas.microsoft.com/office/powerpoint/2010/main" val="1575004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sz="3600" dirty="0"/>
              <a:t>Just in Time Requirements</a:t>
            </a:r>
          </a:p>
        </p:txBody>
      </p:sp>
      <p:sp>
        <p:nvSpPr>
          <p:cNvPr id="3" name="Content Placeholder 2"/>
          <p:cNvSpPr>
            <a:spLocks noGrp="1"/>
          </p:cNvSpPr>
          <p:nvPr>
            <p:ph idx="1"/>
          </p:nvPr>
        </p:nvSpPr>
        <p:spPr>
          <a:xfrm>
            <a:off x="152400" y="1371600"/>
            <a:ext cx="8229600" cy="4648200"/>
          </a:xfrm>
        </p:spPr>
        <p:txBody>
          <a:bodyPr>
            <a:normAutofit/>
          </a:bodyPr>
          <a:lstStyle/>
          <a:p>
            <a:pPr>
              <a:spcBef>
                <a:spcPts val="1200"/>
              </a:spcBef>
            </a:pPr>
            <a:r>
              <a:rPr lang="en-US" b="1" dirty="0">
                <a:solidFill>
                  <a:schemeClr val="accent1"/>
                </a:solidFill>
              </a:rPr>
              <a:t>Details required for just in time information?</a:t>
            </a:r>
          </a:p>
          <a:p>
            <a:pPr lvl="1">
              <a:spcBef>
                <a:spcPts val="1200"/>
              </a:spcBef>
            </a:pPr>
            <a:r>
              <a:rPr lang="en-US" b="1" dirty="0">
                <a:solidFill>
                  <a:schemeClr val="accent2"/>
                </a:solidFill>
              </a:rPr>
              <a:t>Current Other Support for all key personnel </a:t>
            </a:r>
          </a:p>
          <a:p>
            <a:pPr marL="411162" lvl="1" indent="0">
              <a:spcBef>
                <a:spcPts val="1200"/>
              </a:spcBef>
              <a:buNone/>
            </a:pPr>
            <a:r>
              <a:rPr lang="en-US" sz="2400" b="1" dirty="0">
                <a:solidFill>
                  <a:schemeClr val="accent2"/>
                </a:solidFill>
              </a:rPr>
              <a:t>   (may need update after 120 days)</a:t>
            </a:r>
          </a:p>
          <a:p>
            <a:pPr lvl="1">
              <a:spcBef>
                <a:spcPts val="1200"/>
              </a:spcBef>
            </a:pPr>
            <a:r>
              <a:rPr lang="en-US" b="1" dirty="0">
                <a:solidFill>
                  <a:schemeClr val="accent2"/>
                </a:solidFill>
              </a:rPr>
              <a:t>Human subjects: IRB approval date or Institutional Assurance </a:t>
            </a:r>
          </a:p>
          <a:p>
            <a:pPr lvl="1">
              <a:spcBef>
                <a:spcPts val="1200"/>
              </a:spcBef>
            </a:pPr>
            <a:r>
              <a:rPr lang="en-US" b="1" dirty="0">
                <a:solidFill>
                  <a:schemeClr val="accent2"/>
                </a:solidFill>
              </a:rPr>
              <a:t>Documentation of required education in Protection of Human Subjects Research Participants for key personnel</a:t>
            </a:r>
          </a:p>
          <a:p>
            <a:pPr lvl="1">
              <a:spcBef>
                <a:spcPts val="1200"/>
              </a:spcBef>
            </a:pPr>
            <a:r>
              <a:rPr lang="en-US" b="1" dirty="0">
                <a:solidFill>
                  <a:schemeClr val="accent2"/>
                </a:solidFill>
              </a:rPr>
              <a:t>Animal Research: IACUC approval date </a:t>
            </a:r>
          </a:p>
          <a:p>
            <a:pPr lvl="1">
              <a:spcBef>
                <a:spcPts val="1200"/>
              </a:spcBef>
            </a:pPr>
            <a:endParaRPr lang="en-US" b="1" dirty="0">
              <a:solidFill>
                <a:srgbClr val="0033CC"/>
              </a:solidFill>
            </a:endParaRPr>
          </a:p>
          <a:p>
            <a:pPr>
              <a:spcBef>
                <a:spcPts val="1200"/>
              </a:spcBef>
            </a:pPr>
            <a:endParaRPr lang="en-US" dirty="0"/>
          </a:p>
        </p:txBody>
      </p:sp>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2590800"/>
            <a:ext cx="1524000" cy="1524000"/>
          </a:xfrm>
          <a:prstGeom prst="rect">
            <a:avLst/>
          </a:prstGeom>
        </p:spPr>
      </p:pic>
    </p:spTree>
    <p:extLst>
      <p:ext uri="{BB962C8B-B14F-4D97-AF65-F5344CB8AC3E}">
        <p14:creationId xmlns:p14="http://schemas.microsoft.com/office/powerpoint/2010/main" val="792114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sz="3600" dirty="0"/>
              <a:t>Other Just in Time Requirements</a:t>
            </a:r>
          </a:p>
        </p:txBody>
      </p:sp>
      <p:sp>
        <p:nvSpPr>
          <p:cNvPr id="3" name="Content Placeholder 2"/>
          <p:cNvSpPr>
            <a:spLocks noGrp="1"/>
          </p:cNvSpPr>
          <p:nvPr>
            <p:ph idx="1"/>
          </p:nvPr>
        </p:nvSpPr>
        <p:spPr>
          <a:xfrm>
            <a:off x="130098" y="1361529"/>
            <a:ext cx="8229600" cy="4324350"/>
          </a:xfrm>
        </p:spPr>
        <p:txBody>
          <a:bodyPr>
            <a:normAutofit/>
          </a:bodyPr>
          <a:lstStyle/>
          <a:p>
            <a:pPr lvl="1">
              <a:spcBef>
                <a:spcPts val="1200"/>
              </a:spcBef>
            </a:pPr>
            <a:r>
              <a:rPr lang="en-US" sz="2400" b="1" dirty="0">
                <a:solidFill>
                  <a:schemeClr val="accent2"/>
                </a:solidFill>
              </a:rPr>
              <a:t>Confirm administrative information  such as Entity Identification Number (EIN) </a:t>
            </a:r>
          </a:p>
          <a:p>
            <a:pPr lvl="1">
              <a:spcBef>
                <a:spcPts val="1200"/>
              </a:spcBef>
            </a:pPr>
            <a:r>
              <a:rPr lang="en-US" sz="2400" b="1" dirty="0">
                <a:solidFill>
                  <a:schemeClr val="accent2"/>
                </a:solidFill>
              </a:rPr>
              <a:t>Confirm F&amp;A agreement date and rate</a:t>
            </a:r>
          </a:p>
          <a:p>
            <a:pPr lvl="1">
              <a:spcBef>
                <a:spcPts val="1200"/>
              </a:spcBef>
            </a:pPr>
            <a:r>
              <a:rPr lang="en-US" sz="2400" b="1" dirty="0">
                <a:solidFill>
                  <a:schemeClr val="accent2"/>
                </a:solidFill>
              </a:rPr>
              <a:t>Responses to Summary Statement Concerns</a:t>
            </a:r>
          </a:p>
          <a:p>
            <a:pPr lvl="1">
              <a:spcBef>
                <a:spcPts val="1200"/>
              </a:spcBef>
            </a:pPr>
            <a:r>
              <a:rPr lang="en-US" sz="2400" b="1" dirty="0">
                <a:solidFill>
                  <a:schemeClr val="accent2"/>
                </a:solidFill>
              </a:rPr>
              <a:t>Patient Care Costs</a:t>
            </a:r>
          </a:p>
          <a:p>
            <a:pPr lvl="1">
              <a:spcBef>
                <a:spcPts val="1200"/>
              </a:spcBef>
            </a:pPr>
            <a:endParaRPr lang="en-US" b="1" dirty="0">
              <a:solidFill>
                <a:schemeClr val="accent2"/>
              </a:solidFill>
            </a:endParaRPr>
          </a:p>
          <a:p>
            <a:pPr>
              <a:spcBef>
                <a:spcPts val="600"/>
              </a:spcBef>
            </a:pPr>
            <a:endParaRPr lang="en-US" dirty="0"/>
          </a:p>
        </p:txBody>
      </p:sp>
      <p:pic>
        <p:nvPicPr>
          <p:cNvPr id="6" name="Picture 5">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98" y="3530362"/>
            <a:ext cx="1524000" cy="1524000"/>
          </a:xfrm>
          <a:prstGeom prst="rect">
            <a:avLst/>
          </a:prstGeom>
        </p:spPr>
      </p:pic>
    </p:spTree>
    <p:extLst>
      <p:ext uri="{BB962C8B-B14F-4D97-AF65-F5344CB8AC3E}">
        <p14:creationId xmlns:p14="http://schemas.microsoft.com/office/powerpoint/2010/main" val="92970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Differences Between Request and Award</a:t>
            </a:r>
          </a:p>
        </p:txBody>
      </p:sp>
      <p:sp>
        <p:nvSpPr>
          <p:cNvPr id="3" name="Content Placeholder 2"/>
          <p:cNvSpPr>
            <a:spLocks noGrp="1"/>
          </p:cNvSpPr>
          <p:nvPr>
            <p:ph idx="1"/>
          </p:nvPr>
        </p:nvSpPr>
        <p:spPr>
          <a:xfrm>
            <a:off x="223060" y="1371600"/>
            <a:ext cx="6934200" cy="4876800"/>
          </a:xfrm>
        </p:spPr>
        <p:txBody>
          <a:bodyPr>
            <a:normAutofit/>
          </a:bodyPr>
          <a:lstStyle/>
          <a:p>
            <a:pPr>
              <a:spcBef>
                <a:spcPts val="1200"/>
              </a:spcBef>
            </a:pPr>
            <a:r>
              <a:rPr lang="en-US" sz="2600" b="1" dirty="0">
                <a:solidFill>
                  <a:schemeClr val="accent1"/>
                </a:solidFill>
              </a:rPr>
              <a:t>Peer review may have recommended changes to budget, performance period, or your research plan</a:t>
            </a:r>
          </a:p>
          <a:p>
            <a:pPr>
              <a:spcBef>
                <a:spcPts val="1200"/>
              </a:spcBef>
            </a:pPr>
            <a:r>
              <a:rPr lang="en-US" sz="2600" b="1" dirty="0">
                <a:solidFill>
                  <a:schemeClr val="accent1"/>
                </a:solidFill>
              </a:rPr>
              <a:t>Overlap may cause funding levels to be lower</a:t>
            </a:r>
          </a:p>
          <a:p>
            <a:pPr>
              <a:spcBef>
                <a:spcPts val="1200"/>
              </a:spcBef>
            </a:pPr>
            <a:r>
              <a:rPr lang="en-US" sz="2600" b="1" dirty="0">
                <a:solidFill>
                  <a:schemeClr val="accent1"/>
                </a:solidFill>
              </a:rPr>
              <a:t>Programmatic reduction </a:t>
            </a:r>
          </a:p>
          <a:p>
            <a:pPr lvl="1">
              <a:spcBef>
                <a:spcPts val="1200"/>
              </a:spcBef>
            </a:pPr>
            <a:r>
              <a:rPr lang="en-US" sz="2400" b="1" dirty="0">
                <a:solidFill>
                  <a:schemeClr val="accent2"/>
                </a:solidFill>
              </a:rPr>
              <a:t>Some ICs reduce award budgets when the annual appropriation doesn’t allow funding at council approved levels. </a:t>
            </a:r>
          </a:p>
        </p:txBody>
      </p:sp>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8596" y="3886200"/>
            <a:ext cx="1545892" cy="1371600"/>
          </a:xfrm>
          <a:prstGeom prst="rect">
            <a:avLst/>
          </a:prstGeom>
        </p:spPr>
      </p:pic>
    </p:spTree>
    <p:extLst>
      <p:ext uri="{BB962C8B-B14F-4D97-AF65-F5344CB8AC3E}">
        <p14:creationId xmlns:p14="http://schemas.microsoft.com/office/powerpoint/2010/main" val="4114425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6"/>
          <p:cNvSpPr>
            <a:spLocks noGrp="1" noChangeArrowheads="1"/>
          </p:cNvSpPr>
          <p:nvPr>
            <p:ph type="body" idx="1"/>
          </p:nvPr>
        </p:nvSpPr>
        <p:spPr>
          <a:xfrm>
            <a:off x="304800" y="1066800"/>
            <a:ext cx="8229600" cy="5410200"/>
          </a:xfrm>
        </p:spPr>
        <p:txBody>
          <a:bodyPr>
            <a:normAutofit fontScale="70000" lnSpcReduction="20000"/>
          </a:bodyPr>
          <a:lstStyle/>
          <a:p>
            <a:pPr eaLnBrk="1" hangingPunct="1">
              <a:lnSpc>
                <a:spcPct val="120000"/>
              </a:lnSpc>
              <a:spcBef>
                <a:spcPts val="1200"/>
              </a:spcBef>
            </a:pPr>
            <a:r>
              <a:rPr lang="en-US" b="1" dirty="0">
                <a:solidFill>
                  <a:schemeClr val="accent1"/>
                </a:solidFill>
              </a:rPr>
              <a:t>Legally binding document </a:t>
            </a:r>
          </a:p>
          <a:p>
            <a:pPr eaLnBrk="1" hangingPunct="1">
              <a:lnSpc>
                <a:spcPct val="120000"/>
              </a:lnSpc>
              <a:spcBef>
                <a:spcPts val="1200"/>
              </a:spcBef>
            </a:pPr>
            <a:r>
              <a:rPr lang="en-US" b="1" dirty="0">
                <a:solidFill>
                  <a:schemeClr val="accent1"/>
                </a:solidFill>
              </a:rPr>
              <a:t>Award data and fiscal information</a:t>
            </a:r>
          </a:p>
          <a:p>
            <a:pPr eaLnBrk="1" hangingPunct="1">
              <a:lnSpc>
                <a:spcPct val="120000"/>
              </a:lnSpc>
              <a:spcBef>
                <a:spcPts val="1200"/>
              </a:spcBef>
            </a:pPr>
            <a:r>
              <a:rPr lang="en-US" b="1" dirty="0">
                <a:solidFill>
                  <a:schemeClr val="accent1"/>
                </a:solidFill>
              </a:rPr>
              <a:t>Grants payment information</a:t>
            </a:r>
          </a:p>
          <a:p>
            <a:pPr eaLnBrk="1" hangingPunct="1">
              <a:lnSpc>
                <a:spcPct val="120000"/>
              </a:lnSpc>
              <a:spcBef>
                <a:spcPts val="1200"/>
              </a:spcBef>
            </a:pPr>
            <a:r>
              <a:rPr lang="en-US" b="1" dirty="0">
                <a:solidFill>
                  <a:schemeClr val="accent1"/>
                </a:solidFill>
              </a:rPr>
              <a:t>Terms and conditions of award</a:t>
            </a:r>
          </a:p>
          <a:p>
            <a:pPr lvl="1" eaLnBrk="1" hangingPunct="1">
              <a:lnSpc>
                <a:spcPct val="120000"/>
              </a:lnSpc>
              <a:spcBef>
                <a:spcPts val="1200"/>
              </a:spcBef>
            </a:pPr>
            <a:r>
              <a:rPr lang="en-US" b="1" dirty="0">
                <a:solidFill>
                  <a:schemeClr val="accent2"/>
                </a:solidFill>
              </a:rPr>
              <a:t>Terms and Conditions in FOA</a:t>
            </a:r>
          </a:p>
          <a:p>
            <a:pPr lvl="1" eaLnBrk="1" hangingPunct="1">
              <a:lnSpc>
                <a:spcPct val="120000"/>
              </a:lnSpc>
              <a:spcBef>
                <a:spcPts val="1200"/>
              </a:spcBef>
            </a:pPr>
            <a:r>
              <a:rPr lang="en-US" b="1" dirty="0">
                <a:solidFill>
                  <a:schemeClr val="accent2"/>
                </a:solidFill>
              </a:rPr>
              <a:t>Terms and Conditions in your NoA</a:t>
            </a:r>
          </a:p>
          <a:p>
            <a:pPr lvl="1" eaLnBrk="1" hangingPunct="1">
              <a:lnSpc>
                <a:spcPct val="120000"/>
              </a:lnSpc>
              <a:spcBef>
                <a:spcPts val="1200"/>
              </a:spcBef>
            </a:pPr>
            <a:r>
              <a:rPr lang="en-US" b="1" dirty="0">
                <a:solidFill>
                  <a:schemeClr val="accent2"/>
                </a:solidFill>
              </a:rPr>
              <a:t>Used to clarify information, provide programmatic structure, or restrict how you can use funds.</a:t>
            </a:r>
          </a:p>
          <a:p>
            <a:pPr eaLnBrk="1" hangingPunct="1">
              <a:lnSpc>
                <a:spcPct val="120000"/>
              </a:lnSpc>
              <a:spcBef>
                <a:spcPts val="1200"/>
              </a:spcBef>
            </a:pPr>
            <a:r>
              <a:rPr lang="en-US" b="1" dirty="0">
                <a:solidFill>
                  <a:schemeClr val="accent1"/>
                </a:solidFill>
              </a:rPr>
              <a:t>Where to get information?</a:t>
            </a:r>
          </a:p>
          <a:p>
            <a:pPr lvl="1" eaLnBrk="1" hangingPunct="1">
              <a:lnSpc>
                <a:spcPct val="120000"/>
              </a:lnSpc>
              <a:spcBef>
                <a:spcPts val="1200"/>
              </a:spcBef>
            </a:pPr>
            <a:r>
              <a:rPr lang="en-US" b="1" dirty="0">
                <a:solidFill>
                  <a:schemeClr val="accent2"/>
                </a:solidFill>
              </a:rPr>
              <a:t>eRA Commons; use the Status module or Issued Notice of Award query. </a:t>
            </a:r>
          </a:p>
          <a:p>
            <a:pPr eaLnBrk="1" hangingPunct="1">
              <a:lnSpc>
                <a:spcPct val="120000"/>
              </a:lnSpc>
              <a:spcBef>
                <a:spcPts val="1200"/>
              </a:spcBef>
            </a:pPr>
            <a:r>
              <a:rPr lang="en-US" sz="2600" b="1" i="1" dirty="0">
                <a:solidFill>
                  <a:schemeClr val="accent4"/>
                </a:solidFill>
              </a:rPr>
              <a:t>Your institution accepts the terms and conditions of award when you spend the money</a:t>
            </a:r>
          </a:p>
        </p:txBody>
      </p:sp>
      <p:sp>
        <p:nvSpPr>
          <p:cNvPr id="2"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eaLnBrk="0" fontAlgn="base" hangingPunct="0">
              <a:spcBef>
                <a:spcPct val="0"/>
              </a:spcBef>
              <a:spcAft>
                <a:spcPct val="0"/>
              </a:spcAft>
              <a:defRPr/>
            </a:pPr>
            <a:fld id="{9F5AF9F5-8FE4-4DBC-BC1B-BDBA7CE460FB}" type="slidenum">
              <a:rPr lang="en-US" sz="1000" b="1">
                <a:solidFill>
                  <a:prstClr val="white"/>
                </a:solidFill>
                <a:latin typeface="Tahoma" charset="0"/>
              </a:rPr>
              <a:pPr algn="r" eaLnBrk="0" fontAlgn="base" hangingPunct="0">
                <a:spcBef>
                  <a:spcPct val="0"/>
                </a:spcBef>
                <a:spcAft>
                  <a:spcPct val="0"/>
                </a:spcAft>
                <a:defRPr/>
              </a:pPr>
              <a:t>34</a:t>
            </a:fld>
            <a:endParaRPr lang="en-US" sz="1000" b="1" dirty="0">
              <a:solidFill>
                <a:prstClr val="white"/>
              </a:solidFill>
              <a:latin typeface="Tahoma" charset="0"/>
            </a:endParaRPr>
          </a:p>
        </p:txBody>
      </p:sp>
      <p:sp>
        <p:nvSpPr>
          <p:cNvPr id="10" name="Rectangle 5"/>
          <p:cNvSpPr>
            <a:spLocks noGrp="1" noChangeArrowheads="1"/>
          </p:cNvSpPr>
          <p:nvPr>
            <p:ph type="title"/>
          </p:nvPr>
        </p:nvSpPr>
        <p:spPr>
          <a:xfrm>
            <a:off x="246888" y="152400"/>
            <a:ext cx="8229600" cy="841375"/>
          </a:xfrm>
        </p:spPr>
        <p:txBody>
          <a:bodyPr>
            <a:normAutofit/>
          </a:bodyPr>
          <a:lstStyle/>
          <a:p>
            <a:pPr eaLnBrk="1" hangingPunct="1">
              <a:defRPr/>
            </a:pPr>
            <a:r>
              <a:rPr lang="en-US" sz="3600" dirty="0">
                <a:solidFill>
                  <a:schemeClr val="accent1"/>
                </a:solidFill>
              </a:rPr>
              <a:t>Notice of Award (NoA)</a:t>
            </a:r>
            <a:endParaRPr lang="en-US" sz="3600" dirty="0"/>
          </a:p>
        </p:txBody>
      </p:sp>
      <p:sp>
        <p:nvSpPr>
          <p:cNvPr id="12" name="Rectangle 25"/>
          <p:cNvSpPr>
            <a:spLocks noGrp="1" noChangeArrowheads="1"/>
          </p:cNvSpPr>
          <p:nvPr>
            <p:ph type="sldNum" sz="quarter" idx="4294967295"/>
          </p:nvPr>
        </p:nvSpPr>
        <p:spPr>
          <a:xfrm>
            <a:off x="228600" y="6343650"/>
            <a:ext cx="365760" cy="365125"/>
          </a:xfrm>
          <a:prstGeom prst="rect">
            <a:avLst/>
          </a:prstGeom>
        </p:spPr>
        <p:txBody>
          <a:bodyPr/>
          <a:lstStyle/>
          <a:p>
            <a:fld id="{5EA2AE77-FB2A-4092-A449-080B86B9CD2B}" type="slidenum">
              <a:rPr lang="en-US" sz="1200" b="1">
                <a:solidFill>
                  <a:schemeClr val="accent1"/>
                </a:solidFill>
              </a:rPr>
              <a:pPr/>
              <a:t>34</a:t>
            </a:fld>
            <a:endParaRPr lang="en-US" sz="1200" b="1" dirty="0">
              <a:solidFill>
                <a:schemeClr val="accent1"/>
              </a:solidFill>
            </a:endParaRPr>
          </a:p>
        </p:txBody>
      </p:sp>
      <p:pic>
        <p:nvPicPr>
          <p:cNvPr id="3" name="Picture 2">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600200"/>
            <a:ext cx="1545892" cy="1371600"/>
          </a:xfrm>
          <a:prstGeom prst="rect">
            <a:avLst/>
          </a:prstGeom>
        </p:spPr>
      </p:pic>
    </p:spTree>
    <p:extLst>
      <p:ext uri="{BB962C8B-B14F-4D97-AF65-F5344CB8AC3E}">
        <p14:creationId xmlns:p14="http://schemas.microsoft.com/office/powerpoint/2010/main" val="3302766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6"/>
          <p:cNvSpPr>
            <a:spLocks noGrp="1" noChangeArrowheads="1"/>
          </p:cNvSpPr>
          <p:nvPr>
            <p:ph type="body" idx="1"/>
          </p:nvPr>
        </p:nvSpPr>
        <p:spPr>
          <a:xfrm>
            <a:off x="228600" y="1295400"/>
            <a:ext cx="8229600" cy="4953000"/>
          </a:xfrm>
        </p:spPr>
        <p:txBody>
          <a:bodyPr>
            <a:normAutofit/>
          </a:bodyPr>
          <a:lstStyle/>
          <a:p>
            <a:pPr eaLnBrk="1" hangingPunct="1">
              <a:spcBef>
                <a:spcPts val="1200"/>
              </a:spcBef>
            </a:pPr>
            <a:r>
              <a:rPr lang="en-US" sz="2600" b="1" dirty="0">
                <a:solidFill>
                  <a:schemeClr val="accent1"/>
                </a:solidFill>
              </a:rPr>
              <a:t>Annual Research Progress Performance Report (RPPR) </a:t>
            </a:r>
          </a:p>
          <a:p>
            <a:pPr eaLnBrk="1" hangingPunct="1">
              <a:spcBef>
                <a:spcPts val="1200"/>
              </a:spcBef>
            </a:pPr>
            <a:r>
              <a:rPr lang="en-US" sz="2600" b="1" dirty="0">
                <a:solidFill>
                  <a:schemeClr val="accent1"/>
                </a:solidFill>
              </a:rPr>
              <a:t>Annual federal financial reporting</a:t>
            </a:r>
          </a:p>
          <a:p>
            <a:pPr eaLnBrk="1" hangingPunct="1">
              <a:spcBef>
                <a:spcPts val="1200"/>
              </a:spcBef>
            </a:pPr>
            <a:r>
              <a:rPr lang="en-US" sz="2600" b="1" dirty="0">
                <a:solidFill>
                  <a:schemeClr val="accent1"/>
                </a:solidFill>
              </a:rPr>
              <a:t>Subaward reports</a:t>
            </a:r>
          </a:p>
          <a:p>
            <a:pPr eaLnBrk="1" hangingPunct="1">
              <a:spcBef>
                <a:spcPts val="1200"/>
              </a:spcBef>
            </a:pPr>
            <a:r>
              <a:rPr lang="en-US" sz="2600" b="1" dirty="0">
                <a:solidFill>
                  <a:schemeClr val="accent1"/>
                </a:solidFill>
              </a:rPr>
              <a:t>Invention reporting</a:t>
            </a:r>
          </a:p>
          <a:p>
            <a:pPr eaLnBrk="1" hangingPunct="1">
              <a:spcBef>
                <a:spcPts val="1200"/>
              </a:spcBef>
            </a:pPr>
            <a:r>
              <a:rPr lang="en-US" sz="2600" b="1" dirty="0">
                <a:solidFill>
                  <a:schemeClr val="accent1"/>
                </a:solidFill>
              </a:rPr>
              <a:t>Yearly audits (as applicable)</a:t>
            </a:r>
          </a:p>
          <a:p>
            <a:pPr eaLnBrk="1" hangingPunct="1">
              <a:spcBef>
                <a:spcPts val="1200"/>
              </a:spcBef>
            </a:pPr>
            <a:r>
              <a:rPr lang="en-US" sz="2600" b="1" dirty="0">
                <a:solidFill>
                  <a:schemeClr val="accent1"/>
                </a:solidFill>
              </a:rPr>
              <a:t>Closeout reporting</a:t>
            </a:r>
            <a:endParaRPr lang="en-US" sz="2600" b="1" dirty="0"/>
          </a:p>
        </p:txBody>
      </p:sp>
      <p:sp>
        <p:nvSpPr>
          <p:cNvPr id="2"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eaLnBrk="0" fontAlgn="base" hangingPunct="0">
              <a:spcBef>
                <a:spcPct val="0"/>
              </a:spcBef>
              <a:spcAft>
                <a:spcPct val="0"/>
              </a:spcAft>
              <a:defRPr/>
            </a:pPr>
            <a:fld id="{9F5AF9F5-8FE4-4DBC-BC1B-BDBA7CE460FB}" type="slidenum">
              <a:rPr lang="en-US" sz="1000" b="1">
                <a:solidFill>
                  <a:prstClr val="white"/>
                </a:solidFill>
                <a:latin typeface="Tahoma" charset="0"/>
              </a:rPr>
              <a:pPr algn="r" eaLnBrk="0" fontAlgn="base" hangingPunct="0">
                <a:spcBef>
                  <a:spcPct val="0"/>
                </a:spcBef>
                <a:spcAft>
                  <a:spcPct val="0"/>
                </a:spcAft>
                <a:defRPr/>
              </a:pPr>
              <a:t>35</a:t>
            </a:fld>
            <a:endParaRPr lang="en-US" sz="1000" b="1" dirty="0">
              <a:solidFill>
                <a:prstClr val="white"/>
              </a:solidFill>
              <a:latin typeface="Tahoma" charset="0"/>
            </a:endParaRPr>
          </a:p>
        </p:txBody>
      </p:sp>
      <p:sp>
        <p:nvSpPr>
          <p:cNvPr id="10" name="Rectangle 5"/>
          <p:cNvSpPr>
            <a:spLocks noGrp="1" noChangeArrowheads="1"/>
          </p:cNvSpPr>
          <p:nvPr>
            <p:ph type="title"/>
          </p:nvPr>
        </p:nvSpPr>
        <p:spPr>
          <a:xfrm>
            <a:off x="152400" y="228600"/>
            <a:ext cx="8229600" cy="765175"/>
          </a:xfrm>
        </p:spPr>
        <p:txBody>
          <a:bodyPr>
            <a:normAutofit/>
          </a:bodyPr>
          <a:lstStyle/>
          <a:p>
            <a:pPr eaLnBrk="1" hangingPunct="1">
              <a:defRPr/>
            </a:pPr>
            <a:r>
              <a:rPr lang="en-US" dirty="0"/>
              <a:t>Reporting After Award</a:t>
            </a:r>
          </a:p>
        </p:txBody>
      </p:sp>
      <p:pic>
        <p:nvPicPr>
          <p:cNvPr id="3" name="Picture 2">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191000"/>
            <a:ext cx="2451136" cy="1444336"/>
          </a:xfrm>
          <a:prstGeom prst="rect">
            <a:avLst/>
          </a:prstGeom>
        </p:spPr>
      </p:pic>
    </p:spTree>
    <p:extLst>
      <p:ext uri="{BB962C8B-B14F-4D97-AF65-F5344CB8AC3E}">
        <p14:creationId xmlns:p14="http://schemas.microsoft.com/office/powerpoint/2010/main" val="108523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951"/>
            <a:ext cx="8839200" cy="1066800"/>
          </a:xfrm>
        </p:spPr>
        <p:txBody>
          <a:bodyPr/>
          <a:lstStyle/>
          <a:p>
            <a:pPr algn="ctr"/>
            <a:r>
              <a:rPr lang="en-US" dirty="0"/>
              <a:t>Additional Reporting </a:t>
            </a:r>
            <a:br>
              <a:rPr lang="en-US" dirty="0"/>
            </a:br>
            <a:r>
              <a:rPr lang="en-US" sz="2800" dirty="0"/>
              <a:t>related to the research</a:t>
            </a:r>
          </a:p>
        </p:txBody>
      </p:sp>
      <p:sp>
        <p:nvSpPr>
          <p:cNvPr id="3" name="Content Placeholder 2"/>
          <p:cNvSpPr>
            <a:spLocks noGrp="1"/>
          </p:cNvSpPr>
          <p:nvPr>
            <p:ph idx="1"/>
          </p:nvPr>
        </p:nvSpPr>
        <p:spPr>
          <a:xfrm>
            <a:off x="152400" y="1447800"/>
            <a:ext cx="8229600" cy="4648200"/>
          </a:xfrm>
        </p:spPr>
        <p:txBody>
          <a:bodyPr>
            <a:normAutofit fontScale="92500" lnSpcReduction="10000"/>
          </a:bodyPr>
          <a:lstStyle/>
          <a:p>
            <a:pPr>
              <a:lnSpc>
                <a:spcPct val="110000"/>
              </a:lnSpc>
              <a:spcBef>
                <a:spcPts val="1200"/>
              </a:spcBef>
            </a:pPr>
            <a:r>
              <a:rPr lang="en-US" sz="2400" b="1" u="sng" dirty="0">
                <a:solidFill>
                  <a:schemeClr val="accent1"/>
                </a:solidFill>
              </a:rPr>
              <a:t>Examples</a:t>
            </a:r>
            <a:r>
              <a:rPr lang="en-US" sz="2400" b="1" dirty="0">
                <a:solidFill>
                  <a:schemeClr val="accent1"/>
                </a:solidFill>
              </a:rPr>
              <a:t>:</a:t>
            </a:r>
          </a:p>
          <a:p>
            <a:pPr lvl="1">
              <a:lnSpc>
                <a:spcPct val="110000"/>
              </a:lnSpc>
              <a:spcBef>
                <a:spcPts val="1200"/>
              </a:spcBef>
            </a:pPr>
            <a:r>
              <a:rPr lang="en-US" sz="2200" b="1" dirty="0">
                <a:solidFill>
                  <a:schemeClr val="accent2"/>
                </a:solidFill>
              </a:rPr>
              <a:t>Clinical Research and/or Trials</a:t>
            </a:r>
          </a:p>
          <a:p>
            <a:pPr lvl="2">
              <a:lnSpc>
                <a:spcPct val="110000"/>
              </a:lnSpc>
              <a:spcBef>
                <a:spcPts val="1200"/>
              </a:spcBef>
            </a:pPr>
            <a:r>
              <a:rPr lang="en-US" sz="2000" b="1" dirty="0"/>
              <a:t>Protocols registered in Clinical trials.gov</a:t>
            </a:r>
          </a:p>
          <a:p>
            <a:pPr lvl="2">
              <a:lnSpc>
                <a:spcPct val="110000"/>
              </a:lnSpc>
              <a:spcBef>
                <a:spcPts val="1200"/>
              </a:spcBef>
            </a:pPr>
            <a:r>
              <a:rPr lang="en-US" sz="2000" b="1" dirty="0"/>
              <a:t>Inclusion enrollment reporting at least annually</a:t>
            </a:r>
          </a:p>
          <a:p>
            <a:pPr lvl="2">
              <a:lnSpc>
                <a:spcPct val="110000"/>
              </a:lnSpc>
              <a:spcBef>
                <a:spcPts val="1200"/>
              </a:spcBef>
            </a:pPr>
            <a:r>
              <a:rPr lang="en-US" sz="2000" b="1" dirty="0"/>
              <a:t>Institute/Center-specific reporting requirements </a:t>
            </a:r>
            <a:endParaRPr lang="en-US" sz="2200" b="1" dirty="0"/>
          </a:p>
          <a:p>
            <a:pPr lvl="1">
              <a:lnSpc>
                <a:spcPct val="110000"/>
              </a:lnSpc>
              <a:spcBef>
                <a:spcPts val="1200"/>
              </a:spcBef>
            </a:pPr>
            <a:r>
              <a:rPr lang="en-US" sz="2200" b="1" dirty="0">
                <a:solidFill>
                  <a:schemeClr val="accent2"/>
                </a:solidFill>
              </a:rPr>
              <a:t>Human subjects IRB approval every year</a:t>
            </a:r>
          </a:p>
          <a:p>
            <a:pPr lvl="1">
              <a:lnSpc>
                <a:spcPct val="110000"/>
              </a:lnSpc>
              <a:spcBef>
                <a:spcPts val="1200"/>
              </a:spcBef>
            </a:pPr>
            <a:r>
              <a:rPr lang="en-US" sz="2200" b="1" dirty="0">
                <a:solidFill>
                  <a:schemeClr val="accent2"/>
                </a:solidFill>
              </a:rPr>
              <a:t>Animal subjects IACUC approval every 3 years</a:t>
            </a:r>
          </a:p>
          <a:p>
            <a:pPr lvl="1">
              <a:lnSpc>
                <a:spcPct val="110000"/>
              </a:lnSpc>
              <a:spcBef>
                <a:spcPts val="1200"/>
              </a:spcBef>
            </a:pPr>
            <a:r>
              <a:rPr lang="en-US" sz="2200" b="1" dirty="0">
                <a:solidFill>
                  <a:schemeClr val="accent2"/>
                </a:solidFill>
              </a:rPr>
              <a:t>Data Sharing</a:t>
            </a:r>
          </a:p>
          <a:p>
            <a:pPr lvl="1">
              <a:lnSpc>
                <a:spcPct val="110000"/>
              </a:lnSpc>
              <a:spcBef>
                <a:spcPts val="1200"/>
              </a:spcBef>
            </a:pPr>
            <a:r>
              <a:rPr lang="en-US" sz="2200" b="1" dirty="0">
                <a:solidFill>
                  <a:schemeClr val="accent2"/>
                </a:solidFill>
              </a:rPr>
              <a:t>Model Organisms</a:t>
            </a:r>
          </a:p>
          <a:p>
            <a:pPr lvl="1">
              <a:lnSpc>
                <a:spcPct val="110000"/>
              </a:lnSpc>
              <a:spcBef>
                <a:spcPts val="1200"/>
              </a:spcBef>
            </a:pPr>
            <a:r>
              <a:rPr lang="en-US" sz="2200" b="1" dirty="0">
                <a:solidFill>
                  <a:schemeClr val="accent2"/>
                </a:solidFill>
              </a:rPr>
              <a:t>Public Access</a:t>
            </a:r>
          </a:p>
        </p:txBody>
      </p:sp>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4782902"/>
            <a:ext cx="2438400" cy="1436831"/>
          </a:xfrm>
          <a:prstGeom prst="rect">
            <a:avLst/>
          </a:prstGeom>
        </p:spPr>
      </p:pic>
    </p:spTree>
    <p:extLst>
      <p:ext uri="{BB962C8B-B14F-4D97-AF65-F5344CB8AC3E}">
        <p14:creationId xmlns:p14="http://schemas.microsoft.com/office/powerpoint/2010/main" val="341261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229600" cy="4876800"/>
          </a:xfrm>
        </p:spPr>
        <p:txBody>
          <a:bodyPr>
            <a:normAutofit fontScale="77500" lnSpcReduction="20000"/>
          </a:bodyPr>
          <a:lstStyle/>
          <a:p>
            <a:pPr>
              <a:lnSpc>
                <a:spcPct val="110000"/>
              </a:lnSpc>
              <a:spcBef>
                <a:spcPts val="600"/>
              </a:spcBef>
            </a:pPr>
            <a:r>
              <a:rPr lang="en-US" b="1" dirty="0">
                <a:solidFill>
                  <a:schemeClr val="accent1"/>
                </a:solidFill>
              </a:rPr>
              <a:t>After this session, attendees should be able to:</a:t>
            </a:r>
          </a:p>
          <a:p>
            <a:pPr lvl="1">
              <a:lnSpc>
                <a:spcPct val="110000"/>
              </a:lnSpc>
              <a:spcBef>
                <a:spcPts val="600"/>
              </a:spcBef>
            </a:pPr>
            <a:r>
              <a:rPr lang="en-US" b="1" dirty="0">
                <a:solidFill>
                  <a:schemeClr val="accent2"/>
                </a:solidFill>
              </a:rPr>
              <a:t>Explain what happens after peer review</a:t>
            </a:r>
          </a:p>
          <a:p>
            <a:pPr lvl="2">
              <a:lnSpc>
                <a:spcPct val="110000"/>
              </a:lnSpc>
              <a:spcBef>
                <a:spcPts val="600"/>
              </a:spcBef>
            </a:pPr>
            <a:r>
              <a:rPr lang="en-US" b="1" dirty="0">
                <a:solidFill>
                  <a:srgbClr val="00B0F0"/>
                </a:solidFill>
              </a:rPr>
              <a:t>Timeline and roles of parties involved </a:t>
            </a:r>
          </a:p>
          <a:p>
            <a:pPr lvl="2">
              <a:lnSpc>
                <a:spcPct val="110000"/>
              </a:lnSpc>
              <a:spcBef>
                <a:spcPts val="600"/>
              </a:spcBef>
            </a:pPr>
            <a:r>
              <a:rPr lang="en-US" b="1" dirty="0">
                <a:solidFill>
                  <a:srgbClr val="00B0F0"/>
                </a:solidFill>
              </a:rPr>
              <a:t>Understanding your score and Interpreting your Summary Statement</a:t>
            </a:r>
          </a:p>
          <a:p>
            <a:pPr lvl="1">
              <a:lnSpc>
                <a:spcPct val="110000"/>
              </a:lnSpc>
              <a:spcBef>
                <a:spcPts val="600"/>
              </a:spcBef>
            </a:pPr>
            <a:r>
              <a:rPr lang="en-US" b="1" dirty="0">
                <a:solidFill>
                  <a:schemeClr val="accent2"/>
                </a:solidFill>
              </a:rPr>
              <a:t>Assess the appropriate actions if your application is not selected for award </a:t>
            </a:r>
          </a:p>
          <a:p>
            <a:pPr lvl="2">
              <a:lnSpc>
                <a:spcPct val="110000"/>
              </a:lnSpc>
              <a:spcBef>
                <a:spcPts val="600"/>
              </a:spcBef>
            </a:pPr>
            <a:r>
              <a:rPr lang="en-US" b="1" dirty="0">
                <a:solidFill>
                  <a:srgbClr val="00B0F0"/>
                </a:solidFill>
              </a:rPr>
              <a:t>Appeal? Or not appeal?</a:t>
            </a:r>
          </a:p>
          <a:p>
            <a:pPr lvl="1">
              <a:lnSpc>
                <a:spcPct val="110000"/>
              </a:lnSpc>
              <a:spcBef>
                <a:spcPts val="600"/>
              </a:spcBef>
            </a:pPr>
            <a:r>
              <a:rPr lang="en-US" b="1" dirty="0">
                <a:solidFill>
                  <a:schemeClr val="accent2"/>
                </a:solidFill>
              </a:rPr>
              <a:t>Determine the actions necessary if the application is selected for award </a:t>
            </a:r>
          </a:p>
          <a:p>
            <a:pPr lvl="2">
              <a:lnSpc>
                <a:spcPct val="110000"/>
              </a:lnSpc>
              <a:spcBef>
                <a:spcPts val="600"/>
              </a:spcBef>
            </a:pPr>
            <a:r>
              <a:rPr lang="en-US" b="1" dirty="0">
                <a:solidFill>
                  <a:srgbClr val="00B0F0"/>
                </a:solidFill>
              </a:rPr>
              <a:t>Resolving concerns from peer review </a:t>
            </a:r>
          </a:p>
          <a:p>
            <a:pPr lvl="2">
              <a:lnSpc>
                <a:spcPct val="110000"/>
              </a:lnSpc>
              <a:spcBef>
                <a:spcPts val="600"/>
              </a:spcBef>
            </a:pPr>
            <a:r>
              <a:rPr lang="en-US" b="1" dirty="0">
                <a:solidFill>
                  <a:srgbClr val="00B0F0"/>
                </a:solidFill>
              </a:rPr>
              <a:t>Meeting just-in-time (JIT) requirements and procedures</a:t>
            </a:r>
          </a:p>
          <a:p>
            <a:pPr lvl="2">
              <a:lnSpc>
                <a:spcPct val="110000"/>
              </a:lnSpc>
              <a:spcBef>
                <a:spcPts val="600"/>
              </a:spcBef>
            </a:pPr>
            <a:r>
              <a:rPr lang="en-US" b="1" dirty="0">
                <a:solidFill>
                  <a:srgbClr val="00B0F0"/>
                </a:solidFill>
              </a:rPr>
              <a:t>Notice of Award (</a:t>
            </a:r>
            <a:r>
              <a:rPr lang="en-US" b="1" dirty="0" err="1">
                <a:solidFill>
                  <a:srgbClr val="00B0F0"/>
                </a:solidFill>
              </a:rPr>
              <a:t>NoA</a:t>
            </a:r>
            <a:r>
              <a:rPr lang="en-US" b="1" dirty="0">
                <a:solidFill>
                  <a:srgbClr val="00B0F0"/>
                </a:solidFill>
              </a:rPr>
              <a:t>)</a:t>
            </a:r>
          </a:p>
          <a:p>
            <a:pPr lvl="1">
              <a:lnSpc>
                <a:spcPct val="110000"/>
              </a:lnSpc>
              <a:spcBef>
                <a:spcPts val="600"/>
              </a:spcBef>
            </a:pPr>
            <a:r>
              <a:rPr lang="en-US" b="1" dirty="0">
                <a:latin typeface="Snap ITC" panose="04040A07060A02020202" pitchFamily="82" charset="0"/>
              </a:rPr>
              <a:t>What if I’m not selected for funding?</a:t>
            </a:r>
          </a:p>
        </p:txBody>
      </p:sp>
      <p:sp>
        <p:nvSpPr>
          <p:cNvPr id="4" name="Title 3"/>
          <p:cNvSpPr>
            <a:spLocks noGrp="1"/>
          </p:cNvSpPr>
          <p:nvPr>
            <p:ph type="title"/>
          </p:nvPr>
        </p:nvSpPr>
        <p:spPr/>
        <p:txBody>
          <a:bodyPr/>
          <a:lstStyle/>
          <a:p>
            <a:r>
              <a:rPr lang="en-US" dirty="0"/>
              <a:t>Learning Objectives</a:t>
            </a:r>
          </a:p>
        </p:txBody>
      </p:sp>
      <p:pic>
        <p:nvPicPr>
          <p:cNvPr id="6" name="Picture 5">
            <a:extLst>
              <a:ext uri="{FF2B5EF4-FFF2-40B4-BE49-F238E27FC236}">
                <a16:creationId xmlns:a16="http://schemas.microsoft.com/office/drawing/2014/main" id="{465C9B01-1753-4DE5-950B-57EDA1087A94}"/>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5486400" y="2024849"/>
            <a:ext cx="457200" cy="457200"/>
          </a:xfrm>
          <a:prstGeom prst="rect">
            <a:avLst/>
          </a:prstGeom>
        </p:spPr>
      </p:pic>
      <p:pic>
        <p:nvPicPr>
          <p:cNvPr id="8" name="Picture 7">
            <a:extLst>
              <a:ext uri="{FF2B5EF4-FFF2-40B4-BE49-F238E27FC236}">
                <a16:creationId xmlns:a16="http://schemas.microsoft.com/office/drawing/2014/main" id="{44000332-4593-422B-A7A2-1A072C5F9051}"/>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3962400" y="3581400"/>
            <a:ext cx="457200" cy="457200"/>
          </a:xfrm>
          <a:prstGeom prst="rect">
            <a:avLst/>
          </a:prstGeom>
        </p:spPr>
      </p:pic>
      <p:pic>
        <p:nvPicPr>
          <p:cNvPr id="9" name="Picture 8">
            <a:extLst>
              <a:ext uri="{FF2B5EF4-FFF2-40B4-BE49-F238E27FC236}">
                <a16:creationId xmlns:a16="http://schemas.microsoft.com/office/drawing/2014/main" id="{E909044F-DB52-4349-A66F-F5B027306E0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5486400" y="4495800"/>
            <a:ext cx="457200" cy="457200"/>
          </a:xfrm>
          <a:prstGeom prst="rect">
            <a:avLst/>
          </a:prstGeom>
        </p:spPr>
      </p:pic>
      <p:pic>
        <p:nvPicPr>
          <p:cNvPr id="10" name="Picture 9">
            <a:extLst>
              <a:ext uri="{FF2B5EF4-FFF2-40B4-BE49-F238E27FC236}">
                <a16:creationId xmlns:a16="http://schemas.microsoft.com/office/drawing/2014/main" id="{396BB90D-1BBA-4B41-8FB4-ED885CDB0598}"/>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7504590" y="4876800"/>
            <a:ext cx="457200" cy="457200"/>
          </a:xfrm>
          <a:prstGeom prst="rect">
            <a:avLst/>
          </a:prstGeom>
        </p:spPr>
      </p:pic>
      <p:pic>
        <p:nvPicPr>
          <p:cNvPr id="11" name="Picture 10">
            <a:extLst>
              <a:ext uri="{FF2B5EF4-FFF2-40B4-BE49-F238E27FC236}">
                <a16:creationId xmlns:a16="http://schemas.microsoft.com/office/drawing/2014/main" id="{2FDF17FA-1158-4439-A5F7-03BA02D7ABF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3828495" y="5276294"/>
            <a:ext cx="362505" cy="362505"/>
          </a:xfrm>
          <a:prstGeom prst="rect">
            <a:avLst/>
          </a:prstGeom>
        </p:spPr>
      </p:pic>
      <p:pic>
        <p:nvPicPr>
          <p:cNvPr id="12" name="Picture 11">
            <a:extLst>
              <a:ext uri="{FF2B5EF4-FFF2-40B4-BE49-F238E27FC236}">
                <a16:creationId xmlns:a16="http://schemas.microsoft.com/office/drawing/2014/main" id="{E368251E-744D-465E-B1C5-41593D15A529}"/>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2362200" y="2743200"/>
            <a:ext cx="381000" cy="381000"/>
          </a:xfrm>
          <a:prstGeom prst="rect">
            <a:avLst/>
          </a:prstGeom>
        </p:spPr>
      </p:pic>
    </p:spTree>
    <p:extLst>
      <p:ext uri="{BB962C8B-B14F-4D97-AF65-F5344CB8AC3E}">
        <p14:creationId xmlns:p14="http://schemas.microsoft.com/office/powerpoint/2010/main" val="3523298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229600" cy="6553200"/>
          </a:xfrm>
        </p:spPr>
        <p:txBody>
          <a:bodyPr>
            <a:normAutofit/>
          </a:bodyPr>
          <a:lstStyle/>
          <a:p>
            <a:pPr marL="109537" indent="0">
              <a:spcBef>
                <a:spcPts val="1200"/>
              </a:spcBef>
              <a:buNone/>
            </a:pPr>
            <a:r>
              <a:rPr lang="en-US" b="1" dirty="0">
                <a:solidFill>
                  <a:schemeClr val="accent1"/>
                </a:solidFill>
              </a:rPr>
              <a:t>Don’t be discouraged, you are in the majority!</a:t>
            </a:r>
          </a:p>
          <a:p>
            <a:pPr>
              <a:spcBef>
                <a:spcPts val="1200"/>
              </a:spcBef>
            </a:pPr>
            <a:r>
              <a:rPr lang="en-US" b="1" dirty="0">
                <a:solidFill>
                  <a:schemeClr val="accent1"/>
                </a:solidFill>
              </a:rPr>
              <a:t>Talk to your Program Official</a:t>
            </a:r>
          </a:p>
          <a:p>
            <a:pPr lvl="1">
              <a:spcBef>
                <a:spcPts val="1200"/>
              </a:spcBef>
            </a:pPr>
            <a:r>
              <a:rPr lang="en-US" b="1" dirty="0">
                <a:solidFill>
                  <a:schemeClr val="accent2"/>
                </a:solidFill>
              </a:rPr>
              <a:t>Are there options for special funding (Institutional Development Awards (</a:t>
            </a:r>
            <a:r>
              <a:rPr lang="en-US" b="1" dirty="0" err="1">
                <a:solidFill>
                  <a:schemeClr val="accent2"/>
                </a:solidFill>
              </a:rPr>
              <a:t>IDeA</a:t>
            </a:r>
            <a:r>
              <a:rPr lang="en-US" b="1" dirty="0">
                <a:solidFill>
                  <a:schemeClr val="accent2"/>
                </a:solidFill>
              </a:rPr>
              <a:t>), Women’s health, </a:t>
            </a:r>
            <a:r>
              <a:rPr lang="en-US" b="1" dirty="0" err="1">
                <a:solidFill>
                  <a:schemeClr val="accent2"/>
                </a:solidFill>
              </a:rPr>
              <a:t>etc</a:t>
            </a:r>
            <a:r>
              <a:rPr lang="en-US" b="1" dirty="0">
                <a:solidFill>
                  <a:schemeClr val="accent2"/>
                </a:solidFill>
              </a:rPr>
              <a:t>)??</a:t>
            </a:r>
          </a:p>
          <a:p>
            <a:pPr>
              <a:spcBef>
                <a:spcPts val="1200"/>
              </a:spcBef>
            </a:pPr>
            <a:r>
              <a:rPr lang="en-US" b="1" dirty="0">
                <a:solidFill>
                  <a:schemeClr val="accent1"/>
                </a:solidFill>
              </a:rPr>
              <a:t>Ask the PO about </a:t>
            </a:r>
          </a:p>
          <a:p>
            <a:pPr lvl="1">
              <a:spcBef>
                <a:spcPts val="1200"/>
              </a:spcBef>
            </a:pPr>
            <a:r>
              <a:rPr lang="en-US" b="1" dirty="0">
                <a:solidFill>
                  <a:schemeClr val="accent2"/>
                </a:solidFill>
              </a:rPr>
              <a:t>Reviewer support for your idea </a:t>
            </a:r>
          </a:p>
          <a:p>
            <a:pPr lvl="1">
              <a:spcBef>
                <a:spcPts val="1200"/>
              </a:spcBef>
            </a:pPr>
            <a:r>
              <a:rPr lang="en-US" b="1" dirty="0">
                <a:solidFill>
                  <a:schemeClr val="accent2"/>
                </a:solidFill>
              </a:rPr>
              <a:t>Additional insight from the review </a:t>
            </a:r>
          </a:p>
          <a:p>
            <a:pPr lvl="1">
              <a:spcBef>
                <a:spcPts val="1200"/>
              </a:spcBef>
            </a:pPr>
            <a:r>
              <a:rPr lang="en-US" b="1" dirty="0">
                <a:solidFill>
                  <a:schemeClr val="accent2"/>
                </a:solidFill>
              </a:rPr>
              <a:t>Any issues with the presentation </a:t>
            </a:r>
          </a:p>
          <a:p>
            <a:pPr>
              <a:spcBef>
                <a:spcPts val="1200"/>
              </a:spcBef>
            </a:pPr>
            <a:endParaRPr lang="en-US" dirty="0"/>
          </a:p>
        </p:txBody>
      </p:sp>
      <p:sp>
        <p:nvSpPr>
          <p:cNvPr id="7" name="Title 1"/>
          <p:cNvSpPr>
            <a:spLocks noGrp="1"/>
          </p:cNvSpPr>
          <p:nvPr>
            <p:ph type="title"/>
          </p:nvPr>
        </p:nvSpPr>
        <p:spPr>
          <a:xfrm>
            <a:off x="76200" y="0"/>
            <a:ext cx="9067800" cy="1066800"/>
          </a:xfrm>
        </p:spPr>
        <p:txBody>
          <a:bodyPr/>
          <a:lstStyle/>
          <a:p>
            <a:r>
              <a:rPr lang="en-US" sz="3200" dirty="0">
                <a:latin typeface="Snap ITC" panose="04040A07060A02020202" pitchFamily="82" charset="0"/>
              </a:rPr>
              <a:t>What if I’m </a:t>
            </a:r>
            <a:r>
              <a:rPr lang="en-US" sz="3200" i="1" dirty="0">
                <a:latin typeface="Snap ITC" panose="04040A07060A02020202" pitchFamily="82" charset="0"/>
              </a:rPr>
              <a:t>not</a:t>
            </a:r>
            <a:r>
              <a:rPr lang="en-US" sz="3200" dirty="0">
                <a:latin typeface="Snap ITC" panose="04040A07060A02020202" pitchFamily="82" charset="0"/>
              </a:rPr>
              <a:t> selected for funding?</a:t>
            </a:r>
          </a:p>
        </p:txBody>
      </p:sp>
      <p:pic>
        <p:nvPicPr>
          <p:cNvPr id="8" name="Picture 7">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419600"/>
            <a:ext cx="1524000" cy="1524000"/>
          </a:xfrm>
          <a:prstGeom prst="rect">
            <a:avLst/>
          </a:prstGeom>
        </p:spPr>
      </p:pic>
    </p:spTree>
    <p:extLst>
      <p:ext uri="{BB962C8B-B14F-4D97-AF65-F5344CB8AC3E}">
        <p14:creationId xmlns:p14="http://schemas.microsoft.com/office/powerpoint/2010/main" val="2231208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229600" cy="4800600"/>
          </a:xfrm>
        </p:spPr>
        <p:txBody>
          <a:bodyPr>
            <a:normAutofit fontScale="92500"/>
          </a:bodyPr>
          <a:lstStyle/>
          <a:p>
            <a:pPr>
              <a:spcBef>
                <a:spcPts val="1200"/>
              </a:spcBef>
            </a:pPr>
            <a:r>
              <a:rPr lang="en-US" b="1" dirty="0">
                <a:solidFill>
                  <a:schemeClr val="accent1"/>
                </a:solidFill>
              </a:rPr>
              <a:t>Assess peer review results and read Summary Statement carefully</a:t>
            </a:r>
          </a:p>
          <a:p>
            <a:pPr lvl="1">
              <a:spcBef>
                <a:spcPts val="1200"/>
              </a:spcBef>
            </a:pPr>
            <a:r>
              <a:rPr lang="en-US" b="1" dirty="0">
                <a:solidFill>
                  <a:schemeClr val="accent2"/>
                </a:solidFill>
              </a:rPr>
              <a:t>Can you readily fix reviewers concerns?</a:t>
            </a:r>
          </a:p>
          <a:p>
            <a:pPr lvl="1">
              <a:spcBef>
                <a:spcPts val="1200"/>
              </a:spcBef>
            </a:pPr>
            <a:r>
              <a:rPr lang="en-US" b="1" dirty="0">
                <a:solidFill>
                  <a:schemeClr val="accent2"/>
                </a:solidFill>
              </a:rPr>
              <a:t>Can you clarify things that reviewers misunderstood?</a:t>
            </a:r>
          </a:p>
          <a:p>
            <a:pPr lvl="1">
              <a:spcBef>
                <a:spcPts val="1200"/>
              </a:spcBef>
            </a:pPr>
            <a:r>
              <a:rPr lang="en-US" b="1" dirty="0">
                <a:solidFill>
                  <a:schemeClr val="accent2"/>
                </a:solidFill>
              </a:rPr>
              <a:t>Did reviewers have conceptual problems that you can address? </a:t>
            </a:r>
          </a:p>
          <a:p>
            <a:pPr lvl="1">
              <a:spcBef>
                <a:spcPts val="1200"/>
              </a:spcBef>
            </a:pPr>
            <a:r>
              <a:rPr lang="en-US" b="1" dirty="0">
                <a:solidFill>
                  <a:schemeClr val="accent2"/>
                </a:solidFill>
              </a:rPr>
              <a:t>Discuss options with colleagues and/or mentors</a:t>
            </a:r>
          </a:p>
          <a:p>
            <a:pPr lvl="1">
              <a:spcBef>
                <a:spcPts val="1200"/>
              </a:spcBef>
            </a:pPr>
            <a:r>
              <a:rPr lang="en-US" b="1" dirty="0">
                <a:solidFill>
                  <a:schemeClr val="accent2"/>
                </a:solidFill>
              </a:rPr>
              <a:t>Evaluate your options</a:t>
            </a:r>
          </a:p>
          <a:p>
            <a:pPr lvl="1">
              <a:spcBef>
                <a:spcPts val="1200"/>
              </a:spcBef>
            </a:pPr>
            <a:r>
              <a:rPr lang="en-US" b="1" dirty="0">
                <a:solidFill>
                  <a:schemeClr val="accent2"/>
                </a:solidFill>
              </a:rPr>
              <a:t>Prepare to re-apply, if applicable </a:t>
            </a:r>
          </a:p>
          <a:p>
            <a:pPr lvl="1">
              <a:spcBef>
                <a:spcPts val="1200"/>
              </a:spcBef>
            </a:pPr>
            <a:endParaRPr lang="en-US" b="1" dirty="0">
              <a:solidFill>
                <a:schemeClr val="accent2"/>
              </a:solidFill>
            </a:endParaRPr>
          </a:p>
        </p:txBody>
      </p:sp>
      <p:sp>
        <p:nvSpPr>
          <p:cNvPr id="7" name="Title 1"/>
          <p:cNvSpPr>
            <a:spLocks noGrp="1"/>
          </p:cNvSpPr>
          <p:nvPr>
            <p:ph type="title"/>
          </p:nvPr>
        </p:nvSpPr>
        <p:spPr/>
        <p:txBody>
          <a:bodyPr/>
          <a:lstStyle/>
          <a:p>
            <a:r>
              <a:rPr lang="en-US" sz="3600" dirty="0"/>
              <a:t>Unsuccessful Applicants should:</a:t>
            </a:r>
          </a:p>
        </p:txBody>
      </p:sp>
      <p:pic>
        <p:nvPicPr>
          <p:cNvPr id="9" name="Picture 8">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52045"/>
            <a:ext cx="1231392" cy="1231392"/>
          </a:xfrm>
          <a:prstGeom prst="rect">
            <a:avLst/>
          </a:prstGeom>
        </p:spPr>
      </p:pic>
    </p:spTree>
    <p:extLst>
      <p:ext uri="{BB962C8B-B14F-4D97-AF65-F5344CB8AC3E}">
        <p14:creationId xmlns:p14="http://schemas.microsoft.com/office/powerpoint/2010/main" val="2250060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ChangeArrowheads="1"/>
          </p:cNvSpPr>
          <p:nvPr/>
        </p:nvSpPr>
        <p:spPr bwMode="auto">
          <a:xfrm>
            <a:off x="152400" y="304800"/>
            <a:ext cx="8763000" cy="808038"/>
          </a:xfrm>
          <a:prstGeom prst="rect">
            <a:avLst/>
          </a:prstGeom>
          <a:noFill/>
          <a:ln w="9525">
            <a:noFill/>
            <a:miter lim="800000"/>
            <a:headEnd/>
            <a:tailEnd/>
          </a:ln>
        </p:spPr>
        <p:txBody>
          <a:bodyPr anchor="ctr"/>
          <a:lstStyle/>
          <a:p>
            <a:pPr algn="ctr"/>
            <a:r>
              <a:rPr kumimoji="0" lang="en-US" sz="3200" b="0" i="0" u="none" strike="noStrike" kern="1200" cap="none" spc="0" normalizeH="0" baseline="0" noProof="0" dirty="0">
                <a:ln>
                  <a:noFill/>
                </a:ln>
                <a:solidFill>
                  <a:srgbClr val="000080">
                    <a:lumMod val="60000"/>
                    <a:lumOff val="40000"/>
                  </a:srgbClr>
                </a:solidFill>
                <a:effectLst>
                  <a:outerShdw blurRad="38100" dist="38100" dir="2700000" algn="tl">
                    <a:srgbClr val="000000"/>
                  </a:outerShdw>
                </a:effectLst>
                <a:uLnTx/>
                <a:uFillTx/>
                <a:latin typeface="Garamond" pitchFamily="18" charset="0"/>
                <a:ea typeface="+mn-ea"/>
                <a:cs typeface="Arial" pitchFamily="34" charset="0"/>
              </a:rPr>
              <a:t> </a:t>
            </a:r>
            <a:r>
              <a:rPr lang="en-US" sz="3600" b="1" dirty="0">
                <a:solidFill>
                  <a:srgbClr val="00359E"/>
                </a:solidFill>
              </a:rPr>
              <a:t>NIH Extramural Administrative </a:t>
            </a:r>
            <a:r>
              <a:rPr lang="en-US" sz="3600" b="1" i="1" u="sng" dirty="0">
                <a:solidFill>
                  <a:srgbClr val="00359E"/>
                </a:solidFill>
              </a:rPr>
              <a:t>Team</a:t>
            </a:r>
          </a:p>
        </p:txBody>
      </p:sp>
      <p:sp>
        <p:nvSpPr>
          <p:cNvPr id="148486" name="Oval 6" descr="Venn diagram showing that the intersection of SRO, PO and GMO is you, the PI or Authorized Organization Representative "/>
          <p:cNvSpPr>
            <a:spLocks noChangeArrowheads="1"/>
          </p:cNvSpPr>
          <p:nvPr/>
        </p:nvSpPr>
        <p:spPr bwMode="auto">
          <a:xfrm>
            <a:off x="1769046" y="2744478"/>
            <a:ext cx="4090588" cy="2971800"/>
          </a:xfrm>
          <a:prstGeom prst="ellipse">
            <a:avLst/>
          </a:prstGeom>
          <a:noFill/>
          <a:ln w="38100">
            <a:solidFill>
              <a:srgbClr val="008000"/>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48485" name="Oval 5">
            <a:extLst>
              <a:ext uri="{C183D7F6-B498-43B3-948B-1728B52AA6E4}">
                <adec:decorative xmlns:adec="http://schemas.microsoft.com/office/drawing/2017/decorative" xmlns="" val="1"/>
              </a:ext>
            </a:extLst>
          </p:cNvPr>
          <p:cNvSpPr>
            <a:spLocks noChangeArrowheads="1"/>
          </p:cNvSpPr>
          <p:nvPr/>
        </p:nvSpPr>
        <p:spPr bwMode="auto">
          <a:xfrm>
            <a:off x="3587021" y="1529648"/>
            <a:ext cx="2537956" cy="3432593"/>
          </a:xfrm>
          <a:prstGeom prst="ellipse">
            <a:avLst/>
          </a:prstGeom>
          <a:noFill/>
          <a:ln w="38100">
            <a:solidFill>
              <a:schemeClr val="tx2"/>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48487" name="Oval 7">
            <a:extLst>
              <a:ext uri="{C183D7F6-B498-43B3-948B-1728B52AA6E4}">
                <adec:decorative xmlns:adec="http://schemas.microsoft.com/office/drawing/2017/decorative" xmlns="" val="1"/>
              </a:ext>
            </a:extLst>
          </p:cNvPr>
          <p:cNvSpPr>
            <a:spLocks noChangeArrowheads="1"/>
          </p:cNvSpPr>
          <p:nvPr/>
        </p:nvSpPr>
        <p:spPr bwMode="auto">
          <a:xfrm>
            <a:off x="3986612" y="2744478"/>
            <a:ext cx="4090588" cy="2971800"/>
          </a:xfrm>
          <a:prstGeom prst="ellipse">
            <a:avLst/>
          </a:prstGeom>
          <a:noFill/>
          <a:ln w="38100">
            <a:solidFill>
              <a:srgbClr val="FFC000"/>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48488" name="Text Box 8"/>
          <p:cNvSpPr txBox="1">
            <a:spLocks noChangeArrowheads="1"/>
          </p:cNvSpPr>
          <p:nvPr/>
        </p:nvSpPr>
        <p:spPr bwMode="auto">
          <a:xfrm>
            <a:off x="1818808" y="3830932"/>
            <a:ext cx="2032543" cy="92333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b="0" i="0" u="none" strike="noStrike" kern="1200" cap="none" spc="0" normalizeH="0" baseline="0" noProof="0" dirty="0">
                <a:ln>
                  <a:noFill/>
                </a:ln>
                <a:solidFill>
                  <a:srgbClr val="008000"/>
                </a:solidFill>
                <a:effectLst/>
                <a:uLnTx/>
                <a:uFillTx/>
                <a:latin typeface="Arial Black" pitchFamily="34" charset="0"/>
                <a:ea typeface="+mn-ea"/>
                <a:cs typeface="Arial" pitchFamily="34" charset="0"/>
              </a:rPr>
              <a:t>Scientific Review Officer (SRO)</a:t>
            </a:r>
          </a:p>
        </p:txBody>
      </p:sp>
      <p:sp>
        <p:nvSpPr>
          <p:cNvPr id="148489" name="Text Box 9"/>
          <p:cNvSpPr txBox="1">
            <a:spLocks noChangeArrowheads="1"/>
          </p:cNvSpPr>
          <p:nvPr/>
        </p:nvSpPr>
        <p:spPr bwMode="auto">
          <a:xfrm>
            <a:off x="3716090" y="2189766"/>
            <a:ext cx="2217164" cy="646331"/>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b="0" i="0" u="none" strike="noStrike" kern="1200" cap="none" spc="0" normalizeH="0" baseline="0" noProof="0" dirty="0">
                <a:ln>
                  <a:noFill/>
                </a:ln>
                <a:solidFill>
                  <a:schemeClr val="accent1"/>
                </a:solidFill>
                <a:effectLst/>
                <a:uLnTx/>
                <a:uFillTx/>
                <a:latin typeface="Arial Black" pitchFamily="34" charset="0"/>
                <a:ea typeface="+mn-ea"/>
                <a:cs typeface="Arial" pitchFamily="34" charset="0"/>
              </a:rPr>
              <a:t>Program</a:t>
            </a:r>
            <a:r>
              <a:rPr kumimoji="0" lang="en-US" sz="1400" b="0" i="0" u="none" strike="noStrike" kern="1200" cap="none" spc="0" normalizeH="0" baseline="0" noProof="0" dirty="0">
                <a:ln>
                  <a:noFill/>
                </a:ln>
                <a:solidFill>
                  <a:schemeClr val="accent1"/>
                </a:solidFill>
                <a:effectLst/>
                <a:uLnTx/>
                <a:uFillTx/>
                <a:latin typeface="Arial Black" pitchFamily="34" charset="0"/>
                <a:ea typeface="+mn-ea"/>
                <a:cs typeface="Arial" pitchFamily="34" charset="0"/>
              </a:rPr>
              <a:t> </a:t>
            </a:r>
            <a:r>
              <a:rPr kumimoji="0" lang="en-US" b="0" i="0" u="none" strike="noStrike" kern="1200" cap="none" spc="0" normalizeH="0" baseline="0" noProof="0" dirty="0">
                <a:ln>
                  <a:noFill/>
                </a:ln>
                <a:solidFill>
                  <a:schemeClr val="accent1"/>
                </a:solidFill>
                <a:effectLst/>
                <a:uLnTx/>
                <a:uFillTx/>
                <a:latin typeface="Arial Black" pitchFamily="34" charset="0"/>
                <a:ea typeface="+mn-ea"/>
                <a:cs typeface="Arial" pitchFamily="34" charset="0"/>
              </a:rPr>
              <a:t>Officer</a:t>
            </a:r>
            <a:r>
              <a:rPr kumimoji="0" lang="en-US" sz="1400" b="0" i="0" u="none" strike="noStrike" kern="1200" cap="none" spc="0" normalizeH="0" baseline="0" noProof="0" dirty="0">
                <a:ln>
                  <a:noFill/>
                </a:ln>
                <a:solidFill>
                  <a:schemeClr val="accent1"/>
                </a:solidFill>
                <a:effectLst/>
                <a:uLnTx/>
                <a:uFillTx/>
                <a:latin typeface="Arial Black" pitchFamily="34" charset="0"/>
                <a:ea typeface="+mn-ea"/>
                <a:cs typeface="Arial" pitchFamily="34" charset="0"/>
              </a:rPr>
              <a:t> </a:t>
            </a:r>
            <a:r>
              <a:rPr kumimoji="0" lang="en-US" b="0" i="0" u="none" strike="noStrike" kern="1200" cap="none" spc="0" normalizeH="0" baseline="0" noProof="0" dirty="0">
                <a:ln>
                  <a:noFill/>
                </a:ln>
                <a:solidFill>
                  <a:schemeClr val="accent1"/>
                </a:solidFill>
                <a:effectLst/>
                <a:uLnTx/>
                <a:uFillTx/>
                <a:latin typeface="Arial Black" pitchFamily="34" charset="0"/>
                <a:ea typeface="+mn-ea"/>
                <a:cs typeface="Arial" pitchFamily="34" charset="0"/>
              </a:rPr>
              <a:t>(PO)</a:t>
            </a:r>
          </a:p>
        </p:txBody>
      </p:sp>
      <p:sp>
        <p:nvSpPr>
          <p:cNvPr id="148490" name="Text Box 10"/>
          <p:cNvSpPr txBox="1">
            <a:spLocks noChangeArrowheads="1"/>
          </p:cNvSpPr>
          <p:nvPr/>
        </p:nvSpPr>
        <p:spPr bwMode="auto">
          <a:xfrm>
            <a:off x="6054016" y="3161288"/>
            <a:ext cx="1828801" cy="2308324"/>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spcBef>
                <a:spcPts val="0"/>
              </a:spcBef>
              <a:spcAft>
                <a:spcPct val="0"/>
              </a:spcAft>
              <a:buClrTx/>
              <a:buSzTx/>
              <a:buFontTx/>
              <a:buNone/>
              <a:tabLst/>
              <a:defRPr/>
            </a:pPr>
            <a:r>
              <a:rPr kumimoji="0" lang="en-US" b="0" i="0" u="none" strike="noStrike" kern="1200" cap="none" spc="0" normalizeH="0" baseline="0" noProof="0" dirty="0">
                <a:ln>
                  <a:noFill/>
                </a:ln>
                <a:effectLst/>
                <a:uLnTx/>
                <a:uFillTx/>
                <a:latin typeface="Arial Black" pitchFamily="34" charset="0"/>
                <a:ea typeface="+mn-ea"/>
                <a:cs typeface="Arial" pitchFamily="34" charset="0"/>
              </a:rPr>
              <a:t>Grants </a:t>
            </a:r>
          </a:p>
          <a:p>
            <a:pPr marL="0" marR="0" lvl="0" indent="0" algn="ctr" defTabSz="914400" rtl="0" eaLnBrk="1" fontAlgn="base" latinLnBrk="0" hangingPunct="1">
              <a:spcBef>
                <a:spcPts val="0"/>
              </a:spcBef>
              <a:spcAft>
                <a:spcPct val="0"/>
              </a:spcAft>
              <a:buClrTx/>
              <a:buSzTx/>
              <a:buFontTx/>
              <a:buNone/>
              <a:tabLst/>
              <a:defRPr/>
            </a:pPr>
            <a:r>
              <a:rPr kumimoji="0" lang="en-US" b="0" i="0" u="none" strike="noStrike" kern="1200" cap="none" spc="0" normalizeH="0" baseline="0" noProof="0" dirty="0">
                <a:ln>
                  <a:noFill/>
                </a:ln>
                <a:effectLst/>
                <a:uLnTx/>
                <a:uFillTx/>
                <a:latin typeface="Arial Black" pitchFamily="34" charset="0"/>
                <a:ea typeface="+mn-ea"/>
                <a:cs typeface="Arial" pitchFamily="34" charset="0"/>
              </a:rPr>
              <a:t>Management</a:t>
            </a:r>
          </a:p>
          <a:p>
            <a:pPr marL="0" marR="0" lvl="0" indent="0" algn="ctr" defTabSz="914400" rtl="0" eaLnBrk="1" fontAlgn="base" latinLnBrk="0" hangingPunct="1">
              <a:spcBef>
                <a:spcPts val="0"/>
              </a:spcBef>
              <a:spcAft>
                <a:spcPct val="0"/>
              </a:spcAft>
              <a:buClrTx/>
              <a:buSzTx/>
              <a:buFontTx/>
              <a:buNone/>
              <a:tabLst/>
              <a:defRPr/>
            </a:pPr>
            <a:r>
              <a:rPr kumimoji="0" lang="en-US" b="0" i="0" u="none" strike="noStrike" kern="1200" cap="none" spc="0" normalizeH="0" baseline="0" noProof="0" dirty="0">
                <a:ln>
                  <a:noFill/>
                </a:ln>
                <a:effectLst/>
                <a:uLnTx/>
                <a:uFillTx/>
                <a:latin typeface="Arial Black" pitchFamily="34" charset="0"/>
                <a:ea typeface="+mn-ea"/>
                <a:cs typeface="Arial" pitchFamily="34" charset="0"/>
              </a:rPr>
              <a:t> Specialist (GMS) &amp; Grants Management Officer (GMO)</a:t>
            </a:r>
          </a:p>
        </p:txBody>
      </p:sp>
      <p:sp>
        <p:nvSpPr>
          <p:cNvPr id="3" name="TextBox 2"/>
          <p:cNvSpPr txBox="1"/>
          <p:nvPr/>
        </p:nvSpPr>
        <p:spPr>
          <a:xfrm>
            <a:off x="3996061" y="3283240"/>
            <a:ext cx="1898345" cy="1477328"/>
          </a:xfrm>
          <a:prstGeom prst="rect">
            <a:avLst/>
          </a:prstGeom>
          <a:noFill/>
        </p:spPr>
        <p:txBody>
          <a:bodyPr wrap="square" rtlCol="0">
            <a:spAutoFit/>
          </a:bodyPr>
          <a:lstStyle/>
          <a:p>
            <a:pPr lvl="0" algn="ctr">
              <a:defRPr/>
            </a:pPr>
            <a:r>
              <a:rPr lang="en-US" b="1" dirty="0">
                <a:solidFill>
                  <a:srgbClr val="FF0000"/>
                </a:solidFill>
              </a:rPr>
              <a:t>YOU (PI) Authorized Organization Representative (AOR)</a:t>
            </a:r>
            <a:endParaRPr kumimoji="0" lang="en-US"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42814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7315200" cy="4724400"/>
          </a:xfrm>
        </p:spPr>
        <p:txBody>
          <a:bodyPr>
            <a:normAutofit fontScale="92500"/>
          </a:bodyPr>
          <a:lstStyle/>
          <a:p>
            <a:pPr>
              <a:lnSpc>
                <a:spcPct val="120000"/>
              </a:lnSpc>
              <a:spcBef>
                <a:spcPts val="1200"/>
              </a:spcBef>
            </a:pPr>
            <a:r>
              <a:rPr lang="en-US" b="1" dirty="0">
                <a:solidFill>
                  <a:schemeClr val="accent1"/>
                </a:solidFill>
              </a:rPr>
              <a:t>Hard to fix Problems – </a:t>
            </a:r>
            <a:br>
              <a:rPr lang="en-US" b="1" dirty="0">
                <a:solidFill>
                  <a:schemeClr val="accent1"/>
                </a:solidFill>
              </a:rPr>
            </a:br>
            <a:r>
              <a:rPr lang="en-US" b="1" dirty="0">
                <a:solidFill>
                  <a:schemeClr val="accent2"/>
                </a:solidFill>
              </a:rPr>
              <a:t>Low-impact research topic. </a:t>
            </a:r>
          </a:p>
          <a:p>
            <a:pPr lvl="1">
              <a:lnSpc>
                <a:spcPct val="120000"/>
              </a:lnSpc>
              <a:spcBef>
                <a:spcPts val="1200"/>
              </a:spcBef>
            </a:pPr>
            <a:r>
              <a:rPr lang="en-US" b="1" dirty="0">
                <a:solidFill>
                  <a:schemeClr val="accent2"/>
                </a:solidFill>
              </a:rPr>
              <a:t>Philosophical issues, e.g., the reviewers do not think the work is highly significant. </a:t>
            </a:r>
          </a:p>
          <a:p>
            <a:pPr lvl="1">
              <a:lnSpc>
                <a:spcPct val="120000"/>
              </a:lnSpc>
              <a:spcBef>
                <a:spcPts val="1200"/>
              </a:spcBef>
            </a:pPr>
            <a:r>
              <a:rPr lang="en-US" b="1" dirty="0">
                <a:solidFill>
                  <a:schemeClr val="accent2"/>
                </a:solidFill>
              </a:rPr>
              <a:t>Hypothesis is not sound or not supported by the data. </a:t>
            </a:r>
          </a:p>
          <a:p>
            <a:pPr lvl="1">
              <a:lnSpc>
                <a:spcPct val="120000"/>
              </a:lnSpc>
              <a:spcBef>
                <a:spcPts val="1200"/>
              </a:spcBef>
            </a:pPr>
            <a:r>
              <a:rPr lang="en-US" b="1" dirty="0">
                <a:solidFill>
                  <a:schemeClr val="accent2"/>
                </a:solidFill>
              </a:rPr>
              <a:t>Work has already been done. </a:t>
            </a:r>
          </a:p>
          <a:p>
            <a:pPr lvl="1">
              <a:lnSpc>
                <a:spcPct val="120000"/>
              </a:lnSpc>
              <a:spcBef>
                <a:spcPts val="1200"/>
              </a:spcBef>
            </a:pPr>
            <a:r>
              <a:rPr lang="en-US" b="1" dirty="0">
                <a:solidFill>
                  <a:schemeClr val="accent2"/>
                </a:solidFill>
              </a:rPr>
              <a:t>Methods proposed were not suitable for testing the hypothesis. </a:t>
            </a:r>
          </a:p>
        </p:txBody>
      </p:sp>
      <p:sp>
        <p:nvSpPr>
          <p:cNvPr id="5" name="Title 1"/>
          <p:cNvSpPr>
            <a:spLocks noGrp="1"/>
          </p:cNvSpPr>
          <p:nvPr>
            <p:ph type="title"/>
          </p:nvPr>
        </p:nvSpPr>
        <p:spPr>
          <a:xfrm>
            <a:off x="152400" y="0"/>
            <a:ext cx="8839200" cy="1143000"/>
          </a:xfrm>
        </p:spPr>
        <p:txBody>
          <a:bodyPr/>
          <a:lstStyle/>
          <a:p>
            <a:r>
              <a:rPr lang="en-US" sz="3600" dirty="0">
                <a:solidFill>
                  <a:schemeClr val="accent1"/>
                </a:solidFill>
              </a:rPr>
              <a:t>When to go in a new direction</a:t>
            </a:r>
            <a:r>
              <a:rPr lang="en-US" sz="3600" dirty="0"/>
              <a:t>?</a:t>
            </a:r>
          </a:p>
        </p:txBody>
      </p:sp>
      <p:pic>
        <p:nvPicPr>
          <p:cNvPr id="6" name="Picture 5">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4800600"/>
            <a:ext cx="1524000" cy="1524000"/>
          </a:xfrm>
          <a:prstGeom prst="rect">
            <a:avLst/>
          </a:prstGeom>
        </p:spPr>
      </p:pic>
    </p:spTree>
    <p:extLst>
      <p:ext uri="{BB962C8B-B14F-4D97-AF65-F5344CB8AC3E}">
        <p14:creationId xmlns:p14="http://schemas.microsoft.com/office/powerpoint/2010/main" val="514205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9600"/>
            <a:ext cx="1528762" cy="1528762"/>
          </a:xfrm>
          <a:prstGeom prst="rect">
            <a:avLst/>
          </a:prstGeom>
        </p:spPr>
      </p:pic>
      <p:sp>
        <p:nvSpPr>
          <p:cNvPr id="2" name="Title 1"/>
          <p:cNvSpPr>
            <a:spLocks noGrp="1"/>
          </p:cNvSpPr>
          <p:nvPr>
            <p:ph type="title"/>
          </p:nvPr>
        </p:nvSpPr>
        <p:spPr>
          <a:xfrm>
            <a:off x="457200" y="152400"/>
            <a:ext cx="8229600" cy="868362"/>
          </a:xfrm>
        </p:spPr>
        <p:txBody>
          <a:bodyPr>
            <a:normAutofit/>
          </a:bodyPr>
          <a:lstStyle/>
          <a:p>
            <a:r>
              <a:rPr lang="en-US" sz="3600" dirty="0">
                <a:solidFill>
                  <a:schemeClr val="accent1"/>
                </a:solidFill>
              </a:rPr>
              <a:t>Resources for Investigators</a:t>
            </a:r>
          </a:p>
        </p:txBody>
      </p:sp>
      <p:sp>
        <p:nvSpPr>
          <p:cNvPr id="3" name="Content Placeholder 2"/>
          <p:cNvSpPr>
            <a:spLocks noGrp="1"/>
          </p:cNvSpPr>
          <p:nvPr>
            <p:ph idx="1"/>
          </p:nvPr>
        </p:nvSpPr>
        <p:spPr>
          <a:xfrm>
            <a:off x="457199" y="1219200"/>
            <a:ext cx="7774781" cy="5181600"/>
          </a:xfrm>
        </p:spPr>
        <p:txBody>
          <a:bodyPr>
            <a:normAutofit fontScale="70000" lnSpcReduction="20000"/>
          </a:bodyPr>
          <a:lstStyle/>
          <a:p>
            <a:pPr>
              <a:lnSpc>
                <a:spcPct val="120000"/>
              </a:lnSpc>
              <a:spcBef>
                <a:spcPts val="1200"/>
              </a:spcBef>
            </a:pPr>
            <a:r>
              <a:rPr lang="en-US" b="1" dirty="0">
                <a:solidFill>
                  <a:schemeClr val="accent1"/>
                </a:solidFill>
              </a:rPr>
              <a:t>NIH Grants Process Overview</a:t>
            </a:r>
          </a:p>
          <a:p>
            <a:pPr lvl="1">
              <a:lnSpc>
                <a:spcPct val="120000"/>
              </a:lnSpc>
              <a:spcBef>
                <a:spcPts val="1200"/>
              </a:spcBef>
            </a:pPr>
            <a:r>
              <a:rPr lang="en-US" sz="2300" b="1" dirty="0">
                <a:solidFill>
                  <a:schemeClr val="accent2"/>
                </a:solidFill>
              </a:rPr>
              <a:t>Homepage:  </a:t>
            </a:r>
            <a:r>
              <a:rPr lang="en-US" sz="1800" b="1" dirty="0">
                <a:hlinkClick r:id="rId4"/>
              </a:rPr>
              <a:t>http://grants.nih.gov/grants/grants_process.htm</a:t>
            </a:r>
            <a:r>
              <a:rPr lang="en-US" sz="1800" b="1" dirty="0"/>
              <a:t>  </a:t>
            </a:r>
            <a:endParaRPr lang="en-US" sz="1600" b="1" dirty="0"/>
          </a:p>
          <a:p>
            <a:pPr lvl="1">
              <a:lnSpc>
                <a:spcPct val="120000"/>
              </a:lnSpc>
              <a:spcBef>
                <a:spcPts val="1200"/>
              </a:spcBef>
            </a:pPr>
            <a:r>
              <a:rPr lang="en-US" sz="2300" b="1" dirty="0">
                <a:solidFill>
                  <a:schemeClr val="accent2"/>
                </a:solidFill>
              </a:rPr>
              <a:t>Award Management page:  </a:t>
            </a:r>
            <a:r>
              <a:rPr lang="en-US" sz="1800" b="1" dirty="0">
                <a:hlinkClick r:id="rId5"/>
              </a:rPr>
              <a:t>https://grants.nih.gov/grants/pre-and-post-award-processes.htm</a:t>
            </a:r>
            <a:endParaRPr lang="en-US" sz="1800" b="1" dirty="0"/>
          </a:p>
          <a:p>
            <a:pPr lvl="1">
              <a:lnSpc>
                <a:spcPct val="120000"/>
              </a:lnSpc>
              <a:spcBef>
                <a:spcPts val="1200"/>
              </a:spcBef>
            </a:pPr>
            <a:r>
              <a:rPr lang="en-US" sz="2300" b="1" dirty="0">
                <a:solidFill>
                  <a:schemeClr val="accent2"/>
                </a:solidFill>
              </a:rPr>
              <a:t>NIH Grants Process: The Big Picture (YouTube)</a:t>
            </a:r>
          </a:p>
          <a:p>
            <a:pPr marL="411162" lvl="1" indent="0">
              <a:lnSpc>
                <a:spcPct val="120000"/>
              </a:lnSpc>
              <a:spcBef>
                <a:spcPts val="1200"/>
              </a:spcBef>
              <a:buNone/>
            </a:pPr>
            <a:r>
              <a:rPr lang="en-US" sz="1800" b="1" dirty="0"/>
              <a:t>    </a:t>
            </a:r>
            <a:r>
              <a:rPr lang="en-US" sz="1800" b="1" dirty="0">
                <a:hlinkClick r:id="rId6"/>
              </a:rPr>
              <a:t>https://www.youtube.com/watch?v=rNwsg_PR90w</a:t>
            </a:r>
            <a:r>
              <a:rPr lang="en-US" sz="1800" b="1" dirty="0"/>
              <a:t>  </a:t>
            </a:r>
            <a:endParaRPr lang="en-US" sz="1600" b="1" dirty="0"/>
          </a:p>
          <a:p>
            <a:pPr>
              <a:lnSpc>
                <a:spcPct val="120000"/>
              </a:lnSpc>
              <a:spcBef>
                <a:spcPts val="1200"/>
              </a:spcBef>
            </a:pPr>
            <a:r>
              <a:rPr lang="en-US" b="1" dirty="0">
                <a:solidFill>
                  <a:schemeClr val="accent1"/>
                </a:solidFill>
              </a:rPr>
              <a:t>Policy pages dedicated to specific topics</a:t>
            </a:r>
          </a:p>
          <a:p>
            <a:pPr lvl="1">
              <a:lnSpc>
                <a:spcPct val="120000"/>
              </a:lnSpc>
              <a:spcBef>
                <a:spcPts val="1200"/>
              </a:spcBef>
            </a:pPr>
            <a:r>
              <a:rPr lang="en-US" sz="2300" b="1" dirty="0">
                <a:solidFill>
                  <a:schemeClr val="accent2"/>
                </a:solidFill>
              </a:rPr>
              <a:t>Examples:  Human subject protections, inclusion of women, minorities, and children, animal protections, peer review, public access, etc. </a:t>
            </a:r>
          </a:p>
          <a:p>
            <a:pPr>
              <a:lnSpc>
                <a:spcPct val="120000"/>
              </a:lnSpc>
              <a:spcBef>
                <a:spcPts val="1200"/>
              </a:spcBef>
            </a:pPr>
            <a:r>
              <a:rPr lang="en-US" b="1" dirty="0">
                <a:solidFill>
                  <a:schemeClr val="accent1"/>
                </a:solidFill>
              </a:rPr>
              <a:t>Institute/Center-specific resources</a:t>
            </a:r>
          </a:p>
          <a:p>
            <a:pPr lvl="1">
              <a:lnSpc>
                <a:spcPct val="120000"/>
              </a:lnSpc>
              <a:spcBef>
                <a:spcPts val="1200"/>
              </a:spcBef>
            </a:pPr>
            <a:r>
              <a:rPr lang="en-US" sz="2000" b="1" dirty="0">
                <a:solidFill>
                  <a:schemeClr val="accent2"/>
                </a:solidFill>
              </a:rPr>
              <a:t>Grants process</a:t>
            </a:r>
          </a:p>
          <a:p>
            <a:pPr lvl="1">
              <a:lnSpc>
                <a:spcPct val="120000"/>
              </a:lnSpc>
              <a:spcBef>
                <a:spcPts val="1200"/>
              </a:spcBef>
            </a:pPr>
            <a:r>
              <a:rPr lang="en-US" sz="2000" b="1" dirty="0">
                <a:solidFill>
                  <a:schemeClr val="accent2"/>
                </a:solidFill>
              </a:rPr>
              <a:t>Funding plans</a:t>
            </a:r>
          </a:p>
          <a:p>
            <a:pPr lvl="1">
              <a:lnSpc>
                <a:spcPct val="120000"/>
              </a:lnSpc>
              <a:spcBef>
                <a:spcPts val="1200"/>
              </a:spcBef>
            </a:pPr>
            <a:r>
              <a:rPr lang="en-US" sz="2000" b="1" dirty="0">
                <a:solidFill>
                  <a:schemeClr val="accent2"/>
                </a:solidFill>
              </a:rPr>
              <a:t>Reporting and award requirements</a:t>
            </a:r>
          </a:p>
          <a:p>
            <a:pPr>
              <a:spcBef>
                <a:spcPts val="600"/>
              </a:spcBef>
            </a:pPr>
            <a:endParaRPr lang="en-US" sz="2000" b="1" dirty="0"/>
          </a:p>
          <a:p>
            <a:endParaRPr lang="en-US" sz="2000" b="1" dirty="0"/>
          </a:p>
          <a:p>
            <a:pPr lvl="1">
              <a:lnSpc>
                <a:spcPct val="120000"/>
              </a:lnSpc>
              <a:spcBef>
                <a:spcPts val="600"/>
              </a:spcBef>
            </a:pPr>
            <a:endParaRPr lang="en-US" b="1" dirty="0"/>
          </a:p>
          <a:p>
            <a:pPr lvl="1">
              <a:lnSpc>
                <a:spcPct val="120000"/>
              </a:lnSpc>
              <a:spcBef>
                <a:spcPts val="600"/>
              </a:spcBef>
            </a:pPr>
            <a:endParaRPr lang="en-US" dirty="0"/>
          </a:p>
          <a:p>
            <a:pPr lvl="1">
              <a:lnSpc>
                <a:spcPct val="120000"/>
              </a:lnSpc>
              <a:spcBef>
                <a:spcPts val="600"/>
              </a:spcBef>
            </a:pPr>
            <a:endParaRPr lang="en-US" b="1" dirty="0"/>
          </a:p>
          <a:p>
            <a:pPr lvl="1">
              <a:lnSpc>
                <a:spcPct val="120000"/>
              </a:lnSpc>
              <a:spcBef>
                <a:spcPts val="600"/>
              </a:spcBef>
            </a:pPr>
            <a:endParaRPr lang="en-US" b="1" dirty="0">
              <a:solidFill>
                <a:schemeClr val="tx2"/>
              </a:solidFill>
            </a:endParaRPr>
          </a:p>
        </p:txBody>
      </p:sp>
    </p:spTree>
    <p:extLst>
      <p:ext uri="{BB962C8B-B14F-4D97-AF65-F5344CB8AC3E}">
        <p14:creationId xmlns:p14="http://schemas.microsoft.com/office/powerpoint/2010/main" val="1763688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916374-02CC-4817-A56F-6D4F81FB1C78}"/>
              </a:ext>
            </a:extLst>
          </p:cNvPr>
          <p:cNvSpPr>
            <a:spLocks noGrp="1"/>
          </p:cNvSpPr>
          <p:nvPr>
            <p:ph type="title"/>
          </p:nvPr>
        </p:nvSpPr>
        <p:spPr>
          <a:xfrm>
            <a:off x="2047461" y="1905000"/>
            <a:ext cx="5029200" cy="1066800"/>
          </a:xfrm>
        </p:spPr>
        <p:txBody>
          <a:bodyPr/>
          <a:lstStyle/>
          <a:p>
            <a:pPr algn="ctr"/>
            <a:r>
              <a:rPr lang="en-US" dirty="0"/>
              <a:t>Thank you for your time and attention!</a:t>
            </a:r>
            <a:br>
              <a:rPr lang="en-US" dirty="0"/>
            </a:br>
            <a:r>
              <a:rPr lang="en-US" dirty="0"/>
              <a:t/>
            </a:r>
            <a:br>
              <a:rPr lang="en-US" dirty="0"/>
            </a:br>
            <a:r>
              <a:rPr lang="en-US" dirty="0"/>
              <a:t>Any questions?</a:t>
            </a:r>
          </a:p>
        </p:txBody>
      </p:sp>
      <p:sp>
        <p:nvSpPr>
          <p:cNvPr id="2" name="Rectangle 1">
            <a:extLst>
              <a:ext uri="{FF2B5EF4-FFF2-40B4-BE49-F238E27FC236}">
                <a16:creationId xmlns:a16="http://schemas.microsoft.com/office/drawing/2014/main" id="{739D5257-F200-470A-8741-2447D205949D}"/>
              </a:ext>
            </a:extLst>
          </p:cNvPr>
          <p:cNvSpPr/>
          <p:nvPr/>
        </p:nvSpPr>
        <p:spPr>
          <a:xfrm>
            <a:off x="304800" y="4800600"/>
            <a:ext cx="4419600" cy="1754326"/>
          </a:xfrm>
          <a:prstGeom prst="rect">
            <a:avLst/>
          </a:prstGeom>
        </p:spPr>
        <p:txBody>
          <a:bodyPr wrap="square">
            <a:spAutoFit/>
          </a:bodyPr>
          <a:lstStyle/>
          <a:p>
            <a:r>
              <a:rPr lang="en-US" b="1" dirty="0">
                <a:latin typeface="Garamond" panose="02020404030301010803" pitchFamily="18" charset="0"/>
              </a:rPr>
              <a:t>Grace Shen, Ph.D.</a:t>
            </a:r>
          </a:p>
          <a:p>
            <a:r>
              <a:rPr lang="en-US" b="1" dirty="0">
                <a:latin typeface="Garamond" panose="02020404030301010803" pitchFamily="18" charset="0"/>
              </a:rPr>
              <a:t>Group Leader and Program Director, Retinal Diseases Program</a:t>
            </a:r>
          </a:p>
          <a:p>
            <a:r>
              <a:rPr lang="en-US" b="1" dirty="0">
                <a:latin typeface="Garamond" panose="02020404030301010803" pitchFamily="18" charset="0"/>
              </a:rPr>
              <a:t>Division of Extramural Science Programs, Vision Research Program</a:t>
            </a:r>
          </a:p>
          <a:p>
            <a:r>
              <a:rPr lang="en-US" b="1" dirty="0">
                <a:latin typeface="Garamond" panose="02020404030301010803" pitchFamily="18" charset="0"/>
              </a:rPr>
              <a:t>National Eye Institute, NIH</a:t>
            </a:r>
          </a:p>
        </p:txBody>
      </p:sp>
    </p:spTree>
    <p:extLst>
      <p:ext uri="{BB962C8B-B14F-4D97-AF65-F5344CB8AC3E}">
        <p14:creationId xmlns:p14="http://schemas.microsoft.com/office/powerpoint/2010/main" val="3212293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609D4-AD8D-45A9-833D-B8A37B35FAEA}"/>
              </a:ext>
            </a:extLst>
          </p:cNvPr>
          <p:cNvSpPr>
            <a:spLocks noGrp="1"/>
          </p:cNvSpPr>
          <p:nvPr>
            <p:ph type="title"/>
          </p:nvPr>
        </p:nvSpPr>
        <p:spPr/>
        <p:txBody>
          <a:bodyPr/>
          <a:lstStyle/>
          <a:p>
            <a:pPr algn="ctr"/>
            <a:r>
              <a:rPr lang="en-US" sz="3200" dirty="0"/>
              <a:t/>
            </a:r>
            <a:br>
              <a:rPr lang="en-US" sz="3200" dirty="0"/>
            </a:br>
            <a:r>
              <a:rPr lang="en-US" sz="3200" dirty="0"/>
              <a:t>How Well Do You Know your NIH Acronyms?</a:t>
            </a:r>
            <a:br>
              <a:rPr lang="en-US" sz="3200" dirty="0"/>
            </a:br>
            <a:endParaRPr lang="en-US" sz="3200" dirty="0"/>
          </a:p>
        </p:txBody>
      </p:sp>
      <p:sp>
        <p:nvSpPr>
          <p:cNvPr id="3" name="Content Placeholder 2">
            <a:extLst>
              <a:ext uri="{FF2B5EF4-FFF2-40B4-BE49-F238E27FC236}">
                <a16:creationId xmlns:a16="http://schemas.microsoft.com/office/drawing/2014/main" id="{11703668-B7C3-41B9-BAF8-4E306EE0DF72}"/>
              </a:ext>
            </a:extLst>
          </p:cNvPr>
          <p:cNvSpPr>
            <a:spLocks noGrp="1"/>
          </p:cNvSpPr>
          <p:nvPr>
            <p:ph idx="1"/>
          </p:nvPr>
        </p:nvSpPr>
        <p:spPr>
          <a:xfrm>
            <a:off x="2362200" y="1371600"/>
            <a:ext cx="4800600" cy="4648200"/>
          </a:xfrm>
        </p:spPr>
        <p:txBody>
          <a:bodyPr/>
          <a:lstStyle/>
          <a:p>
            <a:pPr marL="109537" indent="0" algn="just">
              <a:buNone/>
            </a:pPr>
            <a:r>
              <a:rPr lang="en-US" dirty="0">
                <a:solidFill>
                  <a:schemeClr val="accent1">
                    <a:lumMod val="60000"/>
                    <a:lumOff val="40000"/>
                  </a:schemeClr>
                </a:solidFill>
              </a:rPr>
              <a:t>PI (Grantee Institution)</a:t>
            </a:r>
          </a:p>
          <a:p>
            <a:pPr marL="109537" indent="0" algn="just">
              <a:buNone/>
            </a:pPr>
            <a:r>
              <a:rPr lang="en-US" dirty="0">
                <a:solidFill>
                  <a:schemeClr val="accent1">
                    <a:lumMod val="60000"/>
                    <a:lumOff val="40000"/>
                  </a:schemeClr>
                </a:solidFill>
              </a:rPr>
              <a:t>AOR</a:t>
            </a:r>
          </a:p>
          <a:p>
            <a:pPr marL="109537" indent="0" algn="just">
              <a:buNone/>
            </a:pPr>
            <a:endParaRPr lang="en-US" dirty="0">
              <a:solidFill>
                <a:schemeClr val="tx2"/>
              </a:solidFill>
            </a:endParaRPr>
          </a:p>
          <a:p>
            <a:pPr marL="109537" indent="0" algn="just">
              <a:buNone/>
            </a:pPr>
            <a:r>
              <a:rPr lang="en-US" dirty="0">
                <a:solidFill>
                  <a:schemeClr val="tx2"/>
                </a:solidFill>
              </a:rPr>
              <a:t>CSR (Review)</a:t>
            </a:r>
          </a:p>
          <a:p>
            <a:pPr marL="109537" indent="0" algn="just">
              <a:buNone/>
            </a:pPr>
            <a:r>
              <a:rPr lang="en-US" dirty="0">
                <a:solidFill>
                  <a:schemeClr val="tx2"/>
                </a:solidFill>
              </a:rPr>
              <a:t>SRO</a:t>
            </a:r>
          </a:p>
          <a:p>
            <a:pPr marL="109537" indent="0" algn="just">
              <a:buNone/>
            </a:pPr>
            <a:endParaRPr lang="en-US" dirty="0"/>
          </a:p>
          <a:p>
            <a:pPr marL="109537" indent="0" algn="just">
              <a:buNone/>
            </a:pPr>
            <a:r>
              <a:rPr lang="en-US" dirty="0"/>
              <a:t>IC (Funding)</a:t>
            </a:r>
          </a:p>
          <a:p>
            <a:pPr marL="109537" indent="0" algn="just">
              <a:buNone/>
            </a:pPr>
            <a:r>
              <a:rPr lang="en-US" dirty="0"/>
              <a:t>PO/PD/MO</a:t>
            </a:r>
          </a:p>
          <a:p>
            <a:pPr marL="109537" indent="0" algn="just">
              <a:buNone/>
            </a:pPr>
            <a:r>
              <a:rPr lang="en-US" dirty="0">
                <a:solidFill>
                  <a:srgbClr val="008000"/>
                </a:solidFill>
              </a:rPr>
              <a:t>GMS </a:t>
            </a:r>
          </a:p>
          <a:p>
            <a:pPr marL="109537" indent="0" algn="just">
              <a:buNone/>
            </a:pPr>
            <a:r>
              <a:rPr lang="en-US" dirty="0">
                <a:solidFill>
                  <a:srgbClr val="008000"/>
                </a:solidFill>
              </a:rPr>
              <a:t>GMO</a:t>
            </a:r>
          </a:p>
        </p:txBody>
      </p:sp>
    </p:spTree>
    <p:extLst>
      <p:ext uri="{BB962C8B-B14F-4D97-AF65-F5344CB8AC3E}">
        <p14:creationId xmlns:p14="http://schemas.microsoft.com/office/powerpoint/2010/main" val="177287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5714"/>
            <a:ext cx="8991599" cy="4114800"/>
          </a:xfrm>
          <a:prstGeom prst="rect">
            <a:avLst/>
          </a:prstGeom>
        </p:spPr>
        <p:txBody>
          <a:bodyPr wrap="square">
            <a:normAutofit fontScale="85000" lnSpcReduction="10000"/>
          </a:bodyPr>
          <a:lstStyle/>
          <a:p>
            <a:pPr algn="l">
              <a:lnSpc>
                <a:spcPct val="110000"/>
              </a:lnSpc>
              <a:spcBef>
                <a:spcPts val="600"/>
              </a:spcBef>
              <a:buClr>
                <a:srgbClr val="FFFFFF"/>
              </a:buClr>
              <a:tabLst>
                <a:tab pos="4400550" algn="l"/>
              </a:tabLst>
            </a:pPr>
            <a:r>
              <a:rPr lang="en-US" sz="2800" b="1" i="1" dirty="0">
                <a:solidFill>
                  <a:schemeClr val="accent1"/>
                </a:solidFill>
              </a:rPr>
              <a:t>Roles and Responsibilities</a:t>
            </a:r>
            <a:r>
              <a:rPr lang="en-US" sz="2800" b="1" dirty="0">
                <a:solidFill>
                  <a:schemeClr val="accent1"/>
                </a:solidFill>
              </a:rPr>
              <a:t>:</a:t>
            </a:r>
          </a:p>
          <a:p>
            <a:pPr algn="l">
              <a:lnSpc>
                <a:spcPct val="150000"/>
              </a:lnSpc>
              <a:spcBef>
                <a:spcPts val="0"/>
              </a:spcBef>
              <a:buClr>
                <a:schemeClr val="accent1"/>
              </a:buClr>
              <a:buFont typeface="Wingdings" pitchFamily="2" charset="2"/>
              <a:buChar char="v"/>
              <a:tabLst>
                <a:tab pos="4400550" algn="l"/>
              </a:tabLst>
            </a:pPr>
            <a:r>
              <a:rPr lang="en-US" sz="2200" b="1" dirty="0"/>
              <a:t> Interacts with PIs on their grant applications</a:t>
            </a:r>
          </a:p>
          <a:p>
            <a:pPr>
              <a:lnSpc>
                <a:spcPct val="150000"/>
              </a:lnSpc>
              <a:spcBef>
                <a:spcPts val="0"/>
              </a:spcBef>
              <a:buClr>
                <a:schemeClr val="accent1"/>
              </a:buClr>
              <a:buFont typeface="Wingdings" pitchFamily="2" charset="2"/>
              <a:buChar char="v"/>
              <a:tabLst>
                <a:tab pos="4400550" algn="l"/>
              </a:tabLst>
            </a:pPr>
            <a:r>
              <a:rPr lang="en-US" sz="2200" b="1" dirty="0"/>
              <a:t> Participates in IC funding priorities discussion/recommendation </a:t>
            </a:r>
          </a:p>
          <a:p>
            <a:pPr algn="l">
              <a:lnSpc>
                <a:spcPct val="150000"/>
              </a:lnSpc>
              <a:spcBef>
                <a:spcPts val="0"/>
              </a:spcBef>
              <a:buClr>
                <a:schemeClr val="accent1"/>
              </a:buClr>
              <a:buFont typeface="Wingdings" pitchFamily="2" charset="2"/>
              <a:buChar char="v"/>
              <a:tabLst>
                <a:tab pos="4400550" algn="l"/>
              </a:tabLst>
            </a:pPr>
            <a:r>
              <a:rPr lang="en-US" sz="2200" b="1" dirty="0"/>
              <a:t> Manages a portfolio of grants</a:t>
            </a:r>
          </a:p>
          <a:p>
            <a:pPr algn="l">
              <a:lnSpc>
                <a:spcPct val="150000"/>
              </a:lnSpc>
              <a:spcBef>
                <a:spcPts val="0"/>
              </a:spcBef>
              <a:buClr>
                <a:schemeClr val="accent1"/>
              </a:buClr>
              <a:tabLst>
                <a:tab pos="4400550" algn="l"/>
              </a:tabLst>
            </a:pPr>
            <a:r>
              <a:rPr lang="en-US" sz="2200" b="1" dirty="0"/>
              <a:t>Also:	 </a:t>
            </a:r>
          </a:p>
          <a:p>
            <a:pPr algn="l">
              <a:lnSpc>
                <a:spcPct val="150000"/>
              </a:lnSpc>
              <a:spcBef>
                <a:spcPts val="0"/>
              </a:spcBef>
              <a:buClr>
                <a:schemeClr val="accent1"/>
              </a:buClr>
              <a:buFont typeface="Wingdings" pitchFamily="2" charset="2"/>
              <a:buChar char="v"/>
              <a:tabLst>
                <a:tab pos="4400550" algn="l"/>
              </a:tabLst>
            </a:pPr>
            <a:r>
              <a:rPr lang="en-US" sz="2200" b="1" dirty="0"/>
              <a:t> Conduct site visits</a:t>
            </a:r>
          </a:p>
          <a:p>
            <a:pPr algn="l">
              <a:lnSpc>
                <a:spcPct val="150000"/>
              </a:lnSpc>
              <a:spcBef>
                <a:spcPts val="0"/>
              </a:spcBef>
              <a:buClr>
                <a:schemeClr val="accent1"/>
              </a:buClr>
              <a:buFont typeface="Wingdings" pitchFamily="2" charset="2"/>
              <a:buChar char="v"/>
              <a:tabLst>
                <a:tab pos="4400550" algn="l"/>
              </a:tabLst>
            </a:pPr>
            <a:r>
              <a:rPr lang="en-US" sz="2200" b="1" dirty="0"/>
              <a:t> Attends scientific meetings; serves on professional and IC committees</a:t>
            </a:r>
          </a:p>
          <a:p>
            <a:pPr algn="l">
              <a:lnSpc>
                <a:spcPct val="150000"/>
              </a:lnSpc>
              <a:spcBef>
                <a:spcPts val="0"/>
              </a:spcBef>
              <a:buClr>
                <a:schemeClr val="accent1"/>
              </a:buClr>
              <a:buFont typeface="Wingdings" pitchFamily="2" charset="2"/>
              <a:buChar char="v"/>
              <a:tabLst>
                <a:tab pos="4400550" algn="l"/>
              </a:tabLst>
            </a:pPr>
            <a:r>
              <a:rPr lang="en-US" sz="2200" b="1" dirty="0"/>
              <a:t> Plans NIH-sponsored scientific meetings/grantee meetings</a:t>
            </a:r>
          </a:p>
          <a:p>
            <a:pPr algn="l">
              <a:lnSpc>
                <a:spcPct val="150000"/>
              </a:lnSpc>
              <a:spcBef>
                <a:spcPts val="0"/>
              </a:spcBef>
              <a:buClr>
                <a:schemeClr val="accent1"/>
              </a:buClr>
              <a:buFont typeface="Wingdings" pitchFamily="2" charset="2"/>
              <a:buChar char="v"/>
              <a:tabLst>
                <a:tab pos="4400550" algn="l"/>
              </a:tabLst>
            </a:pPr>
            <a:r>
              <a:rPr lang="en-US" sz="2200" b="1" dirty="0"/>
              <a:t> Communicates scientific advances to the Branch, Center, and</a:t>
            </a:r>
          </a:p>
          <a:p>
            <a:pPr algn="l">
              <a:lnSpc>
                <a:spcPct val="150000"/>
              </a:lnSpc>
              <a:spcBef>
                <a:spcPts val="0"/>
              </a:spcBef>
              <a:buClr>
                <a:schemeClr val="accent1"/>
              </a:buClr>
              <a:tabLst>
                <a:tab pos="4400550" algn="l"/>
              </a:tabLst>
            </a:pPr>
            <a:r>
              <a:rPr lang="en-US" sz="2200" b="1" dirty="0"/>
              <a:t>    Institute Directors</a:t>
            </a:r>
          </a:p>
        </p:txBody>
      </p:sp>
      <p:sp>
        <p:nvSpPr>
          <p:cNvPr id="5" name="Rectangle 4" descr="When to contact: Prior to application submission and after receiving a Summary Statement through award close out&#10;"/>
          <p:cNvSpPr/>
          <p:nvPr/>
        </p:nvSpPr>
        <p:spPr>
          <a:xfrm>
            <a:off x="114300" y="5410200"/>
            <a:ext cx="8839200" cy="892552"/>
          </a:xfrm>
          <a:prstGeom prst="rect">
            <a:avLst/>
          </a:prstGeom>
          <a:noFill/>
        </p:spPr>
        <p:txBody>
          <a:bodyPr wrap="square">
            <a:spAutoFit/>
          </a:bodyPr>
          <a:lstStyle/>
          <a:p>
            <a:endParaRPr lang="en-US" sz="1600" b="1" dirty="0">
              <a:solidFill>
                <a:srgbClr val="FFFFFF"/>
              </a:solidFill>
              <a:effectLst>
                <a:outerShdw blurRad="38100" dist="38100" dir="2700000" algn="tl">
                  <a:srgbClr val="000000"/>
                </a:outerShdw>
              </a:effectLst>
            </a:endParaRPr>
          </a:p>
          <a:p>
            <a:endParaRPr lang="en-US" b="1" dirty="0">
              <a:solidFill>
                <a:srgbClr val="FFFF00"/>
              </a:solidFill>
            </a:endParaRPr>
          </a:p>
          <a:p>
            <a:endParaRPr lang="en-US" b="1" dirty="0">
              <a:solidFill>
                <a:srgbClr val="FFFF00"/>
              </a:solidFill>
            </a:endParaRPr>
          </a:p>
        </p:txBody>
      </p:sp>
      <p:sp>
        <p:nvSpPr>
          <p:cNvPr id="9" name="Oval 8"/>
          <p:cNvSpPr>
            <a:spLocks noChangeArrowheads="1"/>
          </p:cNvSpPr>
          <p:nvPr/>
        </p:nvSpPr>
        <p:spPr bwMode="auto">
          <a:xfrm>
            <a:off x="4800600" y="134779"/>
            <a:ext cx="4190999" cy="1905000"/>
          </a:xfrm>
          <a:prstGeom prst="ellipse">
            <a:avLst/>
          </a:prstGeom>
          <a:solidFill>
            <a:schemeClr val="accent1"/>
          </a:solidFill>
          <a:ln w="38100">
            <a:solidFill>
              <a:schemeClr val="tx1"/>
            </a:solidFill>
            <a:miter lim="800000"/>
            <a:headEnd/>
            <a:tailEnd/>
          </a:ln>
          <a:effectLst/>
        </p:spPr>
        <p:txBody>
          <a:bodyPr wrap="none" anchor="ctr"/>
          <a:lstStyle/>
          <a:p>
            <a:pPr algn="ctr" eaLnBrk="1" hangingPunct="1">
              <a:spcBef>
                <a:spcPct val="50000"/>
              </a:spcBef>
            </a:pPr>
            <a:r>
              <a:rPr lang="en-US" sz="2400" b="1" dirty="0">
                <a:solidFill>
                  <a:srgbClr val="FFFFFF"/>
                </a:solidFill>
                <a:latin typeface="+mj-lt"/>
              </a:rPr>
              <a:t>Program/Medical Officer</a:t>
            </a:r>
          </a:p>
          <a:p>
            <a:pPr algn="ctr"/>
            <a:r>
              <a:rPr lang="en-US" sz="2400" b="1" dirty="0">
                <a:solidFill>
                  <a:srgbClr val="FFFFFF"/>
                </a:solidFill>
                <a:latin typeface="+mj-lt"/>
              </a:rPr>
              <a:t>(PO/PD, MO)</a:t>
            </a:r>
          </a:p>
        </p:txBody>
      </p:sp>
      <p:sp>
        <p:nvSpPr>
          <p:cNvPr id="10" name="Rectangle 9" descr="When to contact: Prior to application submission and after receiving a Summary Statement through award close out&#10;"/>
          <p:cNvSpPr/>
          <p:nvPr/>
        </p:nvSpPr>
        <p:spPr>
          <a:xfrm>
            <a:off x="304800" y="5540514"/>
            <a:ext cx="8382000" cy="707886"/>
          </a:xfrm>
          <a:prstGeom prst="rect">
            <a:avLst/>
          </a:prstGeom>
          <a:solidFill>
            <a:schemeClr val="accent1"/>
          </a:solidFill>
        </p:spPr>
        <p:txBody>
          <a:bodyPr wrap="square">
            <a:spAutoFit/>
          </a:bodyPr>
          <a:lstStyle/>
          <a:p>
            <a:pPr marL="342900" indent="-342900" eaLnBrk="1" hangingPunct="1">
              <a:spcBef>
                <a:spcPct val="20000"/>
              </a:spcBef>
              <a:buClr>
                <a:srgbClr val="86D1EC"/>
              </a:buClr>
              <a:buSzPct val="90000"/>
              <a:buFont typeface="Wingdings" pitchFamily="2" charset="2"/>
              <a:buNone/>
            </a:pPr>
            <a:r>
              <a:rPr lang="en-US" sz="2000" b="1" u="sng" dirty="0">
                <a:solidFill>
                  <a:srgbClr val="FFFFFF"/>
                </a:solidFill>
                <a:effectLst>
                  <a:outerShdw blurRad="38100" dist="38100" dir="2700000" algn="tl">
                    <a:srgbClr val="000000"/>
                  </a:outerShdw>
                </a:effectLst>
                <a:latin typeface="Garamond" pitchFamily="18" charset="0"/>
              </a:rPr>
              <a:t>When to contact</a:t>
            </a:r>
            <a:r>
              <a:rPr lang="en-US" sz="2000" b="1" dirty="0">
                <a:solidFill>
                  <a:srgbClr val="FFFFFF"/>
                </a:solidFill>
                <a:effectLst>
                  <a:outerShdw blurRad="38100" dist="38100" dir="2700000" algn="tl">
                    <a:srgbClr val="000000"/>
                  </a:outerShdw>
                </a:effectLst>
                <a:latin typeface="Garamond" pitchFamily="18" charset="0"/>
              </a:rPr>
              <a:t>: </a:t>
            </a:r>
            <a:r>
              <a:rPr lang="en-US" sz="2000" b="1" i="1" dirty="0">
                <a:solidFill>
                  <a:srgbClr val="FFFFFF"/>
                </a:solidFill>
                <a:effectLst>
                  <a:outerShdw blurRad="38100" dist="38100" dir="2700000" algn="tl">
                    <a:srgbClr val="000000"/>
                  </a:outerShdw>
                </a:effectLst>
                <a:latin typeface="Garamond" pitchFamily="18" charset="0"/>
              </a:rPr>
              <a:t>Prior </a:t>
            </a:r>
            <a:r>
              <a:rPr lang="en-US" sz="2000" b="1" dirty="0">
                <a:solidFill>
                  <a:srgbClr val="FFFFFF"/>
                </a:solidFill>
                <a:effectLst>
                  <a:outerShdw blurRad="38100" dist="38100" dir="2700000" algn="tl">
                    <a:srgbClr val="000000"/>
                  </a:outerShdw>
                </a:effectLst>
                <a:latin typeface="Garamond" pitchFamily="18" charset="0"/>
              </a:rPr>
              <a:t>to application submission, </a:t>
            </a:r>
            <a:r>
              <a:rPr lang="en-US" sz="2000" b="1" i="1" dirty="0">
                <a:solidFill>
                  <a:srgbClr val="FFFFFF"/>
                </a:solidFill>
                <a:effectLst>
                  <a:outerShdw blurRad="38100" dist="38100" dir="2700000" algn="tl">
                    <a:srgbClr val="000000"/>
                  </a:outerShdw>
                </a:effectLst>
                <a:latin typeface="Garamond" pitchFamily="18" charset="0"/>
              </a:rPr>
              <a:t>after</a:t>
            </a:r>
            <a:r>
              <a:rPr lang="en-US" sz="2000" b="1" dirty="0">
                <a:solidFill>
                  <a:srgbClr val="FFFFFF"/>
                </a:solidFill>
                <a:effectLst>
                  <a:outerShdw blurRad="38100" dist="38100" dir="2700000" algn="tl">
                    <a:srgbClr val="000000"/>
                  </a:outerShdw>
                </a:effectLst>
                <a:latin typeface="Garamond" pitchFamily="18" charset="0"/>
              </a:rPr>
              <a:t> receiving a summary statement, </a:t>
            </a:r>
            <a:r>
              <a:rPr lang="en-US" sz="2000" b="1" i="1" dirty="0">
                <a:solidFill>
                  <a:srgbClr val="FFFFFF"/>
                </a:solidFill>
                <a:effectLst>
                  <a:outerShdw blurRad="38100" dist="38100" dir="2700000" algn="tl">
                    <a:srgbClr val="000000"/>
                  </a:outerShdw>
                </a:effectLst>
                <a:latin typeface="Garamond" pitchFamily="18" charset="0"/>
              </a:rPr>
              <a:t>during</a:t>
            </a:r>
            <a:r>
              <a:rPr lang="en-US" sz="2000" b="1" dirty="0">
                <a:solidFill>
                  <a:srgbClr val="FFFFFF"/>
                </a:solidFill>
                <a:effectLst>
                  <a:outerShdw blurRad="38100" dist="38100" dir="2700000" algn="tl">
                    <a:srgbClr val="000000"/>
                  </a:outerShdw>
                </a:effectLst>
                <a:latin typeface="Garamond" pitchFamily="18" charset="0"/>
              </a:rPr>
              <a:t> the processing of award, through final close out</a:t>
            </a:r>
          </a:p>
        </p:txBody>
      </p:sp>
    </p:spTree>
    <p:extLst>
      <p:ext uri="{BB962C8B-B14F-4D97-AF65-F5344CB8AC3E}">
        <p14:creationId xmlns:p14="http://schemas.microsoft.com/office/powerpoint/2010/main" val="318813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71500" y="1524000"/>
            <a:ext cx="7886700" cy="3886200"/>
          </a:xfrm>
          <a:prstGeom prst="rect">
            <a:avLst/>
          </a:prstGeom>
        </p:spPr>
        <p:txBody>
          <a:bodyPr>
            <a:normAutofit/>
          </a:bodyPr>
          <a:lstStyle/>
          <a:p>
            <a:pPr algn="l" eaLnBrk="1" hangingPunct="1">
              <a:spcBef>
                <a:spcPts val="1200"/>
              </a:spcBef>
              <a:buClr>
                <a:srgbClr val="86D1EC"/>
              </a:buClr>
              <a:buSzPct val="90000"/>
              <a:defRPr/>
            </a:pPr>
            <a:r>
              <a:rPr lang="en-US" sz="2600" b="1" i="1" kern="0" dirty="0">
                <a:solidFill>
                  <a:schemeClr val="accent1"/>
                </a:solidFill>
                <a:latin typeface="Arial"/>
              </a:rPr>
              <a:t>Roles and Responsibilities:</a:t>
            </a:r>
            <a:endParaRPr lang="en-US" sz="2600" b="1" kern="0" dirty="0">
              <a:solidFill>
                <a:schemeClr val="accent1"/>
              </a:solidFill>
              <a:latin typeface="Arial"/>
            </a:endParaRPr>
          </a:p>
          <a:p>
            <a:pPr marL="342900" indent="-342900" algn="l" eaLnBrk="1" hangingPunct="1">
              <a:spcBef>
                <a:spcPts val="1200"/>
              </a:spcBef>
              <a:buClr>
                <a:schemeClr val="accent1"/>
              </a:buClr>
              <a:buSzPct val="90000"/>
              <a:buFont typeface="Wingdings" pitchFamily="2" charset="2"/>
              <a:buChar char="v"/>
              <a:defRPr/>
            </a:pPr>
            <a:r>
              <a:rPr lang="en-US" sz="2000" b="1" kern="0" dirty="0">
                <a:latin typeface="Arial"/>
              </a:rPr>
              <a:t>Recruits reviewers and develops member slates for study section meetings (scientific expertise and panel diversity)</a:t>
            </a:r>
          </a:p>
          <a:p>
            <a:pPr marL="342900" indent="-342900" algn="l" eaLnBrk="1" hangingPunct="1">
              <a:spcBef>
                <a:spcPts val="1200"/>
              </a:spcBef>
              <a:buClr>
                <a:schemeClr val="accent1"/>
              </a:buClr>
              <a:buSzPct val="90000"/>
              <a:buFont typeface="Wingdings" pitchFamily="2" charset="2"/>
              <a:buChar char="v"/>
              <a:defRPr/>
            </a:pPr>
            <a:r>
              <a:rPr lang="en-US" sz="2000" b="1" kern="0" dirty="0">
                <a:latin typeface="Arial"/>
              </a:rPr>
              <a:t>Assigns applications to reviewers; explains/interprets review criteria</a:t>
            </a:r>
          </a:p>
          <a:p>
            <a:pPr marL="342900" indent="-342900" algn="l" eaLnBrk="1" hangingPunct="1">
              <a:spcBef>
                <a:spcPts val="1200"/>
              </a:spcBef>
              <a:buClr>
                <a:schemeClr val="accent1"/>
              </a:buClr>
              <a:buSzPct val="90000"/>
              <a:buFont typeface="Wingdings" pitchFamily="2" charset="2"/>
              <a:buChar char="v"/>
              <a:defRPr/>
            </a:pPr>
            <a:r>
              <a:rPr lang="en-US" sz="2000" b="1" kern="0" dirty="0">
                <a:latin typeface="Arial"/>
              </a:rPr>
              <a:t>Runs study section meeting</a:t>
            </a:r>
          </a:p>
          <a:p>
            <a:pPr marL="342900" indent="-342900" algn="l" eaLnBrk="1" hangingPunct="1">
              <a:spcBef>
                <a:spcPts val="1200"/>
              </a:spcBef>
              <a:buClr>
                <a:schemeClr val="accent1"/>
              </a:buClr>
              <a:buSzPct val="90000"/>
              <a:buFont typeface="Wingdings" pitchFamily="2" charset="2"/>
              <a:buChar char="v"/>
              <a:defRPr/>
            </a:pPr>
            <a:r>
              <a:rPr lang="en-US" sz="2000" b="1" kern="0" dirty="0">
                <a:latin typeface="Arial"/>
              </a:rPr>
              <a:t>Calculates impact  score and percentile</a:t>
            </a:r>
          </a:p>
          <a:p>
            <a:pPr marL="342900" indent="-342900">
              <a:spcBef>
                <a:spcPts val="1200"/>
              </a:spcBef>
              <a:buClr>
                <a:schemeClr val="accent1"/>
              </a:buClr>
              <a:buSzPct val="90000"/>
              <a:buFont typeface="Wingdings" pitchFamily="2" charset="2"/>
              <a:buChar char="v"/>
              <a:defRPr/>
            </a:pPr>
            <a:r>
              <a:rPr lang="en-US" sz="2000" b="1" kern="0" dirty="0">
                <a:latin typeface="Arial"/>
              </a:rPr>
              <a:t>Drafts resume of discussion, edits reviewer critiques (minimal edits), and releases Summary Statement</a:t>
            </a:r>
          </a:p>
          <a:p>
            <a:pPr marL="342900" indent="-342900" algn="l" eaLnBrk="1" hangingPunct="1">
              <a:lnSpc>
                <a:spcPct val="90000"/>
              </a:lnSpc>
              <a:spcBef>
                <a:spcPct val="20000"/>
              </a:spcBef>
              <a:buClr>
                <a:srgbClr val="86D1EC"/>
              </a:buClr>
              <a:buSzPct val="90000"/>
              <a:buFont typeface="Wingdings" pitchFamily="2" charset="2"/>
              <a:buBlip>
                <a:blip r:embed="rId3"/>
              </a:buBlip>
              <a:defRPr/>
            </a:pPr>
            <a:endParaRPr lang="en-US" sz="1900" kern="0" dirty="0">
              <a:solidFill>
                <a:schemeClr val="accent1"/>
              </a:solidFill>
              <a:effectLst>
                <a:outerShdw blurRad="38100" dist="38100" dir="2700000" algn="tl">
                  <a:srgbClr val="000000"/>
                </a:outerShdw>
              </a:effectLst>
              <a:latin typeface="Arial"/>
            </a:endParaRPr>
          </a:p>
          <a:p>
            <a:pPr marL="342900" indent="-342900" algn="l" eaLnBrk="1" hangingPunct="1">
              <a:lnSpc>
                <a:spcPct val="90000"/>
              </a:lnSpc>
              <a:spcBef>
                <a:spcPct val="20000"/>
              </a:spcBef>
              <a:buClr>
                <a:srgbClr val="86D1EC"/>
              </a:buClr>
              <a:buSzPct val="90000"/>
              <a:buFont typeface="Wingdings" pitchFamily="2" charset="2"/>
              <a:buNone/>
              <a:defRPr/>
            </a:pPr>
            <a:endParaRPr lang="en-US" sz="2400" b="1" kern="0" dirty="0">
              <a:solidFill>
                <a:schemeClr val="accent1"/>
              </a:solidFill>
              <a:effectLst>
                <a:outerShdw blurRad="38100" dist="38100" dir="2700000" algn="tl">
                  <a:srgbClr val="000000"/>
                </a:outerShdw>
              </a:effectLst>
              <a:latin typeface="Arial"/>
            </a:endParaRPr>
          </a:p>
          <a:p>
            <a:pPr marL="342900" indent="-342900" algn="l" eaLnBrk="1" hangingPunct="1">
              <a:lnSpc>
                <a:spcPct val="90000"/>
              </a:lnSpc>
              <a:spcBef>
                <a:spcPct val="20000"/>
              </a:spcBef>
              <a:buClr>
                <a:srgbClr val="86D1EC"/>
              </a:buClr>
              <a:buSzPct val="90000"/>
              <a:buFont typeface="Wingdings" pitchFamily="2" charset="2"/>
              <a:buNone/>
              <a:defRPr/>
            </a:pPr>
            <a:endParaRPr lang="en-US" sz="2400" kern="0" dirty="0">
              <a:solidFill>
                <a:schemeClr val="accent1"/>
              </a:solidFill>
              <a:effectLst>
                <a:outerShdw blurRad="38100" dist="38100" dir="2700000" algn="tl">
                  <a:srgbClr val="000000"/>
                </a:outerShdw>
              </a:effectLst>
              <a:latin typeface="Arial"/>
            </a:endParaRPr>
          </a:p>
          <a:p>
            <a:pPr marL="342900" indent="-342900" algn="l" eaLnBrk="1" hangingPunct="1">
              <a:lnSpc>
                <a:spcPct val="90000"/>
              </a:lnSpc>
              <a:spcBef>
                <a:spcPct val="20000"/>
              </a:spcBef>
              <a:buClr>
                <a:srgbClr val="86D1EC"/>
              </a:buClr>
              <a:buSzPct val="90000"/>
              <a:buFont typeface="Wingdings" pitchFamily="2" charset="2"/>
              <a:buBlip>
                <a:blip r:embed="rId3"/>
              </a:buBlip>
              <a:defRPr/>
            </a:pPr>
            <a:endParaRPr lang="en-US" sz="2400" kern="0" dirty="0">
              <a:solidFill>
                <a:schemeClr val="accent1"/>
              </a:solidFill>
              <a:effectLst>
                <a:outerShdw blurRad="38100" dist="38100" dir="2700000" algn="tl">
                  <a:srgbClr val="000000"/>
                </a:outerShdw>
              </a:effectLst>
              <a:latin typeface="Arial"/>
            </a:endParaRPr>
          </a:p>
          <a:p>
            <a:pPr marL="342900" indent="-342900" algn="l" eaLnBrk="1" hangingPunct="1">
              <a:spcBef>
                <a:spcPct val="20000"/>
              </a:spcBef>
              <a:buClr>
                <a:srgbClr val="86D1EC"/>
              </a:buClr>
              <a:buSzPct val="90000"/>
              <a:buFont typeface="Wingdings" pitchFamily="2" charset="2"/>
              <a:buNone/>
              <a:defRPr/>
            </a:pPr>
            <a:endParaRPr lang="en-US" sz="3200" kern="0" dirty="0">
              <a:solidFill>
                <a:srgbClr val="FFFFFF"/>
              </a:solidFill>
              <a:effectLst>
                <a:outerShdw blurRad="38100" dist="38100" dir="2700000" algn="tl">
                  <a:srgbClr val="000000"/>
                </a:outerShdw>
              </a:effectLst>
              <a:latin typeface="Arial"/>
            </a:endParaRPr>
          </a:p>
        </p:txBody>
      </p:sp>
      <p:sp>
        <p:nvSpPr>
          <p:cNvPr id="9" name="Rectangle 8"/>
          <p:cNvSpPr/>
          <p:nvPr/>
        </p:nvSpPr>
        <p:spPr>
          <a:xfrm>
            <a:off x="664632" y="5562600"/>
            <a:ext cx="8000999" cy="649088"/>
          </a:xfrm>
          <a:prstGeom prst="rect">
            <a:avLst/>
          </a:prstGeom>
          <a:solidFill>
            <a:srgbClr val="008000"/>
          </a:solidFill>
        </p:spPr>
        <p:txBody>
          <a:bodyPr wrap="square">
            <a:spAutoFit/>
          </a:bodyPr>
          <a:lstStyle/>
          <a:p>
            <a:pPr marL="342900" indent="-342900" eaLnBrk="1" hangingPunct="1">
              <a:lnSpc>
                <a:spcPct val="90000"/>
              </a:lnSpc>
              <a:spcBef>
                <a:spcPct val="20000"/>
              </a:spcBef>
              <a:buClr>
                <a:srgbClr val="86D1EC"/>
              </a:buClr>
              <a:buSzPct val="90000"/>
              <a:buFont typeface="Wingdings" pitchFamily="2" charset="2"/>
              <a:buNone/>
              <a:defRPr/>
            </a:pPr>
            <a:r>
              <a:rPr lang="en-US" sz="2000" b="1" u="sng" kern="0" dirty="0">
                <a:solidFill>
                  <a:srgbClr val="FFFFFF"/>
                </a:solidFill>
                <a:effectLst>
                  <a:outerShdw blurRad="38100" dist="38100" dir="2700000" algn="tl">
                    <a:srgbClr val="000000"/>
                  </a:outerShdw>
                </a:effectLst>
                <a:latin typeface="Garamond" pitchFamily="18" charset="0"/>
                <a:cs typeface="Arial" pitchFamily="34" charset="0"/>
              </a:rPr>
              <a:t>When to contact</a:t>
            </a:r>
            <a:r>
              <a:rPr lang="en-US" sz="2000" b="1" kern="0" dirty="0">
                <a:solidFill>
                  <a:srgbClr val="FFFFFF"/>
                </a:solidFill>
                <a:effectLst>
                  <a:outerShdw blurRad="38100" dist="38100" dir="2700000" algn="tl">
                    <a:srgbClr val="000000"/>
                  </a:outerShdw>
                </a:effectLst>
                <a:latin typeface="Garamond" pitchFamily="18" charset="0"/>
                <a:cs typeface="Arial" pitchFamily="34" charset="0"/>
              </a:rPr>
              <a:t>: </a:t>
            </a:r>
            <a:r>
              <a:rPr lang="en-US" sz="2000" b="1" i="1" kern="0" dirty="0">
                <a:solidFill>
                  <a:srgbClr val="FFFFFF"/>
                </a:solidFill>
                <a:effectLst>
                  <a:outerShdw blurRad="38100" dist="38100" dir="2700000" algn="tl">
                    <a:srgbClr val="000000"/>
                  </a:outerShdw>
                </a:effectLst>
                <a:latin typeface="Garamond" pitchFamily="18" charset="0"/>
                <a:cs typeface="Arial" pitchFamily="34" charset="0"/>
              </a:rPr>
              <a:t>After</a:t>
            </a:r>
            <a:r>
              <a:rPr lang="en-US" sz="2000" b="1" kern="0" dirty="0">
                <a:solidFill>
                  <a:srgbClr val="FFFFFF"/>
                </a:solidFill>
                <a:effectLst>
                  <a:outerShdw blurRad="38100" dist="38100" dir="2700000" algn="tl">
                    <a:srgbClr val="000000"/>
                  </a:outerShdw>
                </a:effectLst>
                <a:latin typeface="Garamond" pitchFamily="18" charset="0"/>
                <a:cs typeface="Arial" pitchFamily="34" charset="0"/>
              </a:rPr>
              <a:t> application submission through release of Summary Statement</a:t>
            </a:r>
          </a:p>
        </p:txBody>
      </p:sp>
      <p:sp>
        <p:nvSpPr>
          <p:cNvPr id="6" name="Oval 5">
            <a:extLst>
              <a:ext uri="{FF2B5EF4-FFF2-40B4-BE49-F238E27FC236}">
                <a16:creationId xmlns:a16="http://schemas.microsoft.com/office/drawing/2014/main" id="{11BEFAF0-C1D0-43C9-89DD-17B4ECBDB248}"/>
              </a:ext>
            </a:extLst>
          </p:cNvPr>
          <p:cNvSpPr>
            <a:spLocks noChangeArrowheads="1"/>
          </p:cNvSpPr>
          <p:nvPr/>
        </p:nvSpPr>
        <p:spPr bwMode="auto">
          <a:xfrm>
            <a:off x="4800600" y="152400"/>
            <a:ext cx="4190999" cy="1905000"/>
          </a:xfrm>
          <a:prstGeom prst="ellipse">
            <a:avLst/>
          </a:prstGeom>
          <a:solidFill>
            <a:srgbClr val="008000"/>
          </a:solidFill>
          <a:ln w="38100">
            <a:solidFill>
              <a:schemeClr val="tx1"/>
            </a:solidFill>
            <a:miter lim="800000"/>
            <a:headEnd/>
            <a:tailEnd/>
          </a:ln>
          <a:effectLst/>
        </p:spPr>
        <p:txBody>
          <a:bodyPr wrap="none" anchor="ctr"/>
          <a:lstStyle/>
          <a:p>
            <a:pPr algn="ctr" eaLnBrk="1" hangingPunct="1">
              <a:spcBef>
                <a:spcPct val="50000"/>
              </a:spcBef>
            </a:pPr>
            <a:r>
              <a:rPr lang="en-US" sz="2400" b="1" dirty="0">
                <a:solidFill>
                  <a:srgbClr val="FFFFFF"/>
                </a:solidFill>
                <a:latin typeface="+mj-lt"/>
              </a:rPr>
              <a:t>Scientific Review Officer</a:t>
            </a:r>
          </a:p>
          <a:p>
            <a:pPr algn="ctr" eaLnBrk="1" hangingPunct="1">
              <a:spcBef>
                <a:spcPct val="50000"/>
              </a:spcBef>
            </a:pPr>
            <a:r>
              <a:rPr lang="en-US" sz="2400" b="1" dirty="0">
                <a:solidFill>
                  <a:srgbClr val="FFFFFF"/>
                </a:solidFill>
                <a:latin typeface="+mj-lt"/>
              </a:rPr>
              <a:t>(SRO)</a:t>
            </a:r>
          </a:p>
        </p:txBody>
      </p:sp>
    </p:spTree>
    <p:extLst>
      <p:ext uri="{BB962C8B-B14F-4D97-AF65-F5344CB8AC3E}">
        <p14:creationId xmlns:p14="http://schemas.microsoft.com/office/powerpoint/2010/main" val="388440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white">
          <a:xfrm>
            <a:off x="419100" y="1524000"/>
            <a:ext cx="8572500" cy="4191000"/>
          </a:xfrm>
          <a:prstGeom prst="rect">
            <a:avLst/>
          </a:prstGeom>
          <a:noFill/>
          <a:ln w="9525">
            <a:noFill/>
            <a:miter lim="800000"/>
            <a:headEnd/>
            <a:tailEnd/>
          </a:ln>
        </p:spPr>
        <p:txBody>
          <a:bodyPr>
            <a:normAutofit/>
          </a:bodyPr>
          <a:lstStyle/>
          <a:p>
            <a:pPr algn="l" eaLnBrk="1" hangingPunct="1">
              <a:spcBef>
                <a:spcPts val="1200"/>
              </a:spcBef>
              <a:buClr>
                <a:srgbClr val="FFFFFF"/>
              </a:buClr>
              <a:buSzPct val="90000"/>
            </a:pPr>
            <a:r>
              <a:rPr lang="en-US" sz="2600" b="1" i="1" kern="0" dirty="0">
                <a:solidFill>
                  <a:schemeClr val="accent1"/>
                </a:solidFill>
                <a:latin typeface="Arial"/>
              </a:rPr>
              <a:t>Roles and Responsibilities:</a:t>
            </a:r>
            <a:endParaRPr lang="en-US" sz="2600" dirty="0">
              <a:solidFill>
                <a:schemeClr val="accent1"/>
              </a:solidFill>
              <a:effectLst>
                <a:outerShdw blurRad="38100" dist="38100" dir="2700000" algn="tl">
                  <a:srgbClr val="000000"/>
                </a:outerShdw>
              </a:effectLst>
            </a:endParaRPr>
          </a:p>
          <a:p>
            <a:pPr marL="342900" indent="-342900" algn="l" eaLnBrk="1" hangingPunct="1">
              <a:spcBef>
                <a:spcPts val="1200"/>
              </a:spcBef>
              <a:buClr>
                <a:schemeClr val="accent1"/>
              </a:buClr>
              <a:buSzPct val="90000"/>
              <a:buFont typeface="Wingdings" pitchFamily="2" charset="2"/>
              <a:buChar char="v"/>
            </a:pPr>
            <a:r>
              <a:rPr lang="en-US" sz="2000" b="1" dirty="0"/>
              <a:t>Acts as an agent of the GMO</a:t>
            </a:r>
          </a:p>
          <a:p>
            <a:pPr marL="342900" indent="-342900" algn="l" eaLnBrk="1" hangingPunct="1">
              <a:spcBef>
                <a:spcPts val="1200"/>
              </a:spcBef>
              <a:buClr>
                <a:schemeClr val="accent1"/>
              </a:buClr>
              <a:buSzPct val="90000"/>
              <a:buFont typeface="Wingdings" pitchFamily="2" charset="2"/>
              <a:buChar char="v"/>
            </a:pPr>
            <a:r>
              <a:rPr lang="en-US" sz="2000" b="1" dirty="0"/>
              <a:t>Assures compliance with Federal laws and NIH policies and procedures</a:t>
            </a:r>
          </a:p>
          <a:p>
            <a:pPr marL="342900" indent="-342900" algn="l" eaLnBrk="1" hangingPunct="1">
              <a:spcBef>
                <a:spcPts val="1200"/>
              </a:spcBef>
              <a:buClr>
                <a:schemeClr val="accent1"/>
              </a:buClr>
              <a:buSzPct val="90000"/>
              <a:buFont typeface="Wingdings" pitchFamily="2" charset="2"/>
              <a:buChar char="v"/>
            </a:pPr>
            <a:r>
              <a:rPr lang="en-US" sz="2000" b="1" dirty="0"/>
              <a:t>Analyzes grant applications and works with PO prior to award</a:t>
            </a:r>
          </a:p>
          <a:p>
            <a:pPr marL="342900" indent="-342900" algn="l" eaLnBrk="1" hangingPunct="1">
              <a:spcBef>
                <a:spcPts val="1200"/>
              </a:spcBef>
              <a:buClr>
                <a:schemeClr val="accent1"/>
              </a:buClr>
              <a:buSzPct val="90000"/>
              <a:buFont typeface="Wingdings" pitchFamily="2" charset="2"/>
              <a:buChar char="v"/>
            </a:pPr>
            <a:r>
              <a:rPr lang="en-US" sz="2000" b="1" dirty="0"/>
              <a:t>Prepares award for GMO release</a:t>
            </a:r>
          </a:p>
          <a:p>
            <a:pPr marL="342900" indent="-342900" algn="l" eaLnBrk="1" hangingPunct="1">
              <a:spcBef>
                <a:spcPts val="1200"/>
              </a:spcBef>
              <a:buClr>
                <a:schemeClr val="accent1"/>
              </a:buClr>
              <a:buSzPct val="90000"/>
              <a:buFont typeface="Wingdings" pitchFamily="2" charset="2"/>
              <a:buChar char="v"/>
            </a:pPr>
            <a:r>
              <a:rPr lang="en-US" sz="2000" b="1" dirty="0"/>
              <a:t>Reviews and responds to grantee prior approval and re-budgeting requests</a:t>
            </a:r>
          </a:p>
          <a:p>
            <a:pPr marL="342900" indent="-342900" algn="l" eaLnBrk="1" hangingPunct="1">
              <a:spcBef>
                <a:spcPts val="1200"/>
              </a:spcBef>
              <a:buClr>
                <a:schemeClr val="accent1"/>
              </a:buClr>
              <a:buSzPct val="90000"/>
              <a:buFont typeface="Wingdings" pitchFamily="2" charset="2"/>
              <a:buChar char="v"/>
            </a:pPr>
            <a:r>
              <a:rPr lang="en-US" sz="2000" b="1" dirty="0"/>
              <a:t>Assures documentation of official grant files</a:t>
            </a:r>
          </a:p>
          <a:p>
            <a:pPr marL="342900" indent="-342900" algn="l" eaLnBrk="1" hangingPunct="1">
              <a:spcBef>
                <a:spcPts val="1200"/>
              </a:spcBef>
              <a:buClr>
                <a:srgbClr val="86D1EC"/>
              </a:buClr>
              <a:buSzPct val="90000"/>
              <a:buFont typeface="Wingdings" pitchFamily="2" charset="2"/>
              <a:buBlip>
                <a:blip r:embed="rId2"/>
              </a:buBlip>
            </a:pPr>
            <a:endParaRPr lang="en-US" sz="1400" dirty="0">
              <a:solidFill>
                <a:schemeClr val="accent1"/>
              </a:solidFill>
              <a:effectLst>
                <a:outerShdw blurRad="38100" dist="38100" dir="2700000" algn="tl">
                  <a:srgbClr val="000000"/>
                </a:outerShdw>
              </a:effectLst>
            </a:endParaRPr>
          </a:p>
        </p:txBody>
      </p:sp>
      <p:sp>
        <p:nvSpPr>
          <p:cNvPr id="5" name="Rectangle 4"/>
          <p:cNvSpPr/>
          <p:nvPr/>
        </p:nvSpPr>
        <p:spPr>
          <a:xfrm>
            <a:off x="419100" y="5562600"/>
            <a:ext cx="8458200" cy="707886"/>
          </a:xfrm>
          <a:prstGeom prst="rect">
            <a:avLst/>
          </a:prstGeom>
          <a:solidFill>
            <a:srgbClr val="FFC000"/>
          </a:solidFill>
        </p:spPr>
        <p:txBody>
          <a:bodyPr wrap="square">
            <a:spAutoFit/>
          </a:bodyPr>
          <a:lstStyle/>
          <a:p>
            <a:pPr marL="342900" indent="-342900" eaLnBrk="1" hangingPunct="1">
              <a:spcBef>
                <a:spcPct val="20000"/>
              </a:spcBef>
              <a:buClr>
                <a:srgbClr val="86D1EC"/>
              </a:buClr>
              <a:buSzPct val="90000"/>
              <a:buFont typeface="Wingdings" pitchFamily="2" charset="2"/>
              <a:buNone/>
            </a:pPr>
            <a:r>
              <a:rPr lang="en-US" sz="2000" b="1" u="sng" dirty="0">
                <a:solidFill>
                  <a:srgbClr val="FFFFFF"/>
                </a:solidFill>
                <a:effectLst>
                  <a:outerShdw blurRad="38100" dist="38100" dir="2700000" algn="tl">
                    <a:srgbClr val="000000"/>
                  </a:outerShdw>
                </a:effectLst>
                <a:latin typeface="Garamond" pitchFamily="18" charset="0"/>
              </a:rPr>
              <a:t>When to contact</a:t>
            </a:r>
            <a:r>
              <a:rPr lang="en-US" sz="2000" b="1" dirty="0">
                <a:solidFill>
                  <a:srgbClr val="FFFFFF"/>
                </a:solidFill>
                <a:effectLst>
                  <a:outerShdw blurRad="38100" dist="38100" dir="2700000" algn="tl">
                    <a:srgbClr val="000000"/>
                  </a:outerShdw>
                </a:effectLst>
                <a:latin typeface="Garamond" pitchFamily="18" charset="0"/>
              </a:rPr>
              <a:t>: </a:t>
            </a:r>
            <a:r>
              <a:rPr lang="en-US" sz="2000" b="1" i="1" dirty="0">
                <a:solidFill>
                  <a:srgbClr val="FFFFFF"/>
                </a:solidFill>
                <a:effectLst>
                  <a:outerShdw blurRad="38100" dist="38100" dir="2700000" algn="tl">
                    <a:srgbClr val="000000"/>
                  </a:outerShdw>
                </a:effectLst>
                <a:latin typeface="Garamond" pitchFamily="18" charset="0"/>
              </a:rPr>
              <a:t>After</a:t>
            </a:r>
            <a:r>
              <a:rPr lang="en-US" sz="2000" b="1" dirty="0">
                <a:solidFill>
                  <a:srgbClr val="FFFFFF"/>
                </a:solidFill>
                <a:effectLst>
                  <a:outerShdw blurRad="38100" dist="38100" dir="2700000" algn="tl">
                    <a:srgbClr val="000000"/>
                  </a:outerShdw>
                </a:effectLst>
                <a:latin typeface="Garamond" pitchFamily="18" charset="0"/>
              </a:rPr>
              <a:t> receiving a potentially fundable score through the issuance of awards until close out</a:t>
            </a:r>
          </a:p>
        </p:txBody>
      </p:sp>
      <p:sp>
        <p:nvSpPr>
          <p:cNvPr id="7" name="Oval 6" descr="Grants Management Specialist (GMS, GMO)">
            <a:extLst>
              <a:ext uri="{FF2B5EF4-FFF2-40B4-BE49-F238E27FC236}">
                <a16:creationId xmlns:a16="http://schemas.microsoft.com/office/drawing/2014/main" id="{6B62999C-8548-49FE-B8BE-C82D40977F52}"/>
              </a:ext>
            </a:extLst>
          </p:cNvPr>
          <p:cNvSpPr>
            <a:spLocks noChangeArrowheads="1"/>
          </p:cNvSpPr>
          <p:nvPr/>
        </p:nvSpPr>
        <p:spPr bwMode="auto">
          <a:xfrm>
            <a:off x="4800600" y="134779"/>
            <a:ext cx="4190999" cy="1905000"/>
          </a:xfrm>
          <a:prstGeom prst="ellipse">
            <a:avLst/>
          </a:prstGeom>
          <a:solidFill>
            <a:srgbClr val="FFC000"/>
          </a:solidFill>
          <a:ln w="38100">
            <a:solidFill>
              <a:schemeClr val="tx1"/>
            </a:solidFill>
            <a:miter lim="800000"/>
            <a:headEnd/>
            <a:tailEnd/>
          </a:ln>
          <a:effectLst/>
        </p:spPr>
        <p:txBody>
          <a:bodyPr wrap="none" anchor="ctr"/>
          <a:lstStyle/>
          <a:p>
            <a:pPr algn="ctr" eaLnBrk="1" hangingPunct="1">
              <a:spcBef>
                <a:spcPct val="50000"/>
              </a:spcBef>
            </a:pPr>
            <a:endParaRPr lang="en-US" sz="2400" b="1" dirty="0">
              <a:solidFill>
                <a:srgbClr val="FFFFFF"/>
              </a:solidFill>
              <a:latin typeface="+mj-lt"/>
            </a:endParaRPr>
          </a:p>
        </p:txBody>
      </p:sp>
      <p:sp>
        <p:nvSpPr>
          <p:cNvPr id="6" name="Rectangle 5"/>
          <p:cNvSpPr/>
          <p:nvPr/>
        </p:nvSpPr>
        <p:spPr>
          <a:xfrm>
            <a:off x="5281714" y="487114"/>
            <a:ext cx="3228769" cy="1200329"/>
          </a:xfrm>
          <a:prstGeom prst="rect">
            <a:avLst/>
          </a:prstGeom>
        </p:spPr>
        <p:txBody>
          <a:bodyPr wrap="none">
            <a:spAutoFit/>
          </a:bodyPr>
          <a:lstStyle/>
          <a:p>
            <a:pPr algn="ctr"/>
            <a:r>
              <a:rPr lang="en-US" sz="2400" b="1" dirty="0">
                <a:solidFill>
                  <a:srgbClr val="FFFFFF"/>
                </a:solidFill>
                <a:latin typeface="+mj-lt"/>
              </a:rPr>
              <a:t>Grants Management </a:t>
            </a:r>
          </a:p>
          <a:p>
            <a:pPr algn="ctr"/>
            <a:r>
              <a:rPr lang="en-US" sz="2400" b="1" dirty="0">
                <a:solidFill>
                  <a:srgbClr val="FFFFFF"/>
                </a:solidFill>
                <a:latin typeface="+mj-lt"/>
              </a:rPr>
              <a:t>Specialist</a:t>
            </a:r>
          </a:p>
          <a:p>
            <a:pPr algn="ctr"/>
            <a:r>
              <a:rPr lang="en-US" sz="2400" b="1" dirty="0">
                <a:solidFill>
                  <a:srgbClr val="FFFFFF"/>
                </a:solidFill>
                <a:latin typeface="+mj-lt"/>
              </a:rPr>
              <a:t>(GMS, GMO) </a:t>
            </a:r>
          </a:p>
        </p:txBody>
      </p:sp>
    </p:spTree>
    <p:extLst>
      <p:ext uri="{BB962C8B-B14F-4D97-AF65-F5344CB8AC3E}">
        <p14:creationId xmlns:p14="http://schemas.microsoft.com/office/powerpoint/2010/main" val="77358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66933" y="175092"/>
            <a:ext cx="8229600" cy="1143000"/>
          </a:xfrm>
        </p:spPr>
        <p:txBody>
          <a:bodyPr/>
          <a:lstStyle/>
          <a:p>
            <a:pPr>
              <a:defRPr/>
            </a:pPr>
            <a:r>
              <a:rPr lang="en-US" sz="3600" b="1" dirty="0">
                <a:solidFill>
                  <a:schemeClr val="accent1"/>
                </a:solidFill>
              </a:rPr>
              <a:t>Know</a:t>
            </a:r>
            <a:r>
              <a:rPr lang="en-US" sz="3600" b="1" dirty="0"/>
              <a:t> </a:t>
            </a:r>
            <a:r>
              <a:rPr lang="en-US" sz="3600" b="1" dirty="0">
                <a:solidFill>
                  <a:srgbClr val="FF0000"/>
                </a:solidFill>
              </a:rPr>
              <a:t>who</a:t>
            </a:r>
            <a:r>
              <a:rPr lang="en-US" sz="3600" b="1" dirty="0"/>
              <a:t> to talk to and </a:t>
            </a:r>
            <a:r>
              <a:rPr lang="en-US" sz="3600" b="1" dirty="0">
                <a:solidFill>
                  <a:srgbClr val="FF0000"/>
                </a:solidFill>
              </a:rPr>
              <a:t>when</a:t>
            </a:r>
            <a:r>
              <a:rPr lang="en-US" sz="3600" b="1" dirty="0"/>
              <a:t>…</a:t>
            </a:r>
          </a:p>
        </p:txBody>
      </p:sp>
      <p:grpSp>
        <p:nvGrpSpPr>
          <p:cNvPr id="8196" name="Group 4" descr=" Life cycle of a grant, the graphic depicts a circle of arrows with text describing the steps in the grant process.  The right half describes events prior to review and the left half describes events after the review."/>
          <p:cNvGrpSpPr>
            <a:grpSpLocks noGrp="1" noChangeAspect="1"/>
          </p:cNvGrpSpPr>
          <p:nvPr/>
        </p:nvGrpSpPr>
        <p:grpSpPr bwMode="auto">
          <a:xfrm>
            <a:off x="1979022" y="995902"/>
            <a:ext cx="5734051" cy="5867400"/>
            <a:chOff x="1281" y="1022"/>
            <a:chExt cx="3612" cy="3072"/>
          </a:xfrm>
        </p:grpSpPr>
        <p:sp>
          <p:nvSpPr>
            <p:cNvPr id="8202" name="AutoShape 5"/>
            <p:cNvSpPr>
              <a:spLocks noChangeAspect="1" noChangeArrowheads="1" noTextEdit="1"/>
            </p:cNvSpPr>
            <p:nvPr/>
          </p:nvSpPr>
          <p:spPr bwMode="auto">
            <a:xfrm>
              <a:off x="1281" y="1022"/>
              <a:ext cx="3279" cy="3072"/>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203" name="_s12294"/>
            <p:cNvSpPr>
              <a:spLocks noChangeArrowheads="1" noTextEdit="1"/>
            </p:cNvSpPr>
            <p:nvPr/>
          </p:nvSpPr>
          <p:spPr bwMode="auto">
            <a:xfrm>
              <a:off x="2190" y="1208"/>
              <a:ext cx="1445" cy="1445"/>
            </a:xfrm>
            <a:custGeom>
              <a:avLst/>
              <a:gdLst>
                <a:gd name="T0" fmla="*/ 3 w 21600"/>
                <a:gd name="T1" fmla="*/ 0 h 21600"/>
                <a:gd name="T2" fmla="*/ 2 w 21600"/>
                <a:gd name="T3" fmla="*/ 1 h 21600"/>
                <a:gd name="T4" fmla="*/ 3 w 21600"/>
                <a:gd name="T5" fmla="*/ 1 h 21600"/>
                <a:gd name="T6" fmla="*/ 4 w 21600"/>
                <a:gd name="T7" fmla="*/ -1 h 21600"/>
                <a:gd name="T8" fmla="*/ 5 w 21600"/>
                <a:gd name="T9" fmla="*/ 1 h 21600"/>
                <a:gd name="T10" fmla="*/ 3 w 21600"/>
                <a:gd name="T11" fmla="*/ 2 h 21600"/>
                <a:gd name="T12" fmla="*/ 0 60000 65536"/>
                <a:gd name="T13" fmla="*/ 0 60000 65536"/>
                <a:gd name="T14" fmla="*/ 0 60000 65536"/>
                <a:gd name="T15" fmla="*/ 0 60000 65536"/>
                <a:gd name="T16" fmla="*/ 0 60000 65536"/>
                <a:gd name="T17" fmla="*/ 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rgbClr val="719501"/>
            </a:solidFill>
            <a:ln w="9525">
              <a:solidFill>
                <a:schemeClr val="tx1"/>
              </a:solidFill>
              <a:miter lim="800000"/>
              <a:headEnd/>
              <a:tailEnd/>
            </a:ln>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204" name="_s12295"/>
            <p:cNvSpPr>
              <a:spLocks noChangeArrowheads="1" noTextEdit="1"/>
            </p:cNvSpPr>
            <p:nvPr/>
          </p:nvSpPr>
          <p:spPr bwMode="auto">
            <a:xfrm rot="4320000">
              <a:off x="2649" y="1541"/>
              <a:ext cx="1445" cy="1445"/>
            </a:xfrm>
            <a:custGeom>
              <a:avLst/>
              <a:gdLst>
                <a:gd name="T0" fmla="*/ 3 w 21600"/>
                <a:gd name="T1" fmla="*/ 0 h 21600"/>
                <a:gd name="T2" fmla="*/ 2 w 21600"/>
                <a:gd name="T3" fmla="*/ 1 h 21600"/>
                <a:gd name="T4" fmla="*/ 3 w 21600"/>
                <a:gd name="T5" fmla="*/ 1 h 21600"/>
                <a:gd name="T6" fmla="*/ 4 w 21600"/>
                <a:gd name="T7" fmla="*/ -1 h 21600"/>
                <a:gd name="T8" fmla="*/ 5 w 21600"/>
                <a:gd name="T9" fmla="*/ 1 h 21600"/>
                <a:gd name="T10" fmla="*/ 3 w 21600"/>
                <a:gd name="T11" fmla="*/ 2 h 21600"/>
                <a:gd name="T12" fmla="*/ 0 60000 65536"/>
                <a:gd name="T13" fmla="*/ 0 60000 65536"/>
                <a:gd name="T14" fmla="*/ 0 60000 65536"/>
                <a:gd name="T15" fmla="*/ 0 60000 65536"/>
                <a:gd name="T16" fmla="*/ 0 60000 65536"/>
                <a:gd name="T17" fmla="*/ 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rgbClr val="719500"/>
            </a:solidFill>
            <a:ln w="9525">
              <a:solidFill>
                <a:schemeClr val="tx1"/>
              </a:solidFill>
              <a:miter lim="800000"/>
              <a:headEnd/>
              <a:tailEnd/>
            </a:ln>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205" name="_s12296"/>
            <p:cNvSpPr>
              <a:spLocks noChangeArrowheads="1" noTextEdit="1"/>
            </p:cNvSpPr>
            <p:nvPr/>
          </p:nvSpPr>
          <p:spPr bwMode="auto">
            <a:xfrm rot="8640000">
              <a:off x="2757" y="2022"/>
              <a:ext cx="1445" cy="1445"/>
            </a:xfrm>
            <a:custGeom>
              <a:avLst/>
              <a:gdLst>
                <a:gd name="T0" fmla="*/ 3 w 21600"/>
                <a:gd name="T1" fmla="*/ 0 h 21600"/>
                <a:gd name="T2" fmla="*/ 2 w 21600"/>
                <a:gd name="T3" fmla="*/ 1 h 21600"/>
                <a:gd name="T4" fmla="*/ 3 w 21600"/>
                <a:gd name="T5" fmla="*/ 1 h 21600"/>
                <a:gd name="T6" fmla="*/ 4 w 21600"/>
                <a:gd name="T7" fmla="*/ -1 h 21600"/>
                <a:gd name="T8" fmla="*/ 5 w 21600"/>
                <a:gd name="T9" fmla="*/ 1 h 21600"/>
                <a:gd name="T10" fmla="*/ 3 w 21600"/>
                <a:gd name="T11" fmla="*/ 2 h 21600"/>
                <a:gd name="T12" fmla="*/ 0 60000 65536"/>
                <a:gd name="T13" fmla="*/ 0 60000 65536"/>
                <a:gd name="T14" fmla="*/ 0 60000 65536"/>
                <a:gd name="T15" fmla="*/ 0 60000 65536"/>
                <a:gd name="T16" fmla="*/ 0 60000 65536"/>
                <a:gd name="T17" fmla="*/ 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rgbClr val="719500"/>
            </a:solidFill>
            <a:ln w="9525">
              <a:solidFill>
                <a:schemeClr val="tx1"/>
              </a:solidFill>
              <a:miter lim="800000"/>
              <a:headEnd/>
              <a:tailEnd/>
            </a:ln>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206" name="_s12297"/>
            <p:cNvSpPr>
              <a:spLocks noChangeArrowheads="1" noTextEdit="1"/>
            </p:cNvSpPr>
            <p:nvPr/>
          </p:nvSpPr>
          <p:spPr bwMode="auto">
            <a:xfrm rot="-8640000">
              <a:off x="1713" y="1900"/>
              <a:ext cx="1445" cy="1444"/>
            </a:xfrm>
            <a:custGeom>
              <a:avLst/>
              <a:gdLst>
                <a:gd name="T0" fmla="*/ 3 w 21600"/>
                <a:gd name="T1" fmla="*/ 0 h 21600"/>
                <a:gd name="T2" fmla="*/ 2 w 21600"/>
                <a:gd name="T3" fmla="*/ 1 h 21600"/>
                <a:gd name="T4" fmla="*/ 3 w 21600"/>
                <a:gd name="T5" fmla="*/ 1 h 21600"/>
                <a:gd name="T6" fmla="*/ 4 w 21600"/>
                <a:gd name="T7" fmla="*/ -1 h 21600"/>
                <a:gd name="T8" fmla="*/ 5 w 21600"/>
                <a:gd name="T9" fmla="*/ 1 h 21600"/>
                <a:gd name="T10" fmla="*/ 3 w 21600"/>
                <a:gd name="T11" fmla="*/ 2 h 21600"/>
                <a:gd name="T12" fmla="*/ 0 60000 65536"/>
                <a:gd name="T13" fmla="*/ 0 60000 65536"/>
                <a:gd name="T14" fmla="*/ 0 60000 65536"/>
                <a:gd name="T15" fmla="*/ 0 60000 65536"/>
                <a:gd name="T16" fmla="*/ 0 60000 65536"/>
                <a:gd name="T17" fmla="*/ 0 60000 65536"/>
                <a:gd name="T18" fmla="*/ 3169 w 21600"/>
                <a:gd name="T19" fmla="*/ 3156 h 21600"/>
                <a:gd name="T20" fmla="*/ 18431 w 21600"/>
                <a:gd name="T21" fmla="*/ 1844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rgbClr val="719500"/>
            </a:solidFill>
            <a:ln w="9525">
              <a:solidFill>
                <a:schemeClr val="tx1"/>
              </a:solidFill>
              <a:miter lim="800000"/>
              <a:headEnd/>
              <a:tailEnd/>
            </a:ln>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207" name="_s12298"/>
            <p:cNvSpPr>
              <a:spLocks noChangeArrowheads="1" noTextEdit="1"/>
            </p:cNvSpPr>
            <p:nvPr/>
          </p:nvSpPr>
          <p:spPr bwMode="auto">
            <a:xfrm rot="17280000">
              <a:off x="1576" y="1479"/>
              <a:ext cx="1444" cy="1445"/>
            </a:xfrm>
            <a:custGeom>
              <a:avLst/>
              <a:gdLst>
                <a:gd name="T0" fmla="*/ 3 w 21600"/>
                <a:gd name="T1" fmla="*/ 0 h 21600"/>
                <a:gd name="T2" fmla="*/ 2 w 21600"/>
                <a:gd name="T3" fmla="*/ 1 h 21600"/>
                <a:gd name="T4" fmla="*/ 3 w 21600"/>
                <a:gd name="T5" fmla="*/ 1 h 21600"/>
                <a:gd name="T6" fmla="*/ 4 w 21600"/>
                <a:gd name="T7" fmla="*/ -1 h 21600"/>
                <a:gd name="T8" fmla="*/ 5 w 21600"/>
                <a:gd name="T9" fmla="*/ 1 h 21600"/>
                <a:gd name="T10" fmla="*/ 3 w 21600"/>
                <a:gd name="T11" fmla="*/ 2 h 21600"/>
                <a:gd name="T12" fmla="*/ 0 60000 65536"/>
                <a:gd name="T13" fmla="*/ 0 60000 65536"/>
                <a:gd name="T14" fmla="*/ 0 60000 65536"/>
                <a:gd name="T15" fmla="*/ 0 60000 65536"/>
                <a:gd name="T16" fmla="*/ 0 60000 65536"/>
                <a:gd name="T17" fmla="*/ 0 60000 65536"/>
                <a:gd name="T18" fmla="*/ 3156 w 21600"/>
                <a:gd name="T19" fmla="*/ 3169 h 21600"/>
                <a:gd name="T20" fmla="*/ 18444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rgbClr val="719500"/>
            </a:solidFill>
            <a:ln w="9525">
              <a:solidFill>
                <a:schemeClr val="tx1"/>
              </a:solidFill>
              <a:miter lim="800000"/>
              <a:headEnd/>
              <a:tailEnd/>
            </a:ln>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208" name="_s12299"/>
            <p:cNvSpPr>
              <a:spLocks noChangeArrowheads="1"/>
            </p:cNvSpPr>
            <p:nvPr/>
          </p:nvSpPr>
          <p:spPr bwMode="auto">
            <a:xfrm>
              <a:off x="3222" y="1186"/>
              <a:ext cx="1353" cy="531"/>
            </a:xfrm>
            <a:prstGeom prst="rect">
              <a:avLst/>
            </a:prstGeom>
            <a:noFill/>
            <a:ln w="9525">
              <a:noFill/>
              <a:miter lim="800000"/>
              <a:headEnd/>
              <a:tailEnd/>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CSR Receipt &amp; Referral Officer </a:t>
              </a:r>
              <a:r>
                <a:rPr kumimoji="0" lang="en-US" sz="1600" b="1"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receives and makes assignments</a:t>
              </a:r>
            </a:p>
          </p:txBody>
        </p:sp>
        <p:sp>
          <p:nvSpPr>
            <p:cNvPr id="8209" name="_s12300"/>
            <p:cNvSpPr>
              <a:spLocks noChangeArrowheads="1"/>
            </p:cNvSpPr>
            <p:nvPr/>
          </p:nvSpPr>
          <p:spPr bwMode="auto">
            <a:xfrm>
              <a:off x="2173" y="3157"/>
              <a:ext cx="1322" cy="805"/>
            </a:xfrm>
            <a:prstGeom prst="rect">
              <a:avLst/>
            </a:prstGeom>
            <a:noFill/>
            <a:ln w="9525">
              <a:noFill/>
              <a:miter lim="800000"/>
              <a:headEnd/>
              <a:tailEnd/>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Arial" pitchFamily="34" charset="0"/>
                  <a:ea typeface="+mn-ea"/>
                  <a:cs typeface="Arial" pitchFamily="34" charset="0"/>
                </a:rPr>
                <a:t>Upper half applications receive a priority score/percentile; Summary Statement prepared for all applications</a:t>
              </a:r>
            </a:p>
          </p:txBody>
        </p:sp>
        <p:sp>
          <p:nvSpPr>
            <p:cNvPr id="8210" name="_s12301"/>
            <p:cNvSpPr>
              <a:spLocks noChangeArrowheads="1"/>
            </p:cNvSpPr>
            <p:nvPr/>
          </p:nvSpPr>
          <p:spPr bwMode="auto">
            <a:xfrm>
              <a:off x="1801" y="1093"/>
              <a:ext cx="869" cy="557"/>
            </a:xfrm>
            <a:prstGeom prst="rect">
              <a:avLst/>
            </a:prstGeom>
            <a:noFill/>
            <a:ln w="9525">
              <a:noFill/>
              <a:miter lim="800000"/>
              <a:headEnd/>
              <a:tailEnd/>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highlight>
                    <a:srgbClr val="FFFF00"/>
                  </a:highlight>
                  <a:uLnTx/>
                  <a:uFillTx/>
                  <a:latin typeface="Arial" pitchFamily="34" charset="0"/>
                  <a:ea typeface="+mn-ea"/>
                  <a:cs typeface="Arial" pitchFamily="34" charset="0"/>
                </a:rPr>
                <a:t>PI and AOR</a:t>
              </a:r>
              <a:r>
                <a:rPr kumimoji="0" lang="en-US" sz="1600" b="1" i="0" u="none" strike="noStrike" kern="1200" cap="none" spc="0" normalizeH="0" baseline="0" noProof="0" dirty="0">
                  <a:ln>
                    <a:noFill/>
                  </a:ln>
                  <a:solidFill>
                    <a:prstClr val="black">
                      <a:lumMod val="65000"/>
                      <a:lumOff val="35000"/>
                    </a:prstClr>
                  </a:solidFill>
                  <a:effectLst/>
                  <a:highlight>
                    <a:srgbClr val="FFFF00"/>
                  </a:highlight>
                  <a:uLnTx/>
                  <a:uFillTx/>
                  <a:latin typeface="Arial" pitchFamily="34" charset="0"/>
                  <a:ea typeface="+mn-ea"/>
                  <a:cs typeface="Arial" pitchFamily="34" charset="0"/>
                </a:rPr>
                <a:t> submit application</a:t>
              </a:r>
            </a:p>
          </p:txBody>
        </p:sp>
        <p:sp>
          <p:nvSpPr>
            <p:cNvPr id="8211" name="_s12302"/>
            <p:cNvSpPr>
              <a:spLocks noChangeArrowheads="1"/>
            </p:cNvSpPr>
            <p:nvPr/>
          </p:nvSpPr>
          <p:spPr bwMode="auto">
            <a:xfrm>
              <a:off x="3719" y="2497"/>
              <a:ext cx="1174" cy="531"/>
            </a:xfrm>
            <a:prstGeom prst="rect">
              <a:avLst/>
            </a:prstGeom>
            <a:noFill/>
            <a:ln w="9525">
              <a:noFill/>
              <a:miter lim="800000"/>
              <a:headEnd/>
              <a:tailEnd/>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SRO</a:t>
              </a:r>
              <a:r>
                <a:rPr kumimoji="0" lang="en-US" sz="1600" b="1" i="0" u="none" strike="noStrike" kern="1200" cap="none" spc="0" normalizeH="0" baseline="0" noProof="0" dirty="0">
                  <a:ln>
                    <a:noFill/>
                  </a:ln>
                  <a:effectLst/>
                  <a:uLnTx/>
                  <a:uFillTx/>
                  <a:latin typeface="Arial" pitchFamily="34" charset="0"/>
                  <a:ea typeface="+mn-ea"/>
                  <a:cs typeface="Arial" pitchFamily="34" charset="0"/>
                </a:rPr>
                <a:t> assigns reviewers; study section reviews application</a:t>
              </a:r>
            </a:p>
          </p:txBody>
        </p:sp>
        <p:sp>
          <p:nvSpPr>
            <p:cNvPr id="8212" name="_s12303"/>
            <p:cNvSpPr>
              <a:spLocks noChangeArrowheads="1"/>
            </p:cNvSpPr>
            <p:nvPr/>
          </p:nvSpPr>
          <p:spPr bwMode="auto">
            <a:xfrm>
              <a:off x="1281" y="2299"/>
              <a:ext cx="960" cy="531"/>
            </a:xfrm>
            <a:prstGeom prst="rect">
              <a:avLst/>
            </a:prstGeom>
            <a:noFill/>
            <a:ln w="9525">
              <a:noFill/>
              <a:miter lim="800000"/>
              <a:headEnd/>
              <a:tailEnd/>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PI</a:t>
              </a:r>
              <a:r>
                <a:rPr kumimoji="0" lang="en-US" sz="1600" b="1" i="0" u="none" strike="noStrike" kern="1200" cap="none" spc="0" normalizeH="0" baseline="0" noProof="0" dirty="0">
                  <a:ln>
                    <a:noFill/>
                  </a:ln>
                  <a:effectLst/>
                  <a:uLnTx/>
                  <a:uFillTx/>
                  <a:latin typeface="Arial" pitchFamily="34" charset="0"/>
                  <a:ea typeface="+mn-ea"/>
                  <a:cs typeface="Arial" pitchFamily="34" charset="0"/>
                </a:rPr>
                <a:t> revises and resubmit A1 application</a:t>
              </a:r>
            </a:p>
          </p:txBody>
        </p:sp>
      </p:grpSp>
      <p:sp>
        <p:nvSpPr>
          <p:cNvPr id="8197" name="AutoShape 16">
            <a:extLst>
              <a:ext uri="{C183D7F6-B498-43B3-948B-1728B52AA6E4}">
                <adec:decorative xmlns:adec="http://schemas.microsoft.com/office/drawing/2017/decorative" xmlns="" val="1"/>
              </a:ext>
            </a:extLst>
          </p:cNvPr>
          <p:cNvSpPr>
            <a:spLocks noChangeArrowheads="1"/>
          </p:cNvSpPr>
          <p:nvPr/>
        </p:nvSpPr>
        <p:spPr bwMode="auto">
          <a:xfrm rot="5400000">
            <a:off x="1482821" y="4577705"/>
            <a:ext cx="838200" cy="3200400"/>
          </a:xfrm>
          <a:prstGeom prst="curvedLeftArrow">
            <a:avLst>
              <a:gd name="adj1" fmla="val 39932"/>
              <a:gd name="adj2" fmla="val 151331"/>
              <a:gd name="adj3" fmla="val 38444"/>
            </a:avLst>
          </a:prstGeom>
          <a:solidFill>
            <a:srgbClr val="7195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198" name="Text Box 17"/>
          <p:cNvSpPr txBox="1">
            <a:spLocks noChangeArrowheads="1"/>
          </p:cNvSpPr>
          <p:nvPr/>
        </p:nvSpPr>
        <p:spPr bwMode="auto">
          <a:xfrm>
            <a:off x="140726" y="3741276"/>
            <a:ext cx="1761195" cy="120032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IC </a:t>
            </a:r>
            <a:r>
              <a:rPr lang="en-US" b="1" dirty="0">
                <a:solidFill>
                  <a:prstClr val="black"/>
                </a:solidFill>
              </a:rPr>
              <a:t>determines funding plan and </a:t>
            </a: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funds application</a:t>
            </a:r>
          </a:p>
        </p:txBody>
      </p:sp>
      <p:sp>
        <p:nvSpPr>
          <p:cNvPr id="20" name="TextBox 19"/>
          <p:cNvSpPr txBox="1">
            <a:spLocks noChangeArrowheads="1"/>
          </p:cNvSpPr>
          <p:nvPr/>
        </p:nvSpPr>
        <p:spPr bwMode="auto">
          <a:xfrm>
            <a:off x="5811118" y="2742357"/>
            <a:ext cx="1673705" cy="40011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SRO</a:t>
            </a:r>
          </a:p>
        </p:txBody>
      </p:sp>
      <p:sp>
        <p:nvSpPr>
          <p:cNvPr id="21" name="TextBox 20"/>
          <p:cNvSpPr txBox="1">
            <a:spLocks noChangeArrowheads="1"/>
          </p:cNvSpPr>
          <p:nvPr/>
        </p:nvSpPr>
        <p:spPr bwMode="auto">
          <a:xfrm>
            <a:off x="1494439" y="2665073"/>
            <a:ext cx="1562100" cy="40011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PO</a:t>
            </a:r>
          </a:p>
        </p:txBody>
      </p:sp>
      <p:sp>
        <p:nvSpPr>
          <p:cNvPr id="2" name="TextBox 1"/>
          <p:cNvSpPr txBox="1"/>
          <p:nvPr/>
        </p:nvSpPr>
        <p:spPr>
          <a:xfrm>
            <a:off x="55363" y="3378815"/>
            <a:ext cx="206789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PO and GMO</a:t>
            </a:r>
          </a:p>
        </p:txBody>
      </p:sp>
      <p:sp>
        <p:nvSpPr>
          <p:cNvPr id="23" name="Text Box 18">
            <a:extLst>
              <a:ext uri="{FF2B5EF4-FFF2-40B4-BE49-F238E27FC236}">
                <a16:creationId xmlns:a16="http://schemas.microsoft.com/office/drawing/2014/main" id="{9FB72907-8CC3-4DD4-A6A7-F31F45A2068A}"/>
              </a:ext>
            </a:extLst>
          </p:cNvPr>
          <p:cNvSpPr txBox="1">
            <a:spLocks noChangeArrowheads="1"/>
          </p:cNvSpPr>
          <p:nvPr/>
        </p:nvSpPr>
        <p:spPr bwMode="auto">
          <a:xfrm>
            <a:off x="81245" y="2656271"/>
            <a:ext cx="2129585" cy="83099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B050"/>
                </a:solidFill>
                <a:effectLst/>
                <a:highlight>
                  <a:srgbClr val="FFFF00"/>
                </a:highlight>
                <a:uLnTx/>
                <a:uFillTx/>
                <a:latin typeface="Arial Black" panose="020B0A04020102020204" pitchFamily="34" charset="0"/>
                <a:ea typeface="+mn-ea"/>
                <a:cs typeface="Arial" pitchFamily="34" charset="0"/>
              </a:rPr>
              <a:t>$</a:t>
            </a:r>
            <a:r>
              <a:rPr kumimoji="0" lang="en-US" sz="2400" b="1" i="0" u="none" strike="noStrike" kern="1200" cap="none" spc="0" normalizeH="0" baseline="0" noProof="0" dirty="0" err="1">
                <a:ln>
                  <a:noFill/>
                </a:ln>
                <a:solidFill>
                  <a:srgbClr val="00B050"/>
                </a:solidFill>
                <a:effectLst/>
                <a:highlight>
                  <a:srgbClr val="FFFF00"/>
                </a:highlight>
                <a:uLnTx/>
                <a:uFillTx/>
                <a:latin typeface="Arial Black" panose="020B0A04020102020204" pitchFamily="34" charset="0"/>
                <a:ea typeface="+mn-ea"/>
                <a:cs typeface="Arial" pitchFamily="34" charset="0"/>
              </a:rPr>
              <a:t>NoA</a:t>
            </a:r>
            <a:endParaRPr kumimoji="0" lang="en-US" sz="2400" b="1" i="0" u="none" strike="noStrike" kern="1200" cap="none" spc="0" normalizeH="0" baseline="0" noProof="0" dirty="0">
              <a:ln>
                <a:noFill/>
              </a:ln>
              <a:solidFill>
                <a:srgbClr val="00B050"/>
              </a:solidFill>
              <a:effectLst/>
              <a:highlight>
                <a:srgbClr val="FFFF00"/>
              </a:highlight>
              <a:uLnTx/>
              <a:uFillTx/>
              <a:latin typeface="Arial Black" panose="020B0A04020102020204"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50"/>
                </a:solidFill>
                <a:effectLst/>
                <a:highlight>
                  <a:srgbClr val="FFFF00"/>
                </a:highlight>
                <a:uLnTx/>
                <a:uFillTx/>
                <a:latin typeface="Arial Black" panose="020B0A04020102020204" pitchFamily="34" charset="0"/>
                <a:ea typeface="+mn-ea"/>
                <a:cs typeface="Arial" pitchFamily="34" charset="0"/>
              </a:rPr>
              <a:t>Notice of award</a:t>
            </a:r>
            <a:endParaRPr kumimoji="0" lang="en-US" sz="2400" b="1" i="0" u="none" strike="noStrike" kern="1200" cap="none" spc="0" normalizeH="0" baseline="0" noProof="0" dirty="0">
              <a:ln>
                <a:noFill/>
              </a:ln>
              <a:solidFill>
                <a:srgbClr val="00B050"/>
              </a:solidFill>
              <a:effectLst/>
              <a:highlight>
                <a:srgbClr val="FFFF00"/>
              </a:highlight>
              <a:uLnTx/>
              <a:uFillTx/>
              <a:latin typeface="Arial Black" panose="020B0A04020102020204" pitchFamily="34" charset="0"/>
              <a:ea typeface="+mn-ea"/>
              <a:cs typeface="Arial" pitchFamily="34" charset="0"/>
            </a:endParaRPr>
          </a:p>
        </p:txBody>
      </p:sp>
      <p:sp>
        <p:nvSpPr>
          <p:cNvPr id="25" name="_s12298">
            <a:extLst>
              <a:ext uri="{FF2B5EF4-FFF2-40B4-BE49-F238E27FC236}">
                <a16:creationId xmlns:a16="http://schemas.microsoft.com/office/drawing/2014/main" id="{441405F4-9D84-423A-AAC5-3778AC591D8B}"/>
              </a:ext>
              <a:ext uri="{C183D7F6-B498-43B3-948B-1728B52AA6E4}">
                <adec:decorative xmlns:adec="http://schemas.microsoft.com/office/drawing/2017/decorative" xmlns="" val="1"/>
              </a:ext>
            </a:extLst>
          </p:cNvPr>
          <p:cNvSpPr>
            <a:spLocks noChangeArrowheads="1" noTextEdit="1"/>
          </p:cNvSpPr>
          <p:nvPr/>
        </p:nvSpPr>
        <p:spPr bwMode="auto">
          <a:xfrm rot="7918099">
            <a:off x="3233803" y="1313656"/>
            <a:ext cx="2757984" cy="2293938"/>
          </a:xfrm>
          <a:custGeom>
            <a:avLst/>
            <a:gdLst>
              <a:gd name="T0" fmla="*/ 3 w 21600"/>
              <a:gd name="T1" fmla="*/ 0 h 21600"/>
              <a:gd name="T2" fmla="*/ 2 w 21600"/>
              <a:gd name="T3" fmla="*/ 1 h 21600"/>
              <a:gd name="T4" fmla="*/ 3 w 21600"/>
              <a:gd name="T5" fmla="*/ 1 h 21600"/>
              <a:gd name="T6" fmla="*/ 4 w 21600"/>
              <a:gd name="T7" fmla="*/ -1 h 21600"/>
              <a:gd name="T8" fmla="*/ 5 w 21600"/>
              <a:gd name="T9" fmla="*/ 1 h 21600"/>
              <a:gd name="T10" fmla="*/ 3 w 21600"/>
              <a:gd name="T11" fmla="*/ 2 h 21600"/>
              <a:gd name="T12" fmla="*/ 0 60000 65536"/>
              <a:gd name="T13" fmla="*/ 0 60000 65536"/>
              <a:gd name="T14" fmla="*/ 0 60000 65536"/>
              <a:gd name="T15" fmla="*/ 0 60000 65536"/>
              <a:gd name="T16" fmla="*/ 0 60000 65536"/>
              <a:gd name="T17" fmla="*/ 0 60000 65536"/>
              <a:gd name="T18" fmla="*/ 3156 w 21600"/>
              <a:gd name="T19" fmla="*/ 3169 h 21600"/>
              <a:gd name="T20" fmla="*/ 18444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rgbClr val="719500"/>
          </a:solidFill>
          <a:ln w="9525">
            <a:solidFill>
              <a:schemeClr val="tx1"/>
            </a:solidFill>
            <a:miter lim="800000"/>
            <a:headEnd/>
            <a:tailEnd/>
          </a:ln>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 name="TextBox 3">
            <a:extLst>
              <a:ext uri="{FF2B5EF4-FFF2-40B4-BE49-F238E27FC236}">
                <a16:creationId xmlns:a16="http://schemas.microsoft.com/office/drawing/2014/main" id="{AF714CC7-28A9-4AAF-9BC7-F368251D91F2}"/>
              </a:ext>
            </a:extLst>
          </p:cNvPr>
          <p:cNvSpPr txBox="1"/>
          <p:nvPr/>
        </p:nvSpPr>
        <p:spPr>
          <a:xfrm>
            <a:off x="4344075" y="3549184"/>
            <a:ext cx="1851552" cy="584775"/>
          </a:xfrm>
          <a:prstGeom prst="rect">
            <a:avLst/>
          </a:prstGeom>
          <a:noFill/>
        </p:spPr>
        <p:txBody>
          <a:bodyPr wrap="square" rtlCol="0">
            <a:spAutoFit/>
          </a:bodyPr>
          <a:lstStyle/>
          <a:p>
            <a:r>
              <a:rPr lang="en-US" sz="1600" b="1" dirty="0">
                <a:solidFill>
                  <a:srgbClr val="C00000"/>
                </a:solidFill>
              </a:rPr>
              <a:t>PO </a:t>
            </a:r>
            <a:r>
              <a:rPr lang="en-US" sz="1600" b="1" dirty="0"/>
              <a:t>assigned by funding IC</a:t>
            </a:r>
            <a:endParaRPr lang="en-US" sz="1600" dirty="0"/>
          </a:p>
        </p:txBody>
      </p:sp>
      <p:cxnSp>
        <p:nvCxnSpPr>
          <p:cNvPr id="6" name="Straight Connector 5">
            <a:extLst>
              <a:ext uri="{FF2B5EF4-FFF2-40B4-BE49-F238E27FC236}">
                <a16:creationId xmlns:a16="http://schemas.microsoft.com/office/drawing/2014/main" id="{A6ED94EB-19DB-4E87-8B10-6C5A08494DB9}"/>
              </a:ext>
              <a:ext uri="{C183D7F6-B498-43B3-948B-1728B52AA6E4}">
                <adec:decorative xmlns:adec="http://schemas.microsoft.com/office/drawing/2017/decorative" xmlns="" val="1"/>
              </a:ext>
            </a:extLst>
          </p:cNvPr>
          <p:cNvCxnSpPr>
            <a:cxnSpLocks/>
          </p:cNvCxnSpPr>
          <p:nvPr/>
        </p:nvCxnSpPr>
        <p:spPr>
          <a:xfrm>
            <a:off x="1862489" y="9906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0191538E-E01F-43B6-A074-5A5DA15AAF5E}"/>
              </a:ext>
              <a:ext uri="{C183D7F6-B498-43B3-948B-1728B52AA6E4}">
                <adec:decorative xmlns:adec="http://schemas.microsoft.com/office/drawing/2017/decorative" xmlns="" val="1"/>
              </a:ext>
            </a:extLst>
          </p:cNvPr>
          <p:cNvSpPr/>
          <p:nvPr/>
        </p:nvSpPr>
        <p:spPr>
          <a:xfrm>
            <a:off x="2067659" y="1116198"/>
            <a:ext cx="4465495" cy="5610728"/>
          </a:xfrm>
          <a:custGeom>
            <a:avLst/>
            <a:gdLst>
              <a:gd name="connsiteX0" fmla="*/ 0 w 4465495"/>
              <a:gd name="connsiteY0" fmla="*/ 0 h 5610728"/>
              <a:gd name="connsiteX1" fmla="*/ 4465468 w 4465495"/>
              <a:gd name="connsiteY1" fmla="*/ 5610687 h 5610728"/>
              <a:gd name="connsiteX2" fmla="*/ 71021 w 4465495"/>
              <a:gd name="connsiteY2" fmla="*/ 97654 h 5610728"/>
            </a:gdLst>
            <a:ahLst/>
            <a:cxnLst>
              <a:cxn ang="0">
                <a:pos x="connsiteX0" y="connsiteY0"/>
              </a:cxn>
              <a:cxn ang="0">
                <a:pos x="connsiteX1" y="connsiteY1"/>
              </a:cxn>
              <a:cxn ang="0">
                <a:pos x="connsiteX2" y="connsiteY2"/>
              </a:cxn>
            </a:cxnLst>
            <a:rect l="l" t="t" r="r" b="b"/>
            <a:pathLst>
              <a:path w="4465495" h="5610728">
                <a:moveTo>
                  <a:pt x="0" y="0"/>
                </a:moveTo>
                <a:lnTo>
                  <a:pt x="4465468" y="5610687"/>
                </a:lnTo>
                <a:cubicBezTo>
                  <a:pt x="4477305" y="5626963"/>
                  <a:pt x="720570" y="825623"/>
                  <a:pt x="71021" y="9765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746A22C-6220-40FC-AF40-8B6E6D24B921}"/>
              </a:ext>
            </a:extLst>
          </p:cNvPr>
          <p:cNvSpPr txBox="1">
            <a:spLocks noChangeArrowheads="1"/>
          </p:cNvSpPr>
          <p:nvPr/>
        </p:nvSpPr>
        <p:spPr bwMode="auto">
          <a:xfrm>
            <a:off x="3625412" y="2474633"/>
            <a:ext cx="1673705" cy="70788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IC Referral</a:t>
            </a:r>
            <a:r>
              <a:rPr kumimoji="0" lang="en-US" sz="2000" b="1" i="0" u="none" strike="noStrike" kern="1200" cap="none" spc="0" normalizeH="0" noProof="0" dirty="0">
                <a:ln>
                  <a:noFill/>
                </a:ln>
                <a:solidFill>
                  <a:srgbClr val="C00000"/>
                </a:solidFill>
                <a:effectLst/>
                <a:uLnTx/>
                <a:uFillTx/>
                <a:latin typeface="Arial" pitchFamily="34" charset="0"/>
                <a:ea typeface="+mn-ea"/>
                <a:cs typeface="Arial" pitchFamily="34" charset="0"/>
              </a:rPr>
              <a:t> Officer</a:t>
            </a:r>
            <a:endParaRPr kumimoji="0" lang="en-US" sz="2000" b="1"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p:txBody>
      </p:sp>
      <p:sp>
        <p:nvSpPr>
          <p:cNvPr id="31" name="_s12296">
            <a:extLst>
              <a:ext uri="{FF2B5EF4-FFF2-40B4-BE49-F238E27FC236}">
                <a16:creationId xmlns:a16="http://schemas.microsoft.com/office/drawing/2014/main" id="{F9375486-7F43-4D5C-998B-B5EC09DBDBA1}"/>
              </a:ext>
              <a:ext uri="{C183D7F6-B498-43B3-948B-1728B52AA6E4}">
                <adec:decorative xmlns:adec="http://schemas.microsoft.com/office/drawing/2017/decorative" xmlns="" val="1"/>
              </a:ext>
            </a:extLst>
          </p:cNvPr>
          <p:cNvSpPr>
            <a:spLocks noChangeArrowheads="1" noTextEdit="1"/>
          </p:cNvSpPr>
          <p:nvPr/>
        </p:nvSpPr>
        <p:spPr bwMode="auto">
          <a:xfrm rot="16200000">
            <a:off x="995051" y="4208461"/>
            <a:ext cx="1240669" cy="1884249"/>
          </a:xfrm>
          <a:custGeom>
            <a:avLst/>
            <a:gdLst>
              <a:gd name="T0" fmla="*/ 3 w 21600"/>
              <a:gd name="T1" fmla="*/ 0 h 21600"/>
              <a:gd name="T2" fmla="*/ 2 w 21600"/>
              <a:gd name="T3" fmla="*/ 1 h 21600"/>
              <a:gd name="T4" fmla="*/ 3 w 21600"/>
              <a:gd name="T5" fmla="*/ 1 h 21600"/>
              <a:gd name="T6" fmla="*/ 4 w 21600"/>
              <a:gd name="T7" fmla="*/ -1 h 21600"/>
              <a:gd name="T8" fmla="*/ 5 w 21600"/>
              <a:gd name="T9" fmla="*/ 1 h 21600"/>
              <a:gd name="T10" fmla="*/ 3 w 21600"/>
              <a:gd name="T11" fmla="*/ 2 h 21600"/>
              <a:gd name="T12" fmla="*/ 0 60000 65536"/>
              <a:gd name="T13" fmla="*/ 0 60000 65536"/>
              <a:gd name="T14" fmla="*/ 0 60000 65536"/>
              <a:gd name="T15" fmla="*/ 0 60000 65536"/>
              <a:gd name="T16" fmla="*/ 0 60000 65536"/>
              <a:gd name="T17" fmla="*/ 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rgbClr val="719500"/>
          </a:solidFill>
          <a:ln w="9525">
            <a:solidFill>
              <a:schemeClr val="tx1"/>
            </a:solidFill>
            <a:miter lim="800000"/>
            <a:headEnd/>
            <a:tailEnd/>
          </a:ln>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2" name="TextBox 31">
            <a:extLst>
              <a:ext uri="{FF2B5EF4-FFF2-40B4-BE49-F238E27FC236}">
                <a16:creationId xmlns:a16="http://schemas.microsoft.com/office/drawing/2014/main" id="{E6EC8F1E-4DC3-41D0-A8D0-A15D8E7B72F5}"/>
              </a:ext>
            </a:extLst>
          </p:cNvPr>
          <p:cNvSpPr txBox="1"/>
          <p:nvPr/>
        </p:nvSpPr>
        <p:spPr>
          <a:xfrm>
            <a:off x="113356" y="5277323"/>
            <a:ext cx="2229128" cy="584775"/>
          </a:xfrm>
          <a:prstGeom prst="rect">
            <a:avLst/>
          </a:prstGeom>
          <a:noFill/>
        </p:spPr>
        <p:txBody>
          <a:bodyPr wrap="square" rtlCol="0">
            <a:spAutoFit/>
          </a:bodyPr>
          <a:lstStyle/>
          <a:p>
            <a:r>
              <a:rPr lang="en-US" sz="1600" b="1" dirty="0"/>
              <a:t>Second level of Review IC Council</a:t>
            </a:r>
            <a:endParaRPr lang="en-US" sz="1600" dirty="0"/>
          </a:p>
        </p:txBody>
      </p:sp>
    </p:spTree>
    <p:extLst>
      <p:ext uri="{BB962C8B-B14F-4D97-AF65-F5344CB8AC3E}">
        <p14:creationId xmlns:p14="http://schemas.microsoft.com/office/powerpoint/2010/main" val="18162645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
      <a:dk1>
        <a:sysClr val="windowText" lastClr="000000"/>
      </a:dk1>
      <a:lt1>
        <a:sysClr val="window" lastClr="FFFFFF"/>
      </a:lt1>
      <a:dk2>
        <a:srgbClr val="00359E"/>
      </a:dk2>
      <a:lt2>
        <a:srgbClr val="EEECE1"/>
      </a:lt2>
      <a:accent1>
        <a:srgbClr val="00359E"/>
      </a:accent1>
      <a:accent2>
        <a:srgbClr val="007635"/>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ER PowerPoin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rban">
  <a:themeElements>
    <a:clrScheme name="Custom 1">
      <a:dk1>
        <a:sysClr val="windowText" lastClr="000000"/>
      </a:dk1>
      <a:lt1>
        <a:sysClr val="window" lastClr="FFFFFF"/>
      </a:lt1>
      <a:dk2>
        <a:srgbClr val="00359E"/>
      </a:dk2>
      <a:lt2>
        <a:srgbClr val="EEECE1"/>
      </a:lt2>
      <a:accent1>
        <a:srgbClr val="00359E"/>
      </a:accent1>
      <a:accent2>
        <a:srgbClr val="007635"/>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13932BB50E0F40A2A420C0FA0699AE" ma:contentTypeVersion="0" ma:contentTypeDescription="Create a new document." ma:contentTypeScope="" ma:versionID="1ba8b3d26b8bb2e7d5ab090592e7f65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ED9886-8626-4258-9E3C-8AC46B353C98}">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92FAC11F-4B09-4284-958C-081128C65D32}">
  <ds:schemaRefs>
    <ds:schemaRef ds:uri="http://schemas.microsoft.com/sharepoint/v3/contenttype/forms"/>
  </ds:schemaRefs>
</ds:datastoreItem>
</file>

<file path=customXml/itemProps3.xml><?xml version="1.0" encoding="utf-8"?>
<ds:datastoreItem xmlns:ds="http://schemas.openxmlformats.org/officeDocument/2006/customXml" ds:itemID="{59036228-CD34-4DF9-BEE3-3F71642043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23539</TotalTime>
  <Words>3711</Words>
  <Application>Microsoft Office PowerPoint</Application>
  <PresentationFormat>On-screen Show (4:3)</PresentationFormat>
  <Paragraphs>470</Paragraphs>
  <Slides>42</Slides>
  <Notes>40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42</vt:i4>
      </vt:variant>
    </vt:vector>
  </HeadingPairs>
  <TitlesOfParts>
    <vt:vector size="58" baseType="lpstr">
      <vt:lpstr>ＭＳ Ｐゴシック</vt:lpstr>
      <vt:lpstr>Arial</vt:lpstr>
      <vt:lpstr>Arial Black</vt:lpstr>
      <vt:lpstr>Calibri</vt:lpstr>
      <vt:lpstr>Garamond</vt:lpstr>
      <vt:lpstr>Georgia</vt:lpstr>
      <vt:lpstr>Snap ITC</vt:lpstr>
      <vt:lpstr>Symbol</vt:lpstr>
      <vt:lpstr>Tahoma</vt:lpstr>
      <vt:lpstr>Times New Roman</vt:lpstr>
      <vt:lpstr>Trebuchet MS</vt:lpstr>
      <vt:lpstr>Wingdings</vt:lpstr>
      <vt:lpstr>Wingdings 2</vt:lpstr>
      <vt:lpstr>Urban</vt:lpstr>
      <vt:lpstr>OER PowerPoint template</vt:lpstr>
      <vt:lpstr>1_Urban</vt:lpstr>
      <vt:lpstr>My application has been reviewed…so now what?</vt:lpstr>
      <vt:lpstr>PowerPoint Presentation</vt:lpstr>
      <vt:lpstr>Learning Objectives</vt:lpstr>
      <vt:lpstr>PowerPoint Presentation</vt:lpstr>
      <vt:lpstr> How Well Do You Know your NIH Acronyms? </vt:lpstr>
      <vt:lpstr>PowerPoint Presentation</vt:lpstr>
      <vt:lpstr>PowerPoint Presentation</vt:lpstr>
      <vt:lpstr>PowerPoint Presentation</vt:lpstr>
      <vt:lpstr>Know who to talk to and when…</vt:lpstr>
      <vt:lpstr>Review System for Grants</vt:lpstr>
      <vt:lpstr>First Level of Review</vt:lpstr>
      <vt:lpstr>How is a Priority Score/Percentile generated?</vt:lpstr>
      <vt:lpstr>I have a percentile,             but my colleague doesn’t…… </vt:lpstr>
      <vt:lpstr>Impact/Priority score</vt:lpstr>
      <vt:lpstr>PowerPoint Presentation</vt:lpstr>
      <vt:lpstr>Understanding your PS/%tile</vt:lpstr>
      <vt:lpstr>PowerPoint Presentation</vt:lpstr>
      <vt:lpstr>Dos and Don’ts post receiving PS/%tile Why?</vt:lpstr>
      <vt:lpstr>PowerPoint Presentation</vt:lpstr>
      <vt:lpstr>The PO may be able to provide guidance on the following issues:</vt:lpstr>
      <vt:lpstr>Timeline of Funding…   -it depends</vt:lpstr>
      <vt:lpstr>Timeline of Funding…   -it depends</vt:lpstr>
      <vt:lpstr>Timeline of Funding…   -it depends</vt:lpstr>
      <vt:lpstr>What to do if I am being considered for funding?</vt:lpstr>
      <vt:lpstr>PowerPoint Presentation</vt:lpstr>
      <vt:lpstr>Resolving Concerns</vt:lpstr>
      <vt:lpstr>Other potential bars to funding</vt:lpstr>
      <vt:lpstr>Just in Time Requirements</vt:lpstr>
      <vt:lpstr>Just in Time Requirements</vt:lpstr>
      <vt:lpstr>Just in Time Requirements</vt:lpstr>
      <vt:lpstr>Just in Time Requirements</vt:lpstr>
      <vt:lpstr>Other Just in Time Requirements</vt:lpstr>
      <vt:lpstr>Differences Between Request and Award</vt:lpstr>
      <vt:lpstr>Notice of Award (NoA)</vt:lpstr>
      <vt:lpstr>Reporting After Award</vt:lpstr>
      <vt:lpstr>Additional Reporting  related to the research</vt:lpstr>
      <vt:lpstr>Learning Objectives</vt:lpstr>
      <vt:lpstr>What if I’m not selected for funding?</vt:lpstr>
      <vt:lpstr>Unsuccessful Applicants should:</vt:lpstr>
      <vt:lpstr>When to go in a new direction?</vt:lpstr>
      <vt:lpstr>Resources for Investigators</vt:lpstr>
      <vt:lpstr>Thank you for your time and attention!  Any questions?</vt:lpstr>
    </vt:vector>
  </TitlesOfParts>
  <Company>NIH/OER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PostReview to Award - 2016 NIH Regional Seminar</dc:title>
  <dc:subject>OER PPT</dc:subject>
  <dc:creator>NIH/OER</dc:creator>
  <cp:lastModifiedBy>Levan, Sophie B.</cp:lastModifiedBy>
  <cp:revision>973</cp:revision>
  <cp:lastPrinted>2019-08-29T20:37:24Z</cp:lastPrinted>
  <dcterms:created xsi:type="dcterms:W3CDTF">2006-12-01T15:20:27Z</dcterms:created>
  <dcterms:modified xsi:type="dcterms:W3CDTF">2020-01-07T17:55:18Z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0x010100B813932BB50E0F40A2A420C0FA0699AE</vt:lpwstr>
  </property>
</Properties>
</file>