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4"/>
    <p:sldMasterId id="2147483924" r:id="rId5"/>
  </p:sldMasterIdLst>
  <p:notesMasterIdLst>
    <p:notesMasterId r:id="rId71"/>
  </p:notesMasterIdLst>
  <p:handoutMasterIdLst>
    <p:handoutMasterId r:id="rId72"/>
  </p:handoutMasterIdLst>
  <p:sldIdLst>
    <p:sldId id="307" r:id="rId6"/>
    <p:sldId id="369" r:id="rId7"/>
    <p:sldId id="296" r:id="rId8"/>
    <p:sldId id="271" r:id="rId9"/>
    <p:sldId id="273" r:id="rId10"/>
    <p:sldId id="279" r:id="rId11"/>
    <p:sldId id="280" r:id="rId12"/>
    <p:sldId id="281" r:id="rId13"/>
    <p:sldId id="282" r:id="rId14"/>
    <p:sldId id="284" r:id="rId15"/>
    <p:sldId id="297" r:id="rId16"/>
    <p:sldId id="283" r:id="rId17"/>
    <p:sldId id="361" r:id="rId18"/>
    <p:sldId id="346" r:id="rId19"/>
    <p:sldId id="312" r:id="rId20"/>
    <p:sldId id="362" r:id="rId21"/>
    <p:sldId id="310" r:id="rId22"/>
    <p:sldId id="290" r:id="rId23"/>
    <p:sldId id="329" r:id="rId24"/>
    <p:sldId id="424" r:id="rId25"/>
    <p:sldId id="458" r:id="rId26"/>
    <p:sldId id="318" r:id="rId27"/>
    <p:sldId id="446" r:id="rId28"/>
    <p:sldId id="291" r:id="rId29"/>
    <p:sldId id="348" r:id="rId30"/>
    <p:sldId id="275" r:id="rId31"/>
    <p:sldId id="339" r:id="rId32"/>
    <p:sldId id="277" r:id="rId33"/>
    <p:sldId id="278" r:id="rId34"/>
    <p:sldId id="287" r:id="rId35"/>
    <p:sldId id="340" r:id="rId36"/>
    <p:sldId id="288" r:id="rId37"/>
    <p:sldId id="298" r:id="rId38"/>
    <p:sldId id="319" r:id="rId39"/>
    <p:sldId id="364" r:id="rId40"/>
    <p:sldId id="350" r:id="rId41"/>
    <p:sldId id="365" r:id="rId42"/>
    <p:sldId id="326" r:id="rId43"/>
    <p:sldId id="341" r:id="rId44"/>
    <p:sldId id="342" r:id="rId45"/>
    <p:sldId id="293" r:id="rId46"/>
    <p:sldId id="358" r:id="rId47"/>
    <p:sldId id="357" r:id="rId48"/>
    <p:sldId id="366" r:id="rId49"/>
    <p:sldId id="334" r:id="rId50"/>
    <p:sldId id="335" r:id="rId51"/>
    <p:sldId id="295" r:id="rId52"/>
    <p:sldId id="332" r:id="rId53"/>
    <p:sldId id="325" r:id="rId54"/>
    <p:sldId id="299" r:id="rId55"/>
    <p:sldId id="300" r:id="rId56"/>
    <p:sldId id="301" r:id="rId57"/>
    <p:sldId id="302" r:id="rId58"/>
    <p:sldId id="303" r:id="rId59"/>
    <p:sldId id="304" r:id="rId60"/>
    <p:sldId id="305" r:id="rId61"/>
    <p:sldId id="487" r:id="rId62"/>
    <p:sldId id="479" r:id="rId63"/>
    <p:sldId id="368" r:id="rId64"/>
    <p:sldId id="331" r:id="rId65"/>
    <p:sldId id="306" r:id="rId66"/>
    <p:sldId id="337" r:id="rId67"/>
    <p:sldId id="338" r:id="rId68"/>
    <p:sldId id="359" r:id="rId69"/>
    <p:sldId id="360" r:id="rId7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9" autoAdjust="0"/>
    <p:restoredTop sz="75949" autoAdjust="0"/>
  </p:normalViewPr>
  <p:slideViewPr>
    <p:cSldViewPr snapToGrid="0" snapToObjects="1">
      <p:cViewPr varScale="1">
        <p:scale>
          <a:sx n="56" d="100"/>
          <a:sy n="56" d="100"/>
        </p:scale>
        <p:origin x="142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868"/>
    </p:cViewPr>
  </p:sorterViewPr>
  <p:notesViewPr>
    <p:cSldViewPr snapToGrid="0" snapToObjects="1">
      <p:cViewPr varScale="1">
        <p:scale>
          <a:sx n="68" d="100"/>
          <a:sy n="68" d="100"/>
        </p:scale>
        <p:origin x="300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1" tIns="46240" rIns="92481" bIns="46240" rtlCol="0"/>
          <a:lstStyle>
            <a:lvl1pPr algn="l">
              <a:defRPr sz="1200"/>
            </a:lvl1pPr>
          </a:lstStyle>
          <a:p>
            <a:endParaRPr lang="en-US"/>
          </a:p>
        </p:txBody>
      </p:sp>
      <p:sp>
        <p:nvSpPr>
          <p:cNvPr id="3" name="Date Placeholder 2"/>
          <p:cNvSpPr>
            <a:spLocks noGrp="1"/>
          </p:cNvSpPr>
          <p:nvPr>
            <p:ph type="dt" sz="quarter" idx="1"/>
          </p:nvPr>
        </p:nvSpPr>
        <p:spPr>
          <a:xfrm>
            <a:off x="3936770" y="0"/>
            <a:ext cx="3011699" cy="461804"/>
          </a:xfrm>
          <a:prstGeom prst="rect">
            <a:avLst/>
          </a:prstGeom>
        </p:spPr>
        <p:txBody>
          <a:bodyPr vert="horz" lIns="92481" tIns="46240" rIns="92481" bIns="46240" rtlCol="0"/>
          <a:lstStyle>
            <a:lvl1pPr algn="r">
              <a:defRPr sz="1200"/>
            </a:lvl1pPr>
          </a:lstStyle>
          <a:p>
            <a:fld id="{0A783ADD-7472-4FAB-9F89-B685D93D244D}" type="datetimeFigureOut">
              <a:rPr lang="en-US" smtClean="0"/>
              <a:t>1/7/2020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1" tIns="46240" rIns="92481" bIns="46240" rtlCol="0" anchor="b"/>
          <a:lstStyle>
            <a:lvl1pPr algn="l">
              <a:defRPr sz="1200"/>
            </a:lvl1pPr>
          </a:lstStyle>
          <a:p>
            <a:endParaRPr lang="en-US"/>
          </a:p>
        </p:txBody>
      </p:sp>
      <p:sp>
        <p:nvSpPr>
          <p:cNvPr id="5" name="Slide Number Placeholder 4"/>
          <p:cNvSpPr>
            <a:spLocks noGrp="1"/>
          </p:cNvSpPr>
          <p:nvPr>
            <p:ph type="sldNum" sz="quarter" idx="3"/>
          </p:nvPr>
        </p:nvSpPr>
        <p:spPr>
          <a:xfrm>
            <a:off x="3936770" y="8772668"/>
            <a:ext cx="3011699" cy="461804"/>
          </a:xfrm>
          <a:prstGeom prst="rect">
            <a:avLst/>
          </a:prstGeom>
        </p:spPr>
        <p:txBody>
          <a:bodyPr vert="horz" lIns="92481" tIns="46240" rIns="92481" bIns="46240" rtlCol="0" anchor="b"/>
          <a:lstStyle>
            <a:lvl1pPr algn="r">
              <a:defRPr sz="1200"/>
            </a:lvl1pPr>
          </a:lstStyle>
          <a:p>
            <a:fld id="{52BF79E9-33D6-4D62-A0CA-1B54B605E6EB}" type="slidenum">
              <a:rPr lang="en-US" smtClean="0"/>
              <a:t>‹#›</a:t>
            </a:fld>
            <a:endParaRPr lang="en-US"/>
          </a:p>
        </p:txBody>
      </p:sp>
    </p:spTree>
    <p:extLst>
      <p:ext uri="{BB962C8B-B14F-4D97-AF65-F5344CB8AC3E}">
        <p14:creationId xmlns:p14="http://schemas.microsoft.com/office/powerpoint/2010/main" val="2970966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1" tIns="46240" rIns="92481" bIns="46240" rtlCol="0"/>
          <a:lstStyle>
            <a:lvl1pPr algn="l">
              <a:defRPr sz="1200"/>
            </a:lvl1pPr>
          </a:lstStyle>
          <a:p>
            <a:endParaRPr lang="en-US"/>
          </a:p>
        </p:txBody>
      </p:sp>
      <p:sp>
        <p:nvSpPr>
          <p:cNvPr id="3" name="Date Placeholder 2"/>
          <p:cNvSpPr>
            <a:spLocks noGrp="1"/>
          </p:cNvSpPr>
          <p:nvPr>
            <p:ph type="dt" idx="1"/>
          </p:nvPr>
        </p:nvSpPr>
        <p:spPr>
          <a:xfrm>
            <a:off x="3936770" y="0"/>
            <a:ext cx="3011699" cy="461804"/>
          </a:xfrm>
          <a:prstGeom prst="rect">
            <a:avLst/>
          </a:prstGeom>
        </p:spPr>
        <p:txBody>
          <a:bodyPr vert="horz" lIns="92481" tIns="46240" rIns="92481" bIns="46240" rtlCol="0"/>
          <a:lstStyle>
            <a:lvl1pPr algn="r">
              <a:defRPr sz="1200"/>
            </a:lvl1pPr>
          </a:lstStyle>
          <a:p>
            <a:fld id="{E19A63B6-B658-46D5-86E5-01DA58037151}" type="datetimeFigureOut">
              <a:rPr lang="en-US" smtClean="0"/>
              <a:t>1/7/2020</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1" tIns="46240" rIns="92481" bIns="4624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1" tIns="46240" rIns="92481" bIns="462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1" tIns="46240" rIns="92481" bIns="46240" rtlCol="0" anchor="b"/>
          <a:lstStyle>
            <a:lvl1pPr algn="l">
              <a:defRPr sz="1200"/>
            </a:lvl1pPr>
          </a:lstStyle>
          <a:p>
            <a:endParaRPr lang="en-US"/>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2481" tIns="46240" rIns="92481" bIns="46240" rtlCol="0" anchor="b"/>
          <a:lstStyle>
            <a:lvl1pPr algn="r">
              <a:defRPr sz="1200"/>
            </a:lvl1pPr>
          </a:lstStyle>
          <a:p>
            <a:fld id="{456A01A6-7966-47A3-AC02-D9D956049BE6}" type="slidenum">
              <a:rPr lang="en-US" smtClean="0"/>
              <a:t>‹#›</a:t>
            </a:fld>
            <a:endParaRPr lang="en-US"/>
          </a:p>
        </p:txBody>
      </p:sp>
    </p:spTree>
    <p:extLst>
      <p:ext uri="{BB962C8B-B14F-4D97-AF65-F5344CB8AC3E}">
        <p14:creationId xmlns:p14="http://schemas.microsoft.com/office/powerpoint/2010/main" val="423661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rants.nih.gov/grants/policy/nihgps/HTML5/section_8/8.4.1_reporting.htm#Financi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grants.nih.gov/grants/policy/nihgps/HTML5/section_8/8.6.1_final_federal_financial_report.htm"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a:t>
            </a:fld>
            <a:endParaRPr lang="en-US"/>
          </a:p>
        </p:txBody>
      </p:sp>
    </p:spTree>
    <p:extLst>
      <p:ext uri="{BB962C8B-B14F-4D97-AF65-F5344CB8AC3E}">
        <p14:creationId xmlns:p14="http://schemas.microsoft.com/office/powerpoint/2010/main" val="177008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11</a:t>
            </a:fld>
            <a:endParaRPr lang="en-US"/>
          </a:p>
        </p:txBody>
      </p:sp>
    </p:spTree>
    <p:extLst>
      <p:ext uri="{BB962C8B-B14F-4D97-AF65-F5344CB8AC3E}">
        <p14:creationId xmlns:p14="http://schemas.microsoft.com/office/powerpoint/2010/main" val="417667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12</a:t>
            </a:fld>
            <a:endParaRPr lang="en-US"/>
          </a:p>
        </p:txBody>
      </p:sp>
    </p:spTree>
    <p:extLst>
      <p:ext uri="{BB962C8B-B14F-4D97-AF65-F5344CB8AC3E}">
        <p14:creationId xmlns:p14="http://schemas.microsoft.com/office/powerpoint/2010/main" val="104383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21334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A01A6-7966-47A3-AC02-D9D956049BE6}" type="slidenum">
              <a:rPr lang="en-US" smtClean="0"/>
              <a:t>16</a:t>
            </a:fld>
            <a:endParaRPr lang="en-US"/>
          </a:p>
        </p:txBody>
      </p:sp>
    </p:spTree>
    <p:extLst>
      <p:ext uri="{BB962C8B-B14F-4D97-AF65-F5344CB8AC3E}">
        <p14:creationId xmlns:p14="http://schemas.microsoft.com/office/powerpoint/2010/main" val="422384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9830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For-profit organization audit reports should be sent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Attn: Ms. Robin Aldridge</a:t>
            </a:r>
            <a:br>
              <a:rPr lang="en-US" dirty="0"/>
            </a:br>
            <a:r>
              <a:rPr lang="en-US" dirty="0"/>
              <a:t>Department of Health &amp; Human Services</a:t>
            </a:r>
            <a:br>
              <a:rPr lang="en-US" dirty="0"/>
            </a:br>
            <a:r>
              <a:rPr lang="en-US" dirty="0"/>
              <a:t>Audit Resolution Division</a:t>
            </a:r>
            <a:br>
              <a:rPr lang="en-US" dirty="0"/>
            </a:br>
            <a:r>
              <a:rPr lang="en-US" dirty="0"/>
              <a:t>HHH Building, Room 549D</a:t>
            </a:r>
            <a:br>
              <a:rPr lang="en-US" dirty="0"/>
            </a:br>
            <a:r>
              <a:rPr lang="en-US" dirty="0"/>
              <a:t>200 Independence Avenue, SW</a:t>
            </a:r>
            <a:br>
              <a:rPr lang="en-US" dirty="0"/>
            </a:br>
            <a:r>
              <a:rPr lang="en-US" dirty="0"/>
              <a:t>Washington, DC 20201</a:t>
            </a:r>
          </a:p>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18</a:t>
            </a:fld>
            <a:endParaRPr lang="en-US"/>
          </a:p>
        </p:txBody>
      </p:sp>
    </p:spTree>
    <p:extLst>
      <p:ext uri="{BB962C8B-B14F-4D97-AF65-F5344CB8AC3E}">
        <p14:creationId xmlns:p14="http://schemas.microsoft.com/office/powerpoint/2010/main" val="62451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19</a:t>
            </a:fld>
            <a:endParaRPr lang="en-US"/>
          </a:p>
        </p:txBody>
      </p:sp>
    </p:spTree>
    <p:extLst>
      <p:ext uri="{BB962C8B-B14F-4D97-AF65-F5344CB8AC3E}">
        <p14:creationId xmlns:p14="http://schemas.microsoft.com/office/powerpoint/2010/main" val="2455238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504950" y="227013"/>
            <a:ext cx="3746500" cy="2811462"/>
          </a:xfrm>
          <a:ln/>
        </p:spPr>
      </p:sp>
      <p:sp>
        <p:nvSpPr>
          <p:cNvPr id="148483" name="Notes Placeholder 2"/>
          <p:cNvSpPr>
            <a:spLocks noGrp="1"/>
          </p:cNvSpPr>
          <p:nvPr>
            <p:ph type="body" idx="1"/>
          </p:nvPr>
        </p:nvSpPr>
        <p:spPr>
          <a:xfrm>
            <a:off x="231670" y="3103927"/>
            <a:ext cx="6409514" cy="5439758"/>
          </a:xfrm>
          <a:ln/>
        </p:spPr>
        <p:txBody>
          <a:bodyPr/>
          <a:lstStyle/>
          <a:p>
            <a:pPr>
              <a:defRPr/>
            </a:pPr>
            <a:endParaRPr lang="en-US"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09" indent="-285735" eaLnBrk="0" hangingPunct="0">
              <a:spcBef>
                <a:spcPct val="30000"/>
              </a:spcBef>
              <a:defRPr sz="1200">
                <a:solidFill>
                  <a:schemeClr val="tx1"/>
                </a:solidFill>
                <a:latin typeface="Arial" charset="0"/>
              </a:defRPr>
            </a:lvl2pPr>
            <a:lvl3pPr marL="1142937" indent="-228588" eaLnBrk="0" hangingPunct="0">
              <a:spcBef>
                <a:spcPct val="30000"/>
              </a:spcBef>
              <a:defRPr sz="1200">
                <a:solidFill>
                  <a:schemeClr val="tx1"/>
                </a:solidFill>
                <a:latin typeface="Arial" charset="0"/>
              </a:defRPr>
            </a:lvl3pPr>
            <a:lvl4pPr marL="1600112" indent="-228588" eaLnBrk="0" hangingPunct="0">
              <a:spcBef>
                <a:spcPct val="30000"/>
              </a:spcBef>
              <a:defRPr sz="1200">
                <a:solidFill>
                  <a:schemeClr val="tx1"/>
                </a:solidFill>
                <a:latin typeface="Arial" charset="0"/>
              </a:defRPr>
            </a:lvl4pPr>
            <a:lvl5pPr marL="2057288" indent="-228588" eaLnBrk="0" hangingPunct="0">
              <a:spcBef>
                <a:spcPct val="30000"/>
              </a:spcBef>
              <a:defRPr sz="1200">
                <a:solidFill>
                  <a:schemeClr val="tx1"/>
                </a:solidFill>
                <a:latin typeface="Arial" charset="0"/>
              </a:defRPr>
            </a:lvl5pPr>
            <a:lvl6pPr marL="2514462" indent="-228588" eaLnBrk="0" fontAlgn="base" hangingPunct="0">
              <a:spcBef>
                <a:spcPct val="30000"/>
              </a:spcBef>
              <a:spcAft>
                <a:spcPct val="0"/>
              </a:spcAft>
              <a:defRPr sz="1200">
                <a:solidFill>
                  <a:schemeClr val="tx1"/>
                </a:solidFill>
                <a:latin typeface="Arial" charset="0"/>
              </a:defRPr>
            </a:lvl6pPr>
            <a:lvl7pPr marL="2971637" indent="-228588" eaLnBrk="0" fontAlgn="base" hangingPunct="0">
              <a:spcBef>
                <a:spcPct val="30000"/>
              </a:spcBef>
              <a:spcAft>
                <a:spcPct val="0"/>
              </a:spcAft>
              <a:defRPr sz="1200">
                <a:solidFill>
                  <a:schemeClr val="tx1"/>
                </a:solidFill>
                <a:latin typeface="Arial" charset="0"/>
              </a:defRPr>
            </a:lvl7pPr>
            <a:lvl8pPr marL="3428813" indent="-228588" eaLnBrk="0" fontAlgn="base" hangingPunct="0">
              <a:spcBef>
                <a:spcPct val="30000"/>
              </a:spcBef>
              <a:spcAft>
                <a:spcPct val="0"/>
              </a:spcAft>
              <a:defRPr sz="1200">
                <a:solidFill>
                  <a:schemeClr val="tx1"/>
                </a:solidFill>
                <a:latin typeface="Arial" charset="0"/>
              </a:defRPr>
            </a:lvl8pPr>
            <a:lvl9pPr marL="3885987" indent="-2285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E8B6C1-CC72-4972-94BA-3B738EAF33E7}" type="slidenum">
              <a:rPr lang="en-US" altLang="en-US" smtClean="0"/>
              <a:pPr eaLnBrk="1" hangingPunct="1">
                <a:spcBef>
                  <a:spcPct val="0"/>
                </a:spcBef>
              </a:pPr>
              <a:t>20</a:t>
            </a:fld>
            <a:endParaRPr lang="en-US" altLang="en-US"/>
          </a:p>
        </p:txBody>
      </p:sp>
    </p:spTree>
    <p:extLst>
      <p:ext uri="{BB962C8B-B14F-4D97-AF65-F5344CB8AC3E}">
        <p14:creationId xmlns:p14="http://schemas.microsoft.com/office/powerpoint/2010/main" val="642629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504950" y="227013"/>
            <a:ext cx="3746500" cy="2811462"/>
          </a:xfrm>
          <a:ln/>
        </p:spPr>
      </p:sp>
      <p:sp>
        <p:nvSpPr>
          <p:cNvPr id="148483" name="Notes Placeholder 2"/>
          <p:cNvSpPr>
            <a:spLocks noGrp="1"/>
          </p:cNvSpPr>
          <p:nvPr>
            <p:ph type="body" idx="1"/>
          </p:nvPr>
        </p:nvSpPr>
        <p:spPr>
          <a:xfrm>
            <a:off x="231670" y="3103927"/>
            <a:ext cx="6409514" cy="5439758"/>
          </a:xfrm>
          <a:ln/>
        </p:spPr>
        <p:txBody>
          <a:bodyPr/>
          <a:lstStyle/>
          <a:p>
            <a:pPr>
              <a:defRPr/>
            </a:pPr>
            <a:endParaRPr lang="en-US"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09" indent="-285735" eaLnBrk="0" hangingPunct="0">
              <a:spcBef>
                <a:spcPct val="30000"/>
              </a:spcBef>
              <a:defRPr sz="1200">
                <a:solidFill>
                  <a:schemeClr val="tx1"/>
                </a:solidFill>
                <a:latin typeface="Arial" charset="0"/>
              </a:defRPr>
            </a:lvl2pPr>
            <a:lvl3pPr marL="1142937" indent="-228588" eaLnBrk="0" hangingPunct="0">
              <a:spcBef>
                <a:spcPct val="30000"/>
              </a:spcBef>
              <a:defRPr sz="1200">
                <a:solidFill>
                  <a:schemeClr val="tx1"/>
                </a:solidFill>
                <a:latin typeface="Arial" charset="0"/>
              </a:defRPr>
            </a:lvl3pPr>
            <a:lvl4pPr marL="1600112" indent="-228588" eaLnBrk="0" hangingPunct="0">
              <a:spcBef>
                <a:spcPct val="30000"/>
              </a:spcBef>
              <a:defRPr sz="1200">
                <a:solidFill>
                  <a:schemeClr val="tx1"/>
                </a:solidFill>
                <a:latin typeface="Arial" charset="0"/>
              </a:defRPr>
            </a:lvl4pPr>
            <a:lvl5pPr marL="2057288" indent="-228588" eaLnBrk="0" hangingPunct="0">
              <a:spcBef>
                <a:spcPct val="30000"/>
              </a:spcBef>
              <a:defRPr sz="1200">
                <a:solidFill>
                  <a:schemeClr val="tx1"/>
                </a:solidFill>
                <a:latin typeface="Arial" charset="0"/>
              </a:defRPr>
            </a:lvl5pPr>
            <a:lvl6pPr marL="2514462" indent="-228588" eaLnBrk="0" fontAlgn="base" hangingPunct="0">
              <a:spcBef>
                <a:spcPct val="30000"/>
              </a:spcBef>
              <a:spcAft>
                <a:spcPct val="0"/>
              </a:spcAft>
              <a:defRPr sz="1200">
                <a:solidFill>
                  <a:schemeClr val="tx1"/>
                </a:solidFill>
                <a:latin typeface="Arial" charset="0"/>
              </a:defRPr>
            </a:lvl6pPr>
            <a:lvl7pPr marL="2971637" indent="-228588" eaLnBrk="0" fontAlgn="base" hangingPunct="0">
              <a:spcBef>
                <a:spcPct val="30000"/>
              </a:spcBef>
              <a:spcAft>
                <a:spcPct val="0"/>
              </a:spcAft>
              <a:defRPr sz="1200">
                <a:solidFill>
                  <a:schemeClr val="tx1"/>
                </a:solidFill>
                <a:latin typeface="Arial" charset="0"/>
              </a:defRPr>
            </a:lvl7pPr>
            <a:lvl8pPr marL="3428813" indent="-228588" eaLnBrk="0" fontAlgn="base" hangingPunct="0">
              <a:spcBef>
                <a:spcPct val="30000"/>
              </a:spcBef>
              <a:spcAft>
                <a:spcPct val="0"/>
              </a:spcAft>
              <a:defRPr sz="1200">
                <a:solidFill>
                  <a:schemeClr val="tx1"/>
                </a:solidFill>
                <a:latin typeface="Arial" charset="0"/>
              </a:defRPr>
            </a:lvl8pPr>
            <a:lvl9pPr marL="3885987" indent="-2285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E8B6C1-CC72-4972-94BA-3B738EAF33E7}" type="slidenum">
              <a:rPr lang="en-US" altLang="en-US" smtClean="0"/>
              <a:pPr eaLnBrk="1" hangingPunct="1">
                <a:spcBef>
                  <a:spcPct val="0"/>
                </a:spcBef>
              </a:pPr>
              <a:t>21</a:t>
            </a:fld>
            <a:endParaRPr lang="en-US" altLang="en-US"/>
          </a:p>
        </p:txBody>
      </p:sp>
    </p:spTree>
    <p:extLst>
      <p:ext uri="{BB962C8B-B14F-4D97-AF65-F5344CB8AC3E}">
        <p14:creationId xmlns:p14="http://schemas.microsoft.com/office/powerpoint/2010/main" val="365678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hlinkClick r:id="rId3"/>
              </a:rPr>
              <a:t>Section 4.4.1.5.2 </a:t>
            </a:r>
            <a:r>
              <a:rPr lang="en-US" sz="1600" dirty="0"/>
              <a:t>NIH Grants Policy Statement</a:t>
            </a:r>
          </a:p>
          <a:p>
            <a:pPr marL="0" indent="0">
              <a:buNone/>
            </a:pPr>
            <a:endParaRPr lang="en-US" dirty="0"/>
          </a:p>
          <a:p>
            <a:pPr marL="0" indent="0">
              <a:buNone/>
            </a:pPr>
            <a:r>
              <a:rPr lang="en-US" sz="1200" dirty="0"/>
              <a:t>Reports of expenditures are required as documentation of the financial status of grants according to the official accounting records of the recipient organization.  NIH requires all financial expenditure reports to be submitted using the Federal Financial Report (FFR) system located in the eRA Commons.</a:t>
            </a:r>
          </a:p>
          <a:p>
            <a:pPr marL="0" indent="0">
              <a:buNone/>
            </a:pPr>
            <a:endParaRPr lang="en-US" sz="900" dirty="0"/>
          </a:p>
          <a:p>
            <a:pPr marL="0" indent="0">
              <a:buNone/>
            </a:pPr>
            <a:r>
              <a:rPr lang="en-US" sz="1200" dirty="0"/>
              <a:t>Except for awards under SNAP and awards that require more frequent reporting, the FFR is required on an annual basis.  An annual FFR is required for awards to foreign organization made prior October 1, 2012 and Federal institutions made prior to October 1, 2013, whether or not they have are under SNAP.</a:t>
            </a:r>
          </a:p>
          <a:p>
            <a:pPr marL="0" indent="0">
              <a:buNone/>
            </a:pPr>
            <a:endParaRPr lang="en-US" sz="900" dirty="0"/>
          </a:p>
          <a:p>
            <a:pPr marL="0" indent="0">
              <a:buNone/>
            </a:pPr>
            <a:r>
              <a:rPr lang="en-US" sz="1200" dirty="0"/>
              <a:t>When required on an annual basis, the report must be submitted for each budget period no later than 90 days after the end of the calendar quarter in which the budget period ended.</a:t>
            </a:r>
          </a:p>
          <a:p>
            <a:pPr marL="0" indent="0">
              <a:buNone/>
            </a:pPr>
            <a:endParaRPr lang="en-US" sz="900" dirty="0"/>
          </a:p>
          <a:p>
            <a:pPr marL="0" indent="0">
              <a:buNone/>
            </a:pPr>
            <a:r>
              <a:rPr lang="en-US" sz="1200" dirty="0"/>
              <a:t>The report must cover any authorized extension in time of the budget period.  If more frequent reporting is required, the NOA will specify both the frequency and due date.</a:t>
            </a:r>
          </a:p>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22</a:t>
            </a:fld>
            <a:endParaRPr lang="en-US"/>
          </a:p>
        </p:txBody>
      </p:sp>
    </p:spTree>
    <p:extLst>
      <p:ext uri="{BB962C8B-B14F-4D97-AF65-F5344CB8AC3E}">
        <p14:creationId xmlns:p14="http://schemas.microsoft.com/office/powerpoint/2010/main" val="274092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a:t>
            </a:fld>
            <a:endParaRPr lang="en-US"/>
          </a:p>
        </p:txBody>
      </p:sp>
    </p:spTree>
    <p:extLst>
      <p:ext uri="{BB962C8B-B14F-4D97-AF65-F5344CB8AC3E}">
        <p14:creationId xmlns:p14="http://schemas.microsoft.com/office/powerpoint/2010/main" val="2371745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58616AA-6DF4-4A2D-9B3D-94FB3534F120}" type="slidenum">
              <a:rPr lang="en-US" smtClean="0">
                <a:latin typeface="Times New Roman" charset="0"/>
              </a:rPr>
              <a:pPr/>
              <a:t>23</a:t>
            </a:fld>
            <a:endParaRPr lang="en-US">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26677" y="4387814"/>
            <a:ext cx="5096722" cy="4155205"/>
          </a:xfrm>
          <a:noFill/>
          <a:ln/>
        </p:spPr>
        <p:txBody>
          <a:bodyPr/>
          <a:lstStyle/>
          <a:p>
            <a:pPr eaLnBrk="1" hangingPunct="1"/>
            <a:endParaRPr lang="en-US" sz="800" dirty="0">
              <a:latin typeface="Times New Roman" charset="0"/>
            </a:endParaRPr>
          </a:p>
        </p:txBody>
      </p:sp>
    </p:spTree>
    <p:extLst>
      <p:ext uri="{BB962C8B-B14F-4D97-AF65-F5344CB8AC3E}">
        <p14:creationId xmlns:p14="http://schemas.microsoft.com/office/powerpoint/2010/main" val="95332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24</a:t>
            </a:fld>
            <a:endParaRPr lang="en-US"/>
          </a:p>
        </p:txBody>
      </p:sp>
    </p:spTree>
    <p:extLst>
      <p:ext uri="{BB962C8B-B14F-4D97-AF65-F5344CB8AC3E}">
        <p14:creationId xmlns:p14="http://schemas.microsoft.com/office/powerpoint/2010/main" val="322857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25</a:t>
            </a:fld>
            <a:endParaRPr lang="en-US"/>
          </a:p>
        </p:txBody>
      </p:sp>
    </p:spTree>
    <p:extLst>
      <p:ext uri="{BB962C8B-B14F-4D97-AF65-F5344CB8AC3E}">
        <p14:creationId xmlns:p14="http://schemas.microsoft.com/office/powerpoint/2010/main" val="12394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26</a:t>
            </a:fld>
            <a:endParaRPr lang="en-US"/>
          </a:p>
        </p:txBody>
      </p:sp>
    </p:spTree>
    <p:extLst>
      <p:ext uri="{BB962C8B-B14F-4D97-AF65-F5344CB8AC3E}">
        <p14:creationId xmlns:p14="http://schemas.microsoft.com/office/powerpoint/2010/main" val="1980770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27</a:t>
            </a:fld>
            <a:endParaRPr lang="en-US"/>
          </a:p>
        </p:txBody>
      </p:sp>
    </p:spTree>
    <p:extLst>
      <p:ext uri="{BB962C8B-B14F-4D97-AF65-F5344CB8AC3E}">
        <p14:creationId xmlns:p14="http://schemas.microsoft.com/office/powerpoint/2010/main" val="802135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Other support information should be submitted only for the PD/PI and for those individuals considered **by the grantee** to be key to the project for whom there has been a change in other support. Senior/key personnel are defined as individuals who contribute in a substantive measurable way to the scientific development or execution of the project, whether or not a salary is requested. </a:t>
            </a:r>
          </a:p>
        </p:txBody>
      </p:sp>
      <p:sp>
        <p:nvSpPr>
          <p:cNvPr id="4" name="Slide Number Placeholder 3"/>
          <p:cNvSpPr>
            <a:spLocks noGrp="1"/>
          </p:cNvSpPr>
          <p:nvPr>
            <p:ph type="sldNum" sz="quarter" idx="10"/>
          </p:nvPr>
        </p:nvSpPr>
        <p:spPr/>
        <p:txBody>
          <a:bodyPr/>
          <a:lstStyle/>
          <a:p>
            <a:fld id="{456A01A6-7966-47A3-AC02-D9D956049BE6}" type="slidenum">
              <a:rPr lang="en-US" smtClean="0"/>
              <a:t>28</a:t>
            </a:fld>
            <a:endParaRPr lang="en-US"/>
          </a:p>
        </p:txBody>
      </p:sp>
    </p:spTree>
    <p:extLst>
      <p:ext uri="{BB962C8B-B14F-4D97-AF65-F5344CB8AC3E}">
        <p14:creationId xmlns:p14="http://schemas.microsoft.com/office/powerpoint/2010/main" val="1105159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29</a:t>
            </a:fld>
            <a:endParaRPr lang="en-US"/>
          </a:p>
        </p:txBody>
      </p:sp>
    </p:spTree>
    <p:extLst>
      <p:ext uri="{BB962C8B-B14F-4D97-AF65-F5344CB8AC3E}">
        <p14:creationId xmlns:p14="http://schemas.microsoft.com/office/powerpoint/2010/main" val="145024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30</a:t>
            </a:fld>
            <a:endParaRPr lang="en-US"/>
          </a:p>
        </p:txBody>
      </p:sp>
    </p:spTree>
    <p:extLst>
      <p:ext uri="{BB962C8B-B14F-4D97-AF65-F5344CB8AC3E}">
        <p14:creationId xmlns:p14="http://schemas.microsoft.com/office/powerpoint/2010/main" val="194037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31</a:t>
            </a:fld>
            <a:endParaRPr lang="en-US"/>
          </a:p>
        </p:txBody>
      </p:sp>
    </p:spTree>
    <p:extLst>
      <p:ext uri="{BB962C8B-B14F-4D97-AF65-F5344CB8AC3E}">
        <p14:creationId xmlns:p14="http://schemas.microsoft.com/office/powerpoint/2010/main" val="2867742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32</a:t>
            </a:fld>
            <a:endParaRPr lang="en-US"/>
          </a:p>
        </p:txBody>
      </p:sp>
    </p:spTree>
    <p:extLst>
      <p:ext uri="{BB962C8B-B14F-4D97-AF65-F5344CB8AC3E}">
        <p14:creationId xmlns:p14="http://schemas.microsoft.com/office/powerpoint/2010/main" val="398076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a:t>
            </a:fld>
            <a:endParaRPr lang="en-US"/>
          </a:p>
        </p:txBody>
      </p:sp>
    </p:spTree>
    <p:extLst>
      <p:ext uri="{BB962C8B-B14F-4D97-AF65-F5344CB8AC3E}">
        <p14:creationId xmlns:p14="http://schemas.microsoft.com/office/powerpoint/2010/main" val="535861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33</a:t>
            </a:fld>
            <a:endParaRPr lang="en-US"/>
          </a:p>
        </p:txBody>
      </p:sp>
    </p:spTree>
    <p:extLst>
      <p:ext uri="{BB962C8B-B14F-4D97-AF65-F5344CB8AC3E}">
        <p14:creationId xmlns:p14="http://schemas.microsoft.com/office/powerpoint/2010/main" val="3783340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34</a:t>
            </a:fld>
            <a:endParaRPr lang="en-US"/>
          </a:p>
        </p:txBody>
      </p:sp>
    </p:spTree>
    <p:extLst>
      <p:ext uri="{BB962C8B-B14F-4D97-AF65-F5344CB8AC3E}">
        <p14:creationId xmlns:p14="http://schemas.microsoft.com/office/powerpoint/2010/main" val="4225557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36</a:t>
            </a:fld>
            <a:endParaRPr lang="en-US"/>
          </a:p>
        </p:txBody>
      </p:sp>
    </p:spTree>
    <p:extLst>
      <p:ext uri="{BB962C8B-B14F-4D97-AF65-F5344CB8AC3E}">
        <p14:creationId xmlns:p14="http://schemas.microsoft.com/office/powerpoint/2010/main" val="1747617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38</a:t>
            </a:fld>
            <a:endParaRPr lang="en-US"/>
          </a:p>
        </p:txBody>
      </p:sp>
    </p:spTree>
    <p:extLst>
      <p:ext uri="{BB962C8B-B14F-4D97-AF65-F5344CB8AC3E}">
        <p14:creationId xmlns:p14="http://schemas.microsoft.com/office/powerpoint/2010/main" val="435402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39</a:t>
            </a:fld>
            <a:endParaRPr lang="en-US"/>
          </a:p>
        </p:txBody>
      </p:sp>
    </p:spTree>
    <p:extLst>
      <p:ext uri="{BB962C8B-B14F-4D97-AF65-F5344CB8AC3E}">
        <p14:creationId xmlns:p14="http://schemas.microsoft.com/office/powerpoint/2010/main" val="437674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40</a:t>
            </a:fld>
            <a:endParaRPr lang="en-US"/>
          </a:p>
        </p:txBody>
      </p:sp>
    </p:spTree>
    <p:extLst>
      <p:ext uri="{BB962C8B-B14F-4D97-AF65-F5344CB8AC3E}">
        <p14:creationId xmlns:p14="http://schemas.microsoft.com/office/powerpoint/2010/main" val="3043433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41</a:t>
            </a:fld>
            <a:endParaRPr lang="en-US"/>
          </a:p>
        </p:txBody>
      </p:sp>
    </p:spTree>
    <p:extLst>
      <p:ext uri="{BB962C8B-B14F-4D97-AF65-F5344CB8AC3E}">
        <p14:creationId xmlns:p14="http://schemas.microsoft.com/office/powerpoint/2010/main" val="2439879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42</a:t>
            </a:fld>
            <a:endParaRPr lang="en-US"/>
          </a:p>
        </p:txBody>
      </p:sp>
    </p:spTree>
    <p:extLst>
      <p:ext uri="{BB962C8B-B14F-4D97-AF65-F5344CB8AC3E}">
        <p14:creationId xmlns:p14="http://schemas.microsoft.com/office/powerpoint/2010/main" val="163304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43</a:t>
            </a:fld>
            <a:endParaRPr lang="en-US"/>
          </a:p>
        </p:txBody>
      </p:sp>
    </p:spTree>
    <p:extLst>
      <p:ext uri="{BB962C8B-B14F-4D97-AF65-F5344CB8AC3E}">
        <p14:creationId xmlns:p14="http://schemas.microsoft.com/office/powerpoint/2010/main" val="1214169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45</a:t>
            </a:fld>
            <a:endParaRPr lang="en-US"/>
          </a:p>
        </p:txBody>
      </p:sp>
    </p:spTree>
    <p:extLst>
      <p:ext uri="{BB962C8B-B14F-4D97-AF65-F5344CB8AC3E}">
        <p14:creationId xmlns:p14="http://schemas.microsoft.com/office/powerpoint/2010/main" val="68018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a:t>
            </a:fld>
            <a:endParaRPr lang="en-US"/>
          </a:p>
        </p:txBody>
      </p:sp>
    </p:spTree>
    <p:extLst>
      <p:ext uri="{BB962C8B-B14F-4D97-AF65-F5344CB8AC3E}">
        <p14:creationId xmlns:p14="http://schemas.microsoft.com/office/powerpoint/2010/main" val="2545241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46</a:t>
            </a:fld>
            <a:endParaRPr lang="en-US"/>
          </a:p>
        </p:txBody>
      </p:sp>
    </p:spTree>
    <p:extLst>
      <p:ext uri="{BB962C8B-B14F-4D97-AF65-F5344CB8AC3E}">
        <p14:creationId xmlns:p14="http://schemas.microsoft.com/office/powerpoint/2010/main" val="107038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47</a:t>
            </a:fld>
            <a:endParaRPr lang="en-US"/>
          </a:p>
        </p:txBody>
      </p:sp>
    </p:spTree>
    <p:extLst>
      <p:ext uri="{BB962C8B-B14F-4D97-AF65-F5344CB8AC3E}">
        <p14:creationId xmlns:p14="http://schemas.microsoft.com/office/powerpoint/2010/main" val="2792680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48</a:t>
            </a:fld>
            <a:endParaRPr lang="en-US"/>
          </a:p>
        </p:txBody>
      </p:sp>
    </p:spTree>
    <p:extLst>
      <p:ext uri="{BB962C8B-B14F-4D97-AF65-F5344CB8AC3E}">
        <p14:creationId xmlns:p14="http://schemas.microsoft.com/office/powerpoint/2010/main" val="1384791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Q14. </a:t>
            </a:r>
            <a:r>
              <a:rPr lang="en-US" sz="1200" b="1" i="1" kern="1200" dirty="0">
                <a:solidFill>
                  <a:schemeClr val="tx1"/>
                </a:solidFill>
                <a:effectLst/>
                <a:latin typeface="+mn-lt"/>
                <a:ea typeface="+mn-ea"/>
                <a:cs typeface="+mn-cs"/>
              </a:rPr>
              <a:t>On an FFR, how do we reflect the dollars associated with stipends and tuition for appointments that cross over into the next budget period (late appointments)? Should they be shown as an unobligated balance, or an unliquidated obligation?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 </a:t>
            </a:r>
            <a:r>
              <a:rPr lang="en-US" sz="1200" b="0" i="0" kern="1200" dirty="0">
                <a:solidFill>
                  <a:schemeClr val="tx1"/>
                </a:solidFill>
                <a:effectLst/>
                <a:latin typeface="+mn-lt"/>
                <a:ea typeface="+mn-ea"/>
                <a:cs typeface="+mn-cs"/>
              </a:rPr>
              <a:t>These monies should be reflected as an unliquidated obligation since these are bona fide expenses charged/incurred to the Stipend and Tuition categories but have not yet been paid. </a:t>
            </a:r>
            <a:r>
              <a:rPr lang="en-US" sz="1200" b="0" i="0" kern="1200">
                <a:solidFill>
                  <a:schemeClr val="tx1"/>
                </a:solidFill>
                <a:effectLst/>
                <a:latin typeface="+mn-lt"/>
                <a:ea typeface="+mn-ea"/>
                <a:cs typeface="+mn-cs"/>
              </a:rPr>
              <a:t>As a reminder, if the FFR report covers the final budget period of the project period, it must have no unliquidated obligations and must indicate the exact balance of unobligated funds.</a:t>
            </a:r>
          </a:p>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49</a:t>
            </a:fld>
            <a:endParaRPr lang="en-US"/>
          </a:p>
        </p:txBody>
      </p:sp>
    </p:spTree>
    <p:extLst>
      <p:ext uri="{BB962C8B-B14F-4D97-AF65-F5344CB8AC3E}">
        <p14:creationId xmlns:p14="http://schemas.microsoft.com/office/powerpoint/2010/main" val="314154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50</a:t>
            </a:fld>
            <a:endParaRPr lang="en-US"/>
          </a:p>
        </p:txBody>
      </p:sp>
    </p:spTree>
    <p:extLst>
      <p:ext uri="{BB962C8B-B14F-4D97-AF65-F5344CB8AC3E}">
        <p14:creationId xmlns:p14="http://schemas.microsoft.com/office/powerpoint/2010/main" val="774191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51</a:t>
            </a:fld>
            <a:endParaRPr lang="en-US"/>
          </a:p>
        </p:txBody>
      </p:sp>
    </p:spTree>
    <p:extLst>
      <p:ext uri="{BB962C8B-B14F-4D97-AF65-F5344CB8AC3E}">
        <p14:creationId xmlns:p14="http://schemas.microsoft.com/office/powerpoint/2010/main" val="498282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52</a:t>
            </a:fld>
            <a:endParaRPr lang="en-US"/>
          </a:p>
        </p:txBody>
      </p:sp>
    </p:spTree>
    <p:extLst>
      <p:ext uri="{BB962C8B-B14F-4D97-AF65-F5344CB8AC3E}">
        <p14:creationId xmlns:p14="http://schemas.microsoft.com/office/powerpoint/2010/main" val="4226294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53</a:t>
            </a:fld>
            <a:endParaRPr lang="en-US"/>
          </a:p>
        </p:txBody>
      </p:sp>
    </p:spTree>
    <p:extLst>
      <p:ext uri="{BB962C8B-B14F-4D97-AF65-F5344CB8AC3E}">
        <p14:creationId xmlns:p14="http://schemas.microsoft.com/office/powerpoint/2010/main" val="1518872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54</a:t>
            </a:fld>
            <a:endParaRPr lang="en-US"/>
          </a:p>
        </p:txBody>
      </p:sp>
    </p:spTree>
    <p:extLst>
      <p:ext uri="{BB962C8B-B14F-4D97-AF65-F5344CB8AC3E}">
        <p14:creationId xmlns:p14="http://schemas.microsoft.com/office/powerpoint/2010/main" val="236938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55</a:t>
            </a:fld>
            <a:endParaRPr lang="en-US"/>
          </a:p>
        </p:txBody>
      </p:sp>
    </p:spTree>
    <p:extLst>
      <p:ext uri="{BB962C8B-B14F-4D97-AF65-F5344CB8AC3E}">
        <p14:creationId xmlns:p14="http://schemas.microsoft.com/office/powerpoint/2010/main" val="294669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6</a:t>
            </a:fld>
            <a:endParaRPr lang="en-US"/>
          </a:p>
        </p:txBody>
      </p:sp>
    </p:spTree>
    <p:extLst>
      <p:ext uri="{BB962C8B-B14F-4D97-AF65-F5344CB8AC3E}">
        <p14:creationId xmlns:p14="http://schemas.microsoft.com/office/powerpoint/2010/main" val="1055634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56</a:t>
            </a:fld>
            <a:endParaRPr lang="en-US"/>
          </a:p>
        </p:txBody>
      </p:sp>
    </p:spTree>
    <p:extLst>
      <p:ext uri="{BB962C8B-B14F-4D97-AF65-F5344CB8AC3E}">
        <p14:creationId xmlns:p14="http://schemas.microsoft.com/office/powerpoint/2010/main" val="2151604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57</a:t>
            </a:fld>
            <a:endParaRPr lang="en-US"/>
          </a:p>
        </p:txBody>
      </p:sp>
    </p:spTree>
    <p:extLst>
      <p:ext uri="{BB962C8B-B14F-4D97-AF65-F5344CB8AC3E}">
        <p14:creationId xmlns:p14="http://schemas.microsoft.com/office/powerpoint/2010/main" val="3706815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hlinkClick r:id="rId3"/>
              </a:rPr>
              <a:t>Section 8.6.1 </a:t>
            </a:r>
            <a:r>
              <a:rPr lang="en-US" sz="1800" dirty="0"/>
              <a:t>NIH Grants Policy Statement</a:t>
            </a:r>
          </a:p>
          <a:p>
            <a:pPr marL="0" indent="0">
              <a:buNone/>
            </a:pPr>
            <a:endParaRPr lang="en-US" sz="1050" dirty="0"/>
          </a:p>
          <a:p>
            <a:pPr marL="0" indent="0">
              <a:buNone/>
            </a:pPr>
            <a:r>
              <a:rPr lang="en-US" dirty="0"/>
              <a:t>A final FFR is required for</a:t>
            </a:r>
          </a:p>
          <a:p>
            <a:pPr marL="0" indent="0">
              <a:buNone/>
            </a:pPr>
            <a:endParaRPr lang="en-US" dirty="0"/>
          </a:p>
          <a:p>
            <a:pPr>
              <a:buFontTx/>
              <a:buChar char="-"/>
            </a:pPr>
            <a:r>
              <a:rPr lang="en-US" dirty="0"/>
              <a:t>Any grant that is terminated</a:t>
            </a:r>
          </a:p>
          <a:p>
            <a:pPr>
              <a:buFontTx/>
              <a:buChar char="-"/>
            </a:pPr>
            <a:r>
              <a:rPr lang="en-US" dirty="0"/>
              <a:t>Any grant that is transferred to a new recipient</a:t>
            </a:r>
          </a:p>
          <a:p>
            <a:pPr>
              <a:buFontTx/>
              <a:buChar char="-"/>
            </a:pPr>
            <a:r>
              <a:rPr lang="en-US" dirty="0"/>
              <a:t>Any award, including awards under SNAP, which will not be extended through award of a new competitive segment</a:t>
            </a:r>
          </a:p>
          <a:p>
            <a:pPr marL="0" indent="0">
              <a:buNone/>
            </a:pPr>
            <a:endParaRPr lang="en-US" dirty="0"/>
          </a:p>
          <a:p>
            <a:pPr marL="0" indent="0" algn="just">
              <a:buNone/>
            </a:pPr>
            <a:r>
              <a:rPr lang="en-US" dirty="0"/>
              <a:t>Recipients are required to electronically submit the final FFR through eRA Commons.  The final FFR must cover the entire competitive segment or as much of the competitive segment as has been funded before termination.  Final FFRs must indicate the exact balance of unobligated funds and may not reflect any unliquidated obligations.  There must be no discrepancies between the Federal share of expenditures reported on the final FFR and the net cash disbursements reported to PMS on the Transactions section of the FFR.  </a:t>
            </a:r>
            <a:r>
              <a:rPr lang="en-US" u="sng" dirty="0"/>
              <a:t>It is the recipient’s responsibility to reconcile reports submitted to PMS and to the NIH awarding IC.</a:t>
            </a:r>
          </a:p>
          <a:p>
            <a:endParaRPr lang="en-US" dirty="0"/>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58</a:t>
            </a:fld>
            <a:endParaRPr lang="en-US"/>
          </a:p>
        </p:txBody>
      </p:sp>
    </p:spTree>
    <p:extLst>
      <p:ext uri="{BB962C8B-B14F-4D97-AF65-F5344CB8AC3E}">
        <p14:creationId xmlns:p14="http://schemas.microsoft.com/office/powerpoint/2010/main" val="3192519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4651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A01A6-7966-47A3-AC02-D9D956049BE6}" type="slidenum">
              <a:rPr lang="en-US" smtClean="0"/>
              <a:t>61</a:t>
            </a:fld>
            <a:endParaRPr lang="en-US"/>
          </a:p>
        </p:txBody>
      </p:sp>
    </p:spTree>
    <p:extLst>
      <p:ext uri="{BB962C8B-B14F-4D97-AF65-F5344CB8AC3E}">
        <p14:creationId xmlns:p14="http://schemas.microsoft.com/office/powerpoint/2010/main" val="9216501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63</a:t>
            </a:fld>
            <a:endParaRPr lang="en-US"/>
          </a:p>
        </p:txBody>
      </p:sp>
    </p:spTree>
    <p:extLst>
      <p:ext uri="{BB962C8B-B14F-4D97-AF65-F5344CB8AC3E}">
        <p14:creationId xmlns:p14="http://schemas.microsoft.com/office/powerpoint/2010/main" val="138096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64</a:t>
            </a:fld>
            <a:endParaRPr lang="en-US"/>
          </a:p>
        </p:txBody>
      </p:sp>
    </p:spTree>
    <p:extLst>
      <p:ext uri="{BB962C8B-B14F-4D97-AF65-F5344CB8AC3E}">
        <p14:creationId xmlns:p14="http://schemas.microsoft.com/office/powerpoint/2010/main" val="1662973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456A01A6-7966-47A3-AC02-D9D956049BE6}" type="slidenum">
              <a:rPr lang="en-US" smtClean="0"/>
              <a:t>65</a:t>
            </a:fld>
            <a:endParaRPr lang="en-US"/>
          </a:p>
        </p:txBody>
      </p:sp>
    </p:spTree>
    <p:extLst>
      <p:ext uri="{BB962C8B-B14F-4D97-AF65-F5344CB8AC3E}">
        <p14:creationId xmlns:p14="http://schemas.microsoft.com/office/powerpoint/2010/main" val="157028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7</a:t>
            </a:fld>
            <a:endParaRPr lang="en-US"/>
          </a:p>
        </p:txBody>
      </p:sp>
    </p:spTree>
    <p:extLst>
      <p:ext uri="{BB962C8B-B14F-4D97-AF65-F5344CB8AC3E}">
        <p14:creationId xmlns:p14="http://schemas.microsoft.com/office/powerpoint/2010/main" val="317661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8</a:t>
            </a:fld>
            <a:endParaRPr lang="en-US"/>
          </a:p>
        </p:txBody>
      </p:sp>
    </p:spTree>
    <p:extLst>
      <p:ext uri="{BB962C8B-B14F-4D97-AF65-F5344CB8AC3E}">
        <p14:creationId xmlns:p14="http://schemas.microsoft.com/office/powerpoint/2010/main" val="9712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9</a:t>
            </a:fld>
            <a:endParaRPr lang="en-US"/>
          </a:p>
        </p:txBody>
      </p:sp>
    </p:spTree>
    <p:extLst>
      <p:ext uri="{BB962C8B-B14F-4D97-AF65-F5344CB8AC3E}">
        <p14:creationId xmlns:p14="http://schemas.microsoft.com/office/powerpoint/2010/main" val="222921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10</a:t>
            </a:fld>
            <a:endParaRPr lang="en-US"/>
          </a:p>
        </p:txBody>
      </p:sp>
    </p:spTree>
    <p:extLst>
      <p:ext uri="{BB962C8B-B14F-4D97-AF65-F5344CB8AC3E}">
        <p14:creationId xmlns:p14="http://schemas.microsoft.com/office/powerpoint/2010/main" val="300981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userDrawn="1"/>
        </p:nvPicPr>
        <p:blipFill rotWithShape="1">
          <a:blip r:embed="rId2">
            <a:extLst>
              <a:ext uri="{28A0092B-C50C-407E-A947-70E740481C1C}">
                <a14:useLocalDpi xmlns:a14="http://schemas.microsoft.com/office/drawing/2010/main" val="0"/>
              </a:ext>
            </a:extLst>
          </a:blip>
          <a:srcRect r="-12956"/>
          <a:stretch/>
        </p:blipFill>
        <p:spPr>
          <a:xfrm>
            <a:off x="-132517" y="0"/>
            <a:ext cx="10590687" cy="6858000"/>
          </a:xfrm>
          <a:prstGeom prst="rect">
            <a:avLst/>
          </a:prstGeom>
        </p:spPr>
      </p:pic>
      <p:sp>
        <p:nvSpPr>
          <p:cNvPr id="2" name="Title 1"/>
          <p:cNvSpPr>
            <a:spLocks noGrp="1"/>
          </p:cNvSpPr>
          <p:nvPr>
            <p:ph type="ctrTitle"/>
          </p:nvPr>
        </p:nvSpPr>
        <p:spPr>
          <a:xfrm>
            <a:off x="-77304" y="474529"/>
            <a:ext cx="5994215" cy="3782281"/>
          </a:xfrm>
        </p:spPr>
        <p:txBody>
          <a:bodyPr anchor="ctr">
            <a:noAutofit/>
          </a:bodyPr>
          <a:lstStyle>
            <a:lvl1pPr>
              <a:lnSpc>
                <a:spcPct val="100000"/>
              </a:lnSpc>
              <a:defRPr sz="8800" spc="-8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pic>
        <p:nvPicPr>
          <p:cNvPr id="8" name="Picture 7"/>
          <p:cNvPicPr>
            <a:picLocks noChangeAspect="1"/>
          </p:cNvPicPr>
          <p:nvPr userDrawn="1"/>
        </p:nvPicPr>
        <p:blipFill>
          <a:blip r:embed="rId3"/>
          <a:stretch>
            <a:fillRect/>
          </a:stretch>
        </p:blipFill>
        <p:spPr>
          <a:xfrm>
            <a:off x="789608" y="6121402"/>
            <a:ext cx="3925448" cy="604519"/>
          </a:xfrm>
          <a:prstGeom prst="rect">
            <a:avLst/>
          </a:prstGeom>
        </p:spPr>
      </p:pic>
      <p:pic>
        <p:nvPicPr>
          <p:cNvPr id="11" name="Picture 10"/>
          <p:cNvPicPr>
            <a:picLocks noChangeAspect="1"/>
          </p:cNvPicPr>
          <p:nvPr userDrawn="1"/>
        </p:nvPicPr>
        <p:blipFill>
          <a:blip r:embed="rId4"/>
          <a:stretch>
            <a:fillRect/>
          </a:stretch>
        </p:blipFill>
        <p:spPr>
          <a:xfrm>
            <a:off x="-77304" y="6039431"/>
            <a:ext cx="686948" cy="6864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129179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1052510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1341083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164348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91B603-FD84-4A6A-BB1C-EF8827F83E64}" type="slidenum">
              <a:rPr lang="en-US" smtClean="0"/>
              <a:pPr>
                <a:defRPr/>
              </a:pPr>
              <a:t>‹#›</a:t>
            </a:fld>
            <a:endParaRPr lang="en-US"/>
          </a:p>
        </p:txBody>
      </p:sp>
    </p:spTree>
    <p:extLst>
      <p:ext uri="{BB962C8B-B14F-4D97-AF65-F5344CB8AC3E}">
        <p14:creationId xmlns:p14="http://schemas.microsoft.com/office/powerpoint/2010/main" val="208853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43163" y="6172201"/>
            <a:ext cx="3942523" cy="320674"/>
          </a:xfrm>
          <a:prstGeom prst="rect">
            <a:avLst/>
          </a:prstGeom>
        </p:spPr>
        <p:txBody>
          <a:bodyPr vert="horz" lIns="91440" tIns="45720" rIns="91440" bIns="0" rtlCol="0" anchor="b"/>
          <a:lstStyle>
            <a:lvl1pPr algn="l">
              <a:defRPr sz="1000">
                <a:solidFill>
                  <a:schemeClr val="tx1"/>
                </a:solidFill>
              </a:defRPr>
            </a:lvl1pPr>
          </a:lstStyle>
          <a:p>
            <a:endParaRPr lang="en-US" dirty="0"/>
          </a:p>
        </p:txBody>
      </p:sp>
      <p:sp>
        <p:nvSpPr>
          <p:cNvPr id="5" name="Footer Placeholder 4"/>
          <p:cNvSpPr>
            <a:spLocks noGrp="1"/>
          </p:cNvSpPr>
          <p:nvPr>
            <p:ph type="ftr" sz="quarter" idx="3"/>
          </p:nvPr>
        </p:nvSpPr>
        <p:spPr>
          <a:xfrm>
            <a:off x="3843163" y="6492875"/>
            <a:ext cx="3942523" cy="298628"/>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pic>
        <p:nvPicPr>
          <p:cNvPr id="10" name="Picture 9"/>
          <p:cNvPicPr>
            <a:picLocks noChangeAspect="1"/>
          </p:cNvPicPr>
          <p:nvPr/>
        </p:nvPicPr>
        <p:blipFill>
          <a:blip r:embed="rId14"/>
          <a:stretch>
            <a:fillRect/>
          </a:stretch>
        </p:blipFill>
        <p:spPr>
          <a:xfrm>
            <a:off x="457200" y="6329849"/>
            <a:ext cx="448365" cy="446870"/>
          </a:xfrm>
          <a:prstGeom prst="rect">
            <a:avLst/>
          </a:prstGeom>
        </p:spPr>
      </p:pic>
      <p:pic>
        <p:nvPicPr>
          <p:cNvPr id="11" name="Picture 10"/>
          <p:cNvPicPr>
            <a:picLocks noChangeAspect="1"/>
          </p:cNvPicPr>
          <p:nvPr/>
        </p:nvPicPr>
        <p:blipFill>
          <a:blip r:embed="rId15"/>
          <a:stretch>
            <a:fillRect/>
          </a:stretch>
        </p:blipFill>
        <p:spPr>
          <a:xfrm>
            <a:off x="1076346" y="6380728"/>
            <a:ext cx="2582550" cy="395991"/>
          </a:xfrm>
          <a:prstGeom prst="rect">
            <a:avLst/>
          </a:prstGeom>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6"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3"/>
          <p:cNvSpPr>
            <a:spLocks noGrp="1"/>
          </p:cNvSpPr>
          <p:nvPr>
            <p:ph type="dt" sz="half" idx="2"/>
          </p:nvPr>
        </p:nvSpPr>
        <p:spPr>
          <a:xfrm>
            <a:off x="3843163" y="6172201"/>
            <a:ext cx="3942523" cy="320674"/>
          </a:xfrm>
          <a:prstGeom prst="rect">
            <a:avLst/>
          </a:prstGeom>
        </p:spPr>
        <p:txBody>
          <a:bodyPr vert="horz" lIns="91440" tIns="45720" rIns="91440" bIns="0" rtlCol="0" anchor="b"/>
          <a:lstStyle>
            <a:lvl1pPr algn="l">
              <a:defRPr sz="1000">
                <a:solidFill>
                  <a:schemeClr val="tx1"/>
                </a:solidFill>
              </a:defRPr>
            </a:lvl1pPr>
          </a:lstStyle>
          <a:p>
            <a:endParaRPr lang="en-US" dirty="0"/>
          </a:p>
        </p:txBody>
      </p:sp>
      <p:sp>
        <p:nvSpPr>
          <p:cNvPr id="18" name="Footer Placeholder 4"/>
          <p:cNvSpPr>
            <a:spLocks noGrp="1"/>
          </p:cNvSpPr>
          <p:nvPr>
            <p:ph type="ftr" sz="quarter" idx="3"/>
          </p:nvPr>
        </p:nvSpPr>
        <p:spPr>
          <a:xfrm>
            <a:off x="3843163" y="6492875"/>
            <a:ext cx="3942523" cy="298628"/>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19"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pic>
        <p:nvPicPr>
          <p:cNvPr id="20" name="Picture 19"/>
          <p:cNvPicPr>
            <a:picLocks noChangeAspect="1"/>
          </p:cNvPicPr>
          <p:nvPr userDrawn="1"/>
        </p:nvPicPr>
        <p:blipFill>
          <a:blip r:embed="rId7"/>
          <a:stretch>
            <a:fillRect/>
          </a:stretch>
        </p:blipFill>
        <p:spPr>
          <a:xfrm>
            <a:off x="457200" y="6329849"/>
            <a:ext cx="448365" cy="446870"/>
          </a:xfrm>
          <a:prstGeom prst="rect">
            <a:avLst/>
          </a:prstGeom>
        </p:spPr>
      </p:pic>
      <p:pic>
        <p:nvPicPr>
          <p:cNvPr id="21" name="Picture 20"/>
          <p:cNvPicPr>
            <a:picLocks noChangeAspect="1"/>
          </p:cNvPicPr>
          <p:nvPr userDrawn="1"/>
        </p:nvPicPr>
        <p:blipFill>
          <a:blip r:embed="rId8"/>
          <a:stretch>
            <a:fillRect/>
          </a:stretch>
        </p:blipFill>
        <p:spPr>
          <a:xfrm>
            <a:off x="1076346" y="6380728"/>
            <a:ext cx="2582550" cy="395991"/>
          </a:xfrm>
          <a:prstGeom prst="rect">
            <a:avLst/>
          </a:prstGeom>
        </p:spPr>
      </p:pic>
    </p:spTree>
    <p:extLst>
      <p:ext uri="{BB962C8B-B14F-4D97-AF65-F5344CB8AC3E}">
        <p14:creationId xmlns:p14="http://schemas.microsoft.com/office/powerpoint/2010/main" val="240427755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grants.nih.gov/grants/policy/nihgps/HTML5/section_8/8.2.4_inventions_and_patents.htm"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edison@nih.gov"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era.nih.gov/iedison/iedison_faqs.cf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policy/nihgps/HTML5/section_4/4.1.10_financial_conflict_of_interest.ht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mailto:FCOICompliance@mail.nih.gov" TargetMode="External"/><Relationship Id="rId5" Type="http://schemas.openxmlformats.org/officeDocument/2006/relationships/hyperlink" Target="http://grants.nih.gov/grants/policy/coi/index.htm" TargetMode="External"/><Relationship Id="rId4" Type="http://schemas.openxmlformats.org/officeDocument/2006/relationships/hyperlink" Target="https://www.govinfo.gov/content/pkg/FR-2011-08-25/pdf/2011-21633.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ra.nih.gov/files/fcoi_user_guide.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hyperlink" Target="https://grants.nih.gov/grants/policy/coi/index.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tocpath=8%20Administrative%20Requirements|8.4%20Monitoring|_____3#8.4.3_Audit"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harvester.census.gov/facwe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grants.nih.gov/grants/forms/report_on_grant/federal_financial_report_ffr.htm" TargetMode="External"/><Relationship Id="rId4" Type="http://schemas.openxmlformats.org/officeDocument/2006/relationships/hyperlink" Target="https://grants.nih.gov/grants/policy/nihgps/HTML5/section_8/8.4.1_reporting.htm#Financia"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Highlight=quarterly%20cash%20transaction%20reporting#Financia"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pms.psc.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pms.psc.gov/resources_and_training/fctroverview.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tocpath=8%20Administrative%20Requirements|8.4%20Monitoring|8.4.1%20Reporting|8.4.1.2%20Streamlined%20Non-Competing%20Award%20Process|_____0#8.4.1.2_Streamlined_Non-Competing_Award_Process"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guide/notice-files/NOT-OD-18-202.html"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forms/othersupport.htm"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s://grants.nih.gov/grants/rppr/rppr_instruction_guid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grants.nih.gov/grants/policy/nihgps/HTML5/section_8/8.1_changes_in_project_and_budget.htm?tocpath=8%20Administrative%20Requirements|8.1%20Changes%20in%20Project%20and%20Budget|8.1.2%20Prior%20Approval%20Requirements|_____0#8.1.2_Prior_Approval_Requirements"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grants.nih.gov/grants/policy/nihgps/HTML5/section_8/8.1.3_requests_for_prior_approval.htm"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era.nih.gov/files/eRA_Commons_Roles.pdf"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hyperlink" Target="https://grants.nih.gov/grants/policy/nihgps/HTML5/section_8/8.1.2_prior_approval_requirements.htm#Change4"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grants.nih.gov/grants/policy/nihgps/HTML5/section_8/8.1.2_prior_approval_requirements.htm#Change"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grants.nih.gov/sites/default/files/rppr_instruction_guide.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grants.nih.gov/sites/default/files/rppr_instruction_guide.pdf"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grants.nih.gov/grants/policy/nihgps/HTML5/section_9/9.1_general.htm"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s://grants.nih.gov/grants/multi_pi/faq.htm#2965"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s://grants.nih.gov/grants/policy/nihgps/HTML5/section_9/9.5_post-award_administration.htm"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hyperlink" Target="https://grants.nih.gov/grants/policy/nihgps/HTML5/section_8/8.1.2_prior_approval_requirements.htm#Change3"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grants.nih.gov/grants/phs3734.pdf"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hyperlink" Target="https://grants.nih.gov/grants/guide/pa-files/PA-18-590.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era.nih.gov/erahelp/Commons/Commons/Prior_Approval%20Module/Prior_Approval.htm"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hyperlink" Target="https://era.nih.gov/docs/Commons_UserGuide.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grants.nih.gov/grants/policy/nihgps/HTML5/section_8/8.1_changes_in_project_and_budget.htm?tocpath=8%20Administrative%20Requirements|8.1%20Changes%20in%20Project%20and%20Budget|8.1.1%20NIH%20Standard%20Terms%20of%20Award|_____1#8.1.1.1_Carryover_of_Unobligated_Balances_from_One_Budget_Period_to_Any_Subse..."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grants.nih.gov/grants/policy/nihgps/HTML5/section_5/5_the_notice_of_award.htm?tocpath=5%20Notice%20of%20Award|_____0"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s://grants.nih.gov/grants/guide/notice-files/NOT-OD-17-022.html" TargetMode="External"/><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hyperlink" Target="https://grants.nih.gov/grants/closeout/faq_grants_closeout.htm" TargetMode="External"/><Relationship Id="rId4" Type="http://schemas.openxmlformats.org/officeDocument/2006/relationships/hyperlink" Target="https://grants.nih.gov/grants/guide/notice-files/NOT-OD-17-085.html"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s://nexus.od.nih.gov/all/2017/02/01/will-the-project-outcomes-final-rppr-made-public/"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s://grants.nih.gov/grants/guide/notice-files/NOT-OD-17-037.html"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https://grants.nih.gov/grants/policy/nihgps/HTML5/section_8/8.6.1_final_federal_financial_report.htm" TargetMode="External"/><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hyperlink" Target="https://grants.nih.gov/grants/hhs568.pdf"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20-003.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hyperlink" Target="https://grants.nih.gov/grants/forms/all-forms-and-formats.htm" TargetMode="External"/><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hyperlink" Target="mailto:wolfreyc@mail.nih.gov" TargetMode="External"/><Relationship Id="rId5" Type="http://schemas.openxmlformats.org/officeDocument/2006/relationships/hyperlink" Target="mailto:tempchins@nih.gov" TargetMode="External"/><Relationship Id="rId4" Type="http://schemas.openxmlformats.org/officeDocument/2006/relationships/hyperlink" Target="mailto:Aleisha.James@nih.gov"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hyperlink" Target="https://grants.nih.gov/grants/rppr/rppr_instruction_guide.pdf" TargetMode="External"/><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policy/awardconditions.htm"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117" y="487194"/>
            <a:ext cx="6581822" cy="2026567"/>
          </a:xfrm>
        </p:spPr>
        <p:txBody>
          <a:bodyPr/>
          <a:lstStyle/>
          <a:p>
            <a:r>
              <a:rPr lang="en-US" sz="4800" cap="none" dirty="0">
                <a:latin typeface="Calibri" panose="020F0502020204030204" pitchFamily="34" charset="0"/>
              </a:rPr>
              <a:t>NOTICE OF AWARD ARRIVES…NOW WHAT?</a:t>
            </a:r>
          </a:p>
        </p:txBody>
      </p:sp>
      <p:sp>
        <p:nvSpPr>
          <p:cNvPr id="3" name="Subtitle 2"/>
          <p:cNvSpPr>
            <a:spLocks noGrp="1"/>
          </p:cNvSpPr>
          <p:nvPr>
            <p:ph type="subTitle" idx="1"/>
          </p:nvPr>
        </p:nvSpPr>
        <p:spPr>
          <a:xfrm>
            <a:off x="223117" y="2877015"/>
            <a:ext cx="5793122" cy="3053767"/>
          </a:xfrm>
        </p:spPr>
        <p:txBody>
          <a:bodyPr>
            <a:noAutofit/>
          </a:bodyPr>
          <a:lstStyle/>
          <a:p>
            <a:pPr>
              <a:spcBef>
                <a:spcPct val="0"/>
              </a:spcBef>
            </a:pPr>
            <a:r>
              <a:rPr lang="en-US" altLang="en-US" sz="1600" b="1" dirty="0">
                <a:latin typeface="Calibri" panose="020F0502020204030204" pitchFamily="34" charset="0"/>
              </a:rPr>
              <a:t>SAMANTHA Tempchin</a:t>
            </a:r>
          </a:p>
          <a:p>
            <a:pPr>
              <a:spcBef>
                <a:spcPct val="0"/>
              </a:spcBef>
            </a:pPr>
            <a:r>
              <a:rPr lang="en-US" altLang="en-US" sz="1600" dirty="0">
                <a:latin typeface="Calibri" panose="020F0502020204030204" pitchFamily="34" charset="0"/>
              </a:rPr>
              <a:t>Chief grants management officer</a:t>
            </a:r>
          </a:p>
          <a:p>
            <a:pPr>
              <a:spcBef>
                <a:spcPct val="0"/>
              </a:spcBef>
            </a:pPr>
            <a:r>
              <a:rPr lang="en-US" altLang="en-US" sz="1600" dirty="0">
                <a:latin typeface="Calibri" panose="020F0502020204030204" pitchFamily="34" charset="0"/>
              </a:rPr>
              <a:t>National library of medicine</a:t>
            </a:r>
          </a:p>
          <a:p>
            <a:pPr>
              <a:spcBef>
                <a:spcPct val="0"/>
              </a:spcBef>
            </a:pPr>
            <a:endParaRPr lang="en-US" altLang="en-US" sz="1600" dirty="0">
              <a:latin typeface="Calibri" panose="020F0502020204030204" pitchFamily="34" charset="0"/>
            </a:endParaRPr>
          </a:p>
          <a:p>
            <a:pPr>
              <a:spcBef>
                <a:spcPct val="0"/>
              </a:spcBef>
            </a:pPr>
            <a:r>
              <a:rPr lang="en-US" altLang="en-US" sz="1600" b="1" dirty="0">
                <a:latin typeface="Calibri" panose="020F0502020204030204" pitchFamily="34" charset="0"/>
              </a:rPr>
              <a:t>CRYSTAL WOLFREY</a:t>
            </a:r>
          </a:p>
          <a:p>
            <a:pPr>
              <a:spcBef>
                <a:spcPct val="0"/>
              </a:spcBef>
            </a:pPr>
            <a:r>
              <a:rPr lang="en-US" altLang="en-US" sz="1600" dirty="0">
                <a:latin typeface="Calibri" panose="020F0502020204030204" pitchFamily="34" charset="0"/>
              </a:rPr>
              <a:t>Chief grants management officer</a:t>
            </a:r>
          </a:p>
          <a:p>
            <a:pPr>
              <a:spcBef>
                <a:spcPct val="0"/>
              </a:spcBef>
            </a:pPr>
            <a:r>
              <a:rPr lang="en-US" altLang="en-US" sz="1600" dirty="0">
                <a:latin typeface="Calibri" panose="020F0502020204030204" pitchFamily="34" charset="0"/>
              </a:rPr>
              <a:t>National CANCER INSTITUTE</a:t>
            </a:r>
          </a:p>
          <a:p>
            <a:pPr>
              <a:spcBef>
                <a:spcPct val="0"/>
              </a:spcBef>
            </a:pPr>
            <a:endParaRPr lang="en-US" altLang="en-US" sz="1600" dirty="0">
              <a:latin typeface="Calibri" panose="020F0502020204030204" pitchFamily="34" charset="0"/>
            </a:endParaRPr>
          </a:p>
          <a:p>
            <a:pPr algn="ctr">
              <a:spcBef>
                <a:spcPct val="0"/>
              </a:spcBef>
            </a:pPr>
            <a:r>
              <a:rPr lang="en-US" altLang="en-US" sz="1600" b="1" dirty="0">
                <a:latin typeface="Calibri" panose="020F0502020204030204" pitchFamily="34" charset="0"/>
              </a:rPr>
              <a:t>NIH REGIONAL SEMINAR</a:t>
            </a:r>
          </a:p>
          <a:p>
            <a:pPr algn="ctr">
              <a:spcBef>
                <a:spcPct val="0"/>
              </a:spcBef>
            </a:pPr>
            <a:r>
              <a:rPr lang="en-US" altLang="en-US" sz="1600" b="1" dirty="0">
                <a:latin typeface="Calibri" panose="020F0502020204030204" pitchFamily="34" charset="0"/>
              </a:rPr>
              <a:t>November 2019</a:t>
            </a:r>
          </a:p>
        </p:txBody>
      </p:sp>
    </p:spTree>
    <p:extLst>
      <p:ext uri="{BB962C8B-B14F-4D97-AF65-F5344CB8AC3E}">
        <p14:creationId xmlns:p14="http://schemas.microsoft.com/office/powerpoint/2010/main" val="416845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5" y="278780"/>
            <a:ext cx="8842917" cy="758283"/>
          </a:xfrm>
        </p:spPr>
        <p:txBody>
          <a:bodyPr>
            <a:noAutofit/>
          </a:bodyPr>
          <a:lstStyle/>
          <a:p>
            <a:r>
              <a:rPr lang="en-US" dirty="0">
                <a:solidFill>
                  <a:srgbClr val="0070C0"/>
                </a:solidFill>
              </a:rPr>
              <a:t>Staff Contacts</a:t>
            </a:r>
          </a:p>
        </p:txBody>
      </p:sp>
      <p:sp>
        <p:nvSpPr>
          <p:cNvPr id="3" name="TextBox 2" descr="The bottom of the NoA identifies staff contacts and states, &quot;Prior approval requests signed by an Authorized Organizational Representative should be submitted in writing to the Grants Management Specialist. Requests may be made via e-mail.&quot;&#10;"/>
          <p:cNvSpPr txBox="1"/>
          <p:nvPr/>
        </p:nvSpPr>
        <p:spPr>
          <a:xfrm>
            <a:off x="278778" y="1282390"/>
            <a:ext cx="8575289" cy="2492990"/>
          </a:xfrm>
          <a:prstGeom prst="rect">
            <a:avLst/>
          </a:prstGeom>
          <a:noFill/>
        </p:spPr>
        <p:txBody>
          <a:bodyPr wrap="square" rtlCol="0">
            <a:spAutoFit/>
          </a:bodyPr>
          <a:lstStyle/>
          <a:p>
            <a:r>
              <a:rPr lang="en-US" sz="3200" dirty="0"/>
              <a:t>Prior approval requests signed by an Authorized Organizational Representative should be submitted in writing to the Grants Management Specialist. Requests may be made via e-mail.</a:t>
            </a:r>
            <a:endParaRPr lang="en-US" sz="3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4" name="Rectangle 3"/>
          <p:cNvSpPr/>
          <p:nvPr/>
        </p:nvSpPr>
        <p:spPr>
          <a:xfrm>
            <a:off x="139389" y="1041297"/>
            <a:ext cx="8848494" cy="523684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44965" y="3659718"/>
            <a:ext cx="8709102" cy="1719306"/>
          </a:xfrm>
          <a:prstGeom prst="rect">
            <a:avLst/>
          </a:prstGeom>
        </p:spPr>
      </p:pic>
    </p:spTree>
    <p:extLst>
      <p:ext uri="{BB962C8B-B14F-4D97-AF65-F5344CB8AC3E}">
        <p14:creationId xmlns:p14="http://schemas.microsoft.com/office/powerpoint/2010/main" val="130124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035" y="1095703"/>
            <a:ext cx="8707820" cy="4525963"/>
          </a:xfrm>
        </p:spPr>
        <p:txBody>
          <a:bodyPr>
            <a:normAutofit/>
          </a:bodyPr>
          <a:lstStyle/>
          <a:p>
            <a:pPr marL="0" indent="0">
              <a:buNone/>
            </a:pPr>
            <a:endParaRPr lang="en-US" sz="4000" dirty="0"/>
          </a:p>
          <a:p>
            <a:pPr marL="0" indent="0">
              <a:buNone/>
            </a:pPr>
            <a:endParaRPr lang="en-US" sz="4000" dirty="0"/>
          </a:p>
          <a:p>
            <a:pPr marL="0" indent="0">
              <a:buNone/>
            </a:pPr>
            <a:r>
              <a:rPr lang="en-US" sz="3200" dirty="0"/>
              <a:t>           Identify NIH Reporting Requirements</a:t>
            </a:r>
          </a:p>
        </p:txBody>
      </p:sp>
      <p:sp>
        <p:nvSpPr>
          <p:cNvPr id="6" name="TextBox 5"/>
          <p:cNvSpPr txBox="1"/>
          <p:nvPr/>
        </p:nvSpPr>
        <p:spPr>
          <a:xfrm>
            <a:off x="273269" y="171833"/>
            <a:ext cx="8261131" cy="769441"/>
          </a:xfrm>
          <a:prstGeom prst="rect">
            <a:avLst/>
          </a:prstGeom>
          <a:noFill/>
        </p:spPr>
        <p:txBody>
          <a:bodyPr wrap="square" rtlCol="0">
            <a:spAutoFit/>
          </a:bodyPr>
          <a:lstStyle/>
          <a:p>
            <a:pPr algn="ctr"/>
            <a:r>
              <a:rPr lang="en-US" sz="4400" dirty="0">
                <a:solidFill>
                  <a:srgbClr val="0070C0"/>
                </a:solidFill>
              </a:rPr>
              <a:t>Session Objective 2</a:t>
            </a:r>
          </a:p>
        </p:txBody>
      </p:sp>
      <p:sp>
        <p:nvSpPr>
          <p:cNvPr id="7" name="Rectangle 6"/>
          <p:cNvSpPr/>
          <p:nvPr/>
        </p:nvSpPr>
        <p:spPr>
          <a:xfrm>
            <a:off x="373117" y="1944414"/>
            <a:ext cx="8539656" cy="2017986"/>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94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67"/>
            <a:ext cx="8229600" cy="907391"/>
          </a:xfrm>
        </p:spPr>
        <p:txBody>
          <a:bodyPr/>
          <a:lstStyle/>
          <a:p>
            <a:r>
              <a:rPr lang="en-US" dirty="0">
                <a:solidFill>
                  <a:srgbClr val="0070C0"/>
                </a:solidFill>
              </a:rPr>
              <a:t>Reporting Requirements</a:t>
            </a:r>
          </a:p>
        </p:txBody>
      </p:sp>
      <p:sp>
        <p:nvSpPr>
          <p:cNvPr id="3" name="Content Placeholder 2"/>
          <p:cNvSpPr>
            <a:spLocks noGrp="1"/>
          </p:cNvSpPr>
          <p:nvPr>
            <p:ph sz="half" idx="1"/>
          </p:nvPr>
        </p:nvSpPr>
        <p:spPr>
          <a:xfrm>
            <a:off x="194554" y="1218986"/>
            <a:ext cx="4499646" cy="5059151"/>
          </a:xfrm>
        </p:spPr>
        <p:txBody>
          <a:bodyPr>
            <a:normAutofit fontScale="92500" lnSpcReduction="20000"/>
          </a:bodyPr>
          <a:lstStyle/>
          <a:p>
            <a:pPr marL="0" indent="0" algn="ctr">
              <a:buNone/>
            </a:pPr>
            <a:r>
              <a:rPr lang="en-US" dirty="0"/>
              <a:t>Annual Reporting</a:t>
            </a:r>
            <a:br>
              <a:rPr lang="en-US" dirty="0"/>
            </a:br>
            <a:endParaRPr lang="en-US" dirty="0"/>
          </a:p>
          <a:p>
            <a:r>
              <a:rPr lang="en-US" dirty="0"/>
              <a:t>*Inventions and Patents</a:t>
            </a:r>
          </a:p>
          <a:p>
            <a:r>
              <a:rPr lang="en-US" dirty="0"/>
              <a:t>*Financial Conflict of Interest (FCOI)</a:t>
            </a:r>
          </a:p>
          <a:p>
            <a:r>
              <a:rPr lang="en-US" dirty="0"/>
              <a:t>*Audit Reporting</a:t>
            </a:r>
          </a:p>
          <a:p>
            <a:r>
              <a:rPr lang="en-US" dirty="0"/>
              <a:t>Research Performance Progress Report (RPPR)</a:t>
            </a:r>
          </a:p>
          <a:p>
            <a:r>
              <a:rPr lang="en-US" dirty="0"/>
              <a:t>Federal Cash Transaction Report</a:t>
            </a:r>
          </a:p>
          <a:p>
            <a:r>
              <a:rPr lang="en-US" dirty="0"/>
              <a:t>*Federal Financial Report (FFR)</a:t>
            </a:r>
          </a:p>
          <a:p>
            <a:endParaRPr lang="en-US" dirty="0"/>
          </a:p>
          <a:p>
            <a:pPr marL="2286000" lvl="5" indent="0">
              <a:buNone/>
            </a:pPr>
            <a:r>
              <a:rPr lang="en-US" dirty="0"/>
              <a:t>          * If applicable</a:t>
            </a:r>
          </a:p>
          <a:p>
            <a:pPr lvl="5"/>
            <a:endParaRPr lang="en-US" dirty="0"/>
          </a:p>
          <a:p>
            <a:endParaRPr lang="en-US" dirty="0"/>
          </a:p>
        </p:txBody>
      </p:sp>
      <p:sp>
        <p:nvSpPr>
          <p:cNvPr id="4" name="Content Placeholder 3"/>
          <p:cNvSpPr>
            <a:spLocks noGrp="1"/>
          </p:cNvSpPr>
          <p:nvPr>
            <p:ph sz="half" idx="2"/>
          </p:nvPr>
        </p:nvSpPr>
        <p:spPr>
          <a:xfrm>
            <a:off x="4705815" y="1115124"/>
            <a:ext cx="4235605" cy="4525963"/>
          </a:xfrm>
        </p:spPr>
        <p:txBody>
          <a:bodyPr>
            <a:normAutofit fontScale="92500" lnSpcReduction="20000"/>
          </a:bodyPr>
          <a:lstStyle/>
          <a:p>
            <a:pPr marL="0" indent="0" algn="ctr">
              <a:buNone/>
            </a:pPr>
            <a:r>
              <a:rPr lang="en-US" sz="3000" dirty="0"/>
              <a:t>Closeout Reporting</a:t>
            </a:r>
          </a:p>
          <a:p>
            <a:pPr marL="0" indent="0" algn="ctr">
              <a:buNone/>
            </a:pPr>
            <a:endParaRPr lang="en-US" sz="3000" dirty="0"/>
          </a:p>
          <a:p>
            <a:r>
              <a:rPr lang="en-US" dirty="0"/>
              <a:t>Final or Interim RPPR</a:t>
            </a:r>
          </a:p>
          <a:p>
            <a:r>
              <a:rPr lang="en-US" dirty="0"/>
              <a:t>Final FFR </a:t>
            </a:r>
          </a:p>
          <a:p>
            <a:r>
              <a:rPr lang="en-US" dirty="0"/>
              <a:t>Final Invention Statement and Certification</a:t>
            </a:r>
          </a:p>
          <a:p>
            <a:endParaRPr lang="en-US" dirty="0"/>
          </a:p>
        </p:txBody>
      </p:sp>
      <p:cxnSp>
        <p:nvCxnSpPr>
          <p:cNvPr id="8" name="Straight Connector 7"/>
          <p:cNvCxnSpPr/>
          <p:nvPr/>
        </p:nvCxnSpPr>
        <p:spPr>
          <a:xfrm>
            <a:off x="1260089" y="1583468"/>
            <a:ext cx="25313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88281" y="1115124"/>
            <a:ext cx="4526466" cy="5163013"/>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5241073" y="1538861"/>
            <a:ext cx="314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682583" y="1126274"/>
            <a:ext cx="4326673" cy="5151863"/>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26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5B5-034E-4394-B9C5-E570022CDDB5}"/>
              </a:ext>
            </a:extLst>
          </p:cNvPr>
          <p:cNvSpPr>
            <a:spLocks noGrp="1"/>
          </p:cNvSpPr>
          <p:nvPr>
            <p:ph type="title"/>
          </p:nvPr>
        </p:nvSpPr>
        <p:spPr/>
        <p:txBody>
          <a:bodyPr/>
          <a:lstStyle/>
          <a:p>
            <a:r>
              <a:rPr lang="en-US" dirty="0">
                <a:solidFill>
                  <a:srgbClr val="0070C0"/>
                </a:solidFill>
              </a:rPr>
              <a:t>Inventions and Patents</a:t>
            </a:r>
            <a:endParaRPr lang="en-US" dirty="0"/>
          </a:p>
        </p:txBody>
      </p:sp>
      <p:sp>
        <p:nvSpPr>
          <p:cNvPr id="3" name="Content Placeholder 2">
            <a:extLst>
              <a:ext uri="{FF2B5EF4-FFF2-40B4-BE49-F238E27FC236}">
                <a16:creationId xmlns:a16="http://schemas.microsoft.com/office/drawing/2014/main" id="{0CC26A77-C4C5-4C38-A9E1-98C0059987B9}"/>
              </a:ext>
            </a:extLst>
          </p:cNvPr>
          <p:cNvSpPr>
            <a:spLocks noGrp="1"/>
          </p:cNvSpPr>
          <p:nvPr>
            <p:ph sz="half" idx="1"/>
          </p:nvPr>
        </p:nvSpPr>
        <p:spPr>
          <a:xfrm>
            <a:off x="457200" y="1600200"/>
            <a:ext cx="8229600" cy="4525963"/>
          </a:xfrm>
        </p:spPr>
        <p:txBody>
          <a:bodyPr>
            <a:normAutofit fontScale="92500" lnSpcReduction="20000"/>
          </a:bodyPr>
          <a:lstStyle/>
          <a:p>
            <a:pPr marL="0" indent="0">
              <a:buNone/>
            </a:pPr>
            <a:r>
              <a:rPr lang="en-US" dirty="0">
                <a:hlinkClick r:id="rId2"/>
              </a:rPr>
              <a:t>Section 8.2.4 </a:t>
            </a:r>
            <a:r>
              <a:rPr lang="en-US" dirty="0"/>
              <a:t>NIH Grants Policy Statement</a:t>
            </a:r>
          </a:p>
          <a:p>
            <a:pPr marL="0" indent="0">
              <a:buNone/>
            </a:pPr>
            <a:endParaRPr lang="en-US" sz="2600" dirty="0"/>
          </a:p>
          <a:p>
            <a:pPr marL="0" indent="0" algn="just">
              <a:buNone/>
            </a:pPr>
            <a:r>
              <a:rPr lang="en-US" sz="2600" dirty="0"/>
              <a:t>The Bayh-Dole Act of 1980 (Public Law 96-517; 35 U.S.C. 200-212; EO 12591; 37 CFR 401 et al; updated April 14, 2018) provides NIH funding recipients incentives to promote the utilization of inventions conceived or reduced to practice (Subject Invention) in the performance of federally supported research and development.  Unless waived by NIH or the funding agreement is for education purposes, e.g. fellowships, training grants or certain types of career development awards, the Bayh-Dole Act applies to all NIH research and development funding granted to for-profit organizations regardless of size and all non-profit entities (see 45 CFR 75 and 37 CFR 401.1 (b))</a:t>
            </a:r>
          </a:p>
        </p:txBody>
      </p:sp>
    </p:spTree>
    <p:extLst>
      <p:ext uri="{BB962C8B-B14F-4D97-AF65-F5344CB8AC3E}">
        <p14:creationId xmlns:p14="http://schemas.microsoft.com/office/powerpoint/2010/main" val="228269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C04B-AE45-4131-8624-7A892FEA29F1}"/>
              </a:ext>
            </a:extLst>
          </p:cNvPr>
          <p:cNvSpPr>
            <a:spLocks noGrp="1"/>
          </p:cNvSpPr>
          <p:nvPr>
            <p:ph type="title"/>
          </p:nvPr>
        </p:nvSpPr>
        <p:spPr>
          <a:xfrm>
            <a:off x="457200" y="274638"/>
            <a:ext cx="8229600" cy="860479"/>
          </a:xfrm>
        </p:spPr>
        <p:txBody>
          <a:bodyPr/>
          <a:lstStyle/>
          <a:p>
            <a:r>
              <a:rPr lang="en-US" dirty="0">
                <a:solidFill>
                  <a:srgbClr val="0070C0"/>
                </a:solidFill>
              </a:rPr>
              <a:t>Inventions and Patents</a:t>
            </a:r>
            <a:endParaRPr lang="en-US" dirty="0"/>
          </a:p>
        </p:txBody>
      </p:sp>
      <p:pic>
        <p:nvPicPr>
          <p:cNvPr id="5" name="Content Placeholder 4" descr="The image is of Section c.4 Inventions, patent applications and/or licenses from the RPPR Guidelines found at https://grants.nih.gov/sites/default/files/rppr_instruction_guide.pdf.">
            <a:extLst>
              <a:ext uri="{FF2B5EF4-FFF2-40B4-BE49-F238E27FC236}">
                <a16:creationId xmlns:a16="http://schemas.microsoft.com/office/drawing/2014/main" id="{3E502E28-FCEC-43B4-B932-404589BB0673}"/>
              </a:ext>
            </a:extLst>
          </p:cNvPr>
          <p:cNvPicPr>
            <a:picLocks noGrp="1" noChangeAspect="1"/>
          </p:cNvPicPr>
          <p:nvPr>
            <p:ph idx="1"/>
          </p:nvPr>
        </p:nvPicPr>
        <p:blipFill>
          <a:blip r:embed="rId2"/>
          <a:stretch>
            <a:fillRect/>
          </a:stretch>
        </p:blipFill>
        <p:spPr>
          <a:xfrm>
            <a:off x="457200" y="1831428"/>
            <a:ext cx="8229600" cy="1597572"/>
          </a:xfrm>
          <a:prstGeom prst="rect">
            <a:avLst/>
          </a:prstGeom>
        </p:spPr>
      </p:pic>
      <p:sp>
        <p:nvSpPr>
          <p:cNvPr id="6" name="Content Placeholder 2">
            <a:extLst>
              <a:ext uri="{FF2B5EF4-FFF2-40B4-BE49-F238E27FC236}">
                <a16:creationId xmlns:a16="http://schemas.microsoft.com/office/drawing/2014/main" id="{FF1CCA73-4538-4231-BE9D-84B915CD783D}"/>
              </a:ext>
            </a:extLst>
          </p:cNvPr>
          <p:cNvSpPr txBox="1">
            <a:spLocks/>
          </p:cNvSpPr>
          <p:nvPr/>
        </p:nvSpPr>
        <p:spPr>
          <a:xfrm>
            <a:off x="457200" y="3965101"/>
            <a:ext cx="8229600" cy="16848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2000" dirty="0"/>
              <a:t>All Bayh-Dole compliance actions are required to be submitted to NIH by using the </a:t>
            </a:r>
            <a:r>
              <a:rPr lang="en-US" sz="2000" dirty="0" err="1"/>
              <a:t>iEdison</a:t>
            </a:r>
            <a:r>
              <a:rPr lang="en-US" sz="2000" dirty="0"/>
              <a:t> data base (see 37 CFR 401.16).  All issues or questions regarding extramural technology transfer policy and reporting of inventions and their utilization should be referred to the Division of Extramural Inventions and Technology Resources, OPERA/OER at </a:t>
            </a:r>
            <a:r>
              <a:rPr lang="en-US" sz="2000" dirty="0">
                <a:hlinkClick r:id="rId3"/>
              </a:rPr>
              <a:t>edison@nih.gov</a:t>
            </a:r>
            <a:r>
              <a:rPr lang="en-US" sz="2000" dirty="0"/>
              <a:t> </a:t>
            </a:r>
          </a:p>
        </p:txBody>
      </p:sp>
      <p:sp>
        <p:nvSpPr>
          <p:cNvPr id="3" name="TextBox 2">
            <a:extLst>
              <a:ext uri="{FF2B5EF4-FFF2-40B4-BE49-F238E27FC236}">
                <a16:creationId xmlns:a16="http://schemas.microsoft.com/office/drawing/2014/main" id="{C6519D60-4559-4363-91B9-8E00937A9C42}"/>
              </a:ext>
            </a:extLst>
          </p:cNvPr>
          <p:cNvSpPr txBox="1"/>
          <p:nvPr/>
        </p:nvSpPr>
        <p:spPr>
          <a:xfrm>
            <a:off x="457200" y="1208015"/>
            <a:ext cx="3082954" cy="461665"/>
          </a:xfrm>
          <a:prstGeom prst="rect">
            <a:avLst/>
          </a:prstGeom>
          <a:noFill/>
        </p:spPr>
        <p:txBody>
          <a:bodyPr wrap="square" rtlCol="0">
            <a:spAutoFit/>
          </a:bodyPr>
          <a:lstStyle/>
          <a:p>
            <a:r>
              <a:rPr lang="en-US" sz="2400" dirty="0"/>
              <a:t>RPPR:</a:t>
            </a:r>
          </a:p>
        </p:txBody>
      </p:sp>
    </p:spTree>
    <p:extLst>
      <p:ext uri="{BB962C8B-B14F-4D97-AF65-F5344CB8AC3E}">
        <p14:creationId xmlns:p14="http://schemas.microsoft.com/office/powerpoint/2010/main" val="297036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428"/>
            <a:ext cx="8229600" cy="728843"/>
          </a:xfrm>
        </p:spPr>
        <p:txBody>
          <a:bodyPr>
            <a:noAutofit/>
          </a:bodyPr>
          <a:lstStyle/>
          <a:p>
            <a:r>
              <a:rPr lang="en-US" dirty="0">
                <a:solidFill>
                  <a:srgbClr val="0070C0"/>
                </a:solidFill>
              </a:rPr>
              <a:t>Inventions and Patents</a:t>
            </a:r>
            <a:endParaRPr lang="en-US" dirty="0"/>
          </a:p>
        </p:txBody>
      </p:sp>
      <p:sp>
        <p:nvSpPr>
          <p:cNvPr id="3" name="Content Placeholder 2"/>
          <p:cNvSpPr>
            <a:spLocks noGrp="1"/>
          </p:cNvSpPr>
          <p:nvPr>
            <p:ph sz="half" idx="1"/>
          </p:nvPr>
        </p:nvSpPr>
        <p:spPr/>
        <p:txBody>
          <a:bodyPr/>
          <a:lstStyle/>
          <a:p>
            <a:endParaRPr lang="en-US"/>
          </a:p>
        </p:txBody>
      </p:sp>
      <p:pic>
        <p:nvPicPr>
          <p:cNvPr id="8" name="Content Placeholder 7" descr="This is a snapshot of the webpage for iEdison.gov, an electronic system for recipients of contracts, grants, or cooperative agreements to report inventions."/>
          <p:cNvPicPr>
            <a:picLocks noGrp="1" noChangeAspect="1"/>
          </p:cNvPicPr>
          <p:nvPr>
            <p:ph sz="half" idx="2"/>
          </p:nvPr>
        </p:nvPicPr>
        <p:blipFill>
          <a:blip r:embed="rId3"/>
          <a:stretch>
            <a:fillRect/>
          </a:stretch>
        </p:blipFill>
        <p:spPr>
          <a:xfrm>
            <a:off x="95694" y="969692"/>
            <a:ext cx="8899450" cy="5243683"/>
          </a:xfrm>
          <a:prstGeom prst="rect">
            <a:avLst/>
          </a:prstGeom>
        </p:spPr>
      </p:pic>
      <p:sp>
        <p:nvSpPr>
          <p:cNvPr id="9" name="TextBox 8"/>
          <p:cNvSpPr txBox="1"/>
          <p:nvPr/>
        </p:nvSpPr>
        <p:spPr>
          <a:xfrm>
            <a:off x="4678326" y="6356350"/>
            <a:ext cx="4316818" cy="738664"/>
          </a:xfrm>
          <a:prstGeom prst="rect">
            <a:avLst/>
          </a:prstGeom>
          <a:noFill/>
        </p:spPr>
        <p:txBody>
          <a:bodyPr wrap="square" rtlCol="0">
            <a:spAutoFit/>
          </a:bodyPr>
          <a:lstStyle/>
          <a:p>
            <a:r>
              <a:rPr lang="en-US" sz="1200" dirty="0">
                <a:solidFill>
                  <a:prstClr val="black"/>
                </a:solidFill>
              </a:rPr>
              <a:t>See </a:t>
            </a:r>
            <a:r>
              <a:rPr lang="en-US" sz="1200" u="sng" dirty="0" err="1">
                <a:solidFill>
                  <a:prstClr val="black"/>
                </a:solidFill>
                <a:hlinkClick r:id="rId4"/>
              </a:rPr>
              <a:t>iEdison</a:t>
            </a:r>
            <a:r>
              <a:rPr lang="en-US" sz="1200" u="sng" dirty="0">
                <a:solidFill>
                  <a:prstClr val="black"/>
                </a:solidFill>
                <a:hlinkClick r:id="rId4"/>
              </a:rPr>
              <a:t> &amp; Intellectual Property FAQs and Resources</a:t>
            </a:r>
            <a:r>
              <a:rPr lang="en-US" sz="1200" dirty="0">
                <a:solidFill>
                  <a:prstClr val="black"/>
                </a:solidFill>
              </a:rPr>
              <a:t> for more information</a:t>
            </a:r>
          </a:p>
          <a:p>
            <a:endParaRPr lang="en-US" dirty="0">
              <a:solidFill>
                <a:prstClr val="black"/>
              </a:solidFill>
            </a:endParaRPr>
          </a:p>
        </p:txBody>
      </p:sp>
    </p:spTree>
    <p:extLst>
      <p:ext uri="{BB962C8B-B14F-4D97-AF65-F5344CB8AC3E}">
        <p14:creationId xmlns:p14="http://schemas.microsoft.com/office/powerpoint/2010/main" val="157534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E968B-748F-42C6-9371-C307A207AA2E}"/>
              </a:ext>
            </a:extLst>
          </p:cNvPr>
          <p:cNvSpPr>
            <a:spLocks noGrp="1"/>
          </p:cNvSpPr>
          <p:nvPr>
            <p:ph idx="1"/>
          </p:nvPr>
        </p:nvSpPr>
        <p:spPr/>
        <p:txBody>
          <a:bodyPr>
            <a:normAutofit fontScale="47500" lnSpcReduction="20000"/>
          </a:bodyPr>
          <a:lstStyle/>
          <a:p>
            <a:pPr marL="0" indent="0">
              <a:buNone/>
            </a:pPr>
            <a:r>
              <a:rPr lang="en-US" sz="5500" dirty="0">
                <a:hlinkClick r:id="rId3"/>
              </a:rPr>
              <a:t>Section 4.1.10 </a:t>
            </a:r>
            <a:r>
              <a:rPr lang="en-US" sz="5500" dirty="0"/>
              <a:t>NIH Grants Policy Statement</a:t>
            </a:r>
          </a:p>
          <a:p>
            <a:pPr marL="0" indent="0">
              <a:buNone/>
            </a:pPr>
            <a:endParaRPr lang="en-US" dirty="0"/>
          </a:p>
          <a:p>
            <a:pPr marL="0" indent="0" algn="just">
              <a:buNone/>
            </a:pPr>
            <a:r>
              <a:rPr lang="en-US" dirty="0"/>
              <a:t>NIH requires recipients and investigators (except I SBIR/STTR applicants and recipients) to comply with the requirements of 42 CFR 50, Subpart F, “Responsibility of Applicants for Promoting Objectivity in Research for which PHS Funding is Sought.”  The requirements under the 2011 revised regulation (</a:t>
            </a:r>
            <a:r>
              <a:rPr lang="en-US" dirty="0">
                <a:hlinkClick r:id="rId4"/>
              </a:rPr>
              <a:t>Published on August 25, 2011 in the Federal Register</a:t>
            </a:r>
            <a:r>
              <a:rPr lang="en-US" dirty="0"/>
              <a:t>) promote objectivity in research by establishing standards that provide a reasonable expectation that the design, conduct, or reporting of research funded under PHS grants or cooperative agreements will be free from bias by any conflicting financial interest of an Investigator, regardless of title or position.  The signature of the AOR certifies that:</a:t>
            </a:r>
          </a:p>
          <a:p>
            <a:pPr marL="514350" indent="-514350">
              <a:buAutoNum type="arabicPeriod"/>
            </a:pPr>
            <a:endParaRPr lang="en-US" dirty="0"/>
          </a:p>
          <a:p>
            <a:pPr marL="514350" indent="-514350">
              <a:buAutoNum type="arabicPeriod"/>
            </a:pPr>
            <a:r>
              <a:rPr lang="en-US" dirty="0"/>
              <a:t>There is in effect at the Institution an up-to-date, written and enforced administrative process to identify and manage FCOIs</a:t>
            </a:r>
          </a:p>
          <a:p>
            <a:pPr marL="514350" indent="-514350">
              <a:buAutoNum type="arabicPeriod"/>
            </a:pPr>
            <a:r>
              <a:rPr lang="en-US" dirty="0"/>
              <a:t>The Institution shall promote and enforce Investigator compliance with the regulation’s requirements including those pertaining to disclosure of financial interests</a:t>
            </a:r>
          </a:p>
          <a:p>
            <a:pPr marL="514350" indent="-514350">
              <a:buAutoNum type="arabicPeriod"/>
            </a:pPr>
            <a:r>
              <a:rPr lang="en-US" dirty="0"/>
              <a:t>The Institution shall identify and manage FCOIs and provide initial and ongoing FCOI reports to the NIH</a:t>
            </a:r>
          </a:p>
          <a:p>
            <a:pPr marL="514350" indent="-514350">
              <a:buAutoNum type="arabicPeriod"/>
            </a:pPr>
            <a:r>
              <a:rPr lang="en-US" dirty="0"/>
              <a:t>When requested, the Institution will promptly make information available to the NIH/HHS relating to any Investigator disclosure of financial interests</a:t>
            </a:r>
          </a:p>
          <a:p>
            <a:pPr marL="514350" indent="-514350">
              <a:buAutoNum type="arabicPeriod"/>
            </a:pPr>
            <a:r>
              <a:rPr lang="en-US" dirty="0"/>
              <a:t>The Institution shall fully comply with the requirements of the regulation</a:t>
            </a:r>
          </a:p>
        </p:txBody>
      </p:sp>
      <p:sp>
        <p:nvSpPr>
          <p:cNvPr id="5" name="Title 1">
            <a:extLst>
              <a:ext uri="{FF2B5EF4-FFF2-40B4-BE49-F238E27FC236}">
                <a16:creationId xmlns:a16="http://schemas.microsoft.com/office/drawing/2014/main" id="{E82F4EDF-99CC-472E-821A-CB35940F5DE2}"/>
              </a:ext>
            </a:extLst>
          </p:cNvPr>
          <p:cNvSpPr>
            <a:spLocks noGrp="1"/>
          </p:cNvSpPr>
          <p:nvPr>
            <p:ph type="title"/>
          </p:nvPr>
        </p:nvSpPr>
        <p:spPr>
          <a:xfrm>
            <a:off x="457200" y="274638"/>
            <a:ext cx="8229600" cy="1143000"/>
          </a:xfrm>
        </p:spPr>
        <p:txBody>
          <a:bodyPr>
            <a:noAutofit/>
          </a:bodyPr>
          <a:lstStyle/>
          <a:p>
            <a:r>
              <a:rPr lang="en-US" dirty="0">
                <a:solidFill>
                  <a:srgbClr val="0070C0"/>
                </a:solidFill>
              </a:rPr>
              <a:t>Financial Conflict Of Interest</a:t>
            </a:r>
            <a:endParaRPr lang="en-US" dirty="0"/>
          </a:p>
        </p:txBody>
      </p:sp>
      <p:sp>
        <p:nvSpPr>
          <p:cNvPr id="2" name="TextBox 1">
            <a:extLst>
              <a:ext uri="{FF2B5EF4-FFF2-40B4-BE49-F238E27FC236}">
                <a16:creationId xmlns:a16="http://schemas.microsoft.com/office/drawing/2014/main" id="{DB1AE355-4EFB-4680-8917-F812FA51D3AD}"/>
              </a:ext>
            </a:extLst>
          </p:cNvPr>
          <p:cNvSpPr txBox="1"/>
          <p:nvPr/>
        </p:nvSpPr>
        <p:spPr>
          <a:xfrm>
            <a:off x="4211466" y="5906000"/>
            <a:ext cx="4389119" cy="646331"/>
          </a:xfrm>
          <a:prstGeom prst="rect">
            <a:avLst/>
          </a:prstGeom>
          <a:noFill/>
        </p:spPr>
        <p:txBody>
          <a:bodyPr wrap="square" rtlCol="0">
            <a:spAutoFit/>
          </a:bodyPr>
          <a:lstStyle/>
          <a:p>
            <a:pPr algn="r"/>
            <a:r>
              <a:rPr lang="en-US" sz="1200" dirty="0"/>
              <a:t>See also: </a:t>
            </a:r>
            <a:r>
              <a:rPr lang="en-US" altLang="en-US" sz="1200" dirty="0">
                <a:latin typeface="Arial" charset="0"/>
                <a:cs typeface="Arial" charset="0"/>
                <a:hlinkClick r:id="rId5"/>
              </a:rPr>
              <a:t>http://grants.nih.gov/grants/policy/coi/index.htm</a:t>
            </a:r>
            <a:r>
              <a:rPr lang="en-US" altLang="en-US" sz="1200" dirty="0">
                <a:latin typeface="Arial" charset="0"/>
                <a:cs typeface="Arial" charset="0"/>
              </a:rPr>
              <a:t> </a:t>
            </a:r>
          </a:p>
          <a:p>
            <a:pPr algn="r"/>
            <a:r>
              <a:rPr lang="en-US" altLang="en-US" sz="1200" dirty="0">
                <a:latin typeface="Arial" charset="0"/>
                <a:cs typeface="Arial" charset="0"/>
                <a:hlinkClick r:id="rId6"/>
              </a:rPr>
              <a:t>FCOICompliance@mail.nih.gov</a:t>
            </a:r>
            <a:endParaRPr lang="en-US" altLang="en-US" sz="1200" dirty="0">
              <a:latin typeface="Arial" charset="0"/>
              <a:cs typeface="Arial" charset="0"/>
            </a:endParaRPr>
          </a:p>
          <a:p>
            <a:endParaRPr lang="en-US" sz="1200" dirty="0"/>
          </a:p>
        </p:txBody>
      </p:sp>
    </p:spTree>
    <p:extLst>
      <p:ext uri="{BB962C8B-B14F-4D97-AF65-F5344CB8AC3E}">
        <p14:creationId xmlns:p14="http://schemas.microsoft.com/office/powerpoint/2010/main" val="65957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2925"/>
          </a:xfrm>
        </p:spPr>
        <p:txBody>
          <a:bodyPr>
            <a:noAutofit/>
          </a:bodyPr>
          <a:lstStyle/>
          <a:p>
            <a:r>
              <a:rPr lang="en-US" dirty="0">
                <a:solidFill>
                  <a:srgbClr val="0070C0"/>
                </a:solidFill>
              </a:rPr>
              <a:t>Financial Conflict Of Interest</a:t>
            </a:r>
            <a:endParaRPr lang="en-US" dirty="0"/>
          </a:p>
        </p:txBody>
      </p:sp>
      <p:sp>
        <p:nvSpPr>
          <p:cNvPr id="7" name="TextBox 6"/>
          <p:cNvSpPr txBox="1"/>
          <p:nvPr/>
        </p:nvSpPr>
        <p:spPr>
          <a:xfrm>
            <a:off x="4954772" y="6209414"/>
            <a:ext cx="4093535" cy="646331"/>
          </a:xfrm>
          <a:prstGeom prst="rect">
            <a:avLst/>
          </a:prstGeom>
          <a:noFill/>
        </p:spPr>
        <p:txBody>
          <a:bodyPr wrap="square" rtlCol="0">
            <a:spAutoFit/>
          </a:bodyPr>
          <a:lstStyle/>
          <a:p>
            <a:r>
              <a:rPr lang="en-US" sz="1200" dirty="0"/>
              <a:t>See</a:t>
            </a:r>
            <a:r>
              <a:rPr lang="en-US" sz="1200" u="sng" dirty="0">
                <a:hlinkClick r:id="rId3"/>
              </a:rPr>
              <a:t> </a:t>
            </a:r>
            <a:r>
              <a:rPr lang="en-US" sz="1200" u="sng" dirty="0" err="1">
                <a:hlinkClick r:id="rId3"/>
              </a:rPr>
              <a:t>eRA</a:t>
            </a:r>
            <a:r>
              <a:rPr lang="en-US" sz="1200" u="sng" dirty="0">
                <a:hlinkClick r:id="rId3"/>
              </a:rPr>
              <a:t> Commons Financial Conflict of Interest (FCOI) External User Guide</a:t>
            </a:r>
            <a:r>
              <a:rPr lang="en-US" sz="1200" dirty="0"/>
              <a:t> and the </a:t>
            </a:r>
            <a:r>
              <a:rPr lang="en-US" sz="1200" u="sng" dirty="0">
                <a:hlinkClick r:id="rId4"/>
              </a:rPr>
              <a:t>NIH Office of Extramural Research Financial Conflict of Interest</a:t>
            </a:r>
            <a:r>
              <a:rPr lang="en-US" sz="1200" dirty="0"/>
              <a:t> webpage for more information</a:t>
            </a:r>
          </a:p>
        </p:txBody>
      </p:sp>
      <p:pic>
        <p:nvPicPr>
          <p:cNvPr id="5" name="Content Placeholder 4" descr="This is a snapshot of the Financial Conflicct of Interest - Initiate New Report screen."/>
          <p:cNvPicPr>
            <a:picLocks noGrp="1" noChangeAspect="1"/>
          </p:cNvPicPr>
          <p:nvPr>
            <p:ph sz="half" idx="1"/>
          </p:nvPr>
        </p:nvPicPr>
        <p:blipFill>
          <a:blip r:embed="rId5"/>
          <a:stretch>
            <a:fillRect/>
          </a:stretch>
        </p:blipFill>
        <p:spPr>
          <a:xfrm>
            <a:off x="457200" y="1092201"/>
            <a:ext cx="8339667" cy="4876800"/>
          </a:xfrm>
          <a:prstGeom prst="rect">
            <a:avLst/>
          </a:prstGeom>
        </p:spPr>
      </p:pic>
    </p:spTree>
    <p:extLst>
      <p:ext uri="{BB962C8B-B14F-4D97-AF65-F5344CB8AC3E}">
        <p14:creationId xmlns:p14="http://schemas.microsoft.com/office/powerpoint/2010/main" val="208854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536" y="245327"/>
            <a:ext cx="8642195" cy="769441"/>
          </a:xfrm>
          <a:prstGeom prst="rect">
            <a:avLst/>
          </a:prstGeom>
          <a:noFill/>
        </p:spPr>
        <p:txBody>
          <a:bodyPr wrap="square" rtlCol="0">
            <a:spAutoFit/>
          </a:bodyPr>
          <a:lstStyle/>
          <a:p>
            <a:pPr algn="ctr"/>
            <a:r>
              <a:rPr lang="en-US" sz="4400" dirty="0">
                <a:solidFill>
                  <a:srgbClr val="0070C0"/>
                </a:solidFill>
              </a:rPr>
              <a:t>Audit Reporting	</a:t>
            </a:r>
          </a:p>
        </p:txBody>
      </p:sp>
      <p:sp>
        <p:nvSpPr>
          <p:cNvPr id="3" name="TextBox 2"/>
          <p:cNvSpPr txBox="1"/>
          <p:nvPr/>
        </p:nvSpPr>
        <p:spPr>
          <a:xfrm>
            <a:off x="1767465" y="1043978"/>
            <a:ext cx="5854391" cy="1077218"/>
          </a:xfrm>
          <a:prstGeom prst="rect">
            <a:avLst/>
          </a:prstGeom>
          <a:noFill/>
        </p:spPr>
        <p:txBody>
          <a:bodyPr wrap="square" rtlCol="0">
            <a:spAutoFit/>
          </a:bodyPr>
          <a:lstStyle/>
          <a:p>
            <a:pPr algn="ctr"/>
            <a:r>
              <a:rPr lang="en-US" sz="3200" dirty="0"/>
              <a:t>$750K or more in Federal awards</a:t>
            </a:r>
          </a:p>
          <a:p>
            <a:pPr algn="ctr"/>
            <a:r>
              <a:rPr lang="en-US" sz="3200" dirty="0"/>
              <a:t> </a:t>
            </a:r>
          </a:p>
        </p:txBody>
      </p:sp>
      <p:sp>
        <p:nvSpPr>
          <p:cNvPr id="4" name="TextBox 3"/>
          <p:cNvSpPr txBox="1"/>
          <p:nvPr/>
        </p:nvSpPr>
        <p:spPr>
          <a:xfrm>
            <a:off x="178421" y="1761893"/>
            <a:ext cx="4052076" cy="3416320"/>
          </a:xfrm>
          <a:prstGeom prst="rect">
            <a:avLst/>
          </a:prstGeom>
          <a:noFill/>
        </p:spPr>
        <p:txBody>
          <a:bodyPr wrap="square" rtlCol="0">
            <a:spAutoFit/>
          </a:bodyPr>
          <a:lstStyle/>
          <a:p>
            <a:pPr algn="ctr"/>
            <a:r>
              <a:rPr lang="en-US" sz="2400" dirty="0"/>
              <a:t>State and local governments and non-profit organizations</a:t>
            </a:r>
          </a:p>
          <a:p>
            <a:pPr marL="342900" indent="-342900">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a:t>45 CFR Part 75, Subpart F</a:t>
            </a:r>
          </a:p>
          <a:p>
            <a:pPr marL="342900" indent="-342900">
              <a:lnSpc>
                <a:spcPct val="150000"/>
              </a:lnSpc>
              <a:buFont typeface="Arial" panose="020B0604020202020204" pitchFamily="34" charset="0"/>
              <a:buChar char="•"/>
            </a:pPr>
            <a:r>
              <a:rPr lang="en-US" sz="2400" dirty="0"/>
              <a:t>Single Audit reporting package submitted on-line</a:t>
            </a:r>
          </a:p>
          <a:p>
            <a:pPr marL="342900" indent="-342900">
              <a:lnSpc>
                <a:spcPct val="150000"/>
              </a:lnSpc>
              <a:buFont typeface="Arial" panose="020B0604020202020204" pitchFamily="34" charset="0"/>
              <a:buChar char="•"/>
            </a:pPr>
            <a:r>
              <a:rPr lang="en-US" sz="2400" dirty="0"/>
              <a:t>Federal Audit Clearinghouse</a:t>
            </a:r>
            <a:endParaRPr lang="en-US" dirty="0"/>
          </a:p>
        </p:txBody>
      </p:sp>
      <p:cxnSp>
        <p:nvCxnSpPr>
          <p:cNvPr id="6" name="Straight Connector 5"/>
          <p:cNvCxnSpPr/>
          <p:nvPr/>
        </p:nvCxnSpPr>
        <p:spPr>
          <a:xfrm>
            <a:off x="161689" y="2575932"/>
            <a:ext cx="38806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15697" y="1710381"/>
            <a:ext cx="4114800" cy="4545453"/>
          </a:xfrm>
          <a:prstGeom prst="rect">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15883" y="1721533"/>
            <a:ext cx="4655633" cy="4534302"/>
          </a:xfrm>
          <a:prstGeom prst="rect">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16236" y="1721532"/>
            <a:ext cx="4460495" cy="5262979"/>
          </a:xfrm>
          <a:prstGeom prst="rect">
            <a:avLst/>
          </a:prstGeom>
          <a:noFill/>
        </p:spPr>
        <p:txBody>
          <a:bodyPr wrap="square" rtlCol="0">
            <a:spAutoFit/>
          </a:bodyPr>
          <a:lstStyle/>
          <a:p>
            <a:pPr algn="ctr"/>
            <a:r>
              <a:rPr lang="en-US" sz="2400" dirty="0"/>
              <a:t>For-Profit Organizations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45 CFR Part 75.501</a:t>
            </a:r>
          </a:p>
          <a:p>
            <a:pPr marL="342900" indent="-342900">
              <a:buFont typeface="Arial" panose="020B0604020202020204" pitchFamily="34" charset="0"/>
              <a:buChar char="•"/>
            </a:pPr>
            <a:r>
              <a:rPr lang="en-US" sz="2400" dirty="0"/>
              <a:t>Applies to foreign organizations</a:t>
            </a:r>
          </a:p>
          <a:p>
            <a:pPr marL="342900" indent="-342900">
              <a:buFont typeface="Arial" panose="020B0604020202020204" pitchFamily="34" charset="0"/>
              <a:buChar char="•"/>
            </a:pPr>
            <a:r>
              <a:rPr lang="en-US" sz="2400" dirty="0"/>
              <a:t>Two options:</a:t>
            </a:r>
          </a:p>
          <a:p>
            <a:pPr marL="800100" lvl="1" indent="-342900">
              <a:buFont typeface="Courier New" panose="02070309020205020404" pitchFamily="49" charset="0"/>
              <a:buChar char="o"/>
            </a:pPr>
            <a:r>
              <a:rPr lang="en-US" sz="2400" dirty="0"/>
              <a:t>Government Auditing Standard (Yellow Book)</a:t>
            </a:r>
          </a:p>
          <a:p>
            <a:pPr marL="800100" lvl="1" indent="-342900">
              <a:buFont typeface="Courier New" panose="02070309020205020404" pitchFamily="49" charset="0"/>
              <a:buChar char="o"/>
            </a:pPr>
            <a:r>
              <a:rPr lang="en-US" sz="2400" dirty="0"/>
              <a:t>Audit that meets the requirements of 45 CFR Part 75, Subpart F</a:t>
            </a:r>
          </a:p>
          <a:p>
            <a:pPr marL="342900" lvl="1" indent="-342900">
              <a:buFont typeface="Arial" panose="020B0604020202020204" pitchFamily="34" charset="0"/>
              <a:buChar char="•"/>
            </a:pPr>
            <a:r>
              <a:rPr lang="en-US" sz="2400" dirty="0"/>
              <a:t>Submit to HHS Audit Resolution Division</a:t>
            </a:r>
          </a:p>
          <a:p>
            <a:pPr marL="800100" lvl="1" indent="-342900">
              <a:buFont typeface="Courier New" panose="02070309020205020404" pitchFamily="49" charset="0"/>
              <a:buChar char="o"/>
            </a:pPr>
            <a:endParaRPr lang="en-US" sz="2400" dirty="0"/>
          </a:p>
          <a:p>
            <a:pPr marL="800100" lvl="1" indent="-342900">
              <a:buFont typeface="Courier New" panose="02070309020205020404" pitchFamily="49" charset="0"/>
              <a:buChar char="o"/>
            </a:pPr>
            <a:endParaRPr lang="en-US" sz="2400" dirty="0"/>
          </a:p>
        </p:txBody>
      </p:sp>
      <p:cxnSp>
        <p:nvCxnSpPr>
          <p:cNvPr id="10" name="Straight Connector 9"/>
          <p:cNvCxnSpPr/>
          <p:nvPr/>
        </p:nvCxnSpPr>
        <p:spPr>
          <a:xfrm>
            <a:off x="5210396" y="2134812"/>
            <a:ext cx="30498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01608" y="6392157"/>
            <a:ext cx="4169907" cy="276999"/>
          </a:xfrm>
          <a:prstGeom prst="rect">
            <a:avLst/>
          </a:prstGeom>
          <a:noFill/>
        </p:spPr>
        <p:txBody>
          <a:bodyPr wrap="square" rtlCol="0">
            <a:spAutoFit/>
          </a:bodyPr>
          <a:lstStyle/>
          <a:p>
            <a:r>
              <a:rPr lang="en-US" sz="1200" dirty="0"/>
              <a:t>See </a:t>
            </a:r>
            <a:r>
              <a:rPr lang="en-US" sz="1200" dirty="0">
                <a:hlinkClick r:id="rId3"/>
              </a:rPr>
              <a:t>Section 8.4.3 </a:t>
            </a:r>
            <a:r>
              <a:rPr lang="en-US" sz="1200" dirty="0"/>
              <a:t>of the NIH Grants Policy Statement.</a:t>
            </a:r>
          </a:p>
        </p:txBody>
      </p:sp>
    </p:spTree>
    <p:extLst>
      <p:ext uri="{BB962C8B-B14F-4D97-AF65-F5344CB8AC3E}">
        <p14:creationId xmlns:p14="http://schemas.microsoft.com/office/powerpoint/2010/main" val="3770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132"/>
          </a:xfrm>
        </p:spPr>
        <p:txBody>
          <a:bodyPr/>
          <a:lstStyle/>
          <a:p>
            <a:r>
              <a:rPr lang="en-US" dirty="0">
                <a:solidFill>
                  <a:srgbClr val="0070C0"/>
                </a:solidFill>
              </a:rPr>
              <a:t>Audit Reporting</a:t>
            </a:r>
            <a:endParaRPr lang="en-US" dirty="0"/>
          </a:p>
        </p:txBody>
      </p:sp>
      <p:pic>
        <p:nvPicPr>
          <p:cNvPr id="10" name="Content Placeholder 9" descr="This is a snapshot of the Federal Audit Clearinghouse webpage."/>
          <p:cNvPicPr>
            <a:picLocks noGrp="1" noChangeAspect="1"/>
          </p:cNvPicPr>
          <p:nvPr>
            <p:ph idx="1"/>
          </p:nvPr>
        </p:nvPicPr>
        <p:blipFill>
          <a:blip r:embed="rId3"/>
          <a:stretch>
            <a:fillRect/>
          </a:stretch>
        </p:blipFill>
        <p:spPr>
          <a:xfrm>
            <a:off x="457200" y="1167320"/>
            <a:ext cx="8161506" cy="4958844"/>
          </a:xfrm>
          <a:prstGeom prst="rect">
            <a:avLst/>
          </a:prstGeom>
        </p:spPr>
      </p:pic>
      <p:sp>
        <p:nvSpPr>
          <p:cNvPr id="11" name="Rectangle 10"/>
          <p:cNvSpPr/>
          <p:nvPr/>
        </p:nvSpPr>
        <p:spPr>
          <a:xfrm>
            <a:off x="4537953" y="6356350"/>
            <a:ext cx="3554050" cy="276999"/>
          </a:xfrm>
          <a:prstGeom prst="rect">
            <a:avLst/>
          </a:prstGeom>
        </p:spPr>
        <p:txBody>
          <a:bodyPr wrap="none">
            <a:spAutoFit/>
          </a:bodyPr>
          <a:lstStyle/>
          <a:p>
            <a:r>
              <a:rPr lang="en-US" sz="1200" dirty="0"/>
              <a:t>See </a:t>
            </a:r>
            <a:r>
              <a:rPr lang="en-US" sz="1200" u="sng" dirty="0">
                <a:hlinkClick r:id="rId4"/>
              </a:rPr>
              <a:t>Federal Audit Clearinghouse</a:t>
            </a:r>
            <a:r>
              <a:rPr lang="en-US" sz="1200" dirty="0"/>
              <a:t> for more information</a:t>
            </a:r>
          </a:p>
        </p:txBody>
      </p:sp>
    </p:spTree>
    <p:extLst>
      <p:ext uri="{BB962C8B-B14F-4D97-AF65-F5344CB8AC3E}">
        <p14:creationId xmlns:p14="http://schemas.microsoft.com/office/powerpoint/2010/main" val="272713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F576-07F8-4F8B-9E49-23B476441A4F}"/>
              </a:ext>
            </a:extLst>
          </p:cNvPr>
          <p:cNvSpPr>
            <a:spLocks noGrp="1"/>
          </p:cNvSpPr>
          <p:nvPr>
            <p:ph type="title"/>
          </p:nvPr>
        </p:nvSpPr>
        <p:spPr/>
        <p:txBody>
          <a:bodyPr>
            <a:noAutofit/>
          </a:bodyPr>
          <a:lstStyle/>
          <a:p>
            <a:r>
              <a:rPr lang="en-US" sz="4500" b="1" dirty="0">
                <a:latin typeface="Calibri" panose="020F0502020204030204" pitchFamily="34" charset="0"/>
                <a:cs typeface="Calibri" panose="020F0502020204030204" pitchFamily="34" charset="0"/>
              </a:rPr>
              <a:t>Objectives</a:t>
            </a:r>
          </a:p>
        </p:txBody>
      </p:sp>
      <p:sp>
        <p:nvSpPr>
          <p:cNvPr id="3" name="Content Placeholder 2">
            <a:extLst>
              <a:ext uri="{FF2B5EF4-FFF2-40B4-BE49-F238E27FC236}">
                <a16:creationId xmlns:a16="http://schemas.microsoft.com/office/drawing/2014/main" id="{5D7EBDE1-F1E8-4640-AC78-00CEC4CDAF3D}"/>
              </a:ext>
            </a:extLst>
          </p:cNvPr>
          <p:cNvSpPr>
            <a:spLocks noGrp="1"/>
          </p:cNvSpPr>
          <p:nvPr>
            <p:ph idx="1"/>
          </p:nvPr>
        </p:nvSpPr>
        <p:spPr/>
        <p:txBody>
          <a:bodyPr>
            <a:normAutofit/>
          </a:bodyPr>
          <a:lstStyle/>
          <a:p>
            <a:pPr marL="457200" indent="-457200">
              <a:buAutoNum type="arabicPeriod"/>
            </a:pPr>
            <a:r>
              <a:rPr lang="en-US" sz="2600" dirty="0">
                <a:latin typeface="Calibri" panose="020F0502020204030204" pitchFamily="34" charset="0"/>
                <a:cs typeface="Calibri" panose="020F0502020204030204" pitchFamily="34" charset="0"/>
              </a:rPr>
              <a:t>Description of Key Elements of the Notice of Award (NOA)</a:t>
            </a:r>
          </a:p>
          <a:p>
            <a:pPr marL="457200" indent="-457200">
              <a:buAutoNum type="arabicPeriod"/>
            </a:pPr>
            <a:r>
              <a:rPr lang="en-US" sz="2600" dirty="0">
                <a:latin typeface="Calibri" panose="020F0502020204030204" pitchFamily="34" charset="0"/>
                <a:cs typeface="Calibri" panose="020F0502020204030204" pitchFamily="34" charset="0"/>
              </a:rPr>
              <a:t>NIH Reporting Requirements</a:t>
            </a:r>
          </a:p>
          <a:p>
            <a:pPr marL="457200" indent="-457200">
              <a:buAutoNum type="arabicPeriod"/>
            </a:pPr>
            <a:r>
              <a:rPr lang="en-US" sz="2600" dirty="0">
                <a:latin typeface="Calibri" panose="020F0502020204030204" pitchFamily="34" charset="0"/>
                <a:cs typeface="Calibri" panose="020F0502020204030204" pitchFamily="34" charset="0"/>
              </a:rPr>
              <a:t>Prior Approvals</a:t>
            </a:r>
          </a:p>
          <a:p>
            <a:pPr marL="457200" indent="-457200">
              <a:buAutoNum type="arabicPeriod"/>
            </a:pPr>
            <a:r>
              <a:rPr lang="en-US" sz="2600" dirty="0">
                <a:latin typeface="Calibri" panose="020F0502020204030204" pitchFamily="34" charset="0"/>
                <a:cs typeface="Calibri" panose="020F0502020204030204" pitchFamily="34" charset="0"/>
              </a:rPr>
              <a:t>Closeout Requirements</a:t>
            </a:r>
          </a:p>
        </p:txBody>
      </p:sp>
    </p:spTree>
    <p:extLst>
      <p:ext uri="{BB962C8B-B14F-4D97-AF65-F5344CB8AC3E}">
        <p14:creationId xmlns:p14="http://schemas.microsoft.com/office/powerpoint/2010/main" val="386902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868362"/>
          </a:xfrm>
        </p:spPr>
        <p:txBody>
          <a:bodyPr>
            <a:normAutofit/>
          </a:bodyPr>
          <a:lstStyle/>
          <a:p>
            <a:pPr eaLnBrk="1" hangingPunct="1">
              <a:defRPr/>
            </a:pPr>
            <a:r>
              <a:rPr lang="en-US" dirty="0">
                <a:solidFill>
                  <a:schemeClr val="accent1"/>
                </a:solidFill>
                <a:cs typeface="Arial" panose="020B0604020202020204" pitchFamily="34" charset="0"/>
              </a:rPr>
              <a:t>Financial Reporting</a:t>
            </a:r>
          </a:p>
        </p:txBody>
      </p:sp>
      <p:sp>
        <p:nvSpPr>
          <p:cNvPr id="71683" name="Content Placeholder 2"/>
          <p:cNvSpPr>
            <a:spLocks noGrp="1"/>
          </p:cNvSpPr>
          <p:nvPr>
            <p:ph idx="1"/>
          </p:nvPr>
        </p:nvSpPr>
        <p:spPr>
          <a:xfrm>
            <a:off x="304800" y="1600200"/>
            <a:ext cx="8686800" cy="4447674"/>
          </a:xfrm>
        </p:spPr>
        <p:txBody>
          <a:bodyPr>
            <a:normAutofit/>
          </a:bodyPr>
          <a:lstStyle/>
          <a:p>
            <a:pPr eaLnBrk="1" hangingPunct="1">
              <a:lnSpc>
                <a:spcPct val="80000"/>
              </a:lnSpc>
              <a:spcBef>
                <a:spcPct val="0"/>
              </a:spcBef>
              <a:buFont typeface="Arial" charset="0"/>
              <a:buChar char="•"/>
            </a:pPr>
            <a:r>
              <a:rPr lang="en-US" altLang="en-US" sz="3600" dirty="0">
                <a:latin typeface="+mj-lt"/>
                <a:cs typeface="Arial" charset="0"/>
              </a:rPr>
              <a:t>Federal Financial Report (FFR) (SF-425)</a:t>
            </a:r>
          </a:p>
          <a:p>
            <a:pPr marL="0" indent="0" eaLnBrk="1" hangingPunct="1">
              <a:lnSpc>
                <a:spcPct val="80000"/>
              </a:lnSpc>
              <a:spcBef>
                <a:spcPct val="0"/>
              </a:spcBef>
              <a:buNone/>
            </a:pPr>
            <a:endParaRPr lang="en-US" altLang="en-US" sz="2000" dirty="0">
              <a:latin typeface="+mj-lt"/>
              <a:cs typeface="Arial" charset="0"/>
            </a:endParaRPr>
          </a:p>
          <a:p>
            <a:pPr>
              <a:lnSpc>
                <a:spcPct val="80000"/>
              </a:lnSpc>
              <a:spcBef>
                <a:spcPct val="0"/>
              </a:spcBef>
              <a:buFont typeface="Arial" charset="0"/>
              <a:buChar char="•"/>
            </a:pPr>
            <a:r>
              <a:rPr lang="en-US" sz="3600" dirty="0">
                <a:latin typeface="+mj-lt"/>
              </a:rPr>
              <a:t>FFRs are expected to be submitted timely and accurately</a:t>
            </a:r>
          </a:p>
          <a:p>
            <a:pPr marL="0" indent="0" eaLnBrk="1" hangingPunct="1">
              <a:lnSpc>
                <a:spcPct val="80000"/>
              </a:lnSpc>
              <a:spcBef>
                <a:spcPct val="0"/>
              </a:spcBef>
              <a:buNone/>
            </a:pPr>
            <a:endParaRPr lang="en-US" altLang="en-US" sz="2000" dirty="0">
              <a:latin typeface="+mj-lt"/>
              <a:cs typeface="Arial" charset="0"/>
            </a:endParaRPr>
          </a:p>
          <a:p>
            <a:pPr eaLnBrk="1" hangingPunct="1">
              <a:lnSpc>
                <a:spcPct val="80000"/>
              </a:lnSpc>
              <a:spcBef>
                <a:spcPct val="0"/>
              </a:spcBef>
              <a:buFont typeface="Arial" charset="0"/>
              <a:buChar char="•"/>
            </a:pPr>
            <a:r>
              <a:rPr lang="en-US" altLang="en-US" sz="3600" dirty="0">
                <a:latin typeface="+mj-lt"/>
                <a:cs typeface="Arial" charset="0"/>
              </a:rPr>
              <a:t>Two types of financial reports:</a:t>
            </a:r>
          </a:p>
          <a:p>
            <a:pPr marL="0" indent="0" eaLnBrk="1" hangingPunct="1">
              <a:lnSpc>
                <a:spcPct val="80000"/>
              </a:lnSpc>
              <a:spcBef>
                <a:spcPct val="0"/>
              </a:spcBef>
              <a:buNone/>
            </a:pPr>
            <a:endParaRPr lang="en-US" altLang="en-US" sz="1800" dirty="0">
              <a:latin typeface="+mj-lt"/>
              <a:cs typeface="Arial" charset="0"/>
            </a:endParaRPr>
          </a:p>
          <a:p>
            <a:pPr lvl="1">
              <a:lnSpc>
                <a:spcPct val="80000"/>
              </a:lnSpc>
              <a:spcBef>
                <a:spcPct val="0"/>
              </a:spcBef>
              <a:buFont typeface="Arial" charset="0"/>
              <a:buChar char="•"/>
            </a:pPr>
            <a:r>
              <a:rPr lang="en-US" altLang="en-US" sz="3200" dirty="0">
                <a:latin typeface="+mj-lt"/>
                <a:cs typeface="Arial" charset="0"/>
              </a:rPr>
              <a:t>Federal Cash Transaction Report </a:t>
            </a:r>
          </a:p>
          <a:p>
            <a:pPr lvl="1">
              <a:lnSpc>
                <a:spcPct val="80000"/>
              </a:lnSpc>
              <a:spcBef>
                <a:spcPct val="0"/>
              </a:spcBef>
              <a:buFont typeface="Arial" charset="0"/>
              <a:buChar char="•"/>
            </a:pPr>
            <a:r>
              <a:rPr lang="en-US" altLang="en-US" sz="3200" dirty="0">
                <a:latin typeface="+mj-lt"/>
                <a:cs typeface="Arial" charset="0"/>
              </a:rPr>
              <a:t>Federal Expenditure Report </a:t>
            </a:r>
            <a:endParaRPr lang="en-US" altLang="en-US" sz="1600" dirty="0">
              <a:latin typeface="+mj-lt"/>
              <a:cs typeface="Arial" charset="0"/>
            </a:endParaRPr>
          </a:p>
          <a:p>
            <a:pPr eaLnBrk="1" hangingPunct="1">
              <a:spcBef>
                <a:spcPct val="0"/>
              </a:spcBef>
              <a:buFont typeface="Arial" charset="0"/>
              <a:buChar char="•"/>
            </a:pPr>
            <a:endParaRPr lang="en-US" altLang="en-US" sz="1600" dirty="0">
              <a:latin typeface="+mj-lt"/>
              <a:cs typeface="Arial" charset="0"/>
            </a:endParaRPr>
          </a:p>
        </p:txBody>
      </p:sp>
    </p:spTree>
    <p:extLst>
      <p:ext uri="{BB962C8B-B14F-4D97-AF65-F5344CB8AC3E}">
        <p14:creationId xmlns:p14="http://schemas.microsoft.com/office/powerpoint/2010/main" val="101993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868362"/>
          </a:xfrm>
        </p:spPr>
        <p:txBody>
          <a:bodyPr>
            <a:normAutofit/>
          </a:bodyPr>
          <a:lstStyle/>
          <a:p>
            <a:pPr>
              <a:defRPr/>
            </a:pPr>
            <a:r>
              <a:rPr lang="en-US" dirty="0">
                <a:solidFill>
                  <a:schemeClr val="accent1"/>
                </a:solidFill>
                <a:cs typeface="Arial" panose="020B0604020202020204" pitchFamily="34" charset="0"/>
              </a:rPr>
              <a:t>Financial Reporting</a:t>
            </a:r>
            <a:endParaRPr lang="en-US" dirty="0">
              <a:solidFill>
                <a:schemeClr val="bg1"/>
              </a:solidFill>
              <a:latin typeface="Arial" panose="020B0604020202020204" pitchFamily="34" charset="0"/>
              <a:cs typeface="Arial" panose="020B0604020202020204" pitchFamily="34" charset="0"/>
            </a:endParaRPr>
          </a:p>
        </p:txBody>
      </p:sp>
      <p:sp>
        <p:nvSpPr>
          <p:cNvPr id="71683" name="Content Placeholder 2"/>
          <p:cNvSpPr>
            <a:spLocks noGrp="1"/>
          </p:cNvSpPr>
          <p:nvPr>
            <p:ph idx="1"/>
          </p:nvPr>
        </p:nvSpPr>
        <p:spPr>
          <a:xfrm>
            <a:off x="304800" y="1752600"/>
            <a:ext cx="8686800" cy="5334000"/>
          </a:xfrm>
        </p:spPr>
        <p:txBody>
          <a:bodyPr>
            <a:normAutofit/>
          </a:bodyPr>
          <a:lstStyle/>
          <a:p>
            <a:pPr eaLnBrk="1" hangingPunct="1">
              <a:lnSpc>
                <a:spcPct val="80000"/>
              </a:lnSpc>
              <a:spcBef>
                <a:spcPct val="0"/>
              </a:spcBef>
              <a:buFont typeface="Arial" charset="0"/>
              <a:buChar char="•"/>
            </a:pPr>
            <a:r>
              <a:rPr lang="en-US" altLang="en-US" sz="3600" dirty="0">
                <a:cs typeface="Arial" charset="0"/>
              </a:rPr>
              <a:t>Federal </a:t>
            </a:r>
            <a:r>
              <a:rPr lang="en-US" altLang="en-US" sz="3600" i="1" dirty="0">
                <a:cs typeface="Arial" charset="0"/>
              </a:rPr>
              <a:t>Cash Transaction </a:t>
            </a:r>
            <a:r>
              <a:rPr lang="en-US" altLang="en-US" sz="3600" dirty="0">
                <a:cs typeface="Arial" charset="0"/>
              </a:rPr>
              <a:t>Report</a:t>
            </a:r>
          </a:p>
          <a:p>
            <a:pPr lvl="1">
              <a:lnSpc>
                <a:spcPct val="80000"/>
              </a:lnSpc>
              <a:spcBef>
                <a:spcPct val="0"/>
              </a:spcBef>
              <a:buFont typeface="Arial" charset="0"/>
              <a:buChar char="•"/>
            </a:pPr>
            <a:r>
              <a:rPr lang="en-US" altLang="en-US" sz="3200" dirty="0">
                <a:cs typeface="Arial" charset="0"/>
              </a:rPr>
              <a:t>Submitted quarterly to the Payment Management System (PMS), HHS </a:t>
            </a:r>
          </a:p>
          <a:p>
            <a:pPr marL="457200" lvl="1" indent="0">
              <a:lnSpc>
                <a:spcPct val="80000"/>
              </a:lnSpc>
              <a:spcBef>
                <a:spcPct val="0"/>
              </a:spcBef>
              <a:buNone/>
            </a:pPr>
            <a:endParaRPr lang="en-US" altLang="en-US" sz="3200" dirty="0">
              <a:cs typeface="Arial" charset="0"/>
            </a:endParaRPr>
          </a:p>
          <a:p>
            <a:pPr eaLnBrk="1" hangingPunct="1">
              <a:lnSpc>
                <a:spcPct val="80000"/>
              </a:lnSpc>
              <a:spcBef>
                <a:spcPct val="0"/>
              </a:spcBef>
              <a:buFont typeface="Arial" charset="0"/>
              <a:buChar char="•"/>
            </a:pPr>
            <a:r>
              <a:rPr lang="en-US" altLang="en-US" sz="3600" dirty="0">
                <a:cs typeface="Arial" charset="0"/>
              </a:rPr>
              <a:t>Federal </a:t>
            </a:r>
            <a:r>
              <a:rPr lang="en-US" altLang="en-US" sz="3600" i="1" dirty="0">
                <a:cs typeface="Arial" charset="0"/>
              </a:rPr>
              <a:t>Expenditure</a:t>
            </a:r>
            <a:r>
              <a:rPr lang="en-US" altLang="en-US" sz="3600" dirty="0">
                <a:cs typeface="Arial" charset="0"/>
              </a:rPr>
              <a:t> Report  </a:t>
            </a:r>
          </a:p>
          <a:p>
            <a:pPr lvl="1">
              <a:lnSpc>
                <a:spcPct val="80000"/>
              </a:lnSpc>
              <a:spcBef>
                <a:spcPct val="0"/>
              </a:spcBef>
              <a:buFont typeface="Arial" charset="0"/>
              <a:buChar char="•"/>
            </a:pPr>
            <a:r>
              <a:rPr lang="en-US" altLang="en-US" sz="3200" dirty="0">
                <a:cs typeface="Arial" charset="0"/>
              </a:rPr>
              <a:t>Submitted annually (non-SNAP) or at the end of the project (SNAP) to NIH through eRA Commons</a:t>
            </a:r>
            <a:endParaRPr lang="en-US" altLang="en-US" sz="1600" dirty="0">
              <a:cs typeface="Arial" charset="0"/>
            </a:endParaRPr>
          </a:p>
          <a:p>
            <a:pPr eaLnBrk="1" hangingPunct="1">
              <a:spcBef>
                <a:spcPct val="0"/>
              </a:spcBef>
              <a:buFont typeface="Arial" charset="0"/>
              <a:buChar char="•"/>
            </a:pPr>
            <a:endParaRPr lang="en-US" altLang="en-US" sz="1600" dirty="0">
              <a:cs typeface="Arial" charset="0"/>
            </a:endParaRPr>
          </a:p>
        </p:txBody>
      </p:sp>
    </p:spTree>
    <p:extLst>
      <p:ext uri="{BB962C8B-B14F-4D97-AF65-F5344CB8AC3E}">
        <p14:creationId xmlns:p14="http://schemas.microsoft.com/office/powerpoint/2010/main" val="354379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7970"/>
          </a:xfrm>
        </p:spPr>
        <p:txBody>
          <a:bodyPr>
            <a:noAutofit/>
          </a:bodyPr>
          <a:lstStyle/>
          <a:p>
            <a:r>
              <a:rPr lang="en-US" sz="3600" dirty="0">
                <a:solidFill>
                  <a:schemeClr val="accent1"/>
                </a:solidFill>
              </a:rPr>
              <a:t>Annual Federal Financial Report (FFR)</a:t>
            </a:r>
            <a:endParaRPr lang="en-US" sz="3600" dirty="0"/>
          </a:p>
        </p:txBody>
      </p:sp>
      <p:pic>
        <p:nvPicPr>
          <p:cNvPr id="5" name="Content Placeholder 4" descr="This is a snapshot of the Federal Finanical Report form."/>
          <p:cNvPicPr>
            <a:picLocks noGrp="1" noChangeAspect="1"/>
          </p:cNvPicPr>
          <p:nvPr>
            <p:ph idx="1"/>
          </p:nvPr>
        </p:nvPicPr>
        <p:blipFill>
          <a:blip r:embed="rId3"/>
          <a:stretch>
            <a:fillRect/>
          </a:stretch>
        </p:blipFill>
        <p:spPr>
          <a:xfrm>
            <a:off x="1337734" y="972608"/>
            <a:ext cx="6849534" cy="5018617"/>
          </a:xfrm>
          <a:prstGeom prst="rect">
            <a:avLst/>
          </a:prstGeom>
        </p:spPr>
      </p:pic>
      <p:sp>
        <p:nvSpPr>
          <p:cNvPr id="6" name="TextBox 5">
            <a:extLst>
              <a:ext uri="{FF2B5EF4-FFF2-40B4-BE49-F238E27FC236}">
                <a16:creationId xmlns:a16="http://schemas.microsoft.com/office/drawing/2014/main" id="{40D95FF5-BA63-4FE5-990F-D3B1E3A66E5E}"/>
              </a:ext>
            </a:extLst>
          </p:cNvPr>
          <p:cNvSpPr txBox="1"/>
          <p:nvPr/>
        </p:nvSpPr>
        <p:spPr>
          <a:xfrm>
            <a:off x="4851421" y="5892581"/>
            <a:ext cx="3748961" cy="830997"/>
          </a:xfrm>
          <a:prstGeom prst="rect">
            <a:avLst/>
          </a:prstGeom>
          <a:noFill/>
        </p:spPr>
        <p:txBody>
          <a:bodyPr wrap="square" rtlCol="0">
            <a:spAutoFit/>
          </a:bodyPr>
          <a:lstStyle/>
          <a:p>
            <a:r>
              <a:rPr lang="en-US" sz="1200" dirty="0"/>
              <a:t>See </a:t>
            </a:r>
            <a:r>
              <a:rPr lang="en-US" sz="1200" dirty="0">
                <a:hlinkClick r:id="rId4"/>
              </a:rPr>
              <a:t>Section 4.4.1.5.2 </a:t>
            </a:r>
            <a:r>
              <a:rPr lang="en-US" sz="1200" dirty="0"/>
              <a:t>NIH Grants Policy Statement &amp;</a:t>
            </a:r>
          </a:p>
          <a:p>
            <a:r>
              <a:rPr lang="en-US" sz="1200" u="sng" dirty="0">
                <a:hlinkClick r:id="rId5"/>
              </a:rPr>
              <a:t>NIH Office of Extramural Research Federal Financial Report (FFR)</a:t>
            </a:r>
            <a:r>
              <a:rPr lang="en-US" sz="1200" dirty="0"/>
              <a:t> webpage for more information</a:t>
            </a:r>
          </a:p>
          <a:p>
            <a:endParaRPr lang="en-US" sz="1200" dirty="0"/>
          </a:p>
        </p:txBody>
      </p:sp>
    </p:spTree>
    <p:extLst>
      <p:ext uri="{BB962C8B-B14F-4D97-AF65-F5344CB8AC3E}">
        <p14:creationId xmlns:p14="http://schemas.microsoft.com/office/powerpoint/2010/main" val="22820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1143000"/>
          </a:xfrm>
        </p:spPr>
        <p:txBody>
          <a:bodyPr>
            <a:noAutofit/>
          </a:bodyPr>
          <a:lstStyle/>
          <a:p>
            <a:pPr>
              <a:lnSpc>
                <a:spcPct val="120000"/>
              </a:lnSpc>
            </a:pPr>
            <a:r>
              <a:rPr lang="en-US" dirty="0">
                <a:solidFill>
                  <a:schemeClr val="accent1"/>
                </a:solidFill>
              </a:rPr>
              <a:t>FFR </a:t>
            </a:r>
            <a:r>
              <a:rPr lang="en-US" i="1" dirty="0">
                <a:solidFill>
                  <a:schemeClr val="accent1"/>
                </a:solidFill>
              </a:rPr>
              <a:t>Expenditure</a:t>
            </a:r>
            <a:r>
              <a:rPr lang="en-US" dirty="0">
                <a:solidFill>
                  <a:schemeClr val="accent1"/>
                </a:solidFill>
              </a:rPr>
              <a:t> Data Report</a:t>
            </a:r>
            <a:br>
              <a:rPr lang="en-US" dirty="0">
                <a:solidFill>
                  <a:schemeClr val="accent1"/>
                </a:solidFill>
              </a:rPr>
            </a:br>
            <a:r>
              <a:rPr lang="en-US" dirty="0">
                <a:solidFill>
                  <a:schemeClr val="accent1"/>
                </a:solidFill>
              </a:rPr>
              <a:t>(to NIH via eRA Commons)</a:t>
            </a:r>
          </a:p>
        </p:txBody>
      </p:sp>
      <p:sp>
        <p:nvSpPr>
          <p:cNvPr id="36867" name="Rectangle 3"/>
          <p:cNvSpPr>
            <a:spLocks noGrp="1" noChangeArrowheads="1"/>
          </p:cNvSpPr>
          <p:nvPr>
            <p:ph idx="1"/>
          </p:nvPr>
        </p:nvSpPr>
        <p:spPr>
          <a:xfrm>
            <a:off x="152400" y="1524000"/>
            <a:ext cx="8610600" cy="4555958"/>
          </a:xfrm>
        </p:spPr>
        <p:txBody>
          <a:bodyPr>
            <a:normAutofit/>
          </a:bodyPr>
          <a:lstStyle/>
          <a:p>
            <a:pPr algn="ctr" eaLnBrk="1" hangingPunct="1">
              <a:lnSpc>
                <a:spcPct val="120000"/>
              </a:lnSpc>
              <a:buFont typeface="Wingdings" pitchFamily="2" charset="2"/>
              <a:buNone/>
            </a:pPr>
            <a:endParaRPr lang="en-US" sz="1400" b="1" dirty="0"/>
          </a:p>
          <a:p>
            <a:pPr eaLnBrk="1" hangingPunct="1">
              <a:lnSpc>
                <a:spcPct val="120000"/>
              </a:lnSpc>
            </a:pPr>
            <a:r>
              <a:rPr lang="en-US" dirty="0"/>
              <a:t>Timely - Must adhere to submission deadlines:</a:t>
            </a:r>
          </a:p>
          <a:p>
            <a:pPr lvl="1">
              <a:lnSpc>
                <a:spcPct val="120000"/>
              </a:lnSpc>
              <a:buClrTx/>
            </a:pPr>
            <a:r>
              <a:rPr lang="en-US" sz="2600" b="1" dirty="0"/>
              <a:t>Annual – (Non-SNAP Awards) </a:t>
            </a:r>
            <a:r>
              <a:rPr lang="en-US" sz="2600" dirty="0"/>
              <a:t> </a:t>
            </a:r>
          </a:p>
          <a:p>
            <a:pPr lvl="2">
              <a:lnSpc>
                <a:spcPct val="120000"/>
              </a:lnSpc>
              <a:buClrTx/>
              <a:buFont typeface="Wingdings" pitchFamily="2" charset="2"/>
              <a:buChar char="§"/>
            </a:pPr>
            <a:r>
              <a:rPr lang="en-US" sz="2200" dirty="0"/>
              <a:t>FFR submitted no later than 90 days after the end of the </a:t>
            </a:r>
            <a:r>
              <a:rPr lang="en-US" sz="2200" u="sng" dirty="0"/>
              <a:t>calendar</a:t>
            </a:r>
            <a:r>
              <a:rPr lang="en-US" sz="2200" dirty="0"/>
              <a:t> quarter (CQ) in which the budget period ended.  </a:t>
            </a:r>
          </a:p>
          <a:p>
            <a:pPr marL="914400" lvl="2" indent="0" eaLnBrk="1" hangingPunct="1">
              <a:lnSpc>
                <a:spcPct val="120000"/>
              </a:lnSpc>
              <a:buClrTx/>
              <a:buNone/>
            </a:pPr>
            <a:endParaRPr lang="en-US" sz="2200" b="1" dirty="0"/>
          </a:p>
          <a:p>
            <a:pPr lvl="1">
              <a:lnSpc>
                <a:spcPct val="120000"/>
              </a:lnSpc>
              <a:buClrTx/>
            </a:pPr>
            <a:r>
              <a:rPr lang="en-US" sz="2600" b="1" dirty="0"/>
              <a:t>Final – (SNAP and Non-SNAP Awards) </a:t>
            </a:r>
          </a:p>
          <a:p>
            <a:pPr lvl="2">
              <a:lnSpc>
                <a:spcPct val="120000"/>
              </a:lnSpc>
              <a:buClrTx/>
              <a:buFont typeface="Wingdings" pitchFamily="2" charset="2"/>
              <a:buChar char="§"/>
            </a:pPr>
            <a:r>
              <a:rPr lang="en-US" sz="2200" dirty="0"/>
              <a:t>FFR submitted within 120 days following the end of the period of performance end date</a:t>
            </a:r>
            <a:r>
              <a:rPr lang="en-US" sz="1800" dirty="0"/>
              <a:t>	</a:t>
            </a:r>
          </a:p>
          <a:p>
            <a:pPr eaLnBrk="1" hangingPunct="1">
              <a:lnSpc>
                <a:spcPct val="80000"/>
              </a:lnSpc>
            </a:pPr>
            <a:endParaRPr lang="en-US" sz="1400" dirty="0"/>
          </a:p>
        </p:txBody>
      </p:sp>
    </p:spTree>
    <p:extLst>
      <p:ext uri="{BB962C8B-B14F-4D97-AF65-F5344CB8AC3E}">
        <p14:creationId xmlns:p14="http://schemas.microsoft.com/office/powerpoint/2010/main" val="40484677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536" y="245327"/>
            <a:ext cx="8642195" cy="1446550"/>
          </a:xfrm>
          <a:prstGeom prst="rect">
            <a:avLst/>
          </a:prstGeom>
          <a:noFill/>
        </p:spPr>
        <p:txBody>
          <a:bodyPr wrap="square" rtlCol="0">
            <a:spAutoFit/>
          </a:bodyPr>
          <a:lstStyle/>
          <a:p>
            <a:pPr algn="ctr"/>
            <a:r>
              <a:rPr lang="en-US" sz="4400" dirty="0">
                <a:solidFill>
                  <a:srgbClr val="0070C0"/>
                </a:solidFill>
              </a:rPr>
              <a:t>Federal Cash Transaction Reporting (via PMS)	</a:t>
            </a:r>
          </a:p>
        </p:txBody>
      </p:sp>
      <p:sp>
        <p:nvSpPr>
          <p:cNvPr id="3" name="TextBox 2"/>
          <p:cNvSpPr txBox="1"/>
          <p:nvPr/>
        </p:nvSpPr>
        <p:spPr>
          <a:xfrm>
            <a:off x="462774" y="1627582"/>
            <a:ext cx="8385717" cy="3077766"/>
          </a:xfrm>
          <a:prstGeom prst="rect">
            <a:avLst/>
          </a:prstGeom>
          <a:noFill/>
        </p:spPr>
        <p:txBody>
          <a:bodyPr wrap="square" rtlCol="0">
            <a:spAutoFit/>
          </a:bodyPr>
          <a:lstStyle/>
          <a:p>
            <a:pPr marL="285750" indent="-285750">
              <a:buFont typeface="Arial" panose="020B0604020202020204" pitchFamily="34" charset="0"/>
              <a:buChar char="•"/>
            </a:pPr>
            <a:r>
              <a:rPr lang="en-US" sz="2600" dirty="0"/>
              <a:t>Domestic recipients only</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Cash Transaction Reporting (CTR) data due within 30 days after the end of each fiscal year quarter and within 90 days after the end of your project. </a:t>
            </a:r>
          </a:p>
          <a:p>
            <a:endParaRPr lang="en-US" sz="3200" dirty="0"/>
          </a:p>
          <a:p>
            <a:pPr marL="285750" indent="-285750">
              <a:buFont typeface="Arial" panose="020B0604020202020204" pitchFamily="34" charset="0"/>
              <a:buChar char="•"/>
            </a:pPr>
            <a:endParaRPr lang="en-US" sz="3200" dirty="0"/>
          </a:p>
        </p:txBody>
      </p:sp>
      <p:sp>
        <p:nvSpPr>
          <p:cNvPr id="4" name="TextBox 3"/>
          <p:cNvSpPr txBox="1"/>
          <p:nvPr/>
        </p:nvSpPr>
        <p:spPr>
          <a:xfrm>
            <a:off x="4284921" y="6202443"/>
            <a:ext cx="4859079" cy="461665"/>
          </a:xfrm>
          <a:prstGeom prst="rect">
            <a:avLst/>
          </a:prstGeom>
          <a:noFill/>
        </p:spPr>
        <p:txBody>
          <a:bodyPr wrap="square" rtlCol="0">
            <a:spAutoFit/>
          </a:bodyPr>
          <a:lstStyle/>
          <a:p>
            <a:r>
              <a:rPr lang="en-US" sz="1200" dirty="0"/>
              <a:t>See </a:t>
            </a:r>
            <a:r>
              <a:rPr lang="en-US" sz="1200" dirty="0">
                <a:hlinkClick r:id="rId3"/>
              </a:rPr>
              <a:t>Section 8.4.1.5.1 </a:t>
            </a:r>
            <a:r>
              <a:rPr lang="en-US" sz="1200" dirty="0"/>
              <a:t>of the NIH Grants Policy Statement and </a:t>
            </a:r>
            <a:r>
              <a:rPr lang="en-US" sz="1200" dirty="0">
                <a:hlinkClick r:id="rId4"/>
              </a:rPr>
              <a:t>Payment Management System</a:t>
            </a:r>
            <a:r>
              <a:rPr lang="en-US" sz="1200" dirty="0"/>
              <a:t>, for more information</a:t>
            </a:r>
          </a:p>
        </p:txBody>
      </p:sp>
      <p:graphicFrame>
        <p:nvGraphicFramePr>
          <p:cNvPr id="6" name="Table 5">
            <a:extLst>
              <a:ext uri="{FF2B5EF4-FFF2-40B4-BE49-F238E27FC236}">
                <a16:creationId xmlns:a16="http://schemas.microsoft.com/office/drawing/2014/main" id="{9F632DB3-616F-454B-BDE3-3E45BD093C26}"/>
              </a:ext>
            </a:extLst>
          </p:cNvPr>
          <p:cNvGraphicFramePr>
            <a:graphicFrameLocks noGrp="1"/>
          </p:cNvGraphicFramePr>
          <p:nvPr>
            <p:extLst>
              <p:ext uri="{D42A27DB-BD31-4B8C-83A1-F6EECF244321}">
                <p14:modId xmlns:p14="http://schemas.microsoft.com/office/powerpoint/2010/main" val="2810863147"/>
              </p:ext>
            </p:extLst>
          </p:nvPr>
        </p:nvGraphicFramePr>
        <p:xfrm>
          <a:off x="1691780" y="3911968"/>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969255189"/>
                    </a:ext>
                  </a:extLst>
                </a:gridCol>
                <a:gridCol w="2032000">
                  <a:extLst>
                    <a:ext uri="{9D8B030D-6E8A-4147-A177-3AD203B41FA5}">
                      <a16:colId xmlns:a16="http://schemas.microsoft.com/office/drawing/2014/main" val="3233583664"/>
                    </a:ext>
                  </a:extLst>
                </a:gridCol>
                <a:gridCol w="2032000">
                  <a:extLst>
                    <a:ext uri="{9D8B030D-6E8A-4147-A177-3AD203B41FA5}">
                      <a16:colId xmlns:a16="http://schemas.microsoft.com/office/drawing/2014/main" val="3430669607"/>
                    </a:ext>
                  </a:extLst>
                </a:gridCol>
              </a:tblGrid>
              <a:tr h="370840">
                <a:tc>
                  <a:txBody>
                    <a:bodyPr/>
                    <a:lstStyle/>
                    <a:p>
                      <a:r>
                        <a:rPr lang="en-US" dirty="0"/>
                        <a:t>Quarter Begins</a:t>
                      </a:r>
                    </a:p>
                  </a:txBody>
                  <a:tcPr/>
                </a:tc>
                <a:tc>
                  <a:txBody>
                    <a:bodyPr/>
                    <a:lstStyle/>
                    <a:p>
                      <a:r>
                        <a:rPr lang="en-US" dirty="0"/>
                        <a:t>Quarter Ends</a:t>
                      </a:r>
                    </a:p>
                  </a:txBody>
                  <a:tcPr/>
                </a:tc>
                <a:tc>
                  <a:txBody>
                    <a:bodyPr/>
                    <a:lstStyle/>
                    <a:p>
                      <a:r>
                        <a:rPr lang="en-US" dirty="0"/>
                        <a:t>CTR Due</a:t>
                      </a:r>
                    </a:p>
                  </a:txBody>
                  <a:tcPr/>
                </a:tc>
                <a:extLst>
                  <a:ext uri="{0D108BD9-81ED-4DB2-BD59-A6C34878D82A}">
                    <a16:rowId xmlns:a16="http://schemas.microsoft.com/office/drawing/2014/main" val="1145925368"/>
                  </a:ext>
                </a:extLst>
              </a:tr>
              <a:tr h="370840">
                <a:tc>
                  <a:txBody>
                    <a:bodyPr/>
                    <a:lstStyle/>
                    <a:p>
                      <a:r>
                        <a:rPr lang="en-US" dirty="0"/>
                        <a:t>October 1</a:t>
                      </a:r>
                    </a:p>
                  </a:txBody>
                  <a:tcPr/>
                </a:tc>
                <a:tc>
                  <a:txBody>
                    <a:bodyPr/>
                    <a:lstStyle/>
                    <a:p>
                      <a:r>
                        <a:rPr lang="en-US" dirty="0"/>
                        <a:t>December 31</a:t>
                      </a:r>
                    </a:p>
                  </a:txBody>
                  <a:tcPr/>
                </a:tc>
                <a:tc>
                  <a:txBody>
                    <a:bodyPr/>
                    <a:lstStyle/>
                    <a:p>
                      <a:r>
                        <a:rPr lang="en-US" dirty="0"/>
                        <a:t>January 30</a:t>
                      </a:r>
                    </a:p>
                  </a:txBody>
                  <a:tcPr/>
                </a:tc>
                <a:extLst>
                  <a:ext uri="{0D108BD9-81ED-4DB2-BD59-A6C34878D82A}">
                    <a16:rowId xmlns:a16="http://schemas.microsoft.com/office/drawing/2014/main" val="1624455000"/>
                  </a:ext>
                </a:extLst>
              </a:tr>
              <a:tr h="370840">
                <a:tc>
                  <a:txBody>
                    <a:bodyPr/>
                    <a:lstStyle/>
                    <a:p>
                      <a:r>
                        <a:rPr lang="en-US" dirty="0"/>
                        <a:t>January 1</a:t>
                      </a:r>
                    </a:p>
                  </a:txBody>
                  <a:tcPr/>
                </a:tc>
                <a:tc>
                  <a:txBody>
                    <a:bodyPr/>
                    <a:lstStyle/>
                    <a:p>
                      <a:r>
                        <a:rPr lang="en-US" dirty="0"/>
                        <a:t>March 31</a:t>
                      </a:r>
                    </a:p>
                  </a:txBody>
                  <a:tcPr/>
                </a:tc>
                <a:tc>
                  <a:txBody>
                    <a:bodyPr/>
                    <a:lstStyle/>
                    <a:p>
                      <a:r>
                        <a:rPr lang="en-US" dirty="0"/>
                        <a:t>April 30</a:t>
                      </a:r>
                    </a:p>
                  </a:txBody>
                  <a:tcPr/>
                </a:tc>
                <a:extLst>
                  <a:ext uri="{0D108BD9-81ED-4DB2-BD59-A6C34878D82A}">
                    <a16:rowId xmlns:a16="http://schemas.microsoft.com/office/drawing/2014/main" val="2638109511"/>
                  </a:ext>
                </a:extLst>
              </a:tr>
              <a:tr h="370840">
                <a:tc>
                  <a:txBody>
                    <a:bodyPr/>
                    <a:lstStyle/>
                    <a:p>
                      <a:r>
                        <a:rPr lang="en-US" dirty="0"/>
                        <a:t>April 1</a:t>
                      </a:r>
                    </a:p>
                  </a:txBody>
                  <a:tcPr/>
                </a:tc>
                <a:tc>
                  <a:txBody>
                    <a:bodyPr/>
                    <a:lstStyle/>
                    <a:p>
                      <a:r>
                        <a:rPr lang="en-US" dirty="0"/>
                        <a:t>June 30</a:t>
                      </a:r>
                    </a:p>
                  </a:txBody>
                  <a:tcPr/>
                </a:tc>
                <a:tc>
                  <a:txBody>
                    <a:bodyPr/>
                    <a:lstStyle/>
                    <a:p>
                      <a:r>
                        <a:rPr lang="en-US" dirty="0"/>
                        <a:t>July 30</a:t>
                      </a:r>
                    </a:p>
                  </a:txBody>
                  <a:tcPr/>
                </a:tc>
                <a:extLst>
                  <a:ext uri="{0D108BD9-81ED-4DB2-BD59-A6C34878D82A}">
                    <a16:rowId xmlns:a16="http://schemas.microsoft.com/office/drawing/2014/main" val="1542130586"/>
                  </a:ext>
                </a:extLst>
              </a:tr>
              <a:tr h="370840">
                <a:tc>
                  <a:txBody>
                    <a:bodyPr/>
                    <a:lstStyle/>
                    <a:p>
                      <a:r>
                        <a:rPr lang="en-US" dirty="0"/>
                        <a:t>July 1</a:t>
                      </a:r>
                    </a:p>
                  </a:txBody>
                  <a:tcPr/>
                </a:tc>
                <a:tc>
                  <a:txBody>
                    <a:bodyPr/>
                    <a:lstStyle/>
                    <a:p>
                      <a:r>
                        <a:rPr lang="en-US" dirty="0"/>
                        <a:t>September 30</a:t>
                      </a:r>
                    </a:p>
                  </a:txBody>
                  <a:tcPr/>
                </a:tc>
                <a:tc>
                  <a:txBody>
                    <a:bodyPr/>
                    <a:lstStyle/>
                    <a:p>
                      <a:r>
                        <a:rPr lang="en-US" dirty="0"/>
                        <a:t>October 30</a:t>
                      </a:r>
                    </a:p>
                  </a:txBody>
                  <a:tcPr/>
                </a:tc>
                <a:extLst>
                  <a:ext uri="{0D108BD9-81ED-4DB2-BD59-A6C34878D82A}">
                    <a16:rowId xmlns:a16="http://schemas.microsoft.com/office/drawing/2014/main" val="260486879"/>
                  </a:ext>
                </a:extLst>
              </a:tr>
            </a:tbl>
          </a:graphicData>
        </a:graphic>
      </p:graphicFrame>
    </p:spTree>
    <p:extLst>
      <p:ext uri="{BB962C8B-B14F-4D97-AF65-F5344CB8AC3E}">
        <p14:creationId xmlns:p14="http://schemas.microsoft.com/office/powerpoint/2010/main" val="220953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03207-20BF-4B7F-829C-113CF86523AD}"/>
              </a:ext>
            </a:extLst>
          </p:cNvPr>
          <p:cNvSpPr>
            <a:spLocks noGrp="1"/>
          </p:cNvSpPr>
          <p:nvPr>
            <p:ph type="title"/>
          </p:nvPr>
        </p:nvSpPr>
        <p:spPr/>
        <p:txBody>
          <a:bodyPr>
            <a:noAutofit/>
          </a:bodyPr>
          <a:lstStyle/>
          <a:p>
            <a:r>
              <a:rPr lang="en-US" sz="3600" dirty="0">
                <a:solidFill>
                  <a:srgbClr val="0070C0"/>
                </a:solidFill>
              </a:rPr>
              <a:t>Federal Cash Transaction Report (FCTR) Payment Management System (PMS)</a:t>
            </a:r>
            <a:endParaRPr lang="en-US" sz="3600" dirty="0"/>
          </a:p>
        </p:txBody>
      </p:sp>
      <p:pic>
        <p:nvPicPr>
          <p:cNvPr id="6" name="Content Placeholder 5" descr="This image is of the Federal Cash Transaction Report Search screen in the Payment Managment System.">
            <a:extLst>
              <a:ext uri="{FF2B5EF4-FFF2-40B4-BE49-F238E27FC236}">
                <a16:creationId xmlns:a16="http://schemas.microsoft.com/office/drawing/2014/main" id="{E0CAE574-7CED-477F-A986-F14D0EBB2F4A}"/>
              </a:ext>
            </a:extLst>
          </p:cNvPr>
          <p:cNvPicPr>
            <a:picLocks noGrp="1" noChangeAspect="1"/>
          </p:cNvPicPr>
          <p:nvPr>
            <p:ph idx="1"/>
          </p:nvPr>
        </p:nvPicPr>
        <p:blipFill>
          <a:blip r:embed="rId3"/>
          <a:stretch>
            <a:fillRect/>
          </a:stretch>
        </p:blipFill>
        <p:spPr>
          <a:xfrm>
            <a:off x="677916" y="1566041"/>
            <a:ext cx="7803931" cy="4624552"/>
          </a:xfrm>
          <a:prstGeom prst="rect">
            <a:avLst/>
          </a:prstGeom>
        </p:spPr>
      </p:pic>
      <p:sp>
        <p:nvSpPr>
          <p:cNvPr id="7" name="Rectangle 6">
            <a:extLst>
              <a:ext uri="{FF2B5EF4-FFF2-40B4-BE49-F238E27FC236}">
                <a16:creationId xmlns:a16="http://schemas.microsoft.com/office/drawing/2014/main" id="{11CC1262-BFAC-428B-9AE3-B4B840232F32}"/>
              </a:ext>
            </a:extLst>
          </p:cNvPr>
          <p:cNvSpPr/>
          <p:nvPr/>
        </p:nvSpPr>
        <p:spPr>
          <a:xfrm>
            <a:off x="5679931" y="6388644"/>
            <a:ext cx="2215863" cy="276999"/>
          </a:xfrm>
          <a:prstGeom prst="rect">
            <a:avLst/>
          </a:prstGeom>
        </p:spPr>
        <p:txBody>
          <a:bodyPr wrap="none">
            <a:spAutoFit/>
          </a:bodyPr>
          <a:lstStyle/>
          <a:p>
            <a:r>
              <a:rPr lang="en-US" sz="1200" dirty="0">
                <a:solidFill>
                  <a:prstClr val="black"/>
                </a:solidFill>
              </a:rPr>
              <a:t>See </a:t>
            </a:r>
            <a:r>
              <a:rPr lang="en-US" sz="1200" dirty="0">
                <a:solidFill>
                  <a:prstClr val="black"/>
                </a:solidFill>
                <a:hlinkClick r:id="rId4"/>
              </a:rPr>
              <a:t>Overview of the FFR (FCTR</a:t>
            </a:r>
            <a:r>
              <a:rPr lang="en-US" sz="1200" dirty="0">
                <a:solidFill>
                  <a:prstClr val="black"/>
                </a:solidFill>
              </a:rPr>
              <a:t>)</a:t>
            </a:r>
            <a:endParaRPr lang="en-US" dirty="0"/>
          </a:p>
        </p:txBody>
      </p:sp>
    </p:spTree>
    <p:extLst>
      <p:ext uri="{BB962C8B-B14F-4D97-AF65-F5344CB8AC3E}">
        <p14:creationId xmlns:p14="http://schemas.microsoft.com/office/powerpoint/2010/main" val="69946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17"/>
            <a:ext cx="8229600" cy="758283"/>
          </a:xfrm>
        </p:spPr>
        <p:txBody>
          <a:bodyPr>
            <a:noAutofit/>
          </a:bodyPr>
          <a:lstStyle/>
          <a:p>
            <a:r>
              <a:rPr lang="en-US" dirty="0">
                <a:solidFill>
                  <a:srgbClr val="0070C0"/>
                </a:solidFill>
              </a:rPr>
              <a:t>RPPR</a:t>
            </a:r>
          </a:p>
        </p:txBody>
      </p:sp>
      <p:sp>
        <p:nvSpPr>
          <p:cNvPr id="3" name="Content Placeholder 2"/>
          <p:cNvSpPr>
            <a:spLocks noGrp="1"/>
          </p:cNvSpPr>
          <p:nvPr>
            <p:ph sz="half" idx="1"/>
          </p:nvPr>
        </p:nvSpPr>
        <p:spPr>
          <a:xfrm>
            <a:off x="343829" y="1600201"/>
            <a:ext cx="4038600" cy="4525962"/>
          </a:xfrm>
        </p:spPr>
        <p:txBody>
          <a:bodyPr>
            <a:normAutofit fontScale="92500" lnSpcReduction="20000"/>
          </a:bodyPr>
          <a:lstStyle/>
          <a:p>
            <a:pPr marL="0" indent="0" algn="ctr">
              <a:buNone/>
            </a:pPr>
            <a:r>
              <a:rPr lang="en-US" dirty="0"/>
              <a:t>Streamlined Non-Competing Award Process (SNAP)</a:t>
            </a:r>
          </a:p>
          <a:p>
            <a:r>
              <a:rPr lang="en-US" dirty="0"/>
              <a:t>In general includes K and R (except R35) activity codes</a:t>
            </a:r>
          </a:p>
          <a:p>
            <a:r>
              <a:rPr lang="en-US" dirty="0"/>
              <a:t>RPPR is due approx. 45 days before the next budget period start date</a:t>
            </a:r>
          </a:p>
          <a:p>
            <a:r>
              <a:rPr lang="en-US" dirty="0"/>
              <a:t>Automatic carryover</a:t>
            </a:r>
          </a:p>
          <a:p>
            <a:pPr marL="0" indent="0">
              <a:buNone/>
            </a:pPr>
            <a:endParaRPr lang="en-US" dirty="0"/>
          </a:p>
        </p:txBody>
      </p:sp>
      <p:sp>
        <p:nvSpPr>
          <p:cNvPr id="4" name="Content Placeholder 3"/>
          <p:cNvSpPr>
            <a:spLocks noGrp="1"/>
          </p:cNvSpPr>
          <p:nvPr>
            <p:ph sz="half" idx="2"/>
          </p:nvPr>
        </p:nvSpPr>
        <p:spPr>
          <a:xfrm>
            <a:off x="4648200" y="1600201"/>
            <a:ext cx="3904785" cy="4689088"/>
          </a:xfrm>
        </p:spPr>
        <p:txBody>
          <a:bodyPr>
            <a:normAutofit fontScale="92500" lnSpcReduction="20000"/>
          </a:bodyPr>
          <a:lstStyle/>
          <a:p>
            <a:pPr marL="0" indent="0" algn="ctr">
              <a:buNone/>
            </a:pPr>
            <a:r>
              <a:rPr lang="en-US" dirty="0"/>
              <a:t>Non-SNAP</a:t>
            </a:r>
          </a:p>
          <a:p>
            <a:r>
              <a:rPr lang="en-US" dirty="0"/>
              <a:t>In general includes </a:t>
            </a:r>
            <a:r>
              <a:rPr lang="en-US" dirty="0" err="1"/>
              <a:t>Ts</a:t>
            </a:r>
            <a:r>
              <a:rPr lang="en-US" dirty="0"/>
              <a:t>, Us, Ps, non-Fast Track Phase I SBIR &amp; STTR awards, clinical trials and R35</a:t>
            </a:r>
          </a:p>
          <a:p>
            <a:r>
              <a:rPr lang="en-US" dirty="0"/>
              <a:t>RPPR is due approx. 60 days before the next budget period start date</a:t>
            </a:r>
          </a:p>
          <a:p>
            <a:r>
              <a:rPr lang="en-US" dirty="0"/>
              <a:t>Detailed budget request</a:t>
            </a:r>
          </a:p>
          <a:p>
            <a:r>
              <a:rPr lang="en-US" dirty="0"/>
              <a:t>Annual FFR*</a:t>
            </a:r>
          </a:p>
          <a:p>
            <a:r>
              <a:rPr lang="en-US" dirty="0"/>
              <a:t>Carryover requires prior approval*</a:t>
            </a:r>
          </a:p>
          <a:p>
            <a:endParaRPr lang="en-US" dirty="0"/>
          </a:p>
          <a:p>
            <a:endParaRPr lang="en-US" dirty="0"/>
          </a:p>
        </p:txBody>
      </p:sp>
      <p:cxnSp>
        <p:nvCxnSpPr>
          <p:cNvPr id="7" name="Straight Connector 6"/>
          <p:cNvCxnSpPr/>
          <p:nvPr/>
        </p:nvCxnSpPr>
        <p:spPr>
          <a:xfrm>
            <a:off x="797442" y="2280554"/>
            <a:ext cx="30834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832087" y="1940312"/>
            <a:ext cx="146081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61098" y="6443177"/>
            <a:ext cx="3729780" cy="276999"/>
          </a:xfrm>
          <a:prstGeom prst="rect">
            <a:avLst/>
          </a:prstGeom>
          <a:noFill/>
        </p:spPr>
        <p:txBody>
          <a:bodyPr wrap="square" rtlCol="0">
            <a:spAutoFit/>
          </a:bodyPr>
          <a:lstStyle/>
          <a:p>
            <a:r>
              <a:rPr lang="en-US" sz="1200" dirty="0"/>
              <a:t>See </a:t>
            </a:r>
            <a:r>
              <a:rPr lang="en-US" sz="1200" dirty="0">
                <a:hlinkClick r:id="rId3"/>
              </a:rPr>
              <a:t>Section 8.4.1.2 </a:t>
            </a:r>
            <a:r>
              <a:rPr lang="en-US" sz="1200" dirty="0"/>
              <a:t>of the NIH Grants Policy Statement</a:t>
            </a:r>
          </a:p>
        </p:txBody>
      </p:sp>
      <p:sp>
        <p:nvSpPr>
          <p:cNvPr id="11" name="Rectangle 10"/>
          <p:cNvSpPr/>
          <p:nvPr/>
        </p:nvSpPr>
        <p:spPr>
          <a:xfrm>
            <a:off x="301083" y="1600201"/>
            <a:ext cx="4081346"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00" y="1600201"/>
            <a:ext cx="4081346"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71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902" y="69094"/>
            <a:ext cx="8642195" cy="1446550"/>
          </a:xfrm>
          <a:prstGeom prst="rect">
            <a:avLst/>
          </a:prstGeom>
          <a:noFill/>
        </p:spPr>
        <p:txBody>
          <a:bodyPr wrap="square" rtlCol="0">
            <a:spAutoFit/>
          </a:bodyPr>
          <a:lstStyle/>
          <a:p>
            <a:pPr algn="ctr"/>
            <a:r>
              <a:rPr lang="en-US" sz="4400" dirty="0">
                <a:solidFill>
                  <a:srgbClr val="0070C0"/>
                </a:solidFill>
              </a:rPr>
              <a:t>NIH Now Allows Decimals in Effort Reporting Field in RPPR</a:t>
            </a:r>
          </a:p>
        </p:txBody>
      </p:sp>
      <p:sp>
        <p:nvSpPr>
          <p:cNvPr id="3" name="TextBox 2"/>
          <p:cNvSpPr txBox="1"/>
          <p:nvPr/>
        </p:nvSpPr>
        <p:spPr>
          <a:xfrm>
            <a:off x="5560828" y="6375069"/>
            <a:ext cx="3415903" cy="276999"/>
          </a:xfrm>
          <a:prstGeom prst="rect">
            <a:avLst/>
          </a:prstGeom>
          <a:noFill/>
        </p:spPr>
        <p:txBody>
          <a:bodyPr wrap="square" rtlCol="0">
            <a:spAutoFit/>
          </a:bodyPr>
          <a:lstStyle/>
          <a:p>
            <a:r>
              <a:rPr lang="en-US" sz="1200" dirty="0"/>
              <a:t>See NIH Guide Notice </a:t>
            </a:r>
            <a:r>
              <a:rPr lang="en-US" sz="1200" dirty="0">
                <a:hlinkClick r:id="rId3"/>
              </a:rPr>
              <a:t>NOT-OD-18-20</a:t>
            </a:r>
            <a:endParaRPr lang="en-US" dirty="0"/>
          </a:p>
        </p:txBody>
      </p:sp>
      <p:pic>
        <p:nvPicPr>
          <p:cNvPr id="5" name="Picture 4" descr="This image shows effort reporting in decimals from Section D.1 &quot;What Individuals Have Worked On The Project?&quot; of the RPPR."/>
          <p:cNvPicPr>
            <a:picLocks noChangeAspect="1"/>
          </p:cNvPicPr>
          <p:nvPr/>
        </p:nvPicPr>
        <p:blipFill>
          <a:blip r:embed="rId4"/>
          <a:stretch>
            <a:fillRect/>
          </a:stretch>
        </p:blipFill>
        <p:spPr>
          <a:xfrm>
            <a:off x="723014" y="1659372"/>
            <a:ext cx="7868093" cy="4587775"/>
          </a:xfrm>
          <a:prstGeom prst="rect">
            <a:avLst/>
          </a:prstGeom>
          <a:ln w="9525">
            <a:solidFill>
              <a:schemeClr val="tx1"/>
            </a:solidFill>
          </a:ln>
        </p:spPr>
      </p:pic>
    </p:spTree>
    <p:extLst>
      <p:ext uri="{BB962C8B-B14F-4D97-AF65-F5344CB8AC3E}">
        <p14:creationId xmlns:p14="http://schemas.microsoft.com/office/powerpoint/2010/main" val="188357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9301" y="0"/>
            <a:ext cx="8642195" cy="1446550"/>
          </a:xfrm>
          <a:prstGeom prst="rect">
            <a:avLst/>
          </a:prstGeom>
          <a:noFill/>
        </p:spPr>
        <p:txBody>
          <a:bodyPr wrap="square" rtlCol="0">
            <a:spAutoFit/>
          </a:bodyPr>
          <a:lstStyle/>
          <a:p>
            <a:pPr algn="ctr"/>
            <a:r>
              <a:rPr lang="en-US" sz="4400" dirty="0">
                <a:solidFill>
                  <a:srgbClr val="0070C0"/>
                </a:solidFill>
              </a:rPr>
              <a:t>RPPR Section D.2.c </a:t>
            </a:r>
          </a:p>
          <a:p>
            <a:pPr algn="ctr"/>
            <a:r>
              <a:rPr lang="en-US" sz="4400" dirty="0">
                <a:solidFill>
                  <a:srgbClr val="0070C0"/>
                </a:solidFill>
              </a:rPr>
              <a:t>Changes in Other Support </a:t>
            </a:r>
          </a:p>
        </p:txBody>
      </p:sp>
      <p:sp>
        <p:nvSpPr>
          <p:cNvPr id="8" name="TextBox 7"/>
          <p:cNvSpPr txBox="1"/>
          <p:nvPr/>
        </p:nvSpPr>
        <p:spPr>
          <a:xfrm>
            <a:off x="249301" y="1782413"/>
            <a:ext cx="8787160" cy="2339102"/>
          </a:xfrm>
          <a:prstGeom prst="rect">
            <a:avLst/>
          </a:prstGeom>
          <a:noFill/>
        </p:spPr>
        <p:txBody>
          <a:bodyPr wrap="square" rtlCol="0">
            <a:spAutoFit/>
          </a:bodyPr>
          <a:lstStyle/>
          <a:p>
            <a:r>
              <a:rPr lang="en-US" sz="3200" b="1" dirty="0"/>
              <a:t>Should pending support be listed in other support?</a:t>
            </a:r>
          </a:p>
          <a:p>
            <a:endParaRPr lang="en-US" sz="3200" dirty="0"/>
          </a:p>
          <a:p>
            <a:r>
              <a:rPr lang="en-US" sz="3200" dirty="0"/>
              <a:t>No, per the PHS 2590/RPPR Other Support Format Page only active support is required</a:t>
            </a:r>
          </a:p>
          <a:p>
            <a:endParaRPr lang="en-US" dirty="0"/>
          </a:p>
        </p:txBody>
      </p:sp>
      <p:sp>
        <p:nvSpPr>
          <p:cNvPr id="3" name="TextBox 2"/>
          <p:cNvSpPr txBox="1"/>
          <p:nvPr/>
        </p:nvSpPr>
        <p:spPr>
          <a:xfrm>
            <a:off x="4278354" y="6098071"/>
            <a:ext cx="4698377" cy="738664"/>
          </a:xfrm>
          <a:prstGeom prst="rect">
            <a:avLst/>
          </a:prstGeom>
          <a:noFill/>
        </p:spPr>
        <p:txBody>
          <a:bodyPr wrap="square" rtlCol="0">
            <a:spAutoFit/>
          </a:bodyPr>
          <a:lstStyle/>
          <a:p>
            <a:r>
              <a:rPr lang="en-US" sz="1200" dirty="0"/>
              <a:t>See </a:t>
            </a:r>
            <a:r>
              <a:rPr lang="en-US" sz="1200" dirty="0">
                <a:hlinkClick r:id="rId3"/>
              </a:rPr>
              <a:t>NIH’s Guidance on Other Support </a:t>
            </a:r>
            <a:r>
              <a:rPr lang="en-US" sz="1200" dirty="0"/>
              <a:t>and </a:t>
            </a:r>
            <a:r>
              <a:rPr lang="en-US" sz="1200" dirty="0">
                <a:hlinkClick r:id="rId4"/>
              </a:rPr>
              <a:t>RPPR Section D.2.c </a:t>
            </a:r>
            <a:r>
              <a:rPr lang="en-US" sz="1200" dirty="0"/>
              <a:t>Changes in Other Support</a:t>
            </a:r>
          </a:p>
          <a:p>
            <a:endParaRPr lang="en-US" dirty="0"/>
          </a:p>
        </p:txBody>
      </p:sp>
      <p:sp>
        <p:nvSpPr>
          <p:cNvPr id="6" name="Rectangle 5">
            <a:extLst>
              <a:ext uri="{FF2B5EF4-FFF2-40B4-BE49-F238E27FC236}">
                <a16:creationId xmlns:a16="http://schemas.microsoft.com/office/drawing/2014/main" id="{22937D92-3DF8-41EF-80B2-272E25BE0E3E}"/>
              </a:ext>
            </a:extLst>
          </p:cNvPr>
          <p:cNvSpPr/>
          <p:nvPr/>
        </p:nvSpPr>
        <p:spPr>
          <a:xfrm>
            <a:off x="8540812" y="6375070"/>
            <a:ext cx="495649" cy="461665"/>
          </a:xfrm>
          <a:prstGeom prst="rect">
            <a:avLst/>
          </a:prstGeom>
        </p:spPr>
        <p:txBody>
          <a:bodyPr wrap="none">
            <a:spAutoFit/>
          </a:bodyPr>
          <a:lstStyle/>
          <a:p>
            <a:r>
              <a:rPr lang="en-US" sz="2400" b="1" dirty="0">
                <a:solidFill>
                  <a:srgbClr val="1F497D"/>
                </a:solidFill>
              </a:rPr>
              <a:t>25</a:t>
            </a:r>
            <a:endParaRPr lang="en-US" dirty="0"/>
          </a:p>
        </p:txBody>
      </p:sp>
    </p:spTree>
    <p:extLst>
      <p:ext uri="{BB962C8B-B14F-4D97-AF65-F5344CB8AC3E}">
        <p14:creationId xmlns:p14="http://schemas.microsoft.com/office/powerpoint/2010/main" val="146941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n image of recommended other support for a RPPR that communciates active support, identifies new grants and provides an overlap statement."/>
          <p:cNvPicPr>
            <a:picLocks noChangeAspect="1"/>
          </p:cNvPicPr>
          <p:nvPr/>
        </p:nvPicPr>
        <p:blipFill>
          <a:blip r:embed="rId3"/>
          <a:stretch>
            <a:fillRect/>
          </a:stretch>
        </p:blipFill>
        <p:spPr>
          <a:xfrm>
            <a:off x="0" y="95693"/>
            <a:ext cx="9144000" cy="6858000"/>
          </a:xfrm>
          <a:prstGeom prst="rect">
            <a:avLst/>
          </a:prstGeom>
        </p:spPr>
      </p:pic>
      <p:sp>
        <p:nvSpPr>
          <p:cNvPr id="7" name="Down Arrow 6"/>
          <p:cNvSpPr/>
          <p:nvPr/>
        </p:nvSpPr>
        <p:spPr>
          <a:xfrm rot="5400000">
            <a:off x="1485900" y="1756316"/>
            <a:ext cx="262051" cy="70252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5400000">
            <a:off x="2084349" y="4964151"/>
            <a:ext cx="262051" cy="70252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4966" y="351263"/>
            <a:ext cx="880946" cy="25647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2639" y="6183351"/>
            <a:ext cx="1003610" cy="3233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27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035" y="1095703"/>
            <a:ext cx="8707820" cy="4525963"/>
          </a:xfrm>
        </p:spPr>
        <p:txBody>
          <a:bodyPr>
            <a:normAutofit/>
          </a:bodyPr>
          <a:lstStyle/>
          <a:p>
            <a:pPr marL="0" indent="0">
              <a:buNone/>
            </a:pPr>
            <a:endParaRPr lang="en-US" sz="4000" dirty="0"/>
          </a:p>
          <a:p>
            <a:pPr marL="0" indent="0">
              <a:buNone/>
            </a:pPr>
            <a:endParaRPr lang="en-US" sz="4000" dirty="0"/>
          </a:p>
          <a:p>
            <a:pPr marL="0" indent="0">
              <a:buNone/>
            </a:pPr>
            <a:r>
              <a:rPr lang="en-US" sz="3200" dirty="0"/>
              <a:t> Describe key elements of a Notice of Award (</a:t>
            </a:r>
            <a:r>
              <a:rPr lang="en-US" sz="3200" dirty="0" err="1"/>
              <a:t>NoA</a:t>
            </a:r>
            <a:r>
              <a:rPr lang="en-US" sz="3200" dirty="0"/>
              <a:t>)</a:t>
            </a:r>
          </a:p>
        </p:txBody>
      </p:sp>
      <p:sp>
        <p:nvSpPr>
          <p:cNvPr id="6" name="TextBox 5"/>
          <p:cNvSpPr txBox="1"/>
          <p:nvPr/>
        </p:nvSpPr>
        <p:spPr>
          <a:xfrm>
            <a:off x="273269" y="171833"/>
            <a:ext cx="8261131" cy="769441"/>
          </a:xfrm>
          <a:prstGeom prst="rect">
            <a:avLst/>
          </a:prstGeom>
          <a:noFill/>
        </p:spPr>
        <p:txBody>
          <a:bodyPr wrap="square" rtlCol="0">
            <a:spAutoFit/>
          </a:bodyPr>
          <a:lstStyle/>
          <a:p>
            <a:pPr algn="ctr"/>
            <a:r>
              <a:rPr lang="en-US" sz="4400" dirty="0">
                <a:solidFill>
                  <a:srgbClr val="0070C0"/>
                </a:solidFill>
              </a:rPr>
              <a:t>Session Objective 1</a:t>
            </a:r>
          </a:p>
        </p:txBody>
      </p:sp>
      <p:sp>
        <p:nvSpPr>
          <p:cNvPr id="7" name="Rectangle 6"/>
          <p:cNvSpPr/>
          <p:nvPr/>
        </p:nvSpPr>
        <p:spPr>
          <a:xfrm>
            <a:off x="373117" y="1944414"/>
            <a:ext cx="8539656" cy="2017986"/>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977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571" y="303165"/>
            <a:ext cx="8642195" cy="1446550"/>
          </a:xfrm>
          <a:prstGeom prst="rect">
            <a:avLst/>
          </a:prstGeom>
          <a:noFill/>
        </p:spPr>
        <p:txBody>
          <a:bodyPr wrap="square" rtlCol="0">
            <a:spAutoFit/>
          </a:bodyPr>
          <a:lstStyle/>
          <a:p>
            <a:pPr algn="ctr"/>
            <a:r>
              <a:rPr lang="en-US" sz="4400" dirty="0">
                <a:solidFill>
                  <a:srgbClr val="0070C0"/>
                </a:solidFill>
              </a:rPr>
              <a:t>RPPR Section G.10 </a:t>
            </a:r>
          </a:p>
          <a:p>
            <a:pPr algn="ctr"/>
            <a:r>
              <a:rPr lang="en-US" sz="4400" dirty="0">
                <a:solidFill>
                  <a:srgbClr val="0070C0"/>
                </a:solidFill>
              </a:rPr>
              <a:t>Estimated Unobligated Balance (</a:t>
            </a:r>
            <a:r>
              <a:rPr lang="en-US" sz="4400" dirty="0" err="1">
                <a:solidFill>
                  <a:srgbClr val="0070C0"/>
                </a:solidFill>
              </a:rPr>
              <a:t>uob</a:t>
            </a:r>
            <a:r>
              <a:rPr lang="en-US" sz="4400" dirty="0">
                <a:solidFill>
                  <a:srgbClr val="0070C0"/>
                </a:solidFill>
              </a:rPr>
              <a:t>)</a:t>
            </a:r>
            <a:r>
              <a:rPr lang="en-US" sz="4400" dirty="0"/>
              <a:t> </a:t>
            </a:r>
            <a:endParaRPr lang="en-US" sz="4400" dirty="0">
              <a:solidFill>
                <a:srgbClr val="0070C0"/>
              </a:solidFill>
            </a:endParaRPr>
          </a:p>
        </p:txBody>
      </p:sp>
      <p:sp>
        <p:nvSpPr>
          <p:cNvPr id="8" name="TextBox 7"/>
          <p:cNvSpPr txBox="1"/>
          <p:nvPr/>
        </p:nvSpPr>
        <p:spPr>
          <a:xfrm>
            <a:off x="117088" y="2106712"/>
            <a:ext cx="8787160" cy="3046988"/>
          </a:xfrm>
          <a:prstGeom prst="rect">
            <a:avLst/>
          </a:prstGeom>
          <a:noFill/>
        </p:spPr>
        <p:txBody>
          <a:bodyPr wrap="square" rtlCol="0">
            <a:spAutoFit/>
          </a:bodyPr>
          <a:lstStyle/>
          <a:p>
            <a:pPr lvl="0">
              <a:defRPr/>
            </a:pPr>
            <a:r>
              <a:rPr lang="en-US" sz="3200" dirty="0"/>
              <a:t>G.10.a </a:t>
            </a:r>
          </a:p>
          <a:p>
            <a:pPr lvl="0">
              <a:defRPr/>
            </a:pPr>
            <a:r>
              <a:rPr lang="en-US" sz="3200" dirty="0"/>
              <a:t>Is it anticipated that an estimated unobligated balance (including prior year carryover) will be greater than 25% of the current year’s total approved budget? If yes, provide the estimated unobligated balance. </a:t>
            </a:r>
          </a:p>
        </p:txBody>
      </p:sp>
    </p:spTree>
    <p:extLst>
      <p:ext uri="{BB962C8B-B14F-4D97-AF65-F5344CB8AC3E}">
        <p14:creationId xmlns:p14="http://schemas.microsoft.com/office/powerpoint/2010/main" val="381526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571" y="303165"/>
            <a:ext cx="8642195" cy="1446550"/>
          </a:xfrm>
          <a:prstGeom prst="rect">
            <a:avLst/>
          </a:prstGeom>
          <a:noFill/>
        </p:spPr>
        <p:txBody>
          <a:bodyPr wrap="square" rtlCol="0">
            <a:spAutoFit/>
          </a:bodyPr>
          <a:lstStyle/>
          <a:p>
            <a:pPr algn="ctr"/>
            <a:r>
              <a:rPr lang="en-US" sz="4400" dirty="0">
                <a:solidFill>
                  <a:srgbClr val="0070C0"/>
                </a:solidFill>
              </a:rPr>
              <a:t>How Should the UOB be Calculated to Report in Section G.10?</a:t>
            </a:r>
          </a:p>
        </p:txBody>
      </p:sp>
      <p:sp>
        <p:nvSpPr>
          <p:cNvPr id="8" name="TextBox 7"/>
          <p:cNvSpPr txBox="1"/>
          <p:nvPr/>
        </p:nvSpPr>
        <p:spPr>
          <a:xfrm>
            <a:off x="-1" y="1718849"/>
            <a:ext cx="9346019" cy="4462760"/>
          </a:xfrm>
          <a:prstGeom prst="rect">
            <a:avLst/>
          </a:prstGeom>
          <a:noFill/>
        </p:spPr>
        <p:txBody>
          <a:bodyPr wrap="square" rtlCol="0">
            <a:spAutoFit/>
          </a:bodyPr>
          <a:lstStyle/>
          <a:p>
            <a:endParaRPr lang="en-US" sz="3200" dirty="0"/>
          </a:p>
          <a:p>
            <a:r>
              <a:rPr lang="en-US" sz="3200" dirty="0"/>
              <a:t>For SNAP Awards:</a:t>
            </a:r>
          </a:p>
          <a:p>
            <a:pPr algn="ctr"/>
            <a:r>
              <a:rPr lang="en-US" sz="2000" b="1" dirty="0">
                <a:solidFill>
                  <a:srgbClr val="FF0000"/>
                </a:solidFill>
              </a:rPr>
              <a:t>Est. UOB of Current Yr.’s Total Approved Budget (Current Award Amt. + Prior Yr. CO*)</a:t>
            </a:r>
          </a:p>
          <a:p>
            <a:pPr algn="ctr"/>
            <a:r>
              <a:rPr lang="en-US" sz="2000" b="1" dirty="0">
                <a:solidFill>
                  <a:srgbClr val="FF0000"/>
                </a:solidFill>
              </a:rPr>
              <a:t>Current Year’s Award Amt</a:t>
            </a:r>
            <a:r>
              <a:rPr lang="en-US" sz="2400" b="1" dirty="0">
                <a:solidFill>
                  <a:srgbClr val="FF0000"/>
                </a:solidFill>
              </a:rPr>
              <a:t>.</a:t>
            </a:r>
          </a:p>
          <a:p>
            <a:pPr algn="ctr"/>
            <a:endParaRPr lang="en-US" sz="2400" dirty="0"/>
          </a:p>
          <a:p>
            <a:pPr algn="ctr"/>
            <a:endParaRPr lang="en-US" sz="2400" dirty="0"/>
          </a:p>
          <a:p>
            <a:r>
              <a:rPr lang="en-US" sz="3200" dirty="0"/>
              <a:t>For Non-SNAP Awards:</a:t>
            </a:r>
          </a:p>
          <a:p>
            <a:r>
              <a:rPr lang="en-US" sz="2000" b="1" dirty="0">
                <a:solidFill>
                  <a:srgbClr val="FF0000"/>
                </a:solidFill>
              </a:rPr>
              <a:t>Est. UOB of Current Yr.’s Total Approved Budget (Current Award Amt. + Approved CO*)</a:t>
            </a:r>
          </a:p>
          <a:p>
            <a:pPr algn="ctr"/>
            <a:r>
              <a:rPr lang="en-US" sz="2000" b="1" dirty="0">
                <a:solidFill>
                  <a:srgbClr val="FF0000"/>
                </a:solidFill>
              </a:rPr>
              <a:t>Current Year’s Award Amt.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dirty="0"/>
              <a:t>*Carryover</a:t>
            </a:r>
          </a:p>
        </p:txBody>
      </p:sp>
      <p:cxnSp>
        <p:nvCxnSpPr>
          <p:cNvPr id="12" name="Straight Connector 11"/>
          <p:cNvCxnSpPr/>
          <p:nvPr/>
        </p:nvCxnSpPr>
        <p:spPr>
          <a:xfrm flipV="1">
            <a:off x="189571" y="3030279"/>
            <a:ext cx="8714677" cy="7805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5693" y="4953475"/>
            <a:ext cx="880855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20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536" y="245327"/>
            <a:ext cx="8642195" cy="1446550"/>
          </a:xfrm>
          <a:prstGeom prst="rect">
            <a:avLst/>
          </a:prstGeom>
          <a:noFill/>
        </p:spPr>
        <p:txBody>
          <a:bodyPr wrap="square" rtlCol="0">
            <a:spAutoFit/>
          </a:bodyPr>
          <a:lstStyle/>
          <a:p>
            <a:pPr algn="ctr"/>
            <a:r>
              <a:rPr lang="en-US" sz="4400" dirty="0">
                <a:solidFill>
                  <a:srgbClr val="0070C0"/>
                </a:solidFill>
              </a:rPr>
              <a:t>What’s the Current Year’s Total Approved Budget and Est. UOB?</a:t>
            </a:r>
          </a:p>
        </p:txBody>
      </p:sp>
      <p:sp>
        <p:nvSpPr>
          <p:cNvPr id="5" name="TextBox 4"/>
          <p:cNvSpPr txBox="1"/>
          <p:nvPr/>
        </p:nvSpPr>
        <p:spPr>
          <a:xfrm>
            <a:off x="148951" y="2454644"/>
            <a:ext cx="8675648" cy="2062103"/>
          </a:xfrm>
          <a:prstGeom prst="rect">
            <a:avLst/>
          </a:prstGeom>
          <a:noFill/>
        </p:spPr>
        <p:txBody>
          <a:bodyPr wrap="square" rtlCol="0">
            <a:spAutoFit/>
          </a:bodyPr>
          <a:lstStyle/>
          <a:p>
            <a:r>
              <a:rPr lang="en-US" sz="3200" dirty="0"/>
              <a:t>Y2 Award Amt.:	$250,000</a:t>
            </a:r>
          </a:p>
          <a:p>
            <a:r>
              <a:rPr lang="en-US" sz="3200" dirty="0"/>
              <a:t>Prior Yr. CO:  	$50,000</a:t>
            </a:r>
          </a:p>
          <a:p>
            <a:r>
              <a:rPr lang="en-US" sz="3200" dirty="0"/>
              <a:t>Est. Amt. Expended in Y2:  $275,000  </a:t>
            </a:r>
          </a:p>
          <a:p>
            <a:endParaRPr lang="en-US" sz="3200" dirty="0"/>
          </a:p>
        </p:txBody>
      </p:sp>
      <p:pic>
        <p:nvPicPr>
          <p:cNvPr id="3" name="Picture 2" descr="This image is of the equation for estimated uob of a SNAP grant communicated on slide 28 "/>
          <p:cNvPicPr>
            <a:picLocks noChangeAspect="1"/>
          </p:cNvPicPr>
          <p:nvPr/>
        </p:nvPicPr>
        <p:blipFill>
          <a:blip r:embed="rId3"/>
          <a:stretch>
            <a:fillRect/>
          </a:stretch>
        </p:blipFill>
        <p:spPr>
          <a:xfrm>
            <a:off x="518182" y="5087040"/>
            <a:ext cx="7962900" cy="523875"/>
          </a:xfrm>
          <a:prstGeom prst="rect">
            <a:avLst/>
          </a:prstGeom>
        </p:spPr>
      </p:pic>
    </p:spTree>
    <p:extLst>
      <p:ext uri="{BB962C8B-B14F-4D97-AF65-F5344CB8AC3E}">
        <p14:creationId xmlns:p14="http://schemas.microsoft.com/office/powerpoint/2010/main" val="1895897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035" y="1095703"/>
            <a:ext cx="8707820" cy="4525963"/>
          </a:xfrm>
        </p:spPr>
        <p:txBody>
          <a:bodyPr>
            <a:normAutofit/>
          </a:bodyPr>
          <a:lstStyle/>
          <a:p>
            <a:pPr marL="0" indent="0">
              <a:buNone/>
            </a:pPr>
            <a:endParaRPr lang="en-US" sz="4000" dirty="0"/>
          </a:p>
          <a:p>
            <a:pPr marL="0" indent="0">
              <a:buNone/>
            </a:pPr>
            <a:endParaRPr lang="en-US" sz="4000" dirty="0"/>
          </a:p>
          <a:p>
            <a:pPr marL="0" indent="0">
              <a:buNone/>
            </a:pPr>
            <a:r>
              <a:rPr lang="en-US" sz="3200" dirty="0"/>
              <a:t> Identify grant changes that require prior approval.</a:t>
            </a:r>
          </a:p>
        </p:txBody>
      </p:sp>
      <p:sp>
        <p:nvSpPr>
          <p:cNvPr id="6" name="TextBox 5"/>
          <p:cNvSpPr txBox="1"/>
          <p:nvPr/>
        </p:nvSpPr>
        <p:spPr>
          <a:xfrm>
            <a:off x="273269" y="171833"/>
            <a:ext cx="8261131" cy="769441"/>
          </a:xfrm>
          <a:prstGeom prst="rect">
            <a:avLst/>
          </a:prstGeom>
          <a:noFill/>
        </p:spPr>
        <p:txBody>
          <a:bodyPr wrap="square" rtlCol="0">
            <a:spAutoFit/>
          </a:bodyPr>
          <a:lstStyle/>
          <a:p>
            <a:pPr algn="ctr"/>
            <a:r>
              <a:rPr lang="en-US" sz="4400" dirty="0">
                <a:solidFill>
                  <a:srgbClr val="0070C0"/>
                </a:solidFill>
              </a:rPr>
              <a:t>Session Objective 3</a:t>
            </a:r>
          </a:p>
        </p:txBody>
      </p:sp>
      <p:sp>
        <p:nvSpPr>
          <p:cNvPr id="7" name="Rectangle 6"/>
          <p:cNvSpPr/>
          <p:nvPr/>
        </p:nvSpPr>
        <p:spPr>
          <a:xfrm>
            <a:off x="373117" y="1944414"/>
            <a:ext cx="8539656" cy="2017986"/>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48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34495"/>
          </a:xfrm>
        </p:spPr>
        <p:txBody>
          <a:bodyPr>
            <a:normAutofit/>
          </a:bodyPr>
          <a:lstStyle/>
          <a:p>
            <a:pPr algn="ctr"/>
            <a:r>
              <a:rPr lang="en-US" dirty="0">
                <a:solidFill>
                  <a:srgbClr val="0070C0"/>
                </a:solidFill>
                <a:latin typeface="Calibri" panose="020F0502020204030204" pitchFamily="34" charset="0"/>
              </a:rPr>
              <a:t> Prior Approval Requirements</a:t>
            </a:r>
            <a:endParaRPr lang="en-US" dirty="0">
              <a:latin typeface="Calibri" panose="020F0502020204030204" pitchFamily="34" charset="0"/>
            </a:endParaRPr>
          </a:p>
        </p:txBody>
      </p:sp>
      <p:sp>
        <p:nvSpPr>
          <p:cNvPr id="7" name="Content Placeholder 6"/>
          <p:cNvSpPr>
            <a:spLocks noGrp="1"/>
          </p:cNvSpPr>
          <p:nvPr>
            <p:ph idx="1"/>
          </p:nvPr>
        </p:nvSpPr>
        <p:spPr>
          <a:xfrm>
            <a:off x="457200" y="1600201"/>
            <a:ext cx="4480639" cy="4374152"/>
          </a:xfrm>
        </p:spPr>
        <p:txBody>
          <a:bodyPr>
            <a:normAutofit fontScale="85000" lnSpcReduction="10000"/>
          </a:bodyPr>
          <a:lstStyle/>
          <a:p>
            <a:pPr marL="342900" indent="-342900">
              <a:buFont typeface="Arial" panose="020B0604020202020204" pitchFamily="34" charset="0"/>
              <a:buChar char="•"/>
            </a:pPr>
            <a:r>
              <a:rPr lang="en-US" sz="2400" dirty="0">
                <a:solidFill>
                  <a:srgbClr val="FF0000"/>
                </a:solidFill>
              </a:rPr>
              <a:t>Change in Scope</a:t>
            </a:r>
          </a:p>
          <a:p>
            <a:pPr>
              <a:buFont typeface="Arial" panose="020B0604020202020204" pitchFamily="34" charset="0"/>
              <a:buChar char="•"/>
            </a:pPr>
            <a:r>
              <a:rPr lang="en-US" sz="2400" dirty="0">
                <a:solidFill>
                  <a:srgbClr val="FF0000"/>
                </a:solidFill>
              </a:rPr>
              <a:t>Change in Status of PI and Other Senior Key Personnel</a:t>
            </a:r>
          </a:p>
          <a:p>
            <a:pPr marL="342900" indent="-342900">
              <a:buFont typeface="Arial" panose="020B0604020202020204" pitchFamily="34" charset="0"/>
              <a:buChar char="•"/>
            </a:pPr>
            <a:r>
              <a:rPr lang="en-US" sz="2400" dirty="0">
                <a:solidFill>
                  <a:srgbClr val="FF0000"/>
                </a:solidFill>
              </a:rPr>
              <a:t>Change of Recipient Organization</a:t>
            </a:r>
          </a:p>
          <a:p>
            <a:pPr>
              <a:buFont typeface="Arial" panose="020B0604020202020204" pitchFamily="34" charset="0"/>
              <a:buChar char="•"/>
            </a:pPr>
            <a:r>
              <a:rPr lang="en-US" sz="2400" dirty="0">
                <a:solidFill>
                  <a:srgbClr val="FF0000"/>
                </a:solidFill>
              </a:rPr>
              <a:t>Carryover of Unobligated Balances</a:t>
            </a:r>
          </a:p>
          <a:p>
            <a:pPr>
              <a:buFont typeface="Arial" panose="020B0604020202020204" pitchFamily="34" charset="0"/>
              <a:buChar char="•"/>
            </a:pPr>
            <a:r>
              <a:rPr lang="en-US" sz="2400" dirty="0"/>
              <a:t>No Cost Extensions </a:t>
            </a:r>
          </a:p>
          <a:p>
            <a:pPr>
              <a:buFont typeface="Arial" panose="020B0604020202020204" pitchFamily="34" charset="0"/>
              <a:buChar char="•"/>
            </a:pPr>
            <a:r>
              <a:rPr lang="en-US" sz="2400" dirty="0"/>
              <a:t>Alterations and Renovations</a:t>
            </a:r>
          </a:p>
          <a:p>
            <a:pPr>
              <a:buFont typeface="Arial" panose="020B0604020202020204" pitchFamily="34" charset="0"/>
              <a:buChar char="•"/>
            </a:pPr>
            <a:r>
              <a:rPr lang="en-US" sz="2400" dirty="0"/>
              <a:t>Capital Expenditures</a:t>
            </a:r>
            <a:endParaRPr lang="en-US" sz="2400" dirty="0">
              <a:solidFill>
                <a:srgbClr val="FF0000"/>
              </a:solidFill>
            </a:endParaRPr>
          </a:p>
          <a:p>
            <a:pPr marL="342900" indent="-342900">
              <a:buFont typeface="Arial" panose="020B0604020202020204" pitchFamily="34" charset="0"/>
              <a:buChar char="•"/>
            </a:pPr>
            <a:r>
              <a:rPr lang="en-US" sz="2400" dirty="0"/>
              <a:t>Change of Recipient Organization Status</a:t>
            </a:r>
          </a:p>
          <a:p>
            <a:pPr marL="342900" indent="-342900">
              <a:buFont typeface="Arial" panose="020B0604020202020204" pitchFamily="34" charset="0"/>
              <a:buChar char="•"/>
            </a:pPr>
            <a:r>
              <a:rPr lang="en-US" sz="2400" dirty="0"/>
              <a:t>Deviation from Award Terms</a:t>
            </a:r>
          </a:p>
          <a:p>
            <a:pPr marL="342900" indent="-342900">
              <a:buFont typeface="Arial" panose="020B0604020202020204" pitchFamily="34" charset="0"/>
              <a:buChar char="•"/>
            </a:pPr>
            <a:r>
              <a:rPr lang="en-US" sz="2400" dirty="0"/>
              <a:t>Addition of Foreign Component</a:t>
            </a:r>
          </a:p>
          <a:p>
            <a:pPr marL="342900" indent="-342900">
              <a:buFont typeface="Arial" panose="020B0604020202020204" pitchFamily="34" charset="0"/>
              <a:buChar char="•"/>
            </a:pPr>
            <a:r>
              <a:rPr lang="en-US" sz="2400" dirty="0" err="1"/>
              <a:t>Subawards</a:t>
            </a:r>
            <a:r>
              <a:rPr lang="en-US" sz="2400" dirty="0"/>
              <a:t> Based on Fixed Amounts</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8" name="Content Placeholder 7"/>
          <p:cNvSpPr>
            <a:spLocks noGrp="1"/>
          </p:cNvSpPr>
          <p:nvPr>
            <p:ph sz="half" idx="4294967295"/>
          </p:nvPr>
        </p:nvSpPr>
        <p:spPr>
          <a:xfrm>
            <a:off x="4868333" y="1574800"/>
            <a:ext cx="4163041" cy="4525963"/>
          </a:xfrm>
        </p:spPr>
        <p:txBody>
          <a:bodyPr>
            <a:normAutofit fontScale="62500" lnSpcReduction="20000"/>
          </a:bodyPr>
          <a:lstStyle/>
          <a:p>
            <a:pPr marL="457200" indent="-457200">
              <a:buFont typeface="Arial" panose="020B0604020202020204" pitchFamily="34" charset="0"/>
              <a:buChar char="•"/>
            </a:pPr>
            <a:r>
              <a:rPr lang="en-US" dirty="0"/>
              <a:t>Need of Additional NIH Funding without Extension of Budget/Project Period</a:t>
            </a:r>
          </a:p>
          <a:p>
            <a:pPr marL="457200" indent="-457200">
              <a:buFont typeface="Arial" panose="020B0604020202020204" pitchFamily="34" charset="0"/>
              <a:buChar char="•"/>
            </a:pPr>
            <a:r>
              <a:rPr lang="en-US" dirty="0"/>
              <a:t>Need of Additional NIH Funding with Extension of Budget/Project Period</a:t>
            </a:r>
          </a:p>
          <a:p>
            <a:pPr marL="457200" indent="-457200">
              <a:buFont typeface="Arial" panose="020B0604020202020204" pitchFamily="34" charset="0"/>
              <a:buChar char="•"/>
            </a:pPr>
            <a:r>
              <a:rPr lang="en-US" dirty="0"/>
              <a:t>Pre-Award Costs</a:t>
            </a:r>
          </a:p>
          <a:p>
            <a:pPr marL="457200" indent="-457200">
              <a:buFont typeface="Arial" panose="020B0604020202020204" pitchFamily="34" charset="0"/>
              <a:buChar char="•"/>
            </a:pPr>
            <a:r>
              <a:rPr lang="en-US" dirty="0" err="1"/>
              <a:t>Rebudgeting</a:t>
            </a:r>
            <a:r>
              <a:rPr lang="en-US" dirty="0"/>
              <a:t> of Funds from Trainee Costs</a:t>
            </a:r>
          </a:p>
          <a:p>
            <a:pPr marL="457200" indent="-457200">
              <a:buFont typeface="Arial" panose="020B0604020202020204" pitchFamily="34" charset="0"/>
              <a:buChar char="•"/>
            </a:pPr>
            <a:r>
              <a:rPr lang="en-US" dirty="0" err="1"/>
              <a:t>Rebudgeting</a:t>
            </a:r>
            <a:r>
              <a:rPr lang="en-US" dirty="0"/>
              <a:t> of Funds Between Construction and Non-Construction Work</a:t>
            </a:r>
          </a:p>
          <a:p>
            <a:pPr marL="457200" indent="-457200">
              <a:buFont typeface="Arial" panose="020B0604020202020204" pitchFamily="34" charset="0"/>
              <a:buChar char="•"/>
            </a:pPr>
            <a:r>
              <a:rPr lang="en-US" dirty="0"/>
              <a:t>Retention of Research Grant Fund When a Career Development Award (K) is Issued</a:t>
            </a:r>
          </a:p>
          <a:p>
            <a:pPr marL="457200" indent="-457200">
              <a:buFont typeface="Arial" panose="020B0604020202020204" pitchFamily="34" charset="0"/>
              <a:buChar char="•"/>
            </a:pPr>
            <a:endParaRPr lang="en-US" dirty="0"/>
          </a:p>
          <a:p>
            <a:pPr marL="0" indent="0">
              <a:buNone/>
            </a:pPr>
            <a:endParaRPr lang="en-US" dirty="0"/>
          </a:p>
        </p:txBody>
      </p:sp>
      <p:sp>
        <p:nvSpPr>
          <p:cNvPr id="9" name="TextBox 8"/>
          <p:cNvSpPr txBox="1"/>
          <p:nvPr/>
        </p:nvSpPr>
        <p:spPr>
          <a:xfrm>
            <a:off x="4937839" y="6209414"/>
            <a:ext cx="4093535" cy="276999"/>
          </a:xfrm>
          <a:prstGeom prst="rect">
            <a:avLst/>
          </a:prstGeom>
          <a:noFill/>
        </p:spPr>
        <p:txBody>
          <a:bodyPr wrap="square" rtlCol="0">
            <a:spAutoFit/>
          </a:bodyPr>
          <a:lstStyle/>
          <a:p>
            <a:r>
              <a:rPr lang="en-US" sz="1200" dirty="0"/>
              <a:t>See </a:t>
            </a:r>
            <a:r>
              <a:rPr lang="en-US" sz="1200" u="sng" dirty="0">
                <a:hlinkClick r:id="rId3"/>
              </a:rPr>
              <a:t>Section 8.1.2</a:t>
            </a:r>
            <a:r>
              <a:rPr lang="en-US" sz="1200" dirty="0"/>
              <a:t> of the NIH Grants Policy Statement</a:t>
            </a:r>
          </a:p>
        </p:txBody>
      </p:sp>
    </p:spTree>
    <p:extLst>
      <p:ext uri="{BB962C8B-B14F-4D97-AF65-F5344CB8AC3E}">
        <p14:creationId xmlns:p14="http://schemas.microsoft.com/office/powerpoint/2010/main" val="1871569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001751-E26D-46D1-8B5F-151345E6CE42}"/>
              </a:ext>
            </a:extLst>
          </p:cNvPr>
          <p:cNvSpPr>
            <a:spLocks noGrp="1"/>
          </p:cNvSpPr>
          <p:nvPr>
            <p:ph idx="1"/>
          </p:nvPr>
        </p:nvSpPr>
        <p:spPr/>
        <p:txBody>
          <a:bodyPr>
            <a:normAutofit fontScale="70000" lnSpcReduction="20000"/>
          </a:bodyPr>
          <a:lstStyle/>
          <a:p>
            <a:pPr marL="0" indent="0">
              <a:buNone/>
            </a:pPr>
            <a:r>
              <a:rPr lang="en-US" sz="3700" dirty="0">
                <a:hlinkClick r:id="rId2"/>
              </a:rPr>
              <a:t>Section 8.1.3 </a:t>
            </a:r>
            <a:r>
              <a:rPr lang="en-US" sz="3700" dirty="0"/>
              <a:t>NIH Grants Policy Statement</a:t>
            </a:r>
          </a:p>
          <a:p>
            <a:pPr marL="0" indent="0">
              <a:buNone/>
            </a:pPr>
            <a:endParaRPr lang="en-US" sz="2100" dirty="0"/>
          </a:p>
          <a:p>
            <a:pPr marL="0" indent="0" algn="just">
              <a:buNone/>
            </a:pPr>
            <a:r>
              <a:rPr lang="en-US" dirty="0"/>
              <a:t>All requests for NIH awarding IC prior approval must be made in writing (including submissions by e-mail) to the GMO no later than 30 days before the proposed change, and signed by the AOR.  If the request is e-mailed, it must provide evidence of the AOR’s approval; a cc to the AOR is not acceptable.  Failure to obtain required prior approval from the appropriate awarding IC may result in the disallowance of costs, termination of the award, or other enforcement actions within NIH’s authority.</a:t>
            </a:r>
          </a:p>
          <a:p>
            <a:pPr marL="0" indent="0" algn="just">
              <a:buNone/>
            </a:pPr>
            <a:endParaRPr lang="en-US" dirty="0"/>
          </a:p>
          <a:p>
            <a:pPr marL="0" indent="0" algn="just">
              <a:buNone/>
            </a:pPr>
            <a:r>
              <a:rPr lang="en-US" dirty="0"/>
              <a:t>E-mail requests must be clearly identified as prior approval requests, must reflect the complete grant number in the subject line, and should be sent by the AOR to the GMO that signed the NOA.</a:t>
            </a:r>
          </a:p>
        </p:txBody>
      </p:sp>
      <p:sp>
        <p:nvSpPr>
          <p:cNvPr id="5" name="Title 6">
            <a:extLst>
              <a:ext uri="{FF2B5EF4-FFF2-40B4-BE49-F238E27FC236}">
                <a16:creationId xmlns:a16="http://schemas.microsoft.com/office/drawing/2014/main" id="{2852B56B-5058-4A93-8261-D7CF3D91A0E6}"/>
              </a:ext>
            </a:extLst>
          </p:cNvPr>
          <p:cNvSpPr>
            <a:spLocks noGrp="1"/>
          </p:cNvSpPr>
          <p:nvPr>
            <p:ph type="title"/>
          </p:nvPr>
        </p:nvSpPr>
        <p:spPr>
          <a:xfrm>
            <a:off x="457200" y="274638"/>
            <a:ext cx="8229600" cy="1143000"/>
          </a:xfrm>
        </p:spPr>
        <p:txBody>
          <a:bodyPr/>
          <a:lstStyle/>
          <a:p>
            <a:r>
              <a:rPr lang="en-US" dirty="0">
                <a:solidFill>
                  <a:srgbClr val="0070C0"/>
                </a:solidFill>
                <a:latin typeface="Calibri" panose="020F0502020204030204" pitchFamily="34" charset="0"/>
              </a:rPr>
              <a:t>Prior Approval Requests</a:t>
            </a:r>
            <a:endParaRPr lang="en-US" dirty="0"/>
          </a:p>
        </p:txBody>
      </p:sp>
    </p:spTree>
    <p:extLst>
      <p:ext uri="{BB962C8B-B14F-4D97-AF65-F5344CB8AC3E}">
        <p14:creationId xmlns:p14="http://schemas.microsoft.com/office/powerpoint/2010/main" val="348931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367"/>
            <a:ext cx="8229600" cy="1056250"/>
          </a:xfrm>
        </p:spPr>
        <p:txBody>
          <a:bodyPr/>
          <a:lstStyle/>
          <a:p>
            <a:r>
              <a:rPr lang="en-US" dirty="0">
                <a:solidFill>
                  <a:srgbClr val="0070C0"/>
                </a:solidFill>
                <a:latin typeface="Calibri" panose="020F0502020204030204" pitchFamily="34" charset="0"/>
              </a:rPr>
              <a:t>Prior Approval Requests</a:t>
            </a:r>
            <a:endParaRPr lang="en-US" dirty="0"/>
          </a:p>
        </p:txBody>
      </p:sp>
      <p:sp>
        <p:nvSpPr>
          <p:cNvPr id="6" name="TextBox 5"/>
          <p:cNvSpPr txBox="1"/>
          <p:nvPr/>
        </p:nvSpPr>
        <p:spPr>
          <a:xfrm>
            <a:off x="4801486" y="6348677"/>
            <a:ext cx="3503428" cy="276999"/>
          </a:xfrm>
          <a:prstGeom prst="rect">
            <a:avLst/>
          </a:prstGeom>
          <a:noFill/>
        </p:spPr>
        <p:txBody>
          <a:bodyPr wrap="square" rtlCol="0">
            <a:spAutoFit/>
          </a:bodyPr>
          <a:lstStyle/>
          <a:p>
            <a:r>
              <a:rPr lang="en-US" sz="1200" dirty="0"/>
              <a:t>See </a:t>
            </a:r>
            <a:r>
              <a:rPr lang="en-US" sz="1200" u="sng" dirty="0" err="1">
                <a:hlinkClick r:id="rId3"/>
              </a:rPr>
              <a:t>eRA</a:t>
            </a:r>
            <a:r>
              <a:rPr lang="en-US" sz="1200" u="sng" dirty="0">
                <a:hlinkClick r:id="rId3"/>
              </a:rPr>
              <a:t> Commons User Roles</a:t>
            </a:r>
            <a:r>
              <a:rPr lang="en-US" sz="1200" dirty="0"/>
              <a:t> for more information</a:t>
            </a:r>
          </a:p>
        </p:txBody>
      </p:sp>
      <p:pic>
        <p:nvPicPr>
          <p:cNvPr id="8" name="Content Placeholder 4" descr="This image communicates the role of the Signing Official (SO) as described at https://era.nih.gov/files/eRA_Commons_Roles.pdf.  ">
            <a:extLst>
              <a:ext uri="{FF2B5EF4-FFF2-40B4-BE49-F238E27FC236}">
                <a16:creationId xmlns:a16="http://schemas.microsoft.com/office/drawing/2014/main" id="{28E2C55B-17D7-4817-8097-4356EA416BC5}"/>
              </a:ext>
            </a:extLst>
          </p:cNvPr>
          <p:cNvPicPr>
            <a:picLocks noGrp="1" noChangeAspect="1"/>
          </p:cNvPicPr>
          <p:nvPr>
            <p:ph idx="1"/>
          </p:nvPr>
        </p:nvPicPr>
        <p:blipFill>
          <a:blip r:embed="rId4"/>
          <a:stretch>
            <a:fillRect/>
          </a:stretch>
        </p:blipFill>
        <p:spPr>
          <a:xfrm>
            <a:off x="754247" y="915691"/>
            <a:ext cx="7305675" cy="1877327"/>
          </a:xfrm>
          <a:prstGeom prst="rect">
            <a:avLst/>
          </a:prstGeom>
        </p:spPr>
      </p:pic>
      <p:pic>
        <p:nvPicPr>
          <p:cNvPr id="9" name="Picture 8" descr="This image communicates the action steps a Signing Official may take in eRA Commons as described at https://era.nih.gov/files/eRA_Commons_Roles.pdf.  ">
            <a:extLst>
              <a:ext uri="{FF2B5EF4-FFF2-40B4-BE49-F238E27FC236}">
                <a16:creationId xmlns:a16="http://schemas.microsoft.com/office/drawing/2014/main" id="{1267C465-B240-447E-8AEB-E6A662CEA12A}"/>
              </a:ext>
            </a:extLst>
          </p:cNvPr>
          <p:cNvPicPr>
            <a:picLocks noChangeAspect="1"/>
          </p:cNvPicPr>
          <p:nvPr/>
        </p:nvPicPr>
        <p:blipFill>
          <a:blip r:embed="rId5"/>
          <a:stretch>
            <a:fillRect/>
          </a:stretch>
        </p:blipFill>
        <p:spPr>
          <a:xfrm>
            <a:off x="828675" y="3266413"/>
            <a:ext cx="7476239" cy="2608869"/>
          </a:xfrm>
          <a:prstGeom prst="rect">
            <a:avLst/>
          </a:prstGeom>
        </p:spPr>
      </p:pic>
    </p:spTree>
    <p:extLst>
      <p:ext uri="{BB962C8B-B14F-4D97-AF65-F5344CB8AC3E}">
        <p14:creationId xmlns:p14="http://schemas.microsoft.com/office/powerpoint/2010/main" val="3122786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1EEC13-611C-484B-A9F1-851B3C742D78}"/>
              </a:ext>
            </a:extLst>
          </p:cNvPr>
          <p:cNvSpPr>
            <a:spLocks noGrp="1"/>
          </p:cNvSpPr>
          <p:nvPr>
            <p:ph idx="1"/>
          </p:nvPr>
        </p:nvSpPr>
        <p:spPr/>
        <p:txBody>
          <a:bodyPr>
            <a:normAutofit fontScale="47500" lnSpcReduction="20000"/>
          </a:bodyPr>
          <a:lstStyle/>
          <a:p>
            <a:pPr marL="0" indent="0">
              <a:buNone/>
            </a:pPr>
            <a:r>
              <a:rPr lang="en-US" sz="5500" dirty="0">
                <a:hlinkClick r:id="rId2"/>
              </a:rPr>
              <a:t>Section 8.1.2.5 </a:t>
            </a:r>
            <a:r>
              <a:rPr lang="en-US" sz="5500" dirty="0"/>
              <a:t>NIH Grants Policy Statement</a:t>
            </a:r>
          </a:p>
          <a:p>
            <a:pPr marL="0" indent="0">
              <a:buNone/>
            </a:pPr>
            <a:endParaRPr lang="en-US" dirty="0"/>
          </a:p>
          <a:p>
            <a:pPr marL="0" indent="0">
              <a:buNone/>
            </a:pPr>
            <a:r>
              <a:rPr lang="en-US" dirty="0"/>
              <a:t>In general, the PD/PI may make changes in the methodology, approach, or other aspects of the project objectives.  However, the recipient must obtain prior approval from the NIH awarding IC for a change of scope.  Potential indicators of a change in scope include, but are not limited to, the following:</a:t>
            </a:r>
          </a:p>
          <a:p>
            <a:pPr marL="0" indent="0">
              <a:buNone/>
            </a:pPr>
            <a:endParaRPr lang="en-US" dirty="0"/>
          </a:p>
          <a:p>
            <a:pPr>
              <a:buFont typeface="Arial" panose="020B0604020202020204" pitchFamily="34" charset="0"/>
              <a:buChar char="•"/>
            </a:pPr>
            <a:r>
              <a:rPr lang="en-US" dirty="0"/>
              <a:t>Change in the specific aims approved</a:t>
            </a:r>
          </a:p>
          <a:p>
            <a:pPr>
              <a:buFont typeface="Arial" panose="020B0604020202020204" pitchFamily="34" charset="0"/>
              <a:buChar char="•"/>
            </a:pPr>
            <a:r>
              <a:rPr lang="en-US" dirty="0"/>
              <a:t>Substitution of one animal model for another</a:t>
            </a:r>
          </a:p>
          <a:p>
            <a:pPr>
              <a:buFont typeface="Arial" panose="020B0604020202020204" pitchFamily="34" charset="0"/>
              <a:buChar char="•"/>
            </a:pPr>
            <a:r>
              <a:rPr lang="en-US" dirty="0"/>
              <a:t>Change from the approved use of live vertebrate animals</a:t>
            </a:r>
          </a:p>
          <a:p>
            <a:pPr>
              <a:buFont typeface="Arial" panose="020B0604020202020204" pitchFamily="34" charset="0"/>
              <a:buChar char="•"/>
            </a:pPr>
            <a:r>
              <a:rPr lang="en-US" dirty="0"/>
              <a:t>Change from the approved involvement of human subjects</a:t>
            </a:r>
          </a:p>
          <a:p>
            <a:pPr>
              <a:buFont typeface="Arial" panose="020B0604020202020204" pitchFamily="34" charset="0"/>
              <a:buChar char="•"/>
            </a:pPr>
            <a:r>
              <a:rPr lang="en-US" dirty="0"/>
              <a:t>Shift of the research emphasis from one disease area to another</a:t>
            </a:r>
          </a:p>
          <a:p>
            <a:pPr>
              <a:buFont typeface="Arial" panose="020B0604020202020204" pitchFamily="34" charset="0"/>
              <a:buChar char="•"/>
            </a:pPr>
            <a:r>
              <a:rPr lang="en-US" dirty="0"/>
              <a:t>A clinical hold by FDA under a study involving IND or an IDE</a:t>
            </a:r>
          </a:p>
          <a:p>
            <a:pPr>
              <a:buFont typeface="Arial" panose="020B0604020202020204" pitchFamily="34" charset="0"/>
              <a:buChar char="•"/>
            </a:pPr>
            <a:r>
              <a:rPr lang="en-US" dirty="0"/>
              <a:t>Application of a new technology; e.g. changing assays</a:t>
            </a:r>
          </a:p>
          <a:p>
            <a:pPr>
              <a:buFont typeface="Arial" panose="020B0604020202020204" pitchFamily="34" charset="0"/>
              <a:buChar char="•"/>
            </a:pPr>
            <a:r>
              <a:rPr lang="en-US" dirty="0"/>
              <a:t>Inclusion of a foreign sub-award</a:t>
            </a:r>
          </a:p>
          <a:p>
            <a:pPr>
              <a:buFont typeface="Arial" panose="020B0604020202020204" pitchFamily="34" charset="0"/>
              <a:buChar char="•"/>
            </a:pPr>
            <a:r>
              <a:rPr lang="en-US" dirty="0"/>
              <a:t>Significant re-budgeting</a:t>
            </a:r>
          </a:p>
          <a:p>
            <a:pPr>
              <a:buFont typeface="Arial" panose="020B0604020202020204" pitchFamily="34" charset="0"/>
              <a:buChar char="•"/>
            </a:pPr>
            <a:r>
              <a:rPr lang="en-US" dirty="0"/>
              <a:t>Incurrence of research patient care costs if these costs were not previously approved by NIH</a:t>
            </a:r>
          </a:p>
          <a:p>
            <a:pPr>
              <a:buFont typeface="Arial" panose="020B0604020202020204" pitchFamily="34" charset="0"/>
              <a:buChar char="•"/>
            </a:pPr>
            <a:r>
              <a:rPr lang="en-US" dirty="0"/>
              <a:t>Purchase of a unit of equipment exceeding $25,000</a:t>
            </a:r>
          </a:p>
        </p:txBody>
      </p:sp>
      <p:sp>
        <p:nvSpPr>
          <p:cNvPr id="5" name="Title 1">
            <a:extLst>
              <a:ext uri="{FF2B5EF4-FFF2-40B4-BE49-F238E27FC236}">
                <a16:creationId xmlns:a16="http://schemas.microsoft.com/office/drawing/2014/main" id="{AA22C965-387D-4023-A464-E1F0EFB67575}"/>
              </a:ext>
            </a:extLst>
          </p:cNvPr>
          <p:cNvSpPr>
            <a:spLocks noGrp="1"/>
          </p:cNvSpPr>
          <p:nvPr>
            <p:ph type="title"/>
          </p:nvPr>
        </p:nvSpPr>
        <p:spPr>
          <a:xfrm>
            <a:off x="457200" y="274638"/>
            <a:ext cx="8229600" cy="1143000"/>
          </a:xfrm>
        </p:spPr>
        <p:txBody>
          <a:bodyPr/>
          <a:lstStyle/>
          <a:p>
            <a:r>
              <a:rPr lang="en-US" dirty="0">
                <a:solidFill>
                  <a:srgbClr val="0070C0"/>
                </a:solidFill>
                <a:latin typeface="Calibri" panose="020F0502020204030204" pitchFamily="34" charset="0"/>
              </a:rPr>
              <a:t>Change in Scope</a:t>
            </a:r>
            <a:endParaRPr lang="en-US" dirty="0"/>
          </a:p>
        </p:txBody>
      </p:sp>
    </p:spTree>
    <p:extLst>
      <p:ext uri="{BB962C8B-B14F-4D97-AF65-F5344CB8AC3E}">
        <p14:creationId xmlns:p14="http://schemas.microsoft.com/office/powerpoint/2010/main" val="684036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50"/>
            <a:ext cx="8229600" cy="965674"/>
          </a:xfrm>
        </p:spPr>
        <p:txBody>
          <a:bodyPr>
            <a:noAutofit/>
          </a:bodyPr>
          <a:lstStyle/>
          <a:p>
            <a:r>
              <a:rPr lang="en-US" sz="3000" dirty="0">
                <a:solidFill>
                  <a:srgbClr val="0070C0"/>
                </a:solidFill>
                <a:latin typeface="Calibri" panose="020F0502020204030204" pitchFamily="34" charset="0"/>
              </a:rPr>
              <a:t>Change in Status, Including Absence of PD/PI and Other Senior/Key Personnel Named in the </a:t>
            </a:r>
            <a:r>
              <a:rPr lang="en-US" sz="3000" dirty="0" err="1">
                <a:solidFill>
                  <a:srgbClr val="0070C0"/>
                </a:solidFill>
                <a:latin typeface="Calibri" panose="020F0502020204030204" pitchFamily="34" charset="0"/>
              </a:rPr>
              <a:t>NoA</a:t>
            </a:r>
            <a:endParaRPr lang="en-US" sz="3000" dirty="0"/>
          </a:p>
        </p:txBody>
      </p:sp>
      <p:sp>
        <p:nvSpPr>
          <p:cNvPr id="3" name="Content Placeholder 2"/>
          <p:cNvSpPr>
            <a:spLocks noGrp="1"/>
          </p:cNvSpPr>
          <p:nvPr>
            <p:ph idx="1"/>
          </p:nvPr>
        </p:nvSpPr>
        <p:spPr/>
        <p:txBody>
          <a:bodyPr>
            <a:normAutofit lnSpcReduction="10000"/>
          </a:bodyPr>
          <a:lstStyle/>
          <a:p>
            <a:pPr marL="0" indent="0">
              <a:buNone/>
            </a:pPr>
            <a:r>
              <a:rPr lang="en-US" sz="2800" dirty="0">
                <a:hlinkClick r:id="rId3"/>
              </a:rPr>
              <a:t>Section 8.1.2.6 </a:t>
            </a:r>
            <a:r>
              <a:rPr lang="en-US" sz="2800" dirty="0"/>
              <a:t>NIH Grants Policy Statement</a:t>
            </a:r>
          </a:p>
          <a:p>
            <a:pPr marL="0" indent="0">
              <a:buNone/>
            </a:pPr>
            <a:endParaRPr lang="en-US" sz="1600" dirty="0"/>
          </a:p>
          <a:p>
            <a:pPr marL="0" indent="0">
              <a:buNone/>
            </a:pPr>
            <a:r>
              <a:rPr lang="en-US" sz="2600" dirty="0"/>
              <a:t>The recipient is required to submit a prior approval request to the NIH awarding IC if:</a:t>
            </a:r>
          </a:p>
          <a:p>
            <a:pPr marL="0" indent="0">
              <a:buNone/>
            </a:pPr>
            <a:endParaRPr lang="en-US" sz="1500" dirty="0"/>
          </a:p>
          <a:p>
            <a:r>
              <a:rPr lang="en-US" sz="2600" dirty="0"/>
              <a:t>Key personnel, including PD/PI named in the NOA will reduce effort by 25 percent or more.</a:t>
            </a:r>
          </a:p>
          <a:p>
            <a:r>
              <a:rPr lang="en-US" sz="2600" dirty="0"/>
              <a:t>Change from an MPI to a single PD/PI model</a:t>
            </a:r>
          </a:p>
          <a:p>
            <a:r>
              <a:rPr lang="en-US" sz="2600" dirty="0"/>
              <a:t>Change from a single PD/PI model to an MPI</a:t>
            </a:r>
          </a:p>
          <a:p>
            <a:r>
              <a:rPr lang="en-US" sz="2600" dirty="0"/>
              <a:t>There is a change in the makeup of the PD/PIs on a multiple PD/PI award</a:t>
            </a:r>
          </a:p>
        </p:txBody>
      </p:sp>
    </p:spTree>
    <p:extLst>
      <p:ext uri="{BB962C8B-B14F-4D97-AF65-F5344CB8AC3E}">
        <p14:creationId xmlns:p14="http://schemas.microsoft.com/office/powerpoint/2010/main" val="2120350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50"/>
            <a:ext cx="8229600" cy="965674"/>
          </a:xfrm>
        </p:spPr>
        <p:txBody>
          <a:bodyPr>
            <a:noAutofit/>
          </a:bodyPr>
          <a:lstStyle/>
          <a:p>
            <a:r>
              <a:rPr lang="en-US" sz="3200" dirty="0">
                <a:solidFill>
                  <a:srgbClr val="0070C0"/>
                </a:solidFill>
                <a:latin typeface="Calibri" panose="020F0502020204030204" pitchFamily="34" charset="0"/>
              </a:rPr>
              <a:t>Key Personnel Named in the </a:t>
            </a:r>
            <a:r>
              <a:rPr lang="en-US" sz="3200" dirty="0" err="1">
                <a:solidFill>
                  <a:srgbClr val="0070C0"/>
                </a:solidFill>
                <a:latin typeface="Calibri" panose="020F0502020204030204" pitchFamily="34" charset="0"/>
              </a:rPr>
              <a:t>NoA</a:t>
            </a:r>
            <a:r>
              <a:rPr lang="en-US" sz="3200" dirty="0">
                <a:solidFill>
                  <a:srgbClr val="0070C0"/>
                </a:solidFill>
                <a:latin typeface="Calibri" panose="020F0502020204030204" pitchFamily="34" charset="0"/>
              </a:rPr>
              <a:t> </a:t>
            </a:r>
            <a:br>
              <a:rPr lang="en-US" sz="3200" dirty="0">
                <a:solidFill>
                  <a:srgbClr val="0070C0"/>
                </a:solidFill>
                <a:latin typeface="Calibri" panose="020F0502020204030204" pitchFamily="34" charset="0"/>
              </a:rPr>
            </a:br>
            <a:r>
              <a:rPr lang="en-US" sz="3200" dirty="0">
                <a:solidFill>
                  <a:srgbClr val="0070C0"/>
                </a:solidFill>
                <a:latin typeface="Calibri" panose="020F0502020204030204" pitchFamily="34" charset="0"/>
              </a:rPr>
              <a:t>Will Reduce Effort by 25 Percent or More</a:t>
            </a:r>
            <a:endParaRPr lang="en-US" sz="3200" dirty="0"/>
          </a:p>
        </p:txBody>
      </p:sp>
      <p:sp>
        <p:nvSpPr>
          <p:cNvPr id="6" name="Rectangle 5"/>
          <p:cNvSpPr/>
          <p:nvPr/>
        </p:nvSpPr>
        <p:spPr>
          <a:xfrm>
            <a:off x="4192216" y="6400412"/>
            <a:ext cx="3599639" cy="461665"/>
          </a:xfrm>
          <a:prstGeom prst="rect">
            <a:avLst/>
          </a:prstGeom>
        </p:spPr>
        <p:txBody>
          <a:bodyPr wrap="square">
            <a:spAutoFit/>
          </a:bodyPr>
          <a:lstStyle/>
          <a:p>
            <a:pPr lvl="0"/>
            <a:r>
              <a:rPr lang="en-US" sz="1200" dirty="0">
                <a:solidFill>
                  <a:prstClr val="black"/>
                </a:solidFill>
              </a:rPr>
              <a:t>See </a:t>
            </a:r>
            <a:r>
              <a:rPr lang="en-US" sz="1200" u="sng" dirty="0">
                <a:solidFill>
                  <a:prstClr val="black"/>
                </a:solidFill>
                <a:hlinkClick r:id="rId3"/>
              </a:rPr>
              <a:t>Section D.2 Personnel Updates of the RPPR Guidelines</a:t>
            </a:r>
            <a:endParaRPr lang="en-US" sz="1200" dirty="0">
              <a:solidFill>
                <a:prstClr val="black"/>
              </a:solidFill>
            </a:endParaRPr>
          </a:p>
        </p:txBody>
      </p:sp>
      <p:sp>
        <p:nvSpPr>
          <p:cNvPr id="3" name="Content Placeholder 2"/>
          <p:cNvSpPr>
            <a:spLocks noGrp="1"/>
          </p:cNvSpPr>
          <p:nvPr>
            <p:ph idx="1"/>
          </p:nvPr>
        </p:nvSpPr>
        <p:spPr>
          <a:xfrm>
            <a:off x="457200" y="1112286"/>
            <a:ext cx="8229600" cy="5013877"/>
          </a:xfrm>
        </p:spPr>
        <p:txBody>
          <a:bodyPr>
            <a:normAutofit fontScale="85000" lnSpcReduction="20000"/>
          </a:bodyPr>
          <a:lstStyle/>
          <a:p>
            <a:pPr marL="0" indent="0">
              <a:buNone/>
            </a:pPr>
            <a:endParaRPr lang="en-US" dirty="0"/>
          </a:p>
          <a:p>
            <a:pPr marL="0" indent="0">
              <a:buNone/>
            </a:pPr>
            <a:r>
              <a:rPr lang="en-US" b="1" dirty="0"/>
              <a:t>RPPR Section D.2.a - Participants: </a:t>
            </a:r>
          </a:p>
          <a:p>
            <a:pPr marL="0" indent="0">
              <a:buNone/>
            </a:pPr>
            <a:r>
              <a:rPr lang="en-US" dirty="0"/>
              <a:t>Level of effort. Will there be, </a:t>
            </a:r>
            <a:r>
              <a:rPr lang="en-US" b="1" u="sng" dirty="0"/>
              <a:t>in the next budget period</a:t>
            </a:r>
            <a:r>
              <a:rPr lang="en-US" dirty="0"/>
              <a:t>, either (1) a reduction of 25% or more in the level of effort from what was approved by the agency for the PD/PI(s) or other senior/key personnel designated in the Notice of Award, or (2) a reduction in level of effort below the minimum amount of effort required by the Notice of Award?  </a:t>
            </a:r>
          </a:p>
          <a:p>
            <a:pPr marL="0" indent="0">
              <a:buNone/>
            </a:pPr>
            <a:endParaRPr lang="en-US" dirty="0"/>
          </a:p>
          <a:p>
            <a:pPr marL="0" indent="0">
              <a:buNone/>
            </a:pPr>
            <a:r>
              <a:rPr lang="en-US" dirty="0"/>
              <a:t>Selecting Yes constitutes a prior approval request to the agency and the issuance of a subsequent year of funding constitutes agency approval of the request.</a:t>
            </a:r>
          </a:p>
        </p:txBody>
      </p:sp>
    </p:spTree>
    <p:extLst>
      <p:ext uri="{BB962C8B-B14F-4D97-AF65-F5344CB8AC3E}">
        <p14:creationId xmlns:p14="http://schemas.microsoft.com/office/powerpoint/2010/main" val="400107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666"/>
          </a:xfrm>
        </p:spPr>
        <p:txBody>
          <a:bodyPr/>
          <a:lstStyle/>
          <a:p>
            <a:r>
              <a:rPr lang="en-US" dirty="0">
                <a:solidFill>
                  <a:srgbClr val="0070C0"/>
                </a:solidFill>
              </a:rPr>
              <a:t>Notice of Award (</a:t>
            </a:r>
            <a:r>
              <a:rPr lang="en-US" dirty="0" err="1">
                <a:solidFill>
                  <a:srgbClr val="0070C0"/>
                </a:solidFill>
              </a:rPr>
              <a:t>NoA</a:t>
            </a:r>
            <a:r>
              <a:rPr lang="en-US" dirty="0">
                <a:solidFill>
                  <a:srgbClr val="0070C0"/>
                </a:solidFill>
              </a:rPr>
              <a:t>)</a:t>
            </a:r>
          </a:p>
        </p:txBody>
      </p:sp>
      <p:sp>
        <p:nvSpPr>
          <p:cNvPr id="4" name="Content Placeholder 3"/>
          <p:cNvSpPr>
            <a:spLocks noGrp="1"/>
          </p:cNvSpPr>
          <p:nvPr>
            <p:ph sz="half" idx="2"/>
          </p:nvPr>
        </p:nvSpPr>
        <p:spPr>
          <a:xfrm>
            <a:off x="1570383" y="1600200"/>
            <a:ext cx="6530008" cy="4525963"/>
          </a:xfrm>
        </p:spPr>
        <p:txBody>
          <a:bodyPr>
            <a:normAutofit/>
          </a:bodyPr>
          <a:lstStyle/>
          <a:p>
            <a:pPr marL="0" indent="0">
              <a:buNone/>
            </a:pPr>
            <a:endParaRPr lang="en-US" sz="3200" dirty="0"/>
          </a:p>
          <a:p>
            <a:pPr marL="0" indent="0">
              <a:buNone/>
            </a:pPr>
            <a:endParaRPr lang="en-US" sz="3200" dirty="0"/>
          </a:p>
          <a:p>
            <a:pPr marL="0" indent="0">
              <a:buNone/>
            </a:pPr>
            <a:r>
              <a:rPr lang="en-US" sz="3200" dirty="0"/>
              <a:t>What are the most critical pieces of information you look for in a </a:t>
            </a:r>
            <a:r>
              <a:rPr lang="en-US" sz="3200" dirty="0" err="1"/>
              <a:t>NoA</a:t>
            </a:r>
            <a:r>
              <a:rPr lang="en-US" sz="3200" dirty="0"/>
              <a:t>?</a:t>
            </a:r>
          </a:p>
        </p:txBody>
      </p:sp>
      <p:sp>
        <p:nvSpPr>
          <p:cNvPr id="3" name="Rectangle 2"/>
          <p:cNvSpPr/>
          <p:nvPr/>
        </p:nvSpPr>
        <p:spPr>
          <a:xfrm>
            <a:off x="457200" y="2609385"/>
            <a:ext cx="8229599" cy="138275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523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50"/>
            <a:ext cx="8229600" cy="965674"/>
          </a:xfrm>
        </p:spPr>
        <p:txBody>
          <a:bodyPr>
            <a:noAutofit/>
          </a:bodyPr>
          <a:lstStyle/>
          <a:p>
            <a:r>
              <a:rPr lang="en-US" dirty="0">
                <a:solidFill>
                  <a:srgbClr val="0070C0"/>
                </a:solidFill>
                <a:latin typeface="Calibri" panose="020F0502020204030204" pitchFamily="34" charset="0"/>
              </a:rPr>
              <a:t>Change of Contact PI</a:t>
            </a:r>
            <a:endParaRPr lang="en-US" dirty="0"/>
          </a:p>
        </p:txBody>
      </p:sp>
      <p:sp>
        <p:nvSpPr>
          <p:cNvPr id="6" name="Rectangle 5"/>
          <p:cNvSpPr/>
          <p:nvPr/>
        </p:nvSpPr>
        <p:spPr>
          <a:xfrm>
            <a:off x="4192216" y="6400412"/>
            <a:ext cx="3599639" cy="276999"/>
          </a:xfrm>
          <a:prstGeom prst="rect">
            <a:avLst/>
          </a:prstGeom>
        </p:spPr>
        <p:txBody>
          <a:bodyPr wrap="square">
            <a:spAutoFit/>
          </a:bodyPr>
          <a:lstStyle/>
          <a:p>
            <a:pPr lvl="0"/>
            <a:r>
              <a:rPr lang="en-US" sz="1200" dirty="0">
                <a:solidFill>
                  <a:prstClr val="black"/>
                </a:solidFill>
              </a:rPr>
              <a:t>See </a:t>
            </a:r>
            <a:r>
              <a:rPr lang="en-US" sz="1200" u="sng" dirty="0">
                <a:solidFill>
                  <a:prstClr val="black"/>
                </a:solidFill>
                <a:hlinkClick r:id="rId3"/>
              </a:rPr>
              <a:t>Section A Cover Page of the RPPR Guidelines</a:t>
            </a:r>
            <a:endParaRPr lang="en-US" sz="1200" dirty="0">
              <a:solidFill>
                <a:prstClr val="black"/>
              </a:solidFill>
            </a:endParaRPr>
          </a:p>
        </p:txBody>
      </p:sp>
      <p:sp>
        <p:nvSpPr>
          <p:cNvPr id="3" name="Content Placeholder 2"/>
          <p:cNvSpPr>
            <a:spLocks noGrp="1"/>
          </p:cNvSpPr>
          <p:nvPr>
            <p:ph idx="1"/>
          </p:nvPr>
        </p:nvSpPr>
        <p:spPr>
          <a:xfrm>
            <a:off x="457200" y="1112286"/>
            <a:ext cx="8229600" cy="5013877"/>
          </a:xfrm>
        </p:spPr>
        <p:txBody>
          <a:bodyPr anchor="ctr">
            <a:normAutofit lnSpcReduction="10000"/>
          </a:bodyPr>
          <a:lstStyle/>
          <a:p>
            <a:pPr marL="0" indent="0">
              <a:buNone/>
            </a:pPr>
            <a:r>
              <a:rPr lang="en-US" b="1" dirty="0"/>
              <a:t>RPPR Section A - Cover Page:</a:t>
            </a:r>
            <a:r>
              <a:rPr lang="en-US" dirty="0"/>
              <a:t> </a:t>
            </a:r>
          </a:p>
          <a:p>
            <a:pPr marL="0" indent="0">
              <a:buNone/>
            </a:pPr>
            <a:r>
              <a:rPr lang="en-US" dirty="0"/>
              <a:t>If there is a change to the Contact PD/PI (Multiple-PD/PI awards only), select the Yes radio button and enter the Commons ID of the new Contact PD/PI in the associated field. The change in Contact PD/PI does not take effect until the agency accepts the report and issues a </a:t>
            </a:r>
            <a:r>
              <a:rPr lang="en-US" dirty="0" err="1"/>
              <a:t>NoA</a:t>
            </a:r>
            <a:r>
              <a:rPr lang="en-US" dirty="0"/>
              <a:t>. The Contact PD/PI must have a PD/PI role in the eRA Commons and must be associated with the grantee institution. </a:t>
            </a:r>
            <a:endParaRPr lang="en-US" b="1" dirty="0"/>
          </a:p>
        </p:txBody>
      </p:sp>
    </p:spTree>
    <p:extLst>
      <p:ext uri="{BB962C8B-B14F-4D97-AF65-F5344CB8AC3E}">
        <p14:creationId xmlns:p14="http://schemas.microsoft.com/office/powerpoint/2010/main" val="2560982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0070C0"/>
                </a:solidFill>
              </a:rPr>
              <a:t>Multiple Program Director/Principal Investigator (MPI)</a:t>
            </a:r>
          </a:p>
        </p:txBody>
      </p:sp>
      <p:sp>
        <p:nvSpPr>
          <p:cNvPr id="3" name="Content Placeholder 2"/>
          <p:cNvSpPr>
            <a:spLocks noGrp="1"/>
          </p:cNvSpPr>
          <p:nvPr>
            <p:ph sz="half" idx="1"/>
          </p:nvPr>
        </p:nvSpPr>
        <p:spPr>
          <a:xfrm>
            <a:off x="457200" y="1716367"/>
            <a:ext cx="8229600" cy="4558598"/>
          </a:xfrm>
        </p:spPr>
        <p:txBody>
          <a:bodyPr>
            <a:normAutofit fontScale="77500" lnSpcReduction="20000"/>
          </a:bodyPr>
          <a:lstStyle/>
          <a:p>
            <a:pPr marL="0" indent="0">
              <a:buNone/>
            </a:pPr>
            <a:r>
              <a:rPr lang="en-US" sz="3400" dirty="0">
                <a:hlinkClick r:id="rId3"/>
              </a:rPr>
              <a:t>Section 9.1 </a:t>
            </a:r>
            <a:r>
              <a:rPr lang="en-US" sz="3400" dirty="0"/>
              <a:t>NIH Grants Policy Statement</a:t>
            </a:r>
          </a:p>
          <a:p>
            <a:pPr marL="0" indent="0" algn="just">
              <a:buNone/>
            </a:pPr>
            <a:endParaRPr lang="en-US" sz="1900" dirty="0"/>
          </a:p>
          <a:p>
            <a:pPr marL="0" indent="0" algn="just">
              <a:buNone/>
            </a:pPr>
            <a:r>
              <a:rPr lang="en-US" sz="3200" dirty="0"/>
              <a:t>Multiple PD/PI awards are an opportunity for multidisciplinary efforts and collaboration through a team of scientists under a single grant. All PD/PIs share equally the authority and responsibility for leading and directing the project, intellectually and logistically.  The applicant/recipient organization is responsible for securing and retaining the required written assurance signatures from each identified PD/PI on all applications, post-submission information, progress reports, and post-award prior approval request and must make these signatures available to NIH or other DHHS or Federal officials upon request.</a:t>
            </a:r>
          </a:p>
        </p:txBody>
      </p:sp>
    </p:spTree>
    <p:extLst>
      <p:ext uri="{BB962C8B-B14F-4D97-AF65-F5344CB8AC3E}">
        <p14:creationId xmlns:p14="http://schemas.microsoft.com/office/powerpoint/2010/main" val="4270765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dirty="0">
                <a:solidFill>
                  <a:srgbClr val="0070C0"/>
                </a:solidFill>
              </a:rPr>
              <a:t>Rotate the Role of the </a:t>
            </a:r>
            <a:br>
              <a:rPr lang="en-US" dirty="0">
                <a:solidFill>
                  <a:srgbClr val="0070C0"/>
                </a:solidFill>
              </a:rPr>
            </a:br>
            <a:r>
              <a:rPr lang="en-US" dirty="0">
                <a:solidFill>
                  <a:srgbClr val="0070C0"/>
                </a:solidFill>
              </a:rPr>
              <a:t>Contact PD/PI</a:t>
            </a:r>
          </a:p>
        </p:txBody>
      </p:sp>
      <p:sp>
        <p:nvSpPr>
          <p:cNvPr id="3" name="Content Placeholder 2"/>
          <p:cNvSpPr>
            <a:spLocks noGrp="1"/>
          </p:cNvSpPr>
          <p:nvPr>
            <p:ph sz="half" idx="1"/>
          </p:nvPr>
        </p:nvSpPr>
        <p:spPr>
          <a:xfrm>
            <a:off x="457200" y="1584250"/>
            <a:ext cx="8527312" cy="4639303"/>
          </a:xfrm>
        </p:spPr>
        <p:txBody>
          <a:bodyPr>
            <a:normAutofit fontScale="92500"/>
          </a:bodyPr>
          <a:lstStyle/>
          <a:p>
            <a:pPr marL="0" indent="0">
              <a:buNone/>
            </a:pPr>
            <a:r>
              <a:rPr lang="en-US" sz="3200" b="1" dirty="0"/>
              <a:t>NIH’s Multiple Principal Investigators - FAQs</a:t>
            </a:r>
          </a:p>
          <a:p>
            <a:pPr marL="0" indent="0">
              <a:buNone/>
            </a:pPr>
            <a:endParaRPr lang="en-US" sz="3200" dirty="0"/>
          </a:p>
          <a:p>
            <a:pPr marL="0" indent="0">
              <a:buNone/>
            </a:pPr>
            <a:r>
              <a:rPr lang="en-US" sz="3200" dirty="0"/>
              <a:t>It will be possible, and </a:t>
            </a:r>
            <a:r>
              <a:rPr lang="en-US" sz="3200" b="1" dirty="0"/>
              <a:t>may even be desirable</a:t>
            </a:r>
            <a:r>
              <a:rPr lang="en-US" sz="3200" dirty="0"/>
              <a:t>, for the grantee institution to periodically designate a change in Contact PD/PI. For example, it may be desirable to rotate the role of Contact PD/PI among the multiple PD/PIs on an annual basis at the time of grant renewal. </a:t>
            </a:r>
            <a:r>
              <a:rPr lang="en-US" sz="3200" u="sng" dirty="0"/>
              <a:t>Note that the Contact PD/PI must be associated with the applicant/awardee institution</a:t>
            </a:r>
            <a:r>
              <a:rPr lang="en-US" sz="3200" dirty="0"/>
              <a:t>.</a:t>
            </a:r>
          </a:p>
        </p:txBody>
      </p:sp>
      <p:sp>
        <p:nvSpPr>
          <p:cNvPr id="6" name="TextBox 5"/>
          <p:cNvSpPr txBox="1"/>
          <p:nvPr/>
        </p:nvSpPr>
        <p:spPr>
          <a:xfrm>
            <a:off x="4008475" y="6191120"/>
            <a:ext cx="4412512" cy="492443"/>
          </a:xfrm>
          <a:prstGeom prst="rect">
            <a:avLst/>
          </a:prstGeom>
          <a:noFill/>
        </p:spPr>
        <p:txBody>
          <a:bodyPr wrap="square" rtlCol="0">
            <a:spAutoFit/>
          </a:bodyPr>
          <a:lstStyle/>
          <a:p>
            <a:r>
              <a:rPr lang="en-US" sz="1200" dirty="0"/>
              <a:t>For more information see NIH’s Multiple Principal Investigators </a:t>
            </a:r>
            <a:r>
              <a:rPr lang="en-US" sz="1200" dirty="0">
                <a:hlinkClick r:id="rId3"/>
              </a:rPr>
              <a:t>FAQs</a:t>
            </a:r>
            <a:endParaRPr lang="en-US" sz="1200" dirty="0"/>
          </a:p>
          <a:p>
            <a:endParaRPr lang="en-US" sz="1400" dirty="0"/>
          </a:p>
        </p:txBody>
      </p:sp>
    </p:spTree>
    <p:extLst>
      <p:ext uri="{BB962C8B-B14F-4D97-AF65-F5344CB8AC3E}">
        <p14:creationId xmlns:p14="http://schemas.microsoft.com/office/powerpoint/2010/main" val="1436670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70C0"/>
                </a:solidFill>
              </a:rPr>
              <a:t>Contact PD/PI Changes Institutions</a:t>
            </a:r>
          </a:p>
        </p:txBody>
      </p:sp>
      <p:sp>
        <p:nvSpPr>
          <p:cNvPr id="3" name="Content Placeholder 2"/>
          <p:cNvSpPr>
            <a:spLocks noGrp="1"/>
          </p:cNvSpPr>
          <p:nvPr>
            <p:ph sz="half" idx="1"/>
          </p:nvPr>
        </p:nvSpPr>
        <p:spPr>
          <a:xfrm>
            <a:off x="457200" y="1626780"/>
            <a:ext cx="8229600" cy="4625163"/>
          </a:xfrm>
        </p:spPr>
        <p:txBody>
          <a:bodyPr>
            <a:normAutofit lnSpcReduction="10000"/>
          </a:bodyPr>
          <a:lstStyle/>
          <a:p>
            <a:pPr marL="0" indent="0">
              <a:buNone/>
            </a:pPr>
            <a:r>
              <a:rPr lang="en-US" sz="3200" dirty="0">
                <a:hlinkClick r:id="rId3"/>
              </a:rPr>
              <a:t>Section 9.5 </a:t>
            </a:r>
            <a:r>
              <a:rPr lang="en-US" sz="3200" dirty="0"/>
              <a:t>NIH Grants Policy Statement</a:t>
            </a:r>
          </a:p>
          <a:p>
            <a:pPr marL="0" indent="0">
              <a:buNone/>
            </a:pPr>
            <a:endParaRPr lang="en-US" sz="1500" dirty="0"/>
          </a:p>
          <a:p>
            <a:pPr marL="0" indent="0" algn="just">
              <a:buNone/>
            </a:pPr>
            <a:r>
              <a:rPr lang="en-US" sz="2700" dirty="0"/>
              <a:t>If the Contact PD/PI changes institutions, the recipient institution will need to consider options. Since it is required that the Contact PD/PI be affiliated with the recipient institution in the Commons, the </a:t>
            </a:r>
            <a:r>
              <a:rPr lang="en-US" sz="2700" b="1" dirty="0"/>
              <a:t>institution may choose to designate another PD/PI as the Contact. Another option would be to relinquish the grant </a:t>
            </a:r>
            <a:r>
              <a:rPr lang="en-US" sz="2700" dirty="0"/>
              <a:t>and allow it to be transferred. Contact PD/PIs considering transferring should consult with the NIH awarding IC early in the process to discuss options.</a:t>
            </a:r>
          </a:p>
        </p:txBody>
      </p:sp>
    </p:spTree>
    <p:extLst>
      <p:ext uri="{BB962C8B-B14F-4D97-AF65-F5344CB8AC3E}">
        <p14:creationId xmlns:p14="http://schemas.microsoft.com/office/powerpoint/2010/main" val="2415308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F30E44-46B9-41C0-B57B-AB007D79F3C9}"/>
              </a:ext>
            </a:extLst>
          </p:cNvPr>
          <p:cNvSpPr>
            <a:spLocks noGrp="1"/>
          </p:cNvSpPr>
          <p:nvPr>
            <p:ph idx="1"/>
          </p:nvPr>
        </p:nvSpPr>
        <p:spPr/>
        <p:txBody>
          <a:bodyPr>
            <a:normAutofit fontScale="55000" lnSpcReduction="20000"/>
          </a:bodyPr>
          <a:lstStyle/>
          <a:p>
            <a:pPr marL="0" indent="0">
              <a:buNone/>
            </a:pPr>
            <a:r>
              <a:rPr lang="en-US" sz="4200" dirty="0">
                <a:hlinkClick r:id="rId2"/>
              </a:rPr>
              <a:t>Section 8.1.2.7 </a:t>
            </a:r>
            <a:r>
              <a:rPr lang="en-US" sz="4200" dirty="0"/>
              <a:t>NIH Grants Policy Statement</a:t>
            </a:r>
          </a:p>
          <a:p>
            <a:pPr marL="0" indent="0">
              <a:buNone/>
            </a:pPr>
            <a:endParaRPr lang="en-US" sz="2400" dirty="0"/>
          </a:p>
          <a:p>
            <a:pPr marL="0" indent="0" algn="just">
              <a:buNone/>
            </a:pPr>
            <a:r>
              <a:rPr lang="en-US" dirty="0"/>
              <a:t>NIH prior approval is required for the transfer of the legal and administrative responsibility for a grant-supported project or activity from one legal entity to another before the completion date of the approved project period (competitive segment).  This may be accomplished under most NIH grants if any of the following is met:</a:t>
            </a:r>
          </a:p>
          <a:p>
            <a:pPr>
              <a:buFont typeface="Arial" panose="020B0604020202020204" pitchFamily="34" charset="0"/>
              <a:buChar char="•"/>
            </a:pPr>
            <a:endParaRPr lang="en-US" dirty="0"/>
          </a:p>
          <a:p>
            <a:pPr>
              <a:buFont typeface="Arial" panose="020B0604020202020204" pitchFamily="34" charset="0"/>
              <a:buChar char="•"/>
            </a:pPr>
            <a:r>
              <a:rPr lang="en-US" dirty="0"/>
              <a:t>The original recipient agrees to relinquish responsibility for an active project before the completion date of the project period</a:t>
            </a:r>
          </a:p>
          <a:p>
            <a:pPr>
              <a:buFont typeface="Arial" panose="020B0604020202020204" pitchFamily="34" charset="0"/>
              <a:buChar char="•"/>
            </a:pPr>
            <a:r>
              <a:rPr lang="en-US" dirty="0"/>
              <a:t>The grant to be transferred has been terminated in accordance with 45 CFR part 75.372</a:t>
            </a:r>
          </a:p>
          <a:p>
            <a:pPr>
              <a:buFont typeface="Arial" panose="020B0604020202020204" pitchFamily="34" charset="0"/>
              <a:buChar char="•"/>
            </a:pPr>
            <a:r>
              <a:rPr lang="en-US" dirty="0"/>
              <a:t>A non-competing continuation award that is within an approved project period has been withheld because of the recipient’s actions</a:t>
            </a:r>
          </a:p>
          <a:p>
            <a:pPr marL="0" indent="0">
              <a:buNone/>
            </a:pPr>
            <a:endParaRPr lang="en-US" dirty="0"/>
          </a:p>
          <a:p>
            <a:pPr marL="0" indent="0">
              <a:buNone/>
            </a:pPr>
            <a:r>
              <a:rPr lang="en-US" dirty="0"/>
              <a:t>A change of recipient that involves the transfer of a grant to or between foreign organizations also must be approved by the IC’s Advisory Council or Board.</a:t>
            </a:r>
          </a:p>
        </p:txBody>
      </p:sp>
      <p:sp>
        <p:nvSpPr>
          <p:cNvPr id="5" name="Title 1">
            <a:extLst>
              <a:ext uri="{FF2B5EF4-FFF2-40B4-BE49-F238E27FC236}">
                <a16:creationId xmlns:a16="http://schemas.microsoft.com/office/drawing/2014/main" id="{25995A2E-2A9F-4F58-AA45-3CEA27EE998E}"/>
              </a:ext>
            </a:extLst>
          </p:cNvPr>
          <p:cNvSpPr>
            <a:spLocks noGrp="1"/>
          </p:cNvSpPr>
          <p:nvPr>
            <p:ph type="title"/>
          </p:nvPr>
        </p:nvSpPr>
        <p:spPr>
          <a:xfrm>
            <a:off x="457200" y="274638"/>
            <a:ext cx="8229600" cy="1143000"/>
          </a:xfrm>
        </p:spPr>
        <p:txBody>
          <a:bodyPr>
            <a:normAutofit/>
          </a:bodyPr>
          <a:lstStyle/>
          <a:p>
            <a:r>
              <a:rPr lang="en-US" dirty="0">
                <a:solidFill>
                  <a:srgbClr val="0070C0"/>
                </a:solidFill>
                <a:latin typeface="Calibri" panose="020F0502020204030204" pitchFamily="34" charset="0"/>
              </a:rPr>
              <a:t>Change in Recipient Organization</a:t>
            </a:r>
            <a:endParaRPr lang="en-US" dirty="0"/>
          </a:p>
        </p:txBody>
      </p:sp>
    </p:spTree>
    <p:extLst>
      <p:ext uri="{BB962C8B-B14F-4D97-AF65-F5344CB8AC3E}">
        <p14:creationId xmlns:p14="http://schemas.microsoft.com/office/powerpoint/2010/main" val="4219026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132"/>
          </a:xfrm>
        </p:spPr>
        <p:txBody>
          <a:bodyPr/>
          <a:lstStyle/>
          <a:p>
            <a:r>
              <a:rPr lang="en-US" dirty="0">
                <a:solidFill>
                  <a:srgbClr val="0070C0"/>
                </a:solidFill>
                <a:latin typeface="Calibri" panose="020F0502020204030204" pitchFamily="34" charset="0"/>
              </a:rPr>
              <a:t>Change in Recipient Organization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general, the award belongs to the recipient organization on record</a:t>
            </a:r>
            <a:br>
              <a:rPr lang="en-US" dirty="0"/>
            </a:br>
            <a:endParaRPr lang="en-US" dirty="0"/>
          </a:p>
          <a:p>
            <a:r>
              <a:rPr lang="en-US" dirty="0"/>
              <a:t>Original recipient must formerly relinquish the award (</a:t>
            </a:r>
            <a:r>
              <a:rPr lang="en-US" dirty="0">
                <a:hlinkClick r:id="rId3"/>
              </a:rPr>
              <a:t>Relinquishing Statement - PHS 3734</a:t>
            </a:r>
            <a:r>
              <a:rPr lang="en-US" dirty="0"/>
              <a:t>) and provide the Final Invention and Certification Statement and Federal Financial Report (FFR)</a:t>
            </a:r>
            <a:br>
              <a:rPr lang="en-US" dirty="0"/>
            </a:br>
            <a:endParaRPr lang="en-US" dirty="0"/>
          </a:p>
          <a:p>
            <a:r>
              <a:rPr lang="en-US" dirty="0"/>
              <a:t>The new recipient can now submit the transfer application electronically (</a:t>
            </a:r>
            <a:r>
              <a:rPr lang="en-US" dirty="0">
                <a:hlinkClick r:id="rId4"/>
              </a:rPr>
              <a:t>PA-18-590</a:t>
            </a:r>
            <a:r>
              <a:rPr lang="en-US" dirty="0"/>
              <a:t>)</a:t>
            </a:r>
          </a:p>
          <a:p>
            <a:endParaRPr lang="en-US" dirty="0"/>
          </a:p>
        </p:txBody>
      </p:sp>
    </p:spTree>
    <p:extLst>
      <p:ext uri="{BB962C8B-B14F-4D97-AF65-F5344CB8AC3E}">
        <p14:creationId xmlns:p14="http://schemas.microsoft.com/office/powerpoint/2010/main" val="2001104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7583"/>
          </a:xfrm>
        </p:spPr>
        <p:txBody>
          <a:bodyPr>
            <a:normAutofit fontScale="90000"/>
          </a:bodyPr>
          <a:lstStyle/>
          <a:p>
            <a:r>
              <a:rPr lang="en-US" dirty="0">
                <a:solidFill>
                  <a:srgbClr val="0070C0"/>
                </a:solidFill>
                <a:latin typeface="Calibri" panose="020F0502020204030204" pitchFamily="34" charset="0"/>
              </a:rPr>
              <a:t>Change in Recipient Organization</a:t>
            </a:r>
            <a:endParaRPr lang="en-US" dirty="0"/>
          </a:p>
        </p:txBody>
      </p:sp>
      <p:sp>
        <p:nvSpPr>
          <p:cNvPr id="3" name="Content Placeholder 2"/>
          <p:cNvSpPr>
            <a:spLocks noGrp="1"/>
          </p:cNvSpPr>
          <p:nvPr>
            <p:ph idx="1"/>
          </p:nvPr>
        </p:nvSpPr>
        <p:spPr>
          <a:xfrm>
            <a:off x="457200" y="1313234"/>
            <a:ext cx="8229600" cy="4377447"/>
          </a:xfrm>
        </p:spPr>
        <p:txBody>
          <a:bodyPr>
            <a:normAutofit fontScale="70000" lnSpcReduction="20000"/>
          </a:bodyPr>
          <a:lstStyle/>
          <a:p>
            <a:r>
              <a:rPr lang="en-US" dirty="0"/>
              <a:t>Budget pages for current and future years</a:t>
            </a:r>
            <a:br>
              <a:rPr lang="en-US" dirty="0"/>
            </a:br>
            <a:endParaRPr lang="en-US" dirty="0"/>
          </a:p>
          <a:p>
            <a:pPr lvl="1"/>
            <a:r>
              <a:rPr lang="en-US" dirty="0"/>
              <a:t>If the budget for the original award was submitted in a modular format, use the R&amp;R Detailed Budget form for all electronic applications. Recipient may either complete all of the fields in the R&amp;R Detailed Budget as appropriate or complete only the costs for the PD/PI (Section A), and include the remainder of the direct costs under Section F (Other Direct Costs) Item 8, and Section H (Indirect Costs). </a:t>
            </a:r>
            <a:br>
              <a:rPr lang="en-US" dirty="0"/>
            </a:br>
            <a:endParaRPr lang="en-US" dirty="0"/>
          </a:p>
          <a:p>
            <a:pPr lvl="1"/>
            <a:r>
              <a:rPr lang="en-US" dirty="0"/>
              <a:t>Budgets should not exceed the direct costs previously recommended for direct costs (plus applicable F&amp;A costs at the new institution) for any budget period. </a:t>
            </a:r>
            <a:br>
              <a:rPr lang="en-US" dirty="0"/>
            </a:br>
            <a:endParaRPr lang="en-US" dirty="0"/>
          </a:p>
          <a:p>
            <a:pPr lvl="1"/>
            <a:r>
              <a:rPr lang="en-US" dirty="0">
                <a:solidFill>
                  <a:srgbClr val="FF0000"/>
                </a:solidFill>
              </a:rPr>
              <a:t>For transfers during the course of a budget period, the budget for the initial year must be based on the direct costs relinquished by the former recipient.</a:t>
            </a:r>
          </a:p>
          <a:p>
            <a:pPr marL="457200" lvl="1" indent="0">
              <a:buNone/>
            </a:pPr>
            <a:endParaRPr lang="en-US" dirty="0"/>
          </a:p>
        </p:txBody>
      </p:sp>
    </p:spTree>
    <p:extLst>
      <p:ext uri="{BB962C8B-B14F-4D97-AF65-F5344CB8AC3E}">
        <p14:creationId xmlns:p14="http://schemas.microsoft.com/office/powerpoint/2010/main" val="463057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7013"/>
            <a:ext cx="8229600" cy="810050"/>
          </a:xfrm>
        </p:spPr>
        <p:txBody>
          <a:bodyPr/>
          <a:lstStyle/>
          <a:p>
            <a:r>
              <a:rPr lang="en-US" dirty="0">
                <a:solidFill>
                  <a:srgbClr val="0070C0"/>
                </a:solidFill>
              </a:rPr>
              <a:t>eRA Prior Approval Module</a:t>
            </a:r>
          </a:p>
        </p:txBody>
      </p:sp>
      <p:sp>
        <p:nvSpPr>
          <p:cNvPr id="3" name="Content Placeholder 2"/>
          <p:cNvSpPr>
            <a:spLocks noGrp="1"/>
          </p:cNvSpPr>
          <p:nvPr>
            <p:ph sz="half" idx="1"/>
          </p:nvPr>
        </p:nvSpPr>
        <p:spPr>
          <a:xfrm>
            <a:off x="211873" y="1600200"/>
            <a:ext cx="8720253" cy="4525963"/>
          </a:xfrm>
        </p:spPr>
        <p:txBody>
          <a:bodyPr>
            <a:normAutofit fontScale="92500"/>
          </a:bodyPr>
          <a:lstStyle/>
          <a:p>
            <a:pPr>
              <a:lnSpc>
                <a:spcPct val="150000"/>
              </a:lnSpc>
            </a:pPr>
            <a:r>
              <a:rPr lang="en-US" dirty="0"/>
              <a:t>Withdraw from a successfully submitted grant application</a:t>
            </a:r>
          </a:p>
          <a:p>
            <a:pPr>
              <a:lnSpc>
                <a:spcPct val="150000"/>
              </a:lnSpc>
            </a:pPr>
            <a:r>
              <a:rPr lang="en-US" dirty="0"/>
              <a:t>Request to submit an unsolicited application with direct costs $500K or more (excluding consortium F&amp;A)</a:t>
            </a:r>
          </a:p>
          <a:p>
            <a:pPr>
              <a:lnSpc>
                <a:spcPct val="150000"/>
              </a:lnSpc>
            </a:pPr>
            <a:r>
              <a:rPr lang="en-US" dirty="0"/>
              <a:t>Change of PD/PI</a:t>
            </a:r>
          </a:p>
          <a:p>
            <a:pPr>
              <a:lnSpc>
                <a:spcPct val="150000"/>
              </a:lnSpc>
            </a:pPr>
            <a:r>
              <a:rPr lang="en-US" dirty="0"/>
              <a:t>No Cost Extension</a:t>
            </a:r>
          </a:p>
          <a:p>
            <a:pPr>
              <a:lnSpc>
                <a:spcPct val="150000"/>
              </a:lnSpc>
            </a:pPr>
            <a:r>
              <a:rPr lang="en-US" dirty="0"/>
              <a:t>Carryover Request</a:t>
            </a:r>
          </a:p>
          <a:p>
            <a:endParaRPr lang="en-US" dirty="0"/>
          </a:p>
          <a:p>
            <a:endParaRPr lang="en-US" dirty="0"/>
          </a:p>
          <a:p>
            <a:endParaRPr lang="en-US" dirty="0"/>
          </a:p>
        </p:txBody>
      </p:sp>
      <p:sp>
        <p:nvSpPr>
          <p:cNvPr id="6" name="TextBox 5"/>
          <p:cNvSpPr txBox="1"/>
          <p:nvPr/>
        </p:nvSpPr>
        <p:spPr>
          <a:xfrm>
            <a:off x="4723261" y="6319968"/>
            <a:ext cx="3468029" cy="461665"/>
          </a:xfrm>
          <a:prstGeom prst="rect">
            <a:avLst/>
          </a:prstGeom>
          <a:noFill/>
        </p:spPr>
        <p:txBody>
          <a:bodyPr wrap="square" rtlCol="0">
            <a:spAutoFit/>
          </a:bodyPr>
          <a:lstStyle/>
          <a:p>
            <a:r>
              <a:rPr lang="en-US" sz="1200" dirty="0"/>
              <a:t>See </a:t>
            </a:r>
            <a:r>
              <a:rPr lang="en-US" sz="1200" dirty="0">
                <a:hlinkClick r:id="rId3"/>
              </a:rPr>
              <a:t>ERA Help </a:t>
            </a:r>
            <a:r>
              <a:rPr lang="en-US" sz="1200" dirty="0"/>
              <a:t>for the Prior Approval Module and the </a:t>
            </a:r>
            <a:r>
              <a:rPr lang="en-US" sz="1200" dirty="0">
                <a:hlinkClick r:id="rId4"/>
              </a:rPr>
              <a:t> eRA Commons User Guide</a:t>
            </a:r>
            <a:endParaRPr lang="en-US" sz="1200" dirty="0"/>
          </a:p>
        </p:txBody>
      </p:sp>
    </p:spTree>
    <p:extLst>
      <p:ext uri="{BB962C8B-B14F-4D97-AF65-F5344CB8AC3E}">
        <p14:creationId xmlns:p14="http://schemas.microsoft.com/office/powerpoint/2010/main" val="2568032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2681"/>
          </a:xfrm>
        </p:spPr>
        <p:txBody>
          <a:bodyPr/>
          <a:lstStyle/>
          <a:p>
            <a:r>
              <a:rPr lang="en-US" dirty="0">
                <a:solidFill>
                  <a:srgbClr val="0070C0"/>
                </a:solidFill>
              </a:rPr>
              <a:t>Carryover Request</a:t>
            </a:r>
            <a:endParaRPr lang="en-US" dirty="0"/>
          </a:p>
        </p:txBody>
      </p:sp>
      <p:sp>
        <p:nvSpPr>
          <p:cNvPr id="6" name="Content Placeholder 5"/>
          <p:cNvSpPr>
            <a:spLocks noGrp="1"/>
          </p:cNvSpPr>
          <p:nvPr>
            <p:ph idx="1"/>
          </p:nvPr>
        </p:nvSpPr>
        <p:spPr/>
        <p:txBody>
          <a:bodyPr>
            <a:normAutofit fontScale="77500" lnSpcReduction="20000"/>
          </a:bodyPr>
          <a:lstStyle/>
          <a:p>
            <a:r>
              <a:rPr lang="en-US" dirty="0"/>
              <a:t>Requires a timely, written request submitted through the AOR that includes a detailed budget and budget justification</a:t>
            </a:r>
          </a:p>
          <a:p>
            <a:endParaRPr lang="en-US" dirty="0"/>
          </a:p>
          <a:p>
            <a:r>
              <a:rPr lang="en-US" dirty="0"/>
              <a:t>Justification requires a rationale for why funds were not spent in the year in which they were awarded and how they will be spent in the next year</a:t>
            </a:r>
          </a:p>
          <a:p>
            <a:endParaRPr lang="en-US" dirty="0"/>
          </a:p>
          <a:p>
            <a:r>
              <a:rPr lang="en-US" dirty="0"/>
              <a:t>Justification must be tied to the scientific aims and goals of the project</a:t>
            </a:r>
          </a:p>
          <a:p>
            <a:endParaRPr lang="en-US" dirty="0"/>
          </a:p>
          <a:p>
            <a:r>
              <a:rPr lang="en-US" dirty="0"/>
              <a:t>Be sure to have a timely FFR submission</a:t>
            </a:r>
          </a:p>
        </p:txBody>
      </p:sp>
      <p:sp>
        <p:nvSpPr>
          <p:cNvPr id="4" name="Rectangle 3"/>
          <p:cNvSpPr/>
          <p:nvPr/>
        </p:nvSpPr>
        <p:spPr>
          <a:xfrm>
            <a:off x="4114800" y="6282045"/>
            <a:ext cx="4572000" cy="276999"/>
          </a:xfrm>
          <a:prstGeom prst="rect">
            <a:avLst/>
          </a:prstGeom>
        </p:spPr>
        <p:txBody>
          <a:bodyPr>
            <a:spAutoFit/>
          </a:bodyPr>
          <a:lstStyle/>
          <a:p>
            <a:r>
              <a:rPr lang="en-US" sz="1200" dirty="0"/>
              <a:t>See </a:t>
            </a:r>
            <a:r>
              <a:rPr lang="en-US" sz="1200" dirty="0">
                <a:hlinkClick r:id="rId3"/>
              </a:rPr>
              <a:t>Section 8.1.1 </a:t>
            </a:r>
            <a:r>
              <a:rPr lang="en-US" sz="1200" dirty="0"/>
              <a:t>of the NIH Grants Policy Statement</a:t>
            </a:r>
          </a:p>
        </p:txBody>
      </p:sp>
    </p:spTree>
    <p:extLst>
      <p:ext uri="{BB962C8B-B14F-4D97-AF65-F5344CB8AC3E}">
        <p14:creationId xmlns:p14="http://schemas.microsoft.com/office/powerpoint/2010/main" val="3684052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3771"/>
          </a:xfrm>
        </p:spPr>
        <p:txBody>
          <a:bodyPr/>
          <a:lstStyle/>
          <a:p>
            <a:r>
              <a:rPr lang="en-US" dirty="0">
                <a:solidFill>
                  <a:srgbClr val="0070C0"/>
                </a:solidFill>
              </a:rPr>
              <a:t>Carryover Request</a:t>
            </a:r>
          </a:p>
        </p:txBody>
      </p:sp>
      <p:sp>
        <p:nvSpPr>
          <p:cNvPr id="9" name="Content Placeholder 8"/>
          <p:cNvSpPr>
            <a:spLocks noGrp="1"/>
          </p:cNvSpPr>
          <p:nvPr>
            <p:ph idx="1"/>
          </p:nvPr>
        </p:nvSpPr>
        <p:spPr>
          <a:xfrm>
            <a:off x="457200" y="1600200"/>
            <a:ext cx="8229600" cy="2310319"/>
          </a:xfrm>
        </p:spPr>
        <p:txBody>
          <a:bodyPr>
            <a:normAutofit fontScale="92500" lnSpcReduction="10000"/>
          </a:bodyPr>
          <a:lstStyle/>
          <a:p>
            <a:r>
              <a:rPr lang="en-US" dirty="0"/>
              <a:t>Submit when there is true financial need for the funds</a:t>
            </a:r>
            <a:br>
              <a:rPr lang="en-US" dirty="0"/>
            </a:br>
            <a:endParaRPr lang="en-US" dirty="0"/>
          </a:p>
          <a:p>
            <a:r>
              <a:rPr lang="en-US" dirty="0"/>
              <a:t>Requested carryover should be fully expended in the budget period of the request</a:t>
            </a:r>
          </a:p>
          <a:p>
            <a:pPr marL="0" indent="0">
              <a:buNone/>
            </a:pPr>
            <a:endParaRPr lang="en-US" dirty="0"/>
          </a:p>
        </p:txBody>
      </p:sp>
      <p:sp>
        <p:nvSpPr>
          <p:cNvPr id="7" name="TextBox 6"/>
          <p:cNvSpPr txBox="1"/>
          <p:nvPr/>
        </p:nvSpPr>
        <p:spPr>
          <a:xfrm>
            <a:off x="749031" y="4228144"/>
            <a:ext cx="8054502" cy="1938992"/>
          </a:xfrm>
          <a:prstGeom prst="rect">
            <a:avLst/>
          </a:prstGeom>
          <a:noFill/>
        </p:spPr>
        <p:txBody>
          <a:bodyPr wrap="square" rtlCol="0">
            <a:spAutoFit/>
          </a:bodyPr>
          <a:lstStyle/>
          <a:p>
            <a:r>
              <a:rPr lang="en-US" sz="2400" b="1" dirty="0"/>
              <a:t>Example:  </a:t>
            </a:r>
            <a:r>
              <a:rPr lang="en-US" sz="2400" dirty="0"/>
              <a:t>A recipient submits a carryover request for $250K from the Year 10 unobligated balance to Year 11.  If the carryover request is approved, NIH’s expectation is the project will fully expend the Year 11 award amount in addition to the $250K in carryover by the end of the budget period.</a:t>
            </a:r>
          </a:p>
        </p:txBody>
      </p:sp>
    </p:spTree>
    <p:extLst>
      <p:ext uri="{BB962C8B-B14F-4D97-AF65-F5344CB8AC3E}">
        <p14:creationId xmlns:p14="http://schemas.microsoft.com/office/powerpoint/2010/main" val="352914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cover letter of a NoA identifies the award amount in paragraph 1 and notification that acceptance of the award including the terms and conditions is acknowledged by the recipient when funds are drawn down or otherwise obtained from the grant payment system."/>
          <p:cNvPicPr>
            <a:picLocks noChangeAspect="1"/>
          </p:cNvPicPr>
          <p:nvPr/>
        </p:nvPicPr>
        <p:blipFill>
          <a:blip r:embed="rId3"/>
          <a:stretch>
            <a:fillRect/>
          </a:stretch>
        </p:blipFill>
        <p:spPr>
          <a:xfrm>
            <a:off x="51774" y="1800014"/>
            <a:ext cx="9144000" cy="3418114"/>
          </a:xfrm>
          <a:prstGeom prst="rect">
            <a:avLst/>
          </a:prstGeom>
        </p:spPr>
      </p:pic>
      <p:sp>
        <p:nvSpPr>
          <p:cNvPr id="8" name="Rectangle 7"/>
          <p:cNvSpPr/>
          <p:nvPr/>
        </p:nvSpPr>
        <p:spPr>
          <a:xfrm>
            <a:off x="163286" y="1491343"/>
            <a:ext cx="8839200" cy="3918858"/>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29562" y="177913"/>
            <a:ext cx="8229600" cy="792163"/>
          </a:xfrm>
        </p:spPr>
        <p:txBody>
          <a:bodyPr>
            <a:normAutofit/>
          </a:bodyPr>
          <a:lstStyle/>
          <a:p>
            <a:r>
              <a:rPr lang="en-US" dirty="0">
                <a:solidFill>
                  <a:srgbClr val="0070C0"/>
                </a:solidFill>
              </a:rPr>
              <a:t>Cover Letter</a:t>
            </a:r>
          </a:p>
        </p:txBody>
      </p:sp>
      <p:sp>
        <p:nvSpPr>
          <p:cNvPr id="10" name="TextBox 9"/>
          <p:cNvSpPr txBox="1"/>
          <p:nvPr/>
        </p:nvSpPr>
        <p:spPr>
          <a:xfrm>
            <a:off x="4482790" y="6077415"/>
            <a:ext cx="4371278" cy="276999"/>
          </a:xfrm>
          <a:prstGeom prst="rect">
            <a:avLst/>
          </a:prstGeom>
          <a:noFill/>
        </p:spPr>
        <p:txBody>
          <a:bodyPr wrap="square" rtlCol="0">
            <a:spAutoFit/>
          </a:bodyPr>
          <a:lstStyle/>
          <a:p>
            <a:r>
              <a:rPr lang="en-US" sz="1200" dirty="0"/>
              <a:t>See </a:t>
            </a:r>
            <a:r>
              <a:rPr lang="en-US" sz="1200" dirty="0">
                <a:hlinkClick r:id="rId4"/>
              </a:rPr>
              <a:t>Part II Section 5 </a:t>
            </a:r>
            <a:r>
              <a:rPr lang="en-US" sz="1200" dirty="0"/>
              <a:t>of the NIH Grants Policy Statement</a:t>
            </a:r>
          </a:p>
        </p:txBody>
      </p:sp>
    </p:spTree>
    <p:extLst>
      <p:ext uri="{BB962C8B-B14F-4D97-AF65-F5344CB8AC3E}">
        <p14:creationId xmlns:p14="http://schemas.microsoft.com/office/powerpoint/2010/main" val="1511508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035" y="1095703"/>
            <a:ext cx="8707820" cy="4525963"/>
          </a:xfrm>
        </p:spPr>
        <p:txBody>
          <a:bodyPr>
            <a:normAutofit/>
          </a:bodyPr>
          <a:lstStyle/>
          <a:p>
            <a:pPr marL="0" indent="0">
              <a:buNone/>
            </a:pPr>
            <a:endParaRPr lang="en-US" sz="4000" dirty="0"/>
          </a:p>
          <a:p>
            <a:pPr marL="0" indent="0">
              <a:buNone/>
            </a:pPr>
            <a:endParaRPr lang="en-US" sz="4000" dirty="0"/>
          </a:p>
          <a:p>
            <a:pPr marL="0" indent="0">
              <a:buNone/>
            </a:pPr>
            <a:r>
              <a:rPr lang="en-US" sz="3200" dirty="0"/>
              <a:t>      Identify what is required to close out a grant</a:t>
            </a:r>
          </a:p>
        </p:txBody>
      </p:sp>
      <p:sp>
        <p:nvSpPr>
          <p:cNvPr id="6" name="TextBox 5"/>
          <p:cNvSpPr txBox="1"/>
          <p:nvPr/>
        </p:nvSpPr>
        <p:spPr>
          <a:xfrm>
            <a:off x="273269" y="171833"/>
            <a:ext cx="8261131" cy="769441"/>
          </a:xfrm>
          <a:prstGeom prst="rect">
            <a:avLst/>
          </a:prstGeom>
          <a:noFill/>
        </p:spPr>
        <p:txBody>
          <a:bodyPr wrap="square" rtlCol="0">
            <a:spAutoFit/>
          </a:bodyPr>
          <a:lstStyle/>
          <a:p>
            <a:pPr algn="ctr"/>
            <a:r>
              <a:rPr lang="en-US" sz="4400" dirty="0">
                <a:solidFill>
                  <a:srgbClr val="0070C0"/>
                </a:solidFill>
              </a:rPr>
              <a:t>Session Objective 4</a:t>
            </a:r>
          </a:p>
        </p:txBody>
      </p:sp>
      <p:sp>
        <p:nvSpPr>
          <p:cNvPr id="7" name="Rectangle 6"/>
          <p:cNvSpPr/>
          <p:nvPr/>
        </p:nvSpPr>
        <p:spPr>
          <a:xfrm>
            <a:off x="373117" y="1944414"/>
            <a:ext cx="8539656" cy="2017986"/>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638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035" y="1095703"/>
            <a:ext cx="8707820" cy="4926725"/>
          </a:xfrm>
        </p:spPr>
        <p:txBody>
          <a:bodyPr>
            <a:normAutofit fontScale="85000" lnSpcReduction="20000"/>
          </a:bodyPr>
          <a:lstStyle/>
          <a:p>
            <a:pPr marL="0" indent="0">
              <a:buNone/>
            </a:pPr>
            <a:r>
              <a:rPr lang="en-US" sz="3500" dirty="0"/>
              <a:t>NIH recipients must submit three final reports within </a:t>
            </a:r>
            <a:r>
              <a:rPr lang="en-US" sz="3500" u="sng" dirty="0"/>
              <a:t>120 days </a:t>
            </a:r>
            <a:r>
              <a:rPr lang="en-US" sz="3500" dirty="0"/>
              <a:t>of the project period end date:</a:t>
            </a:r>
          </a:p>
          <a:p>
            <a:pPr marL="0" indent="0">
              <a:buNone/>
            </a:pPr>
            <a:endParaRPr lang="en-US" sz="3500" dirty="0"/>
          </a:p>
          <a:p>
            <a:pPr marL="514350" indent="-514350">
              <a:buFont typeface="+mj-lt"/>
              <a:buAutoNum type="arabicPeriod"/>
            </a:pPr>
            <a:r>
              <a:rPr lang="en-US" sz="3500" dirty="0"/>
              <a:t>Final RPPR (F-RPPR)</a:t>
            </a:r>
          </a:p>
          <a:p>
            <a:pPr marL="514350" indent="-514350">
              <a:buFont typeface="+mj-lt"/>
              <a:buAutoNum type="arabicPeriod"/>
            </a:pPr>
            <a:r>
              <a:rPr lang="en-US" sz="3500" dirty="0"/>
              <a:t>Final Federal Financial Report</a:t>
            </a:r>
          </a:p>
          <a:p>
            <a:pPr marL="514350" indent="-514350">
              <a:buFont typeface="+mj-lt"/>
              <a:buAutoNum type="arabicPeriod"/>
            </a:pPr>
            <a:r>
              <a:rPr lang="en-US" sz="3500" dirty="0"/>
              <a:t>Final Invention Statement and Certification</a:t>
            </a:r>
          </a:p>
          <a:p>
            <a:pPr marL="0" indent="0">
              <a:buNone/>
            </a:pPr>
            <a:r>
              <a:rPr lang="en-US" sz="3500" dirty="0"/>
              <a:t>	</a:t>
            </a:r>
          </a:p>
          <a:p>
            <a:pPr marL="0" indent="0">
              <a:buNone/>
            </a:pPr>
            <a:r>
              <a:rPr lang="en-US" sz="3500" dirty="0"/>
              <a:t>As of January 1, 2017 NIH replaced the Final Progress Report with the F-RPPR to satisfy grant closeout requirements.</a:t>
            </a:r>
          </a:p>
          <a:p>
            <a:pPr marL="0" indent="0">
              <a:buNone/>
            </a:pPr>
            <a:r>
              <a:rPr lang="en-US" sz="3200" dirty="0"/>
              <a:t>      </a:t>
            </a:r>
          </a:p>
        </p:txBody>
      </p:sp>
      <p:sp>
        <p:nvSpPr>
          <p:cNvPr id="6" name="TextBox 5"/>
          <p:cNvSpPr txBox="1"/>
          <p:nvPr/>
        </p:nvSpPr>
        <p:spPr>
          <a:xfrm>
            <a:off x="273269" y="171833"/>
            <a:ext cx="8261131" cy="769441"/>
          </a:xfrm>
          <a:prstGeom prst="rect">
            <a:avLst/>
          </a:prstGeom>
          <a:noFill/>
        </p:spPr>
        <p:txBody>
          <a:bodyPr wrap="square" rtlCol="0">
            <a:spAutoFit/>
          </a:bodyPr>
          <a:lstStyle/>
          <a:p>
            <a:pPr algn="ctr"/>
            <a:r>
              <a:rPr lang="en-US" sz="4400" dirty="0">
                <a:solidFill>
                  <a:srgbClr val="0070C0"/>
                </a:solidFill>
              </a:rPr>
              <a:t>NIH Closeout Requirements</a:t>
            </a:r>
          </a:p>
        </p:txBody>
      </p:sp>
      <p:sp>
        <p:nvSpPr>
          <p:cNvPr id="2" name="TextBox 1"/>
          <p:cNvSpPr txBox="1"/>
          <p:nvPr/>
        </p:nvSpPr>
        <p:spPr>
          <a:xfrm>
            <a:off x="3993931" y="6176857"/>
            <a:ext cx="5002924" cy="461665"/>
          </a:xfrm>
          <a:prstGeom prst="rect">
            <a:avLst/>
          </a:prstGeom>
          <a:noFill/>
        </p:spPr>
        <p:txBody>
          <a:bodyPr wrap="square" rtlCol="0">
            <a:spAutoFit/>
          </a:bodyPr>
          <a:lstStyle/>
          <a:p>
            <a:r>
              <a:rPr lang="en-US" sz="1200" dirty="0"/>
              <a:t>See: </a:t>
            </a:r>
            <a:r>
              <a:rPr lang="en-US" sz="1200" dirty="0">
                <a:hlinkClick r:id="rId3"/>
              </a:rPr>
              <a:t>NOT-OD-17-022</a:t>
            </a:r>
            <a:r>
              <a:rPr lang="en-US" sz="1200" dirty="0"/>
              <a:t> for NIH implementation of F-RPPR; </a:t>
            </a:r>
            <a:r>
              <a:rPr lang="en-US" sz="1200" dirty="0">
                <a:hlinkClick r:id="rId4"/>
              </a:rPr>
              <a:t>NOT-OD-17-085</a:t>
            </a:r>
            <a:r>
              <a:rPr lang="en-US" sz="1200" dirty="0"/>
              <a:t> for  F-RPPR for SBIR/STTR grants; and, </a:t>
            </a:r>
            <a:r>
              <a:rPr lang="en-US" sz="1200" dirty="0">
                <a:hlinkClick r:id="rId5"/>
              </a:rPr>
              <a:t>NIH FAQs </a:t>
            </a:r>
            <a:r>
              <a:rPr lang="en-US" sz="1200" dirty="0"/>
              <a:t>for grants closeout</a:t>
            </a:r>
          </a:p>
        </p:txBody>
      </p:sp>
    </p:spTree>
    <p:extLst>
      <p:ext uri="{BB962C8B-B14F-4D97-AF65-F5344CB8AC3E}">
        <p14:creationId xmlns:p14="http://schemas.microsoft.com/office/powerpoint/2010/main" val="3911922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7421" y="152718"/>
            <a:ext cx="8802806" cy="1371600"/>
          </a:xfrm>
        </p:spPr>
        <p:txBody>
          <a:bodyPr>
            <a:noAutofit/>
          </a:bodyPr>
          <a:lstStyle/>
          <a:p>
            <a:pPr algn="ctr"/>
            <a:r>
              <a:rPr lang="en-US" sz="4400" cap="none" dirty="0">
                <a:solidFill>
                  <a:srgbClr val="0070C0"/>
                </a:solidFill>
                <a:latin typeface="Calibri" panose="020F0502020204030204" pitchFamily="34" charset="0"/>
              </a:rPr>
              <a:t>Differences Between the </a:t>
            </a:r>
            <a:br>
              <a:rPr lang="en-US" sz="4400" cap="none" dirty="0">
                <a:solidFill>
                  <a:srgbClr val="0070C0"/>
                </a:solidFill>
                <a:latin typeface="Calibri" panose="020F0502020204030204" pitchFamily="34" charset="0"/>
              </a:rPr>
            </a:br>
            <a:r>
              <a:rPr lang="en-US" sz="4400" cap="none" dirty="0">
                <a:solidFill>
                  <a:srgbClr val="0070C0"/>
                </a:solidFill>
                <a:latin typeface="Calibri" panose="020F0502020204030204" pitchFamily="34" charset="0"/>
              </a:rPr>
              <a:t>Annual RPPR vs. Final RPPR</a:t>
            </a:r>
          </a:p>
        </p:txBody>
      </p:sp>
      <p:sp>
        <p:nvSpPr>
          <p:cNvPr id="8" name="Text Placeholder 2"/>
          <p:cNvSpPr txBox="1">
            <a:spLocks/>
          </p:cNvSpPr>
          <p:nvPr/>
        </p:nvSpPr>
        <p:spPr>
          <a:xfrm>
            <a:off x="534557" y="1730424"/>
            <a:ext cx="3375922" cy="639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b="1" u="sng" dirty="0">
                <a:latin typeface="Calibri" panose="020F0502020204030204" pitchFamily="34" charset="0"/>
              </a:rPr>
              <a:t>NIH Annual RPPR</a:t>
            </a:r>
          </a:p>
        </p:txBody>
      </p:sp>
      <p:sp>
        <p:nvSpPr>
          <p:cNvPr id="9" name="Content Placeholder 9"/>
          <p:cNvSpPr>
            <a:spLocks noGrp="1"/>
          </p:cNvSpPr>
          <p:nvPr>
            <p:ph sz="half" idx="2"/>
          </p:nvPr>
        </p:nvSpPr>
        <p:spPr>
          <a:xfrm>
            <a:off x="534557" y="2185794"/>
            <a:ext cx="3291840" cy="3840480"/>
          </a:xfrm>
        </p:spPr>
        <p:txBody>
          <a:bodyPr>
            <a:normAutofit/>
          </a:bodyPr>
          <a:lstStyle/>
          <a:p>
            <a:pPr marL="457200" indent="-457200">
              <a:buAutoNum type="alphaUcPeriod"/>
            </a:pPr>
            <a:r>
              <a:rPr lang="en-US" sz="2000" dirty="0">
                <a:latin typeface="Calibri" panose="020F0502020204030204" pitchFamily="34" charset="0"/>
              </a:rPr>
              <a:t>Cover Page</a:t>
            </a:r>
          </a:p>
          <a:p>
            <a:pPr marL="457200" indent="-457200">
              <a:buAutoNum type="alphaUcPeriod"/>
            </a:pPr>
            <a:r>
              <a:rPr lang="en-US" sz="2000" dirty="0">
                <a:latin typeface="Calibri" panose="020F0502020204030204" pitchFamily="34" charset="0"/>
              </a:rPr>
              <a:t>Accomplishments</a:t>
            </a:r>
          </a:p>
          <a:p>
            <a:pPr marL="457200" indent="-457200">
              <a:buAutoNum type="alphaUcPeriod"/>
            </a:pPr>
            <a:r>
              <a:rPr lang="en-US" sz="2000" dirty="0">
                <a:latin typeface="Calibri" panose="020F0502020204030204" pitchFamily="34" charset="0"/>
              </a:rPr>
              <a:t>Products</a:t>
            </a:r>
          </a:p>
          <a:p>
            <a:pPr marL="457200" indent="-457200">
              <a:buAutoNum type="alphaUcPeriod"/>
            </a:pPr>
            <a:r>
              <a:rPr lang="en-US" sz="2000" dirty="0">
                <a:latin typeface="Calibri" panose="020F0502020204030204" pitchFamily="34" charset="0"/>
              </a:rPr>
              <a:t>Participants</a:t>
            </a:r>
          </a:p>
          <a:p>
            <a:pPr marL="457200" indent="-457200">
              <a:buAutoNum type="alphaUcPeriod"/>
            </a:pPr>
            <a:r>
              <a:rPr lang="en-US" sz="2000" dirty="0">
                <a:latin typeface="Calibri" panose="020F0502020204030204" pitchFamily="34" charset="0"/>
              </a:rPr>
              <a:t>Impact</a:t>
            </a:r>
          </a:p>
          <a:p>
            <a:pPr marL="457200" indent="-457200">
              <a:buAutoNum type="alphaUcPeriod"/>
            </a:pPr>
            <a:r>
              <a:rPr lang="en-US" sz="2000" dirty="0">
                <a:latin typeface="Calibri" panose="020F0502020204030204" pitchFamily="34" charset="0"/>
              </a:rPr>
              <a:t>Changes</a:t>
            </a:r>
          </a:p>
          <a:p>
            <a:pPr marL="457200" indent="-457200">
              <a:buAutoNum type="alphaUcPeriod"/>
            </a:pPr>
            <a:r>
              <a:rPr lang="en-US" sz="2000" dirty="0">
                <a:latin typeface="Calibri" panose="020F0502020204030204" pitchFamily="34" charset="0"/>
              </a:rPr>
              <a:t>Special Reporting Requirements</a:t>
            </a:r>
          </a:p>
          <a:p>
            <a:pPr marL="457200" indent="-457200">
              <a:buAutoNum type="alphaUcPeriod"/>
            </a:pPr>
            <a:r>
              <a:rPr lang="en-US" sz="2000" dirty="0">
                <a:latin typeface="Calibri" panose="020F0502020204030204" pitchFamily="34" charset="0"/>
              </a:rPr>
              <a:t>Budget</a:t>
            </a:r>
          </a:p>
          <a:p>
            <a:endParaRPr lang="en-US" dirty="0"/>
          </a:p>
          <a:p>
            <a:endParaRPr lang="en-US" dirty="0"/>
          </a:p>
        </p:txBody>
      </p:sp>
      <p:sp>
        <p:nvSpPr>
          <p:cNvPr id="10" name="Text Placeholder 4"/>
          <p:cNvSpPr txBox="1">
            <a:spLocks/>
          </p:cNvSpPr>
          <p:nvPr/>
        </p:nvSpPr>
        <p:spPr>
          <a:xfrm>
            <a:off x="4704325" y="1726640"/>
            <a:ext cx="3291840" cy="639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u="sng" dirty="0">
                <a:latin typeface="Calibri" panose="020F0502020204030204" pitchFamily="34" charset="0"/>
              </a:rPr>
              <a:t>NIH Final RPPR </a:t>
            </a:r>
          </a:p>
        </p:txBody>
      </p:sp>
      <p:sp>
        <p:nvSpPr>
          <p:cNvPr id="11" name="Content Placeholder 8"/>
          <p:cNvSpPr>
            <a:spLocks noGrp="1"/>
          </p:cNvSpPr>
          <p:nvPr>
            <p:ph sz="quarter" idx="4294967295"/>
          </p:nvPr>
        </p:nvSpPr>
        <p:spPr>
          <a:xfrm>
            <a:off x="4742057" y="2185794"/>
            <a:ext cx="3291840" cy="3840480"/>
          </a:xfrm>
          <a:prstGeom prst="rect">
            <a:avLst/>
          </a:prstGeom>
        </p:spPr>
        <p:txBody>
          <a:bodyPr>
            <a:noAutofit/>
          </a:bodyPr>
          <a:lstStyle/>
          <a:p>
            <a:pPr marL="457200" indent="-457200">
              <a:buAutoNum type="alphaUcPeriod"/>
            </a:pPr>
            <a:r>
              <a:rPr lang="en-US" sz="1800" dirty="0">
                <a:latin typeface="Calibri" panose="020F0502020204030204" pitchFamily="34" charset="0"/>
              </a:rPr>
              <a:t>Cover Page</a:t>
            </a:r>
          </a:p>
          <a:p>
            <a:pPr marL="457200" indent="-457200">
              <a:buAutoNum type="alphaUcPeriod"/>
            </a:pPr>
            <a:r>
              <a:rPr lang="en-US" sz="1800" dirty="0">
                <a:latin typeface="Calibri" panose="020F0502020204030204" pitchFamily="34" charset="0"/>
              </a:rPr>
              <a:t>Accomplishments</a:t>
            </a:r>
          </a:p>
          <a:p>
            <a:pPr marL="457200" indent="-457200">
              <a:buAutoNum type="alphaUcPeriod"/>
            </a:pPr>
            <a:r>
              <a:rPr lang="en-US" sz="1800" dirty="0">
                <a:latin typeface="Calibri" panose="020F0502020204030204" pitchFamily="34" charset="0"/>
              </a:rPr>
              <a:t>Products</a:t>
            </a:r>
          </a:p>
          <a:p>
            <a:pPr marL="457200" indent="-457200">
              <a:buAutoNum type="alphaUcPeriod"/>
            </a:pPr>
            <a:r>
              <a:rPr lang="en-US" sz="1800" dirty="0">
                <a:effectLst>
                  <a:outerShdw blurRad="38100" dist="38100" dir="2700000" algn="tl">
                    <a:srgbClr val="000000">
                      <a:alpha val="43137"/>
                    </a:srgbClr>
                  </a:outerShdw>
                </a:effectLst>
                <a:latin typeface="Calibri" panose="020F0502020204030204" pitchFamily="34" charset="0"/>
              </a:rPr>
              <a:t>Participants </a:t>
            </a:r>
            <a:r>
              <a:rPr lang="en-US" sz="1800" strike="sngStrike" dirty="0">
                <a:effectLst>
                  <a:outerShdw blurRad="38100" dist="38100" dir="2700000" algn="tl">
                    <a:srgbClr val="000000">
                      <a:alpha val="43137"/>
                    </a:srgbClr>
                  </a:outerShdw>
                </a:effectLst>
                <a:latin typeface="Calibri" panose="020F0502020204030204" pitchFamily="34" charset="0"/>
              </a:rPr>
              <a:t>and Other Collaborators</a:t>
            </a:r>
          </a:p>
          <a:p>
            <a:pPr marL="457200" indent="-457200">
              <a:buAutoNum type="alphaUcPeriod"/>
            </a:pPr>
            <a:r>
              <a:rPr lang="en-US" sz="1800" dirty="0">
                <a:latin typeface="Calibri" panose="020F0502020204030204" pitchFamily="34" charset="0"/>
              </a:rPr>
              <a:t>Impact – </a:t>
            </a:r>
            <a:r>
              <a:rPr lang="en-US" sz="1800" dirty="0">
                <a:solidFill>
                  <a:srgbClr val="FF0000"/>
                </a:solidFill>
                <a:latin typeface="Calibri" panose="020F0502020204030204" pitchFamily="34" charset="0"/>
              </a:rPr>
              <a:t>SBIR/STTR only</a:t>
            </a:r>
          </a:p>
          <a:p>
            <a:pPr marL="457200" indent="-457200">
              <a:buAutoNum type="alphaUcPeriod"/>
            </a:pPr>
            <a:r>
              <a:rPr lang="en-US" sz="1800" strike="sngStrike" dirty="0">
                <a:effectLst>
                  <a:outerShdw blurRad="38100" dist="38100" dir="2700000" algn="tl">
                    <a:srgbClr val="000000">
                      <a:alpha val="43137"/>
                    </a:srgbClr>
                  </a:outerShdw>
                </a:effectLst>
                <a:latin typeface="Calibri" panose="020F0502020204030204" pitchFamily="34" charset="0"/>
              </a:rPr>
              <a:t>Changes</a:t>
            </a:r>
          </a:p>
          <a:p>
            <a:pPr marL="457200" indent="-457200">
              <a:buAutoNum type="alphaUcPeriod"/>
            </a:pPr>
            <a:r>
              <a:rPr lang="en-US" sz="1800" dirty="0">
                <a:latin typeface="Calibri" panose="020F0502020204030204" pitchFamily="34" charset="0"/>
              </a:rPr>
              <a:t>Special Reporting Requirements</a:t>
            </a:r>
          </a:p>
          <a:p>
            <a:pPr marL="457200" indent="-457200">
              <a:buAutoNum type="alphaUcPeriod"/>
            </a:pPr>
            <a:r>
              <a:rPr lang="en-US" sz="1800" strike="sngStrike" dirty="0">
                <a:effectLst>
                  <a:outerShdw blurRad="38100" dist="38100" dir="2700000" algn="tl">
                    <a:srgbClr val="000000">
                      <a:alpha val="43137"/>
                    </a:srgbClr>
                  </a:outerShdw>
                </a:effectLst>
                <a:latin typeface="Calibri" panose="020F0502020204030204" pitchFamily="34" charset="0"/>
              </a:rPr>
              <a:t>Budget</a:t>
            </a:r>
          </a:p>
          <a:p>
            <a:pPr marL="457200" indent="-457200">
              <a:buAutoNum type="alphaUcPeriod"/>
            </a:pPr>
            <a:r>
              <a:rPr lang="en-US" sz="1800" dirty="0">
                <a:solidFill>
                  <a:srgbClr val="FF0000"/>
                </a:solidFill>
                <a:latin typeface="Calibri" panose="020F0502020204030204" pitchFamily="34" charset="0"/>
              </a:rPr>
              <a:t>Project Outcomes</a:t>
            </a:r>
          </a:p>
        </p:txBody>
      </p:sp>
    </p:spTree>
    <p:extLst>
      <p:ext uri="{BB962C8B-B14F-4D97-AF65-F5344CB8AC3E}">
        <p14:creationId xmlns:p14="http://schemas.microsoft.com/office/powerpoint/2010/main" val="280563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035" y="1095703"/>
            <a:ext cx="8707820" cy="4525963"/>
          </a:xfrm>
        </p:spPr>
        <p:txBody>
          <a:bodyPr>
            <a:normAutofit fontScale="62500" lnSpcReduction="20000"/>
          </a:bodyPr>
          <a:lstStyle/>
          <a:p>
            <a:pPr>
              <a:buFont typeface="Arial" panose="020B0604020202020204" pitchFamily="34" charset="0"/>
              <a:buChar char="•"/>
            </a:pPr>
            <a:r>
              <a:rPr lang="en-US" sz="4000" dirty="0"/>
              <a:t>A new section of the RPPR specifically designed to be made publicly available by the agency (analogous to the abstract in the competing application)</a:t>
            </a:r>
          </a:p>
          <a:p>
            <a:pPr>
              <a:buFont typeface="Arial" panose="020B0604020202020204" pitchFamily="34" charset="0"/>
              <a:buChar char="•"/>
            </a:pPr>
            <a:endParaRPr lang="en-US" sz="4000" dirty="0"/>
          </a:p>
          <a:p>
            <a:pPr>
              <a:buFont typeface="Arial" panose="020B0604020202020204" pitchFamily="34" charset="0"/>
              <a:buChar char="•"/>
            </a:pPr>
            <a:r>
              <a:rPr lang="en-US" sz="4000" dirty="0"/>
              <a:t>Reporting in the Outcomes section is limited (by the federal-wide RPPR format) to 8,000 characters</a:t>
            </a:r>
          </a:p>
          <a:p>
            <a:pPr>
              <a:buFont typeface="Arial" panose="020B0604020202020204" pitchFamily="34" charset="0"/>
              <a:buChar char="•"/>
            </a:pPr>
            <a:endParaRPr lang="en-US" sz="4000" dirty="0"/>
          </a:p>
          <a:p>
            <a:pPr>
              <a:buFont typeface="Arial" panose="020B0604020202020204" pitchFamily="34" charset="0"/>
              <a:buChar char="•"/>
            </a:pPr>
            <a:r>
              <a:rPr lang="en-US" sz="4000" dirty="0"/>
              <a:t>The Outcomes should provide a concise summary of the findings of the award written in lay language for the general public</a:t>
            </a:r>
          </a:p>
          <a:p>
            <a:pPr>
              <a:buFont typeface="Arial" panose="020B0604020202020204" pitchFamily="34" charset="0"/>
              <a:buChar char="•"/>
            </a:pPr>
            <a:endParaRPr lang="en-US" sz="4000" dirty="0"/>
          </a:p>
          <a:p>
            <a:pPr>
              <a:buFont typeface="Arial" panose="020B0604020202020204" pitchFamily="34" charset="0"/>
              <a:buChar char="•"/>
            </a:pPr>
            <a:r>
              <a:rPr lang="en-US" sz="4000" dirty="0"/>
              <a:t>In an effort to increase transparency NIH will make the Outcomes data available in </a:t>
            </a:r>
            <a:r>
              <a:rPr lang="en-US" sz="4000" dirty="0" err="1"/>
              <a:t>RePORTER</a:t>
            </a:r>
            <a:endParaRPr lang="en-US" sz="4000" dirty="0"/>
          </a:p>
          <a:p>
            <a:pPr marL="0" indent="0">
              <a:buNone/>
            </a:pPr>
            <a:endParaRPr lang="en-US" sz="4000" dirty="0"/>
          </a:p>
          <a:p>
            <a:pPr marL="0" indent="0">
              <a:buNone/>
            </a:pPr>
            <a:endParaRPr lang="en-US" sz="4000" dirty="0"/>
          </a:p>
        </p:txBody>
      </p:sp>
      <p:sp>
        <p:nvSpPr>
          <p:cNvPr id="6" name="TextBox 5"/>
          <p:cNvSpPr txBox="1"/>
          <p:nvPr/>
        </p:nvSpPr>
        <p:spPr>
          <a:xfrm>
            <a:off x="273269" y="171833"/>
            <a:ext cx="8261131" cy="707886"/>
          </a:xfrm>
          <a:prstGeom prst="rect">
            <a:avLst/>
          </a:prstGeom>
          <a:noFill/>
        </p:spPr>
        <p:txBody>
          <a:bodyPr wrap="square" rtlCol="0">
            <a:spAutoFit/>
          </a:bodyPr>
          <a:lstStyle/>
          <a:p>
            <a:pPr algn="ctr"/>
            <a:r>
              <a:rPr lang="en-US" sz="4000" dirty="0">
                <a:solidFill>
                  <a:srgbClr val="0070C0"/>
                </a:solidFill>
              </a:rPr>
              <a:t>Requirements for Project Outcomes </a:t>
            </a:r>
          </a:p>
        </p:txBody>
      </p:sp>
      <p:sp>
        <p:nvSpPr>
          <p:cNvPr id="4" name="TextBox 3"/>
          <p:cNvSpPr txBox="1"/>
          <p:nvPr/>
        </p:nvSpPr>
        <p:spPr>
          <a:xfrm>
            <a:off x="4314199" y="6368534"/>
            <a:ext cx="3649588" cy="276999"/>
          </a:xfrm>
          <a:prstGeom prst="rect">
            <a:avLst/>
          </a:prstGeom>
          <a:noFill/>
        </p:spPr>
        <p:txBody>
          <a:bodyPr wrap="square" rtlCol="0">
            <a:spAutoFit/>
          </a:bodyPr>
          <a:lstStyle/>
          <a:p>
            <a:r>
              <a:rPr lang="en-US" sz="1200" dirty="0"/>
              <a:t>See Extramural Nexus – </a:t>
            </a:r>
            <a:r>
              <a:rPr lang="en-US" sz="1200" dirty="0">
                <a:hlinkClick r:id="rId3"/>
              </a:rPr>
              <a:t>Open Mike posted 02/01/17</a:t>
            </a:r>
            <a:endParaRPr lang="en-US" sz="1200" dirty="0"/>
          </a:p>
        </p:txBody>
      </p:sp>
    </p:spTree>
    <p:extLst>
      <p:ext uri="{BB962C8B-B14F-4D97-AF65-F5344CB8AC3E}">
        <p14:creationId xmlns:p14="http://schemas.microsoft.com/office/powerpoint/2010/main" val="618596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79" y="0"/>
            <a:ext cx="8424041" cy="854508"/>
          </a:xfrm>
        </p:spPr>
        <p:txBody>
          <a:bodyPr>
            <a:noAutofit/>
          </a:bodyPr>
          <a:lstStyle/>
          <a:p>
            <a:r>
              <a:rPr lang="en-US" sz="4000" dirty="0">
                <a:solidFill>
                  <a:srgbClr val="0070C0"/>
                </a:solidFill>
              </a:rPr>
              <a:t>Final RPPR Additional Materials (FRAM)</a:t>
            </a:r>
          </a:p>
        </p:txBody>
      </p:sp>
      <p:pic>
        <p:nvPicPr>
          <p:cNvPr id="6" name="Picture 5" descr="This is an image of FRAM that highlights: the textbox where the PI is to include revised outcomes that will be publically available in RePorter; the upload button; and, and important note that only the SO can submit the FRAM/IRAM."/>
          <p:cNvPicPr>
            <a:picLocks noChangeAspect="1"/>
          </p:cNvPicPr>
          <p:nvPr/>
        </p:nvPicPr>
        <p:blipFill>
          <a:blip r:embed="rId3"/>
          <a:stretch>
            <a:fillRect/>
          </a:stretch>
        </p:blipFill>
        <p:spPr>
          <a:xfrm>
            <a:off x="0" y="1125105"/>
            <a:ext cx="9144000" cy="4607789"/>
          </a:xfrm>
          <a:prstGeom prst="rect">
            <a:avLst/>
          </a:prstGeom>
        </p:spPr>
      </p:pic>
      <p:pic>
        <p:nvPicPr>
          <p:cNvPr id="7" name="Picture 6"/>
          <p:cNvPicPr>
            <a:picLocks noChangeAspect="1"/>
          </p:cNvPicPr>
          <p:nvPr/>
        </p:nvPicPr>
        <p:blipFill>
          <a:blip r:embed="rId4"/>
          <a:stretch>
            <a:fillRect/>
          </a:stretch>
        </p:blipFill>
        <p:spPr>
          <a:xfrm>
            <a:off x="0" y="5732894"/>
            <a:ext cx="5410200" cy="561975"/>
          </a:xfrm>
          <a:prstGeom prst="rect">
            <a:avLst/>
          </a:prstGeom>
        </p:spPr>
      </p:pic>
    </p:spTree>
    <p:extLst>
      <p:ext uri="{BB962C8B-B14F-4D97-AF65-F5344CB8AC3E}">
        <p14:creationId xmlns:p14="http://schemas.microsoft.com/office/powerpoint/2010/main" val="1455544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74943"/>
            <a:ext cx="8229600" cy="991159"/>
          </a:xfrm>
        </p:spPr>
        <p:txBody>
          <a:bodyPr>
            <a:noAutofit/>
          </a:bodyPr>
          <a:lstStyle/>
          <a:p>
            <a:r>
              <a:rPr lang="en-US" sz="4000" dirty="0">
                <a:solidFill>
                  <a:srgbClr val="0070C0"/>
                </a:solidFill>
              </a:rPr>
              <a:t/>
            </a:r>
            <a:br>
              <a:rPr lang="en-US" sz="4000" dirty="0">
                <a:solidFill>
                  <a:srgbClr val="0070C0"/>
                </a:solidFill>
              </a:rPr>
            </a:br>
            <a:r>
              <a:rPr lang="en-US" dirty="0">
                <a:solidFill>
                  <a:srgbClr val="0070C0"/>
                </a:solidFill>
              </a:rPr>
              <a:t>Interim-RPPR (I-RPPR) </a:t>
            </a:r>
          </a:p>
        </p:txBody>
      </p:sp>
      <p:sp>
        <p:nvSpPr>
          <p:cNvPr id="4" name="Content Placeholder 3"/>
          <p:cNvSpPr>
            <a:spLocks noGrp="1"/>
          </p:cNvSpPr>
          <p:nvPr>
            <p:ph sz="half" idx="2"/>
          </p:nvPr>
        </p:nvSpPr>
        <p:spPr>
          <a:xfrm>
            <a:off x="147145" y="1555531"/>
            <a:ext cx="8755117" cy="4204138"/>
          </a:xfrm>
        </p:spPr>
        <p:txBody>
          <a:bodyPr>
            <a:normAutofit/>
          </a:bodyPr>
          <a:lstStyle/>
          <a:p>
            <a:pPr marL="461963" indent="-461963"/>
            <a:r>
              <a:rPr lang="en-US" sz="3200" dirty="0"/>
              <a:t>Effective February 9, 2017</a:t>
            </a:r>
          </a:p>
          <a:p>
            <a:pPr marL="461963" indent="-461963"/>
            <a:endParaRPr lang="en-US" sz="3200" dirty="0"/>
          </a:p>
          <a:p>
            <a:pPr marL="461963" indent="-461963"/>
            <a:r>
              <a:rPr lang="en-US" sz="3200" dirty="0"/>
              <a:t>Submit I-RPPR while a renewal application </a:t>
            </a:r>
          </a:p>
          <a:p>
            <a:pPr marL="461963" indent="0">
              <a:buNone/>
            </a:pPr>
            <a:r>
              <a:rPr lang="en-US" sz="3200" dirty="0"/>
              <a:t>(Type 2) is under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p>
          <a:p>
            <a:pPr marL="457200" lvl="1" indent="-457200">
              <a:spcBef>
                <a:spcPts val="0"/>
              </a:spcBef>
              <a:spcAft>
                <a:spcPts val="1000"/>
              </a:spcAft>
              <a:buClr>
                <a:schemeClr val="tx1"/>
              </a:buClr>
              <a:buFont typeface="Arial" panose="020B0604020202020204" pitchFamily="34" charset="0"/>
              <a:buChar char="•"/>
            </a:pPr>
            <a:r>
              <a:rPr lang="en-US" sz="3200" dirty="0"/>
              <a:t>Like the Final-RPPR, recipients are required to report on Project Outcomes in the I-RPPR.</a:t>
            </a:r>
          </a:p>
          <a:p>
            <a:pPr marL="457200" lvl="1" indent="-457200">
              <a:spcBef>
                <a:spcPts val="0"/>
              </a:spcBef>
              <a:spcAft>
                <a:spcPts val="1000"/>
              </a:spcAft>
              <a:buClr>
                <a:schemeClr val="tx1"/>
              </a:buClr>
              <a:buFont typeface="Arial" panose="020B0604020202020204" pitchFamily="34" charset="0"/>
              <a:buChar char="•"/>
            </a:pPr>
            <a:endParaRPr lang="en-US" sz="2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TextBox 5"/>
          <p:cNvSpPr txBox="1"/>
          <p:nvPr/>
        </p:nvSpPr>
        <p:spPr>
          <a:xfrm>
            <a:off x="4524703" y="6326042"/>
            <a:ext cx="3510455" cy="307777"/>
          </a:xfrm>
          <a:prstGeom prst="rect">
            <a:avLst/>
          </a:prstGeom>
          <a:noFill/>
        </p:spPr>
        <p:txBody>
          <a:bodyPr wrap="square" rtlCol="0">
            <a:spAutoFit/>
          </a:bodyPr>
          <a:lstStyle/>
          <a:p>
            <a:r>
              <a:rPr lang="en-US" sz="1400" dirty="0"/>
              <a:t>See </a:t>
            </a:r>
            <a:r>
              <a:rPr lang="en-US" sz="1400" dirty="0">
                <a:hlinkClick r:id="rId3"/>
              </a:rPr>
              <a:t>NOT-OD-17-037</a:t>
            </a:r>
            <a:r>
              <a:rPr lang="en-US" sz="1400" dirty="0"/>
              <a:t> for more information.</a:t>
            </a:r>
          </a:p>
        </p:txBody>
      </p:sp>
    </p:spTree>
    <p:extLst>
      <p:ext uri="{BB962C8B-B14F-4D97-AF65-F5344CB8AC3E}">
        <p14:creationId xmlns:p14="http://schemas.microsoft.com/office/powerpoint/2010/main" val="2239246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738" y="237218"/>
            <a:ext cx="8975835" cy="769441"/>
          </a:xfrm>
          <a:prstGeom prst="rect">
            <a:avLst/>
          </a:prstGeom>
          <a:noFill/>
        </p:spPr>
        <p:txBody>
          <a:bodyPr wrap="square" rtlCol="0">
            <a:spAutoFit/>
          </a:bodyPr>
          <a:lstStyle/>
          <a:p>
            <a:pPr algn="ctr"/>
            <a:r>
              <a:rPr lang="en-US" sz="4400" dirty="0">
                <a:solidFill>
                  <a:srgbClr val="0070C0"/>
                </a:solidFill>
              </a:rPr>
              <a:t>Do I Submit a F-RPPR or I-RPPR?</a:t>
            </a:r>
          </a:p>
        </p:txBody>
      </p:sp>
      <p:pic>
        <p:nvPicPr>
          <p:cNvPr id="7" name="Picture 6" descr="This is an image that communicates three scenarios that identify when a F-RPPR or I-RPPR are due.  These scenarios are described in NOT-OD-17-037. https://grants.nih.gov/grants/guide/notice-files/NOT-OD-17-037.html"/>
          <p:cNvPicPr>
            <a:picLocks noChangeAspect="1"/>
          </p:cNvPicPr>
          <p:nvPr/>
        </p:nvPicPr>
        <p:blipFill>
          <a:blip r:embed="rId3"/>
          <a:stretch>
            <a:fillRect/>
          </a:stretch>
        </p:blipFill>
        <p:spPr>
          <a:xfrm>
            <a:off x="78965" y="1689055"/>
            <a:ext cx="9011250" cy="3954220"/>
          </a:xfrm>
          <a:prstGeom prst="rect">
            <a:avLst/>
          </a:prstGeom>
        </p:spPr>
      </p:pic>
    </p:spTree>
    <p:extLst>
      <p:ext uri="{BB962C8B-B14F-4D97-AF65-F5344CB8AC3E}">
        <p14:creationId xmlns:p14="http://schemas.microsoft.com/office/powerpoint/2010/main" val="3093271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rmAutofit fontScale="90000"/>
          </a:bodyPr>
          <a:lstStyle/>
          <a:p>
            <a:r>
              <a:rPr lang="en-US" dirty="0">
                <a:solidFill>
                  <a:schemeClr val="accent1"/>
                </a:solidFill>
                <a:cs typeface="Arial" panose="020B0604020202020204" pitchFamily="34" charset="0"/>
              </a:rPr>
              <a:t>Final  Federal Financial Report (Final FFR)</a:t>
            </a:r>
          </a:p>
        </p:txBody>
      </p:sp>
      <p:sp>
        <p:nvSpPr>
          <p:cNvPr id="4" name="Rectangle 3"/>
          <p:cNvSpPr/>
          <p:nvPr/>
        </p:nvSpPr>
        <p:spPr>
          <a:xfrm>
            <a:off x="401052" y="1611561"/>
            <a:ext cx="8492451" cy="3493457"/>
          </a:xfrm>
          <a:prstGeom prst="rect">
            <a:avLst/>
          </a:prstGeom>
        </p:spPr>
        <p:txBody>
          <a:bodyPr wrap="square">
            <a:spAutoFit/>
          </a:bodyPr>
          <a:lstStyle/>
          <a:p>
            <a:pPr marL="342900" indent="-342900" fontAlgn="auto">
              <a:spcBef>
                <a:spcPct val="20000"/>
              </a:spcBef>
              <a:spcAft>
                <a:spcPts val="0"/>
              </a:spcAft>
              <a:buFontTx/>
              <a:buChar char="•"/>
              <a:defRPr/>
            </a:pPr>
            <a:endParaRPr lang="en-US" sz="2400" dirty="0">
              <a:latin typeface="+mj-lt"/>
              <a:cs typeface="Arial" pitchFamily="34" charset="0"/>
            </a:endParaRPr>
          </a:p>
          <a:p>
            <a:pPr algn="l" fontAlgn="auto">
              <a:lnSpc>
                <a:spcPct val="80000"/>
              </a:lnSpc>
              <a:spcBef>
                <a:spcPct val="20000"/>
              </a:spcBef>
              <a:spcAft>
                <a:spcPts val="800"/>
              </a:spcAft>
              <a:defRPr/>
            </a:pPr>
            <a:r>
              <a:rPr lang="en-US" sz="2400" dirty="0">
                <a:latin typeface="+mj-lt"/>
                <a:cs typeface="Arial" pitchFamily="34" charset="0"/>
              </a:rPr>
              <a:t>At time of closeout, ensure there are no discrepancies in reporting between: </a:t>
            </a:r>
          </a:p>
          <a:p>
            <a:pPr algn="l" fontAlgn="auto">
              <a:lnSpc>
                <a:spcPct val="80000"/>
              </a:lnSpc>
              <a:spcBef>
                <a:spcPct val="20000"/>
              </a:spcBef>
              <a:spcAft>
                <a:spcPts val="800"/>
              </a:spcAft>
              <a:defRPr/>
            </a:pPr>
            <a:endParaRPr lang="en-US" sz="2400" dirty="0">
              <a:latin typeface="+mj-lt"/>
              <a:cs typeface="Arial" pitchFamily="34" charset="0"/>
            </a:endParaRPr>
          </a:p>
          <a:p>
            <a:pPr marL="800100" lvl="1" indent="-342900" algn="l" fontAlgn="auto">
              <a:lnSpc>
                <a:spcPct val="80000"/>
              </a:lnSpc>
              <a:spcBef>
                <a:spcPct val="20000"/>
              </a:spcBef>
              <a:spcAft>
                <a:spcPts val="800"/>
              </a:spcAft>
              <a:buFont typeface="Courier New" panose="02070309020205020404" pitchFamily="49" charset="0"/>
              <a:buChar char="o"/>
              <a:defRPr/>
            </a:pPr>
            <a:r>
              <a:rPr lang="en-US" sz="2400" dirty="0">
                <a:latin typeface="+mj-lt"/>
                <a:cs typeface="Arial" pitchFamily="34" charset="0"/>
              </a:rPr>
              <a:t>Final FFR </a:t>
            </a:r>
            <a:r>
              <a:rPr lang="en-US" sz="2400" i="1" dirty="0">
                <a:latin typeface="+mj-lt"/>
                <a:cs typeface="Arial" pitchFamily="34" charset="0"/>
              </a:rPr>
              <a:t>expenditure </a:t>
            </a:r>
            <a:r>
              <a:rPr lang="en-US" sz="2400" dirty="0">
                <a:latin typeface="+mj-lt"/>
                <a:cs typeface="Arial" pitchFamily="34" charset="0"/>
              </a:rPr>
              <a:t>data (in eRA Commons) and</a:t>
            </a:r>
          </a:p>
          <a:p>
            <a:pPr lvl="1" algn="l" fontAlgn="auto">
              <a:lnSpc>
                <a:spcPct val="80000"/>
              </a:lnSpc>
              <a:spcBef>
                <a:spcPct val="20000"/>
              </a:spcBef>
              <a:spcAft>
                <a:spcPts val="800"/>
              </a:spcAft>
              <a:defRPr/>
            </a:pPr>
            <a:endParaRPr lang="en-US" sz="2400" dirty="0">
              <a:latin typeface="+mj-lt"/>
              <a:cs typeface="Arial" pitchFamily="34" charset="0"/>
            </a:endParaRPr>
          </a:p>
          <a:p>
            <a:pPr marL="800100" lvl="1" indent="-342900" algn="l" fontAlgn="auto">
              <a:lnSpc>
                <a:spcPct val="80000"/>
              </a:lnSpc>
              <a:spcBef>
                <a:spcPct val="20000"/>
              </a:spcBef>
              <a:spcAft>
                <a:spcPts val="800"/>
              </a:spcAft>
              <a:buFont typeface="Courier New" panose="02070309020205020404" pitchFamily="49" charset="0"/>
              <a:buChar char="o"/>
              <a:defRPr/>
            </a:pPr>
            <a:r>
              <a:rPr lang="en-US" sz="2400" dirty="0">
                <a:latin typeface="+mj-lt"/>
                <a:cs typeface="Arial" pitchFamily="34" charset="0"/>
              </a:rPr>
              <a:t>FFR </a:t>
            </a:r>
            <a:r>
              <a:rPr lang="en-US" sz="2400" i="1" dirty="0">
                <a:latin typeface="+mj-lt"/>
                <a:cs typeface="Arial" pitchFamily="34" charset="0"/>
              </a:rPr>
              <a:t>cash transaction </a:t>
            </a:r>
            <a:r>
              <a:rPr lang="en-US" sz="2400" dirty="0">
                <a:latin typeface="+mj-lt"/>
                <a:cs typeface="Arial" pitchFamily="34" charset="0"/>
              </a:rPr>
              <a:t>data (in PMS)</a:t>
            </a:r>
          </a:p>
          <a:p>
            <a:pPr marL="800100" lvl="1" indent="-342900" algn="l" fontAlgn="auto">
              <a:lnSpc>
                <a:spcPct val="80000"/>
              </a:lnSpc>
              <a:spcBef>
                <a:spcPct val="20000"/>
              </a:spcBef>
              <a:spcAft>
                <a:spcPts val="800"/>
              </a:spcAft>
              <a:buFont typeface="Courier New" panose="02070309020205020404" pitchFamily="49" charset="0"/>
              <a:buChar char="o"/>
              <a:defRPr/>
            </a:pPr>
            <a:endParaRPr lang="en-US" sz="2400" dirty="0">
              <a:latin typeface="+mj-lt"/>
              <a:cs typeface="Arial" pitchFamily="34" charset="0"/>
            </a:endParaRPr>
          </a:p>
        </p:txBody>
      </p:sp>
    </p:spTree>
    <p:extLst>
      <p:ext uri="{BB962C8B-B14F-4D97-AF65-F5344CB8AC3E}">
        <p14:creationId xmlns:p14="http://schemas.microsoft.com/office/powerpoint/2010/main" val="2949959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rmAutofit/>
          </a:bodyPr>
          <a:lstStyle/>
          <a:p>
            <a:r>
              <a:rPr lang="en-US" dirty="0">
                <a:solidFill>
                  <a:schemeClr val="accent1"/>
                </a:solidFill>
                <a:cs typeface="Arial" panose="020B0604020202020204" pitchFamily="34" charset="0"/>
              </a:rPr>
              <a:t>Financial Reporting Reminder</a:t>
            </a:r>
          </a:p>
        </p:txBody>
      </p:sp>
      <p:sp>
        <p:nvSpPr>
          <p:cNvPr id="4" name="Rectangle 3"/>
          <p:cNvSpPr/>
          <p:nvPr/>
        </p:nvSpPr>
        <p:spPr>
          <a:xfrm>
            <a:off x="98096" y="1377160"/>
            <a:ext cx="9045904" cy="5109091"/>
          </a:xfrm>
          <a:prstGeom prst="rect">
            <a:avLst/>
          </a:prstGeom>
        </p:spPr>
        <p:txBody>
          <a:bodyPr wrap="square">
            <a:spAutoFit/>
          </a:bodyPr>
          <a:lstStyle/>
          <a:p>
            <a:pPr algn="l" fontAlgn="auto">
              <a:lnSpc>
                <a:spcPct val="80000"/>
              </a:lnSpc>
              <a:spcBef>
                <a:spcPct val="20000"/>
              </a:spcBef>
              <a:spcAft>
                <a:spcPts val="800"/>
              </a:spcAft>
              <a:defRPr/>
            </a:pPr>
            <a:endParaRPr lang="en-US" sz="2600" dirty="0">
              <a:latin typeface="+mj-lt"/>
              <a:cs typeface="Arial" pitchFamily="34" charset="0"/>
            </a:endParaRPr>
          </a:p>
          <a:p>
            <a:pPr marL="342900" indent="-342900" algn="l" fontAlgn="auto">
              <a:lnSpc>
                <a:spcPct val="80000"/>
              </a:lnSpc>
              <a:spcBef>
                <a:spcPct val="20000"/>
              </a:spcBef>
              <a:spcAft>
                <a:spcPts val="800"/>
              </a:spcAft>
              <a:buFontTx/>
              <a:buChar char="•"/>
              <a:defRPr/>
            </a:pPr>
            <a:r>
              <a:rPr lang="en-US" sz="2600" dirty="0">
                <a:latin typeface="+mj-lt"/>
                <a:cs typeface="Arial" pitchFamily="34" charset="0"/>
              </a:rPr>
              <a:t>Failure to submit an acceptable final FFR in a timely manner may result in disallowed costs or federal debt</a:t>
            </a:r>
          </a:p>
          <a:p>
            <a:pPr marL="800100" lvl="1" indent="-342900" algn="l" fontAlgn="auto">
              <a:lnSpc>
                <a:spcPct val="80000"/>
              </a:lnSpc>
              <a:spcBef>
                <a:spcPct val="20000"/>
              </a:spcBef>
              <a:spcAft>
                <a:spcPts val="800"/>
              </a:spcAft>
              <a:buFont typeface="Courier New" panose="02070309020205020404" pitchFamily="49" charset="0"/>
              <a:buChar char="o"/>
              <a:defRPr/>
            </a:pPr>
            <a:r>
              <a:rPr lang="en-US" sz="2600" dirty="0">
                <a:latin typeface="+mj-lt"/>
                <a:cs typeface="Arial" pitchFamily="34" charset="0"/>
              </a:rPr>
              <a:t>If a recipient fails to submit a final FFR expenditure data report:</a:t>
            </a:r>
          </a:p>
          <a:p>
            <a:pPr marL="1257300" lvl="2" indent="-342900" algn="l" fontAlgn="auto">
              <a:lnSpc>
                <a:spcPct val="80000"/>
              </a:lnSpc>
              <a:spcBef>
                <a:spcPct val="20000"/>
              </a:spcBef>
              <a:spcAft>
                <a:spcPts val="800"/>
              </a:spcAft>
              <a:buClr>
                <a:schemeClr val="accent4"/>
              </a:buClr>
              <a:buFont typeface="Arial" panose="020B0604020202020204" pitchFamily="34" charset="0"/>
              <a:buChar char="•"/>
              <a:defRPr/>
            </a:pPr>
            <a:r>
              <a:rPr lang="en-US" sz="2600" dirty="0">
                <a:latin typeface="+mj-lt"/>
                <a:cs typeface="Arial" pitchFamily="34" charset="0"/>
              </a:rPr>
              <a:t>NIH must use the last recorded quarterly cash disbursement level</a:t>
            </a:r>
          </a:p>
          <a:p>
            <a:pPr marL="800100" lvl="1" indent="-342900" algn="l" fontAlgn="auto">
              <a:lnSpc>
                <a:spcPct val="80000"/>
              </a:lnSpc>
              <a:spcBef>
                <a:spcPct val="20000"/>
              </a:spcBef>
              <a:spcAft>
                <a:spcPts val="800"/>
              </a:spcAft>
              <a:buFont typeface="Courier New" panose="02070309020205020404" pitchFamily="49" charset="0"/>
              <a:buChar char="o"/>
              <a:defRPr/>
            </a:pPr>
            <a:r>
              <a:rPr lang="en-US" sz="2600" dirty="0">
                <a:latin typeface="+mj-lt"/>
                <a:cs typeface="Arial" pitchFamily="34" charset="0"/>
              </a:rPr>
              <a:t>If the final FFR expenditure data does not match the amount reported on last FFR cash disbursement report to PMS:</a:t>
            </a:r>
          </a:p>
          <a:p>
            <a:pPr marL="1257300" lvl="2" indent="-342900" algn="l" fontAlgn="auto">
              <a:lnSpc>
                <a:spcPct val="80000"/>
              </a:lnSpc>
              <a:spcBef>
                <a:spcPct val="20000"/>
              </a:spcBef>
              <a:spcAft>
                <a:spcPts val="800"/>
              </a:spcAft>
              <a:buClr>
                <a:schemeClr val="accent4"/>
              </a:buClr>
              <a:buFont typeface="Arial" panose="020B0604020202020204" pitchFamily="34" charset="0"/>
              <a:buChar char="•"/>
              <a:defRPr/>
            </a:pPr>
            <a:r>
              <a:rPr lang="en-US" sz="2600" dirty="0">
                <a:latin typeface="+mj-lt"/>
                <a:cs typeface="Arial" pitchFamily="34" charset="0"/>
              </a:rPr>
              <a:t>NIH must use the lower amount - results in federal debt</a:t>
            </a:r>
          </a:p>
          <a:p>
            <a:pPr marL="342900" indent="-342900" fontAlgn="auto">
              <a:spcBef>
                <a:spcPct val="20000"/>
              </a:spcBef>
              <a:spcAft>
                <a:spcPts val="0"/>
              </a:spcAft>
              <a:buFontTx/>
              <a:buChar char="•"/>
              <a:defRPr/>
            </a:pPr>
            <a:endParaRPr lang="en-US" sz="2600" dirty="0">
              <a:latin typeface="+mj-lt"/>
              <a:cs typeface="Arial" pitchFamily="34" charset="0"/>
            </a:endParaRPr>
          </a:p>
        </p:txBody>
      </p:sp>
      <p:sp>
        <p:nvSpPr>
          <p:cNvPr id="6" name="TextBox 5">
            <a:extLst>
              <a:ext uri="{FF2B5EF4-FFF2-40B4-BE49-F238E27FC236}">
                <a16:creationId xmlns:a16="http://schemas.microsoft.com/office/drawing/2014/main" id="{9C04A6AB-4FC1-4D77-9A92-5A21EF50A7C7}"/>
              </a:ext>
            </a:extLst>
          </p:cNvPr>
          <p:cNvSpPr txBox="1"/>
          <p:nvPr/>
        </p:nvSpPr>
        <p:spPr>
          <a:xfrm>
            <a:off x="4524703" y="6326042"/>
            <a:ext cx="3510455" cy="307777"/>
          </a:xfrm>
          <a:prstGeom prst="rect">
            <a:avLst/>
          </a:prstGeom>
          <a:noFill/>
        </p:spPr>
        <p:txBody>
          <a:bodyPr wrap="square" rtlCol="0">
            <a:spAutoFit/>
          </a:bodyPr>
          <a:lstStyle/>
          <a:p>
            <a:r>
              <a:rPr lang="en-US" sz="1400" dirty="0"/>
              <a:t>See </a:t>
            </a:r>
            <a:r>
              <a:rPr lang="en-US" sz="1400" dirty="0">
                <a:hlinkClick r:id="rId3"/>
              </a:rPr>
              <a:t>Section 8.6.1 </a:t>
            </a:r>
            <a:r>
              <a:rPr lang="en-US" sz="1400" dirty="0"/>
              <a:t>NIH Grants Policy Statement</a:t>
            </a:r>
          </a:p>
        </p:txBody>
      </p:sp>
    </p:spTree>
    <p:extLst>
      <p:ext uri="{BB962C8B-B14F-4D97-AF65-F5344CB8AC3E}">
        <p14:creationId xmlns:p14="http://schemas.microsoft.com/office/powerpoint/2010/main" val="3439039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1CC27E-10D1-494F-AF74-B2FCB1845AE4}"/>
              </a:ext>
            </a:extLst>
          </p:cNvPr>
          <p:cNvSpPr>
            <a:spLocks noGrp="1"/>
          </p:cNvSpPr>
          <p:nvPr>
            <p:ph idx="1"/>
          </p:nvPr>
        </p:nvSpPr>
        <p:spPr/>
        <p:txBody>
          <a:bodyPr>
            <a:normAutofit fontScale="70000" lnSpcReduction="20000"/>
          </a:bodyPr>
          <a:lstStyle/>
          <a:p>
            <a:pPr marL="0" indent="0">
              <a:buNone/>
            </a:pPr>
            <a:r>
              <a:rPr lang="en-US" sz="3700" dirty="0">
                <a:hlinkClick r:id="rId2"/>
              </a:rPr>
              <a:t>Section 8.6.3 </a:t>
            </a:r>
            <a:r>
              <a:rPr lang="en-US" sz="3700" dirty="0"/>
              <a:t>NIH Grants Policy Statement</a:t>
            </a:r>
          </a:p>
          <a:p>
            <a:pPr marL="0" indent="0">
              <a:buNone/>
            </a:pPr>
            <a:endParaRPr lang="en-US" sz="2100" dirty="0"/>
          </a:p>
          <a:p>
            <a:pPr marL="0" indent="0" algn="just">
              <a:buNone/>
            </a:pPr>
            <a:r>
              <a:rPr lang="en-US" dirty="0"/>
              <a:t>The recipient must submit a Final Invention Statement and Certification (</a:t>
            </a:r>
            <a:r>
              <a:rPr lang="en-US" dirty="0">
                <a:hlinkClick r:id="rId2"/>
              </a:rPr>
              <a:t>HHS 568</a:t>
            </a:r>
            <a:r>
              <a:rPr lang="en-US" dirty="0"/>
              <a:t>), whether or not the funded project results in any subject inventions, and whether or not inventions were previously reported.  The HHS 568 must list all inventions that were conceived or first actually reduced to practice during the course of work under the project, and it must be signed by an AOR.  If there were no inventions, the form must indicate “None.”  For questions, the recipient should contact the NIH awarding IC for specific instructions.</a:t>
            </a:r>
          </a:p>
          <a:p>
            <a:pPr marL="0" indent="0" algn="just">
              <a:buNone/>
            </a:pPr>
            <a:endParaRPr lang="en-US" sz="2100" dirty="0"/>
          </a:p>
          <a:p>
            <a:pPr marL="0" indent="0" algn="just">
              <a:buNone/>
            </a:pPr>
            <a:r>
              <a:rPr lang="en-US" dirty="0"/>
              <a:t>When invention reporting is required, the HHS 568 does not relieve the responsible party of the obligation to assure that all inventions are promptly and fully reported directly to the NIH, as required by the terms of award.</a:t>
            </a:r>
          </a:p>
        </p:txBody>
      </p:sp>
      <p:sp>
        <p:nvSpPr>
          <p:cNvPr id="5" name="Title 1">
            <a:extLst>
              <a:ext uri="{FF2B5EF4-FFF2-40B4-BE49-F238E27FC236}">
                <a16:creationId xmlns:a16="http://schemas.microsoft.com/office/drawing/2014/main" id="{57D9EB21-9C66-44B0-B3F0-CF9BEFBC2CFF}"/>
              </a:ext>
            </a:extLst>
          </p:cNvPr>
          <p:cNvSpPr>
            <a:spLocks noGrp="1"/>
          </p:cNvSpPr>
          <p:nvPr>
            <p:ph type="title"/>
          </p:nvPr>
        </p:nvSpPr>
        <p:spPr>
          <a:xfrm>
            <a:off x="457200" y="274638"/>
            <a:ext cx="8229600" cy="1143000"/>
          </a:xfrm>
        </p:spPr>
        <p:txBody>
          <a:bodyPr>
            <a:noAutofit/>
          </a:bodyPr>
          <a:lstStyle/>
          <a:p>
            <a:r>
              <a:rPr lang="en-US" dirty="0">
                <a:solidFill>
                  <a:srgbClr val="0070C0"/>
                </a:solidFill>
              </a:rPr>
              <a:t>Final Invention Statement and Certification</a:t>
            </a:r>
            <a:endParaRPr lang="en-US" dirty="0"/>
          </a:p>
        </p:txBody>
      </p:sp>
    </p:spTree>
    <p:extLst>
      <p:ext uri="{BB962C8B-B14F-4D97-AF65-F5344CB8AC3E}">
        <p14:creationId xmlns:p14="http://schemas.microsoft.com/office/powerpoint/2010/main" val="268862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92163"/>
          </a:xfrm>
        </p:spPr>
        <p:txBody>
          <a:bodyPr>
            <a:normAutofit/>
          </a:bodyPr>
          <a:lstStyle/>
          <a:p>
            <a:r>
              <a:rPr lang="en-US" dirty="0">
                <a:solidFill>
                  <a:srgbClr val="0070C0"/>
                </a:solidFill>
              </a:rPr>
              <a:t>Section I – Award Data</a:t>
            </a:r>
          </a:p>
        </p:txBody>
      </p:sp>
      <p:sp>
        <p:nvSpPr>
          <p:cNvPr id="3" name="TextBox 2" descr="Section 1 - Award Data of the NoA states, &quot;Recommended future year total cost support, subject to the availability of funds and satisfactory progress of the project.&quot;"/>
          <p:cNvSpPr txBox="1"/>
          <p:nvPr/>
        </p:nvSpPr>
        <p:spPr>
          <a:xfrm>
            <a:off x="281590" y="1277888"/>
            <a:ext cx="8575289" cy="1569660"/>
          </a:xfrm>
          <a:prstGeom prst="rect">
            <a:avLst/>
          </a:prstGeom>
          <a:noFill/>
        </p:spPr>
        <p:txBody>
          <a:bodyPr wrap="square" rtlCol="0">
            <a:spAutoFit/>
          </a:bodyPr>
          <a:lstStyle/>
          <a:p>
            <a:r>
              <a:rPr lang="en-US" sz="3200" dirty="0"/>
              <a:t>Recommended future year total cost support, subject to the availability of funds and satisfactory progress of the project.</a:t>
            </a:r>
          </a:p>
        </p:txBody>
      </p:sp>
      <p:sp>
        <p:nvSpPr>
          <p:cNvPr id="4" name="Rectangle 3"/>
          <p:cNvSpPr/>
          <p:nvPr/>
        </p:nvSpPr>
        <p:spPr>
          <a:xfrm>
            <a:off x="211895" y="1130643"/>
            <a:ext cx="8714678" cy="1710804"/>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11895" y="3083442"/>
            <a:ext cx="8711913" cy="3046988"/>
          </a:xfrm>
          <a:prstGeom prst="rect">
            <a:avLst/>
          </a:prstGeom>
          <a:noFill/>
          <a:ln w="19050">
            <a:solidFill>
              <a:srgbClr val="C00000"/>
            </a:solidFill>
          </a:ln>
        </p:spPr>
        <p:txBody>
          <a:bodyPr wrap="square" rtlCol="0">
            <a:spAutoFit/>
          </a:bodyPr>
          <a:lstStyle/>
          <a:p>
            <a:r>
              <a:rPr lang="en-US" sz="3200" dirty="0">
                <a:solidFill>
                  <a:srgbClr val="C00000"/>
                </a:solidFill>
                <a:hlinkClick r:id="rId3"/>
              </a:rPr>
              <a:t>NOT-OD-20-003</a:t>
            </a:r>
            <a:r>
              <a:rPr lang="en-US" sz="3200" dirty="0">
                <a:solidFill>
                  <a:srgbClr val="C00000"/>
                </a:solidFill>
              </a:rPr>
              <a:t>: NIH Operates Under a Continuing Resolution: </a:t>
            </a:r>
            <a:r>
              <a:rPr lang="en-US" sz="3200" dirty="0"/>
              <a:t>NIH will issue non-competing awards at a level </a:t>
            </a:r>
            <a:r>
              <a:rPr lang="en-US" sz="3200" u="sng" dirty="0"/>
              <a:t>below</a:t>
            </a:r>
            <a:r>
              <a:rPr lang="en-US" sz="3200" dirty="0"/>
              <a:t> that indicated on the most recent </a:t>
            </a:r>
            <a:r>
              <a:rPr lang="en-US" sz="3200" dirty="0" err="1"/>
              <a:t>NoA</a:t>
            </a:r>
            <a:r>
              <a:rPr lang="en-US" sz="3200" dirty="0"/>
              <a:t> (generally up to 90% of the previously committed level). Upward adjustments will be considered after FY20 appropriations are enacted.</a:t>
            </a:r>
            <a:endParaRPr lang="en-US" sz="3200" dirty="0">
              <a:solidFill>
                <a:srgbClr val="C00000"/>
              </a:solidFill>
            </a:endParaRPr>
          </a:p>
        </p:txBody>
      </p:sp>
    </p:spTree>
    <p:extLst>
      <p:ext uri="{BB962C8B-B14F-4D97-AF65-F5344CB8AC3E}">
        <p14:creationId xmlns:p14="http://schemas.microsoft.com/office/powerpoint/2010/main" val="323892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88495"/>
          </a:xfrm>
        </p:spPr>
        <p:txBody>
          <a:bodyPr>
            <a:noAutofit/>
          </a:bodyPr>
          <a:lstStyle/>
          <a:p>
            <a:r>
              <a:rPr lang="en-US" dirty="0">
                <a:solidFill>
                  <a:srgbClr val="0070C0"/>
                </a:solidFill>
              </a:rPr>
              <a:t>Final Invention Statement and Certification</a:t>
            </a:r>
            <a:endParaRPr lang="en-US" dirty="0"/>
          </a:p>
        </p:txBody>
      </p:sp>
      <p:sp>
        <p:nvSpPr>
          <p:cNvPr id="7" name="TextBox 6"/>
          <p:cNvSpPr txBox="1"/>
          <p:nvPr/>
        </p:nvSpPr>
        <p:spPr>
          <a:xfrm>
            <a:off x="4937839" y="6193427"/>
            <a:ext cx="3655828" cy="276999"/>
          </a:xfrm>
          <a:prstGeom prst="rect">
            <a:avLst/>
          </a:prstGeom>
          <a:noFill/>
        </p:spPr>
        <p:txBody>
          <a:bodyPr wrap="square" rtlCol="0">
            <a:spAutoFit/>
          </a:bodyPr>
          <a:lstStyle/>
          <a:p>
            <a:r>
              <a:rPr lang="en-US" sz="1200" dirty="0">
                <a:solidFill>
                  <a:prstClr val="black"/>
                </a:solidFill>
              </a:rPr>
              <a:t>See </a:t>
            </a:r>
            <a:r>
              <a:rPr lang="en-US" sz="1200" u="sng" dirty="0">
                <a:solidFill>
                  <a:prstClr val="black"/>
                </a:solidFill>
                <a:hlinkClick r:id="rId3"/>
              </a:rPr>
              <a:t>NIH Forms and Applications</a:t>
            </a:r>
            <a:r>
              <a:rPr lang="en-US" sz="1200" dirty="0">
                <a:solidFill>
                  <a:prstClr val="black"/>
                </a:solidFill>
              </a:rPr>
              <a:t> for more information</a:t>
            </a:r>
          </a:p>
        </p:txBody>
      </p:sp>
      <p:pic>
        <p:nvPicPr>
          <p:cNvPr id="6" name="Content Placeholder 6" descr="This is a snapshot of the Final Invention Statement and Certification form."/>
          <p:cNvPicPr>
            <a:picLocks noGrp="1"/>
          </p:cNvPicPr>
          <p:nvPr>
            <p:ph sz="half" idx="1"/>
          </p:nvPr>
        </p:nvPicPr>
        <p:blipFill>
          <a:blip r:embed="rId4"/>
          <a:stretch>
            <a:fillRect/>
          </a:stretch>
        </p:blipFill>
        <p:spPr>
          <a:xfrm>
            <a:off x="711329" y="1363132"/>
            <a:ext cx="7975471" cy="4763031"/>
          </a:xfrm>
          <a:prstGeom prst="rect">
            <a:avLst/>
          </a:prstGeom>
        </p:spPr>
      </p:pic>
    </p:spTree>
    <p:extLst>
      <p:ext uri="{BB962C8B-B14F-4D97-AF65-F5344CB8AC3E}">
        <p14:creationId xmlns:p14="http://schemas.microsoft.com/office/powerpoint/2010/main" val="1370951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560"/>
            <a:ext cx="8229600" cy="725214"/>
          </a:xfrm>
        </p:spPr>
        <p:txBody>
          <a:bodyPr>
            <a:normAutofit fontScale="90000"/>
          </a:bodyPr>
          <a:lstStyle/>
          <a:p>
            <a:r>
              <a:rPr lang="en-US" dirty="0">
                <a:solidFill>
                  <a:srgbClr val="0070C0"/>
                </a:solidFill>
              </a:rPr>
              <a:t>Questions?</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3922" y="2205201"/>
            <a:ext cx="264636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99919" y="4931951"/>
            <a:ext cx="4429387" cy="1323439"/>
          </a:xfrm>
          <a:prstGeom prst="rect">
            <a:avLst/>
          </a:prstGeom>
          <a:noFill/>
        </p:spPr>
        <p:txBody>
          <a:bodyPr wrap="square" rtlCol="0">
            <a:spAutoFit/>
          </a:bodyPr>
          <a:lstStyle/>
          <a:p>
            <a:pPr algn="ctr"/>
            <a:endParaRPr lang="en-US" sz="2000" dirty="0">
              <a:hlinkClick r:id="rId4"/>
            </a:endParaRPr>
          </a:p>
          <a:p>
            <a:pPr algn="ctr"/>
            <a:r>
              <a:rPr lang="en-US" sz="2000" dirty="0">
                <a:hlinkClick r:id="rId5"/>
              </a:rPr>
              <a:t>tempchins@mail.nih.gov</a:t>
            </a:r>
            <a:endParaRPr lang="en-US" sz="2000" dirty="0"/>
          </a:p>
          <a:p>
            <a:pPr algn="ctr"/>
            <a:r>
              <a:rPr lang="en-US" sz="2000" dirty="0">
                <a:hlinkClick r:id="rId6"/>
              </a:rPr>
              <a:t>wolfreyc@mail.nih.gov</a:t>
            </a:r>
            <a:endParaRPr lang="en-US" sz="2000" dirty="0"/>
          </a:p>
          <a:p>
            <a:pPr algn="ctr"/>
            <a:endParaRPr lang="en-US" sz="2000" dirty="0"/>
          </a:p>
        </p:txBody>
      </p:sp>
    </p:spTree>
    <p:extLst>
      <p:ext uri="{BB962C8B-B14F-4D97-AF65-F5344CB8AC3E}">
        <p14:creationId xmlns:p14="http://schemas.microsoft.com/office/powerpoint/2010/main" val="4234749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1210303"/>
            <a:ext cx="8612371" cy="2457930"/>
          </a:xfrm>
          <a:ln w="19050">
            <a:solidFill>
              <a:schemeClr val="tx1"/>
            </a:solidFill>
          </a:ln>
        </p:spPr>
        <p:txBody>
          <a:bodyPr>
            <a:normAutofit/>
          </a:bodyPr>
          <a:lstStyle/>
          <a:p>
            <a:r>
              <a:rPr lang="en-US" dirty="0">
                <a:solidFill>
                  <a:srgbClr val="0070C0"/>
                </a:solidFill>
              </a:rPr>
              <a:t>Appendix</a:t>
            </a:r>
            <a:br>
              <a:rPr lang="en-US" dirty="0">
                <a:solidFill>
                  <a:srgbClr val="0070C0"/>
                </a:solidFill>
              </a:rPr>
            </a:br>
            <a:endParaRPr lang="en-US" dirty="0"/>
          </a:p>
        </p:txBody>
      </p:sp>
    </p:spTree>
    <p:extLst>
      <p:ext uri="{BB962C8B-B14F-4D97-AF65-F5344CB8AC3E}">
        <p14:creationId xmlns:p14="http://schemas.microsoft.com/office/powerpoint/2010/main" val="53302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4536" y="233310"/>
            <a:ext cx="8642195" cy="1200329"/>
          </a:xfrm>
          <a:prstGeom prst="rect">
            <a:avLst/>
          </a:prstGeom>
          <a:noFill/>
        </p:spPr>
        <p:txBody>
          <a:bodyPr wrap="square" rtlCol="0">
            <a:spAutoFit/>
          </a:bodyPr>
          <a:lstStyle/>
          <a:p>
            <a:pPr algn="ctr"/>
            <a:r>
              <a:rPr lang="en-US" sz="3600" dirty="0">
                <a:solidFill>
                  <a:srgbClr val="0070C0"/>
                </a:solidFill>
              </a:rPr>
              <a:t>Where do I report accomplishments related to a diversity supplement in a RPPR?</a:t>
            </a:r>
          </a:p>
        </p:txBody>
      </p:sp>
      <p:sp>
        <p:nvSpPr>
          <p:cNvPr id="9" name="TextBox 8"/>
          <p:cNvSpPr txBox="1"/>
          <p:nvPr/>
        </p:nvSpPr>
        <p:spPr>
          <a:xfrm>
            <a:off x="133815" y="1601291"/>
            <a:ext cx="8787160" cy="1846659"/>
          </a:xfrm>
          <a:prstGeom prst="rect">
            <a:avLst/>
          </a:prstGeom>
          <a:noFill/>
        </p:spPr>
        <p:txBody>
          <a:bodyPr wrap="square" rtlCol="0">
            <a:spAutoFit/>
          </a:bodyPr>
          <a:lstStyle/>
          <a:p>
            <a:r>
              <a:rPr lang="en-US" sz="3200" dirty="0"/>
              <a:t>Section B.3 Competitive Revisions/Administrative Supplements</a:t>
            </a:r>
          </a:p>
          <a:p>
            <a:endParaRPr lang="en-US" sz="3200" dirty="0"/>
          </a:p>
          <a:p>
            <a:endParaRPr lang="en-US" dirty="0"/>
          </a:p>
        </p:txBody>
      </p:sp>
      <p:sp>
        <p:nvSpPr>
          <p:cNvPr id="10" name="TextBox 9"/>
          <p:cNvSpPr txBox="1"/>
          <p:nvPr/>
        </p:nvSpPr>
        <p:spPr>
          <a:xfrm>
            <a:off x="5741581" y="6255834"/>
            <a:ext cx="3023278" cy="276999"/>
          </a:xfrm>
          <a:prstGeom prst="rect">
            <a:avLst/>
          </a:prstGeom>
          <a:noFill/>
        </p:spPr>
        <p:txBody>
          <a:bodyPr wrap="square" rtlCol="0">
            <a:spAutoFit/>
          </a:bodyPr>
          <a:lstStyle/>
          <a:p>
            <a:r>
              <a:rPr lang="en-US" sz="1200" dirty="0"/>
              <a:t>See </a:t>
            </a:r>
            <a:r>
              <a:rPr lang="en-US" sz="1200" dirty="0">
                <a:hlinkClick r:id="rId3"/>
              </a:rPr>
              <a:t>Section B.3 </a:t>
            </a:r>
            <a:r>
              <a:rPr lang="en-US" sz="1200" dirty="0"/>
              <a:t>of the RPPR Instruction Guide</a:t>
            </a:r>
          </a:p>
        </p:txBody>
      </p:sp>
      <p:pic>
        <p:nvPicPr>
          <p:cNvPr id="13" name="Picture 12" descr="Image is of a snapshot of Section B.3 Competitive Revisions/Administrative Supplements from the RPPR Guidelines found at https://grants.nih.gov/sites/default/files/rppr_instruction_guide.pdf.  "/>
          <p:cNvPicPr>
            <a:picLocks noChangeAspect="1"/>
          </p:cNvPicPr>
          <p:nvPr/>
        </p:nvPicPr>
        <p:blipFill>
          <a:blip r:embed="rId4"/>
          <a:stretch>
            <a:fillRect/>
          </a:stretch>
        </p:blipFill>
        <p:spPr>
          <a:xfrm>
            <a:off x="206297" y="3049608"/>
            <a:ext cx="8898672" cy="2383830"/>
          </a:xfrm>
          <a:prstGeom prst="rect">
            <a:avLst/>
          </a:prstGeom>
        </p:spPr>
      </p:pic>
    </p:spTree>
    <p:extLst>
      <p:ext uri="{BB962C8B-B14F-4D97-AF65-F5344CB8AC3E}">
        <p14:creationId xmlns:p14="http://schemas.microsoft.com/office/powerpoint/2010/main" val="40050474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4" y="75278"/>
            <a:ext cx="8740070" cy="1136834"/>
          </a:xfrm>
        </p:spPr>
        <p:txBody>
          <a:bodyPr>
            <a:noAutofit/>
          </a:bodyPr>
          <a:lstStyle/>
          <a:p>
            <a:r>
              <a:rPr lang="en-US" sz="3200" dirty="0">
                <a:solidFill>
                  <a:srgbClr val="0070C0"/>
                </a:solidFill>
              </a:rPr>
              <a:t>When can a mentored K awardee request an effort reduction in the final two years of the award?</a:t>
            </a:r>
          </a:p>
        </p:txBody>
      </p:sp>
      <p:sp>
        <p:nvSpPr>
          <p:cNvPr id="3" name="Content Placeholder 2"/>
          <p:cNvSpPr>
            <a:spLocks noGrp="1"/>
          </p:cNvSpPr>
          <p:nvPr>
            <p:ph sz="half" idx="1"/>
          </p:nvPr>
        </p:nvSpPr>
        <p:spPr>
          <a:xfrm>
            <a:off x="3262304" y="1286540"/>
            <a:ext cx="2781919" cy="4887736"/>
          </a:xfrm>
        </p:spPr>
        <p:txBody>
          <a:bodyPr>
            <a:normAutofit fontScale="92500" lnSpcReduction="10000"/>
          </a:bodyPr>
          <a:lstStyle/>
          <a:p>
            <a:pPr marL="0" indent="0" algn="ctr">
              <a:buNone/>
            </a:pPr>
            <a:r>
              <a:rPr lang="en-US" sz="2600" dirty="0"/>
              <a:t>NOT-OD-08-065</a:t>
            </a:r>
            <a:r>
              <a:rPr lang="en-US" dirty="0"/>
              <a:t> </a:t>
            </a:r>
          </a:p>
          <a:p>
            <a:pPr marL="0" indent="0" algn="ctr">
              <a:buNone/>
            </a:pPr>
            <a:r>
              <a:rPr lang="en-US" sz="1800" dirty="0"/>
              <a:t>Released 04/10/08</a:t>
            </a:r>
            <a:r>
              <a:rPr lang="en-US" dirty="0"/>
              <a:t/>
            </a:r>
            <a:br>
              <a:rPr lang="en-US" dirty="0"/>
            </a:br>
            <a:endParaRPr lang="en-US" dirty="0"/>
          </a:p>
          <a:p>
            <a:r>
              <a:rPr lang="en-US" sz="2600" dirty="0"/>
              <a:t>Compete successfully for peer-reviewed research awards from </a:t>
            </a:r>
            <a:r>
              <a:rPr lang="en-US" sz="2600" b="1" u="sng" dirty="0"/>
              <a:t>any Federal agency.</a:t>
            </a:r>
          </a:p>
          <a:p>
            <a:endParaRPr lang="en-US" dirty="0"/>
          </a:p>
          <a:p>
            <a:pPr marL="2286000" lvl="5" indent="0">
              <a:buNone/>
            </a:pPr>
            <a:r>
              <a:rPr lang="en-US" dirty="0"/>
              <a:t>          </a:t>
            </a:r>
          </a:p>
          <a:p>
            <a:endParaRPr lang="en-US" dirty="0"/>
          </a:p>
        </p:txBody>
      </p:sp>
      <p:sp>
        <p:nvSpPr>
          <p:cNvPr id="4" name="Content Placeholder 3"/>
          <p:cNvSpPr>
            <a:spLocks noGrp="1"/>
          </p:cNvSpPr>
          <p:nvPr>
            <p:ph sz="half" idx="2"/>
          </p:nvPr>
        </p:nvSpPr>
        <p:spPr>
          <a:xfrm>
            <a:off x="6220047" y="1286541"/>
            <a:ext cx="2721373" cy="5013334"/>
          </a:xfrm>
        </p:spPr>
        <p:txBody>
          <a:bodyPr>
            <a:normAutofit fontScale="92500" lnSpcReduction="10000"/>
          </a:bodyPr>
          <a:lstStyle/>
          <a:p>
            <a:pPr marL="0" indent="0" algn="ctr">
              <a:buNone/>
            </a:pPr>
            <a:r>
              <a:rPr lang="en-US" sz="2600" dirty="0"/>
              <a:t>NOT-OD-18-157</a:t>
            </a:r>
          </a:p>
          <a:p>
            <a:pPr marL="0" indent="0" algn="ctr">
              <a:buNone/>
            </a:pPr>
            <a:r>
              <a:rPr lang="en-US" sz="1800" dirty="0"/>
              <a:t>Released 04-06-18</a:t>
            </a:r>
          </a:p>
          <a:p>
            <a:pPr marL="0" indent="0" algn="ctr">
              <a:buNone/>
            </a:pPr>
            <a:endParaRPr lang="en-US" sz="2600" dirty="0"/>
          </a:p>
          <a:p>
            <a:r>
              <a:rPr lang="en-US" sz="2600" dirty="0"/>
              <a:t>Compete successfully for peer-reviewed research awards from </a:t>
            </a:r>
            <a:r>
              <a:rPr lang="en-US" sz="2600" b="1" u="sng" dirty="0"/>
              <a:t>any Federal agency.</a:t>
            </a:r>
            <a:r>
              <a:rPr lang="en-US" sz="2600" dirty="0"/>
              <a:t> </a:t>
            </a:r>
          </a:p>
          <a:p>
            <a:r>
              <a:rPr lang="en-US" sz="2600" dirty="0"/>
              <a:t>Peer-reviewed research grant of at least $100K in DC from </a:t>
            </a:r>
            <a:r>
              <a:rPr lang="en-US" sz="2600" b="1" u="sng" dirty="0"/>
              <a:t>non-Federal sources </a:t>
            </a:r>
          </a:p>
          <a:p>
            <a:pPr marL="0" indent="0">
              <a:buNone/>
            </a:pPr>
            <a:endParaRPr lang="en-US" dirty="0"/>
          </a:p>
        </p:txBody>
      </p:sp>
      <p:cxnSp>
        <p:nvCxnSpPr>
          <p:cNvPr id="8" name="Straight Connector 7"/>
          <p:cNvCxnSpPr/>
          <p:nvPr/>
        </p:nvCxnSpPr>
        <p:spPr>
          <a:xfrm>
            <a:off x="3423575" y="1666452"/>
            <a:ext cx="22754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181854" y="1286541"/>
            <a:ext cx="2862369" cy="4988267"/>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6507126" y="1666452"/>
            <a:ext cx="21477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220047" y="1286540"/>
            <a:ext cx="2789209" cy="499159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35533" y="1258190"/>
            <a:ext cx="2870497" cy="4988267"/>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Content Placeholder 2"/>
          <p:cNvSpPr txBox="1">
            <a:spLocks/>
          </p:cNvSpPr>
          <p:nvPr/>
        </p:nvSpPr>
        <p:spPr>
          <a:xfrm>
            <a:off x="128738" y="1286541"/>
            <a:ext cx="2701468" cy="50059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2600" dirty="0"/>
              <a:t>NOT-OD-04-007</a:t>
            </a:r>
            <a:r>
              <a:rPr lang="en-US" dirty="0"/>
              <a:t> </a:t>
            </a:r>
          </a:p>
          <a:p>
            <a:pPr marL="0" indent="0" algn="ctr">
              <a:buFont typeface="Arial"/>
              <a:buNone/>
            </a:pPr>
            <a:r>
              <a:rPr lang="en-US" sz="1700" dirty="0"/>
              <a:t>Released 11/14/03</a:t>
            </a:r>
            <a:r>
              <a:rPr lang="en-US" dirty="0"/>
              <a:t/>
            </a:r>
            <a:br>
              <a:rPr lang="en-US" dirty="0"/>
            </a:br>
            <a:endParaRPr lang="en-US" sz="2600" dirty="0"/>
          </a:p>
          <a:p>
            <a:r>
              <a:rPr lang="en-US" sz="2600" dirty="0"/>
              <a:t>Compete successfully for a research awards from </a:t>
            </a:r>
            <a:r>
              <a:rPr lang="en-US" sz="2600" b="1" u="sng" dirty="0"/>
              <a:t>NIH</a:t>
            </a:r>
            <a:r>
              <a:rPr lang="en-US" sz="2600" dirty="0"/>
              <a:t>.</a:t>
            </a:r>
          </a:p>
          <a:p>
            <a:endParaRPr lang="en-US" dirty="0"/>
          </a:p>
          <a:p>
            <a:pPr marL="2286000" lvl="5" indent="0">
              <a:buFont typeface="Arial"/>
              <a:buNone/>
            </a:pPr>
            <a:r>
              <a:rPr lang="en-US" dirty="0"/>
              <a:t>          </a:t>
            </a:r>
          </a:p>
          <a:p>
            <a:endParaRPr lang="en-US" dirty="0"/>
          </a:p>
        </p:txBody>
      </p:sp>
      <p:cxnSp>
        <p:nvCxnSpPr>
          <p:cNvPr id="26" name="Straight Connector 25"/>
          <p:cNvCxnSpPr/>
          <p:nvPr/>
        </p:nvCxnSpPr>
        <p:spPr>
          <a:xfrm>
            <a:off x="393405" y="1743740"/>
            <a:ext cx="2183218" cy="184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660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4" y="75277"/>
            <a:ext cx="8740070" cy="1487708"/>
          </a:xfrm>
        </p:spPr>
        <p:txBody>
          <a:bodyPr>
            <a:noAutofit/>
          </a:bodyPr>
          <a:lstStyle/>
          <a:p>
            <a:r>
              <a:rPr lang="en-US" sz="3200" dirty="0">
                <a:solidFill>
                  <a:srgbClr val="0070C0"/>
                </a:solidFill>
              </a:rPr>
              <a:t>Awarded salary, fringe and applicable F&amp;A </a:t>
            </a:r>
            <a:br>
              <a:rPr lang="en-US" sz="3200" dirty="0">
                <a:solidFill>
                  <a:srgbClr val="0070C0"/>
                </a:solidFill>
              </a:rPr>
            </a:br>
            <a:r>
              <a:rPr lang="en-US" sz="3200" b="1" u="sng" dirty="0">
                <a:solidFill>
                  <a:srgbClr val="0070C0"/>
                </a:solidFill>
              </a:rPr>
              <a:t>must</a:t>
            </a:r>
            <a:r>
              <a:rPr lang="en-US" sz="3200" dirty="0">
                <a:solidFill>
                  <a:srgbClr val="0070C0"/>
                </a:solidFill>
              </a:rPr>
              <a:t> be adjusted when a request for </a:t>
            </a:r>
            <a:br>
              <a:rPr lang="en-US" sz="3200" dirty="0">
                <a:solidFill>
                  <a:srgbClr val="0070C0"/>
                </a:solidFill>
              </a:rPr>
            </a:br>
            <a:r>
              <a:rPr lang="en-US" sz="3200" dirty="0">
                <a:solidFill>
                  <a:srgbClr val="0070C0"/>
                </a:solidFill>
              </a:rPr>
              <a:t>effort reduction is approved</a:t>
            </a:r>
          </a:p>
        </p:txBody>
      </p:sp>
      <p:sp>
        <p:nvSpPr>
          <p:cNvPr id="3" name="Content Placeholder 2"/>
          <p:cNvSpPr>
            <a:spLocks noGrp="1"/>
          </p:cNvSpPr>
          <p:nvPr>
            <p:ph sz="half" idx="1"/>
          </p:nvPr>
        </p:nvSpPr>
        <p:spPr>
          <a:xfrm>
            <a:off x="435589" y="1562985"/>
            <a:ext cx="3774904" cy="4592399"/>
          </a:xfrm>
        </p:spPr>
        <p:txBody>
          <a:bodyPr>
            <a:normAutofit/>
          </a:bodyPr>
          <a:lstStyle/>
          <a:p>
            <a:pPr marL="0" indent="0" algn="ctr">
              <a:buNone/>
            </a:pPr>
            <a:r>
              <a:rPr lang="en-US" sz="2600" dirty="0"/>
              <a:t>NOT-OD-08-065</a:t>
            </a:r>
            <a:r>
              <a:rPr lang="en-US" dirty="0"/>
              <a:t> </a:t>
            </a:r>
          </a:p>
          <a:p>
            <a:pPr marL="0" indent="0" algn="ctr">
              <a:buNone/>
            </a:pPr>
            <a:r>
              <a:rPr lang="en-US" sz="1800" dirty="0"/>
              <a:t>Released 04/10/08</a:t>
            </a:r>
            <a:r>
              <a:rPr lang="en-US" dirty="0"/>
              <a:t/>
            </a:r>
            <a:br>
              <a:rPr lang="en-US" dirty="0"/>
            </a:br>
            <a:endParaRPr lang="en-US" dirty="0"/>
          </a:p>
          <a:p>
            <a:r>
              <a:rPr lang="en-US" sz="2400" dirty="0"/>
              <a:t>NIH </a:t>
            </a:r>
            <a:r>
              <a:rPr lang="en-US" sz="2400" b="1" u="sng" dirty="0"/>
              <a:t>may</a:t>
            </a:r>
            <a:r>
              <a:rPr lang="en-US" sz="2400" dirty="0"/>
              <a:t> adjust the total salary amounts committed to the K award if consistent with the adjusted level of effort.</a:t>
            </a:r>
          </a:p>
          <a:p>
            <a:endParaRPr lang="en-US" dirty="0"/>
          </a:p>
          <a:p>
            <a:pPr marL="2286000" lvl="5" indent="0">
              <a:buNone/>
            </a:pPr>
            <a:r>
              <a:rPr lang="en-US" dirty="0"/>
              <a:t>          </a:t>
            </a:r>
          </a:p>
          <a:p>
            <a:endParaRPr lang="en-US" dirty="0"/>
          </a:p>
        </p:txBody>
      </p:sp>
      <p:sp>
        <p:nvSpPr>
          <p:cNvPr id="4" name="Content Placeholder 3"/>
          <p:cNvSpPr>
            <a:spLocks noGrp="1"/>
          </p:cNvSpPr>
          <p:nvPr>
            <p:ph sz="half" idx="2"/>
          </p:nvPr>
        </p:nvSpPr>
        <p:spPr>
          <a:xfrm>
            <a:off x="4564589" y="1541249"/>
            <a:ext cx="4241829" cy="4736889"/>
          </a:xfrm>
        </p:spPr>
        <p:txBody>
          <a:bodyPr>
            <a:normAutofit/>
          </a:bodyPr>
          <a:lstStyle/>
          <a:p>
            <a:pPr marL="0" indent="0" algn="ctr">
              <a:buNone/>
            </a:pPr>
            <a:r>
              <a:rPr lang="en-US" sz="2600" dirty="0"/>
              <a:t>NOT-OD-18-157</a:t>
            </a:r>
          </a:p>
          <a:p>
            <a:pPr marL="0" indent="0" algn="ctr">
              <a:buNone/>
            </a:pPr>
            <a:r>
              <a:rPr lang="en-US" sz="1800" dirty="0"/>
              <a:t>Released 04-06-18</a:t>
            </a:r>
          </a:p>
          <a:p>
            <a:pPr marL="0" indent="0" algn="ctr">
              <a:buNone/>
            </a:pPr>
            <a:endParaRPr lang="en-US" sz="2600" dirty="0"/>
          </a:p>
          <a:p>
            <a:r>
              <a:rPr lang="en-US" sz="2400" dirty="0"/>
              <a:t>NIH </a:t>
            </a:r>
            <a:r>
              <a:rPr lang="en-US" sz="2400" b="1" u="sng" dirty="0"/>
              <a:t>will</a:t>
            </a:r>
            <a:r>
              <a:rPr lang="en-US" sz="2400" dirty="0"/>
              <a:t> adjust the total salary support committed to the K award consistent with the adjusted level of effort. </a:t>
            </a:r>
          </a:p>
          <a:p>
            <a:pPr marL="0" indent="0">
              <a:buNone/>
            </a:pPr>
            <a:endParaRPr lang="en-US" dirty="0"/>
          </a:p>
        </p:txBody>
      </p:sp>
      <p:cxnSp>
        <p:nvCxnSpPr>
          <p:cNvPr id="8" name="Straight Connector 7"/>
          <p:cNvCxnSpPr/>
          <p:nvPr/>
        </p:nvCxnSpPr>
        <p:spPr>
          <a:xfrm>
            <a:off x="1220438" y="2035732"/>
            <a:ext cx="22754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93214" y="1562985"/>
            <a:ext cx="3917279" cy="468111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5741582" y="2035732"/>
            <a:ext cx="214777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482824" y="1584722"/>
            <a:ext cx="4405358" cy="471515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27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5" y="278780"/>
            <a:ext cx="8842917" cy="864470"/>
          </a:xfrm>
        </p:spPr>
        <p:txBody>
          <a:bodyPr>
            <a:noAutofit/>
          </a:bodyPr>
          <a:lstStyle/>
          <a:p>
            <a:r>
              <a:rPr lang="en-US" sz="4000" dirty="0">
                <a:solidFill>
                  <a:srgbClr val="0070C0"/>
                </a:solidFill>
              </a:rPr>
              <a:t>Section II – Payment/Hotline Information</a:t>
            </a:r>
          </a:p>
        </p:txBody>
      </p:sp>
      <p:sp>
        <p:nvSpPr>
          <p:cNvPr id="3" name="TextBox 2" descr="Section II - Payment/Hotline Information of the NoA states, &quot;For payment and HHS Office of Inspector General Hotline information, see the NIH Home Page at&#10;http://grants.nih.gov/grants/policy/awardconditions.htm.&quot;&#10;"/>
          <p:cNvSpPr txBox="1"/>
          <p:nvPr/>
        </p:nvSpPr>
        <p:spPr>
          <a:xfrm>
            <a:off x="278778" y="2553629"/>
            <a:ext cx="8575289" cy="1508105"/>
          </a:xfrm>
          <a:prstGeom prst="rect">
            <a:avLst/>
          </a:prstGeom>
          <a:noFill/>
        </p:spPr>
        <p:txBody>
          <a:bodyPr wrap="square" rtlCol="0">
            <a:spAutoFit/>
          </a:bodyPr>
          <a:lstStyle/>
          <a:p>
            <a:r>
              <a:rPr lang="en-US" sz="3200" dirty="0"/>
              <a:t>For payment and HHS Office of Inspector General Hotline information, see the NIH Home Page at</a:t>
            </a:r>
          </a:p>
          <a:p>
            <a:r>
              <a:rPr lang="en-US" sz="2800" dirty="0">
                <a:hlinkClick r:id="rId3"/>
              </a:rPr>
              <a:t>http://grants.nih.gov/grants/policy/awardconditions.htm</a:t>
            </a:r>
            <a:r>
              <a:rPr lang="en-US" sz="2800" dirty="0"/>
              <a:t>.</a:t>
            </a:r>
          </a:p>
        </p:txBody>
      </p:sp>
      <p:sp>
        <p:nvSpPr>
          <p:cNvPr id="4" name="Rectangle 3"/>
          <p:cNvSpPr/>
          <p:nvPr/>
        </p:nvSpPr>
        <p:spPr>
          <a:xfrm>
            <a:off x="209084" y="2302281"/>
            <a:ext cx="8714678" cy="225543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18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5" y="278780"/>
            <a:ext cx="8842917" cy="864470"/>
          </a:xfrm>
        </p:spPr>
        <p:txBody>
          <a:bodyPr>
            <a:noAutofit/>
          </a:bodyPr>
          <a:lstStyle/>
          <a:p>
            <a:r>
              <a:rPr lang="en-US" dirty="0">
                <a:solidFill>
                  <a:srgbClr val="0070C0"/>
                </a:solidFill>
              </a:rPr>
              <a:t>Section III – Terms and Conditions</a:t>
            </a:r>
          </a:p>
        </p:txBody>
      </p:sp>
      <p:sp>
        <p:nvSpPr>
          <p:cNvPr id="3" name="TextBox 2" descr="Section III - Terms and Conditions of the NoA communicates NIH standard terms of award and will identify whether or not carry over of an unobligated balance into the next budget period requires Grants Management Officer prior approval."/>
          <p:cNvSpPr txBox="1"/>
          <p:nvPr/>
        </p:nvSpPr>
        <p:spPr>
          <a:xfrm>
            <a:off x="278778" y="2553629"/>
            <a:ext cx="8575289" cy="1569660"/>
          </a:xfrm>
          <a:prstGeom prst="rect">
            <a:avLst/>
          </a:prstGeom>
          <a:noFill/>
        </p:spPr>
        <p:txBody>
          <a:bodyPr wrap="square" rtlCol="0">
            <a:spAutoFit/>
          </a:bodyPr>
          <a:lstStyle/>
          <a:p>
            <a:r>
              <a:rPr lang="en-US" sz="3200" dirty="0"/>
              <a:t>Carry over of an unobligated balance into the next budget period requires Grants Management Officer prior approval</a:t>
            </a:r>
            <a:endParaRPr lang="en-US" sz="2800" dirty="0"/>
          </a:p>
        </p:txBody>
      </p:sp>
      <p:sp>
        <p:nvSpPr>
          <p:cNvPr id="4" name="Rectangle 3"/>
          <p:cNvSpPr/>
          <p:nvPr/>
        </p:nvSpPr>
        <p:spPr>
          <a:xfrm>
            <a:off x="209084" y="2302281"/>
            <a:ext cx="8714678" cy="225543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91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5" y="278779"/>
            <a:ext cx="8842917" cy="1416205"/>
          </a:xfrm>
        </p:spPr>
        <p:txBody>
          <a:bodyPr>
            <a:noAutofit/>
          </a:bodyPr>
          <a:lstStyle/>
          <a:p>
            <a:r>
              <a:rPr lang="en-US" dirty="0">
                <a:solidFill>
                  <a:srgbClr val="0070C0"/>
                </a:solidFill>
              </a:rPr>
              <a:t>Section IV – Institute/Center (IC) Special Terms and Conditions</a:t>
            </a:r>
          </a:p>
        </p:txBody>
      </p:sp>
      <p:sp>
        <p:nvSpPr>
          <p:cNvPr id="3" name="TextBox 2" descr="Section IV - Institute/Center (IC) Special Terms and Conditions may include: Funding Opportunity Announcement (FOA) requirements, key personnel, restrictrions, etc."/>
          <p:cNvSpPr txBox="1"/>
          <p:nvPr/>
        </p:nvSpPr>
        <p:spPr>
          <a:xfrm>
            <a:off x="278778" y="1707432"/>
            <a:ext cx="8575289" cy="4154984"/>
          </a:xfrm>
          <a:prstGeom prst="rect">
            <a:avLst/>
          </a:prstGeom>
          <a:noFill/>
        </p:spPr>
        <p:txBody>
          <a:bodyPr wrap="square" rtlCol="0">
            <a:spAutoFit/>
          </a:bodyPr>
          <a:lstStyle/>
          <a:p>
            <a:r>
              <a:rPr lang="en-US" sz="2400" b="1" dirty="0"/>
              <a:t>ANIMAL SUBJECTS RESTRICTION:</a:t>
            </a:r>
          </a:p>
          <a:p>
            <a:r>
              <a:rPr lang="en-US" sz="2400" dirty="0"/>
              <a:t>Under governing PHS Policy, no funds may be drawn down from the Payment Management System and no obligations may be made against federal funds for research involving live vertebrate animals prior to submission of a valid Institutional Animal Care and Use Committee (IACUC) approval in accordance with the PHS policy on Humane Care and Use of Laboratory Animals.  This restriction applies to the applicant organization and all performance sites (e.g., Collaborating Institutions, Subcontractors, and </a:t>
            </a:r>
            <a:r>
              <a:rPr lang="en-US" sz="2400" dirty="0" err="1"/>
              <a:t>Subrecipients</a:t>
            </a:r>
            <a:r>
              <a:rPr lang="en-US" sz="2400" dirty="0"/>
              <a:t>).   Certification of IACUC approval must be sent to the Grants Management Specialist noted below.</a:t>
            </a:r>
          </a:p>
        </p:txBody>
      </p:sp>
      <p:sp>
        <p:nvSpPr>
          <p:cNvPr id="4" name="Rectangle 3"/>
          <p:cNvSpPr/>
          <p:nvPr/>
        </p:nvSpPr>
        <p:spPr>
          <a:xfrm>
            <a:off x="278778" y="1694984"/>
            <a:ext cx="8575289" cy="4615230"/>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746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without 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CA4A92-2545-4F32-A9B6-1C55099AA985}">
  <ds:schemaRefs>
    <ds:schemaRef ds:uri="http://schemas.microsoft.com/sharepoint/v3/contenttype/forms"/>
  </ds:schemaRefs>
</ds:datastoreItem>
</file>

<file path=customXml/itemProps2.xml><?xml version="1.0" encoding="utf-8"?>
<ds:datastoreItem xmlns:ds="http://schemas.openxmlformats.org/officeDocument/2006/customXml" ds:itemID="{5ADA4E92-E99B-49D5-A181-FE2FDC1958D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21D06C1-BF26-4FCE-811F-7A4323BCB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4031</Words>
  <Application>Microsoft Office PowerPoint</Application>
  <PresentationFormat>On-screen Show (4:3)</PresentationFormat>
  <Paragraphs>501</Paragraphs>
  <Slides>65</Slides>
  <Notes>57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Arial</vt:lpstr>
      <vt:lpstr>Arial Black</vt:lpstr>
      <vt:lpstr>Calibri</vt:lpstr>
      <vt:lpstr>Courier New</vt:lpstr>
      <vt:lpstr>Times New Roman</vt:lpstr>
      <vt:lpstr>Wingdings</vt:lpstr>
      <vt:lpstr>Presentationlogoabstract</vt:lpstr>
      <vt:lpstr>without arrows</vt:lpstr>
      <vt:lpstr>NOTICE OF AWARD ARRIVES…NOW WHAT?</vt:lpstr>
      <vt:lpstr>Objectives</vt:lpstr>
      <vt:lpstr>PowerPoint Presentation</vt:lpstr>
      <vt:lpstr>Notice of Award (NoA)</vt:lpstr>
      <vt:lpstr>Cover Letter</vt:lpstr>
      <vt:lpstr>Section I – Award Data</vt:lpstr>
      <vt:lpstr>Section II – Payment/Hotline Information</vt:lpstr>
      <vt:lpstr>Section III – Terms and Conditions</vt:lpstr>
      <vt:lpstr>Section IV – Institute/Center (IC) Special Terms and Conditions</vt:lpstr>
      <vt:lpstr>Staff Contacts</vt:lpstr>
      <vt:lpstr>PowerPoint Presentation</vt:lpstr>
      <vt:lpstr>Reporting Requirements</vt:lpstr>
      <vt:lpstr>Inventions and Patents</vt:lpstr>
      <vt:lpstr>Inventions and Patents</vt:lpstr>
      <vt:lpstr>Inventions and Patents</vt:lpstr>
      <vt:lpstr>Financial Conflict Of Interest</vt:lpstr>
      <vt:lpstr>Financial Conflict Of Interest</vt:lpstr>
      <vt:lpstr>PowerPoint Presentation</vt:lpstr>
      <vt:lpstr>Audit Reporting</vt:lpstr>
      <vt:lpstr>Financial Reporting</vt:lpstr>
      <vt:lpstr>Financial Reporting</vt:lpstr>
      <vt:lpstr>Annual Federal Financial Report (FFR)</vt:lpstr>
      <vt:lpstr>FFR Expenditure Data Report (to NIH via eRA Commons)</vt:lpstr>
      <vt:lpstr>PowerPoint Presentation</vt:lpstr>
      <vt:lpstr>Federal Cash Transaction Report (FCTR) Payment Management System (PMS)</vt:lpstr>
      <vt:lpstr>RPPR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Prior Approval Requirements</vt:lpstr>
      <vt:lpstr>Prior Approval Requests</vt:lpstr>
      <vt:lpstr>Prior Approval Requests</vt:lpstr>
      <vt:lpstr>Change in Scope</vt:lpstr>
      <vt:lpstr>Change in Status, Including Absence of PD/PI and Other Senior/Key Personnel Named in the NoA</vt:lpstr>
      <vt:lpstr>Key Personnel Named in the NoA  Will Reduce Effort by 25 Percent or More</vt:lpstr>
      <vt:lpstr>Change of Contact PI</vt:lpstr>
      <vt:lpstr>Multiple Program Director/Principal Investigator (MPI)</vt:lpstr>
      <vt:lpstr>Rotate the Role of the  Contact PD/PI</vt:lpstr>
      <vt:lpstr>Contact PD/PI Changes Institutions</vt:lpstr>
      <vt:lpstr>Change in Recipient Organization</vt:lpstr>
      <vt:lpstr>Change in Recipient Organization</vt:lpstr>
      <vt:lpstr>Change in Recipient Organization</vt:lpstr>
      <vt:lpstr>eRA Prior Approval Module</vt:lpstr>
      <vt:lpstr>Carryover Request</vt:lpstr>
      <vt:lpstr>Carryover Request</vt:lpstr>
      <vt:lpstr>PowerPoint Presentation</vt:lpstr>
      <vt:lpstr>PowerPoint Presentation</vt:lpstr>
      <vt:lpstr>Differences Between the  Annual RPPR vs. Final RPPR</vt:lpstr>
      <vt:lpstr>PowerPoint Presentation</vt:lpstr>
      <vt:lpstr>Final RPPR Additional Materials (FRAM)</vt:lpstr>
      <vt:lpstr> Interim-RPPR (I-RPPR) </vt:lpstr>
      <vt:lpstr>PowerPoint Presentation</vt:lpstr>
      <vt:lpstr>Final  Federal Financial Report (Final FFR)</vt:lpstr>
      <vt:lpstr>Financial Reporting Reminder</vt:lpstr>
      <vt:lpstr>Final Invention Statement and Certification</vt:lpstr>
      <vt:lpstr>Final Invention Statement and Certification</vt:lpstr>
      <vt:lpstr>Questions?</vt:lpstr>
      <vt:lpstr>Appendix </vt:lpstr>
      <vt:lpstr>PowerPoint Presentation</vt:lpstr>
      <vt:lpstr>When can a mentored K awardee request an effort reduction in the final two years of the award?</vt:lpstr>
      <vt:lpstr>Awarded salary, fringe and applicable F&amp;A  must be adjusted when a request for  effort reduction is approved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2015-10-06T15:34:12Z</dcterms:created>
  <dcterms:modified xsi:type="dcterms:W3CDTF">2020-01-07T17:55:52Z</dcterms:modified>
</cp:coreProperties>
</file>