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52"/>
  </p:notesMasterIdLst>
  <p:handoutMasterIdLst>
    <p:handoutMasterId r:id="rId53"/>
  </p:handoutMasterIdLst>
  <p:sldIdLst>
    <p:sldId id="1310" r:id="rId6"/>
    <p:sldId id="1295" r:id="rId7"/>
    <p:sldId id="424" r:id="rId8"/>
    <p:sldId id="1282" r:id="rId9"/>
    <p:sldId id="298" r:id="rId10"/>
    <p:sldId id="426" r:id="rId11"/>
    <p:sldId id="1239" r:id="rId12"/>
    <p:sldId id="1296" r:id="rId13"/>
    <p:sldId id="1297" r:id="rId14"/>
    <p:sldId id="1280" r:id="rId15"/>
    <p:sldId id="1268" r:id="rId16"/>
    <p:sldId id="1311" r:id="rId17"/>
    <p:sldId id="466" r:id="rId18"/>
    <p:sldId id="1312" r:id="rId19"/>
    <p:sldId id="464" r:id="rId20"/>
    <p:sldId id="1273" r:id="rId21"/>
    <p:sldId id="1288" r:id="rId22"/>
    <p:sldId id="1271" r:id="rId23"/>
    <p:sldId id="1299" r:id="rId24"/>
    <p:sldId id="1281" r:id="rId25"/>
    <p:sldId id="1246" r:id="rId26"/>
    <p:sldId id="1247" r:id="rId27"/>
    <p:sldId id="1248" r:id="rId28"/>
    <p:sldId id="1289" r:id="rId29"/>
    <p:sldId id="1290" r:id="rId30"/>
    <p:sldId id="1302" r:id="rId31"/>
    <p:sldId id="440" r:id="rId32"/>
    <p:sldId id="1256" r:id="rId33"/>
    <p:sldId id="1272" r:id="rId34"/>
    <p:sldId id="1300" r:id="rId35"/>
    <p:sldId id="1254" r:id="rId36"/>
    <p:sldId id="1257" r:id="rId37"/>
    <p:sldId id="1258" r:id="rId38"/>
    <p:sldId id="1259" r:id="rId39"/>
    <p:sldId id="445" r:id="rId40"/>
    <p:sldId id="1260" r:id="rId41"/>
    <p:sldId id="1261" r:id="rId42"/>
    <p:sldId id="1274" r:id="rId43"/>
    <p:sldId id="1262" r:id="rId44"/>
    <p:sldId id="1263" r:id="rId45"/>
    <p:sldId id="1277" r:id="rId46"/>
    <p:sldId id="1313" r:id="rId47"/>
    <p:sldId id="1294" r:id="rId48"/>
    <p:sldId id="1303" r:id="rId49"/>
    <p:sldId id="1305" r:id="rId50"/>
    <p:sldId id="1265" r:id="rId5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33CCFF"/>
    <a:srgbClr val="6699FF"/>
    <a:srgbClr val="CCFFCC"/>
    <a:srgbClr val="002774"/>
    <a:srgbClr val="FFFF66"/>
    <a:srgbClr val="CCCCFF"/>
    <a:srgbClr val="9999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2569" autoAdjust="0"/>
  </p:normalViewPr>
  <p:slideViewPr>
    <p:cSldViewPr>
      <p:cViewPr varScale="1">
        <p:scale>
          <a:sx n="69" d="100"/>
          <a:sy n="69" d="100"/>
        </p:scale>
        <p:origin x="113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096" y="96"/>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colorful5" csCatId="colorful" phldr="1"/>
      <dgm:spPr/>
    </dgm:pt>
    <dgm:pt modelId="{CCABF290-E244-4153-BC59-E7FF8CF2C500}">
      <dgm:prSet phldrT="[Text]"/>
      <dgm:spPr>
        <a:solidFill>
          <a:srgbClr val="CCFFCC"/>
        </a:solidFill>
        <a:ln>
          <a:solidFill>
            <a:schemeClr val="tx1"/>
          </a:solidFill>
        </a:ln>
      </dgm:spPr>
      <dgm:t>
        <a:bodyPr/>
        <a:lstStyle/>
        <a:p>
          <a:pPr algn="ctr"/>
          <a:r>
            <a:rPr lang="en-US"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dgm:spPr>
        <a:solidFill>
          <a:schemeClr val="tx2">
            <a:lumMod val="40000"/>
            <a:lumOff val="60000"/>
          </a:schemeClr>
        </a:solidFill>
        <a:ln>
          <a:solidFill>
            <a:schemeClr val="tx1"/>
          </a:solidFill>
        </a:ln>
      </dgm:spPr>
      <dgm:t>
        <a:bodyPr/>
        <a:lstStyle/>
        <a:p>
          <a:pPr algn="ctr"/>
          <a:r>
            <a:rPr lang="en-US" dirty="0">
              <a:solidFill>
                <a:sysClr val="windowText" lastClr="000000"/>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dgm:spPr>
        <a:solidFill>
          <a:schemeClr val="accent6">
            <a:lumMod val="40000"/>
            <a:lumOff val="60000"/>
          </a:schemeClr>
        </a:solidFill>
        <a:ln>
          <a:solidFill>
            <a:schemeClr val="tx1"/>
          </a:solidFill>
        </a:ln>
      </dgm:spPr>
      <dgm:t>
        <a:bodyPr/>
        <a:lstStyle/>
        <a:p>
          <a:pPr algn="ctr"/>
          <a:r>
            <a:rPr lang="en-US" dirty="0">
              <a:solidFill>
                <a:schemeClr val="tx1"/>
              </a:solidFill>
            </a:rPr>
            <a:t>National Advisory Council</a:t>
          </a:r>
        </a:p>
        <a:p>
          <a:pPr algn="ctr"/>
          <a:r>
            <a:rPr lang="en-US" dirty="0">
              <a:solidFill>
                <a:schemeClr val="tx1"/>
              </a:solidFill>
            </a:rPr>
            <a:t>Review</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Y="-38587" custLinFactNeighborX="5656" custLinFactNeighborY="-100000"/>
      <dgm:spPr>
        <a:solidFill>
          <a:schemeClr val="accent4">
            <a:lumMod val="60000"/>
            <a:lumOff val="40000"/>
          </a:schemeClr>
        </a:solidFill>
        <a:ln w="19050">
          <a:solidFill>
            <a:schemeClr val="tx1"/>
          </a:solidFill>
        </a:ln>
      </dgm:spPr>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t>
        <a:bodyPr/>
        <a:lstStyle/>
        <a:p>
          <a:endParaRPr lang="en-US"/>
        </a:p>
      </dgm:t>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dgm:presLayoutVars>
          <dgm:bulletEnabled val="1"/>
        </dgm:presLayoutVars>
      </dgm:prSet>
      <dgm:spPr/>
      <dgm:t>
        <a:bodyPr/>
        <a:lstStyle/>
        <a:p>
          <a:endParaRPr lang="en-US"/>
        </a:p>
      </dgm:t>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dgm:presLayoutVars>
          <dgm:bulletEnabled val="1"/>
        </dgm:presLayoutVars>
      </dgm:prSet>
      <dgm:spPr/>
      <dgm:t>
        <a:bodyPr/>
        <a:lstStyle/>
        <a:p>
          <a:endParaRPr lang="en-US"/>
        </a:p>
      </dgm:t>
    </dgm:pt>
  </dgm:ptLst>
  <dgm:cxnLst>
    <dgm:cxn modelId="{F3CBB8D2-AA61-4D29-AC07-09CB49A624C7}" srcId="{008A616D-788C-496D-A1B1-2E65D93A6A9B}" destId="{6AB213CB-602F-4873-8FD9-19EA1CE25988}" srcOrd="1" destOrd="0" parTransId="{9307A43D-18E5-414C-BF6F-924FA4860873}" sibTransId="{BA381449-A26A-48B9-87F9-B181F67989DB}"/>
    <dgm:cxn modelId="{2D2F7A2E-B981-47F0-8850-C0D5D5C4642C}" srcId="{008A616D-788C-496D-A1B1-2E65D93A6A9B}" destId="{CCABF290-E244-4153-BC59-E7FF8CF2C500}" srcOrd="0" destOrd="0" parTransId="{A61E6A25-8A71-4D2D-9019-2F680E47F2AB}" sibTransId="{5529147E-3C76-4E72-B491-9C369529F706}"/>
    <dgm:cxn modelId="{C838C34C-1B97-471E-882B-B6F0843B8935}" type="presOf" srcId="{C1F0495A-C248-479D-97A8-62FFCA683353}" destId="{1156BD30-4BC7-4DB7-ACB4-7424877C543E}"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AE5E7102-CAAF-4F85-9647-D00DB9853C66}" type="presOf" srcId="{6AB213CB-602F-4873-8FD9-19EA1CE25988}" destId="{AFFFD6BB-3A68-4896-AD9C-C896987AE075}"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8783C532-7E12-44F7-83EE-63B1EC05E9F5}" type="presOf" srcId="{CCABF290-E244-4153-BC59-E7FF8CF2C500}" destId="{67A759F8-4EA0-4AD3-8B6C-2CD3AB4A4A95}" srcOrd="0" destOrd="0" presId="urn:microsoft.com/office/officeart/2005/8/layout/hProcess9"/>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34FA508D-187C-44CF-81A5-81EEEE1E2A5D}">
      <dgm:prSet phldrT="[Text]" custT="1"/>
      <dgm:spPr>
        <a:solidFill>
          <a:schemeClr val="accent6">
            <a:lumMod val="40000"/>
            <a:lumOff val="60000"/>
          </a:schemeClr>
        </a:solidFill>
      </dgm:spPr>
      <dgm:t>
        <a:bodyPr/>
        <a:lstStyle/>
        <a:p>
          <a:r>
            <a:rPr lang="en-US" sz="2000" dirty="0">
              <a:solidFill>
                <a:schemeClr val="tx1"/>
              </a:solidFill>
              <a:effectLst/>
            </a:rPr>
            <a:t>Funding Institute(s)</a:t>
          </a:r>
          <a:endParaRPr lang="en-US" sz="2000" dirty="0">
            <a:ln/>
            <a:solidFill>
              <a:schemeClr val="tx1"/>
            </a:solidFill>
            <a:effectLst/>
          </a:endParaRPr>
        </a:p>
      </dgm:t>
    </dgm:pt>
    <dgm:pt modelId="{516A3E03-F157-4A7F-B6EE-6B1F4D61060B}" type="parTrans" cxnId="{251836E7-17DD-47CB-A2E3-6FC56C66C7A8}">
      <dgm:prSet/>
      <dgm:spPr/>
      <dgm:t>
        <a:bodyPr/>
        <a:lstStyle/>
        <a:p>
          <a:endParaRPr lang="en-US">
            <a:solidFill>
              <a:schemeClr val="tx1"/>
            </a:solidFill>
          </a:endParaRPr>
        </a:p>
      </dgm:t>
    </dgm:pt>
    <dgm:pt modelId="{D2C7F992-AAA1-4661-8B22-2AECE70801D7}" type="sibTrans" cxnId="{251836E7-17DD-47CB-A2E3-6FC56C66C7A8}">
      <dgm:prSet/>
      <dgm:spPr/>
      <dgm:t>
        <a:bodyPr/>
        <a:lstStyle/>
        <a:p>
          <a:endParaRPr lang="en-US">
            <a:solidFill>
              <a:schemeClr val="tx1"/>
            </a:solidFill>
          </a:endParaRPr>
        </a:p>
      </dgm:t>
    </dgm:pt>
    <dgm:pt modelId="{B5742C2F-B5BB-4736-A668-29E66BC22CB7}">
      <dgm:prSet phldrT="[Text]" custT="1"/>
      <dgm:spPr>
        <a:solidFill>
          <a:schemeClr val="tx2">
            <a:lumMod val="40000"/>
            <a:lumOff val="60000"/>
          </a:schemeClr>
        </a:solidFill>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solidFill>
              <a:schemeClr val="tx1"/>
            </a:solidFill>
          </a:endParaRPr>
        </a:p>
      </dgm:t>
    </dgm:pt>
    <dgm:pt modelId="{EFDE80F4-709C-4D54-AC1E-B3C4EBB738B8}" type="sibTrans" cxnId="{6F1F9524-16ED-48A4-BF2F-5BF1932FB907}">
      <dgm:prSet/>
      <dgm:spPr/>
      <dgm:t>
        <a:bodyPr/>
        <a:lstStyle/>
        <a:p>
          <a:endParaRPr lang="en-US">
            <a:solidFill>
              <a:schemeClr val="tx1"/>
            </a:solidFill>
          </a:endParaRPr>
        </a:p>
      </dgm:t>
    </dgm:pt>
    <dgm:pt modelId="{8A044857-CBAB-4485-BF47-78893EE0507F}">
      <dgm:prSet phldrT="[Text]"/>
      <dgm:spPr>
        <a:solidFill>
          <a:schemeClr val="tx2">
            <a:lumMod val="40000"/>
            <a:lumOff val="60000"/>
          </a:schemeClr>
        </a:solidFill>
      </dgm:spPr>
      <dgm:t>
        <a:bodyPr/>
        <a:lstStyle/>
        <a:p>
          <a:r>
            <a:rPr lang="en-US" dirty="0">
              <a:solidFill>
                <a:schemeClr val="tx1"/>
              </a:solidFill>
            </a:rPr>
            <a:t>Initial Review Groups (CSR or ICs)</a:t>
          </a:r>
        </a:p>
      </dgm:t>
    </dgm:pt>
    <dgm:pt modelId="{98047C9D-2DAA-4903-B363-70647602E9E3}" type="parTrans" cxnId="{06D6C95B-4BBC-40FD-81BD-031E569520F9}">
      <dgm:prSet/>
      <dgm:spPr/>
      <dgm:t>
        <a:bodyPr/>
        <a:lstStyle/>
        <a:p>
          <a:endParaRPr lang="en-US">
            <a:solidFill>
              <a:schemeClr val="tx1"/>
            </a:solidFill>
          </a:endParaRPr>
        </a:p>
      </dgm:t>
    </dgm:pt>
    <dgm:pt modelId="{98636048-66D7-41B6-AFA8-1D70305B6E0E}" type="sibTrans" cxnId="{06D6C95B-4BBC-40FD-81BD-031E569520F9}">
      <dgm:prSet/>
      <dgm:spPr/>
      <dgm:t>
        <a:bodyPr/>
        <a:lstStyle/>
        <a:p>
          <a:endParaRPr lang="en-US">
            <a:solidFill>
              <a:schemeClr val="tx1"/>
            </a:solidFill>
          </a:endParaRPr>
        </a:p>
      </dgm:t>
    </dgm:pt>
    <dgm:pt modelId="{36EC9C6A-85A4-4519-9159-B7E53640C872}">
      <dgm:prSet phldrT="[Text]"/>
      <dgm:spPr>
        <a:solidFill>
          <a:schemeClr val="accent6">
            <a:lumMod val="40000"/>
            <a:lumOff val="60000"/>
            <a:alpha val="90000"/>
          </a:schemeClr>
        </a:solidFill>
      </dgm:spPr>
      <dgm:t>
        <a:bodyPr/>
        <a:lstStyle/>
        <a:p>
          <a:pPr algn="l"/>
          <a:r>
            <a:rPr lang="en-US" dirty="0">
              <a:solidFill>
                <a:schemeClr val="tx1"/>
              </a:solidFill>
            </a:rPr>
            <a:t>Scientific Focus &amp; Mission Relevance</a:t>
          </a:r>
        </a:p>
      </dgm:t>
    </dgm:pt>
    <dgm:pt modelId="{B3758EED-5EFA-4ADB-8C22-310F310671E5}" type="parTrans" cxnId="{B7D77FE8-14D5-458A-AE53-C9CEDD6CCDE7}">
      <dgm:prSet/>
      <dgm:spPr/>
      <dgm:t>
        <a:bodyPr/>
        <a:lstStyle/>
        <a:p>
          <a:endParaRPr lang="en-US">
            <a:solidFill>
              <a:schemeClr val="tx1"/>
            </a:solidFill>
          </a:endParaRPr>
        </a:p>
      </dgm:t>
    </dgm:pt>
    <dgm:pt modelId="{D9235BE8-7611-4AC8-89EE-CDC4DBD553BA}" type="sibTrans" cxnId="{B7D77FE8-14D5-458A-AE53-C9CEDD6CCDE7}">
      <dgm:prSet/>
      <dgm:spPr/>
      <dgm:t>
        <a:bodyPr/>
        <a:lstStyle/>
        <a:p>
          <a:endParaRPr lang="en-US">
            <a:solidFill>
              <a:schemeClr val="tx1"/>
            </a:solidFill>
          </a:endParaRPr>
        </a:p>
      </dgm:t>
    </dgm:pt>
    <dgm:pt modelId="{E1E953C2-3B3A-4069-BFC1-421A4A177836}">
      <dgm:prSet phldrT="[Text]"/>
      <dgm:spPr>
        <a:solidFill>
          <a:schemeClr val="accent6">
            <a:lumMod val="40000"/>
            <a:lumOff val="60000"/>
            <a:alpha val="90000"/>
          </a:schemeClr>
        </a:solidFill>
      </dgm:spPr>
      <dgm:t>
        <a:bodyPr/>
        <a:lstStyle/>
        <a:p>
          <a:pPr algn="l"/>
          <a:r>
            <a:rPr lang="en-US" dirty="0">
              <a:solidFill>
                <a:schemeClr val="tx1"/>
              </a:solidFill>
            </a:rPr>
            <a:t>Program Officials (POs)</a:t>
          </a:r>
        </a:p>
      </dgm:t>
    </dgm:pt>
    <dgm:pt modelId="{F424E72B-AF5B-4ECE-A2C4-28203CAF3073}" type="parTrans" cxnId="{4E03F211-DE3C-496E-87AF-84F3A72A4B0E}">
      <dgm:prSet/>
      <dgm:spPr/>
      <dgm:t>
        <a:bodyPr/>
        <a:lstStyle/>
        <a:p>
          <a:endParaRPr lang="en-US">
            <a:solidFill>
              <a:schemeClr val="tx1"/>
            </a:solidFill>
          </a:endParaRPr>
        </a:p>
      </dgm:t>
    </dgm:pt>
    <dgm:pt modelId="{4794960B-A5F3-41B3-8F5A-B585153B1953}" type="sibTrans" cxnId="{4E03F211-DE3C-496E-87AF-84F3A72A4B0E}">
      <dgm:prSet/>
      <dgm:spPr/>
      <dgm:t>
        <a:bodyPr/>
        <a:lstStyle/>
        <a:p>
          <a:endParaRPr lang="en-US">
            <a:solidFill>
              <a:schemeClr val="tx1"/>
            </a:solidFill>
          </a:endParaRPr>
        </a:p>
      </dgm:t>
    </dgm:pt>
    <dgm:pt modelId="{1FA9379F-F4EF-4822-87EF-9E935B0F3351}">
      <dgm:prSet phldrT="[Text]"/>
      <dgm:spPr>
        <a:solidFill>
          <a:schemeClr val="tx2">
            <a:lumMod val="40000"/>
            <a:lumOff val="60000"/>
          </a:schemeClr>
        </a:solidFill>
      </dgm:spPr>
      <dgm:t>
        <a:bodyPr/>
        <a:lstStyle/>
        <a:p>
          <a:r>
            <a:rPr lang="en-US" dirty="0">
              <a:solidFill>
                <a:schemeClr val="tx1"/>
              </a:solidFill>
            </a:rPr>
            <a:t>Scientific Review Officers (SROs)</a:t>
          </a:r>
        </a:p>
      </dgm:t>
    </dgm:pt>
    <dgm:pt modelId="{E1D8BBEA-7FAF-4DDE-A8E6-EED8EFA5E005}" type="parTrans" cxnId="{16134FED-A922-4710-BA33-AD7B79309B32}">
      <dgm:prSet/>
      <dgm:spPr/>
      <dgm:t>
        <a:bodyPr/>
        <a:lstStyle/>
        <a:p>
          <a:endParaRPr lang="en-US">
            <a:solidFill>
              <a:schemeClr val="tx1"/>
            </a:solidFill>
          </a:endParaRPr>
        </a:p>
      </dgm:t>
    </dgm:pt>
    <dgm:pt modelId="{D6A74DD4-86F8-49F8-A1BA-248EB6CD3574}" type="sibTrans" cxnId="{16134FED-A922-4710-BA33-AD7B79309B32}">
      <dgm:prSet/>
      <dgm:spPr/>
      <dgm:t>
        <a:bodyPr/>
        <a:lstStyle/>
        <a:p>
          <a:endParaRPr lang="en-US">
            <a:solidFill>
              <a:schemeClr val="tx1"/>
            </a:solidFill>
          </a:endParaRPr>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A2FBB370-F42D-4F26-B04C-0D43B07CEE3D}" type="presOf" srcId="{36EC9C6A-85A4-4519-9159-B7E53640C872}" destId="{AB49D215-D4A7-47F1-A04E-5CF63F626EF3}" srcOrd="0" destOrd="0" presId="urn:microsoft.com/office/officeart/2005/8/layout/vList6"/>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9F739471-1B25-44D1-B6A6-570AD0A7B57C}" type="presOf" srcId="{1FA9379F-F4EF-4822-87EF-9E935B0F3351}" destId="{69F150DD-AE10-4501-9DE7-6879E3E8AC9D}" srcOrd="0" destOrd="1" presId="urn:microsoft.com/office/officeart/2005/8/layout/vList6"/>
    <dgm:cxn modelId="{22850EBE-C9A8-4631-AC54-345605969B3F}" type="presOf" srcId="{8A044857-CBAB-4485-BF47-78893EE0507F}" destId="{69F150DD-AE10-4501-9DE7-6879E3E8AC9D}"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0D064235-86AC-4D30-94C6-9FAB3B21D16B}" type="presOf" srcId="{E1E953C2-3B3A-4069-BFC1-421A4A177836}" destId="{AB49D215-D4A7-47F1-A04E-5CF63F626EF3}"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C0750A3E-1DA4-4A36-9BA1-09F82B80F250}" type="presOf" srcId="{34FA508D-187C-44CF-81A5-81EEEE1E2A5D}" destId="{01186633-12D8-4985-9219-28BDAE0EEF0A}" srcOrd="0" destOrd="0" presId="urn:microsoft.com/office/officeart/2005/8/layout/vList6"/>
    <dgm:cxn modelId="{82CCC38D-FEE7-473C-8764-2FE1E3D3C5C5}" type="presOf" srcId="{B5742C2F-B5BB-4736-A668-29E66BC22CB7}" destId="{8C6F8CCA-A798-4514-9451-179F9303D37F}" srcOrd="0" destOrd="0" presId="urn:microsoft.com/office/officeart/2005/8/layout/vList6"/>
    <dgm:cxn modelId="{E67D7DE6-7F9F-4CDE-B40E-E93374485BF5}" type="presOf" srcId="{69983A58-9068-40A7-989E-7F427739DAA3}" destId="{0B0E2A24-DDA7-44E5-A005-06936B6F401A}"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D1F5C7E-C8BE-4FC3-A100-F66EA627976F}" type="presParOf" srcId="{0B0E2A24-DDA7-44E5-A005-06936B6F401A}" destId="{5B19F787-B6F6-4A24-9610-E058F06B8C3B}" srcOrd="0" destOrd="0" presId="urn:microsoft.com/office/officeart/2005/8/layout/vList6"/>
    <dgm:cxn modelId="{4EF55592-A9B6-4695-8149-6FA1DE19C3FB}" type="presParOf" srcId="{5B19F787-B6F6-4A24-9610-E058F06B8C3B}" destId="{01186633-12D8-4985-9219-28BDAE0EEF0A}" srcOrd="0" destOrd="0" presId="urn:microsoft.com/office/officeart/2005/8/layout/vList6"/>
    <dgm:cxn modelId="{A58B2C2E-3595-49B3-B675-668A7E58BE47}" type="presParOf" srcId="{5B19F787-B6F6-4A24-9610-E058F06B8C3B}" destId="{AB49D215-D4A7-47F1-A04E-5CF63F626EF3}" srcOrd="1" destOrd="0" presId="urn:microsoft.com/office/officeart/2005/8/layout/vList6"/>
    <dgm:cxn modelId="{81E7CD36-EC51-4915-84A0-1264BFEA3DCD}" type="presParOf" srcId="{0B0E2A24-DDA7-44E5-A005-06936B6F401A}" destId="{FC1E812D-29AB-49AA-99B8-37F23BB00E9A}" srcOrd="1" destOrd="0" presId="urn:microsoft.com/office/officeart/2005/8/layout/vList6"/>
    <dgm:cxn modelId="{7928DFAC-1C1A-45F5-A40F-9C8F03045034}" type="presParOf" srcId="{0B0E2A24-DDA7-44E5-A005-06936B6F401A}" destId="{3B2279E7-AD69-46B8-80E0-B523992994C5}" srcOrd="2" destOrd="0" presId="urn:microsoft.com/office/officeart/2005/8/layout/vList6"/>
    <dgm:cxn modelId="{B89BADF0-856B-44C0-A5A0-EEF1542B3CB0}" type="presParOf" srcId="{3B2279E7-AD69-46B8-80E0-B523992994C5}" destId="{8C6F8CCA-A798-4514-9451-179F9303D37F}" srcOrd="0" destOrd="0" presId="urn:microsoft.com/office/officeart/2005/8/layout/vList6"/>
    <dgm:cxn modelId="{B7122702-212F-4997-A152-C70BF8AE1288}"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34FA508D-187C-44CF-81A5-81EEEE1E2A5D}">
      <dgm:prSet phldrT="[Text]" custT="1"/>
      <dgm:spPr>
        <a:solidFill>
          <a:schemeClr val="accent6">
            <a:lumMod val="40000"/>
            <a:lumOff val="60000"/>
          </a:schemeClr>
        </a:solidFill>
      </dgm:spPr>
      <dgm:t>
        <a:bodyPr/>
        <a:lstStyle/>
        <a:p>
          <a:r>
            <a:rPr lang="en-US" sz="2000" dirty="0">
              <a:solidFill>
                <a:schemeClr val="tx1"/>
              </a:solidFill>
              <a:effectLst/>
            </a:rPr>
            <a:t>Funding Institute(s)</a:t>
          </a:r>
          <a:endParaRPr lang="en-US" sz="2000" dirty="0">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tx2">
            <a:lumMod val="40000"/>
            <a:lumOff val="60000"/>
          </a:schemeClr>
        </a:solidFill>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solidFill>
          <a:schemeClr val="tx2">
            <a:lumMod val="40000"/>
            <a:lumOff val="60000"/>
          </a:schemeClr>
        </a:solidFill>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solidFill>
          <a:schemeClr val="accent6">
            <a:lumMod val="40000"/>
            <a:lumOff val="60000"/>
          </a:schemeClr>
        </a:solidFill>
      </dgm:spPr>
      <dgm:t>
        <a:bodyPr/>
        <a:lstStyle/>
        <a:p>
          <a:pPr algn="l"/>
          <a:r>
            <a:rPr lang="en-US" dirty="0">
              <a:solidFill>
                <a:schemeClr val="tx1"/>
              </a:solidFill>
            </a:rPr>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solidFill>
          <a:schemeClr val="accent6">
            <a:lumMod val="40000"/>
            <a:lumOff val="60000"/>
          </a:schemeClr>
        </a:solidFill>
      </dgm:spPr>
      <dgm:t>
        <a:bodyPr/>
        <a:lstStyle/>
        <a:p>
          <a:pPr algn="l"/>
          <a:r>
            <a:rPr lang="en-US" dirty="0">
              <a:solidFill>
                <a:schemeClr val="tx1"/>
              </a:solidFill>
            </a:rPr>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solidFill>
          <a:schemeClr val="tx2">
            <a:lumMod val="40000"/>
            <a:lumOff val="60000"/>
          </a:schemeClr>
        </a:solidFill>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8351A010-9816-4955-A972-40D8A31A2BAA}" type="presOf" srcId="{36EC9C6A-85A4-4519-9159-B7E53640C872}" destId="{AB49D215-D4A7-47F1-A04E-5CF63F626EF3}"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2D2A477-7C01-4B01-823B-753CB8DE2C29}" type="presOf" srcId="{8A044857-CBAB-4485-BF47-78893EE0507F}" destId="{69F150DD-AE10-4501-9DE7-6879E3E8AC9D}" srcOrd="0" destOrd="0" presId="urn:microsoft.com/office/officeart/2005/8/layout/vList6"/>
    <dgm:cxn modelId="{608EB6EE-476C-45D5-8863-1CD91AE357F7}" type="presOf" srcId="{1FA9379F-F4EF-4822-87EF-9E935B0F3351}" destId="{69F150DD-AE10-4501-9DE7-6879E3E8AC9D}"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DEE8665F-2121-4EE2-8768-09A60672FFF4}" type="presOf" srcId="{69983A58-9068-40A7-989E-7F427739DAA3}" destId="{0B0E2A24-DDA7-44E5-A005-06936B6F401A}" srcOrd="0" destOrd="0" presId="urn:microsoft.com/office/officeart/2005/8/layout/vList6"/>
    <dgm:cxn modelId="{3E725A28-73CC-46AB-A6B7-E0633AC55FC8}" type="presOf" srcId="{E1E953C2-3B3A-4069-BFC1-421A4A177836}" destId="{AB49D215-D4A7-47F1-A04E-5CF63F626EF3}" srcOrd="0" destOrd="1"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6818A722-F735-4D9F-927E-F773A3715B75}" type="presOf" srcId="{B5742C2F-B5BB-4736-A668-29E66BC22CB7}" destId="{8C6F8CCA-A798-4514-9451-179F9303D37F}" srcOrd="0" destOrd="0" presId="urn:microsoft.com/office/officeart/2005/8/layout/vList6"/>
    <dgm:cxn modelId="{927F6E94-82A7-4574-8925-1F272F34F2A4}" type="presOf" srcId="{34FA508D-187C-44CF-81A5-81EEEE1E2A5D}" destId="{01186633-12D8-4985-9219-28BDAE0EEF0A}" srcOrd="0" destOrd="0" presId="urn:microsoft.com/office/officeart/2005/8/layout/vList6"/>
    <dgm:cxn modelId="{1F0FA409-22B9-4E56-8983-F43D1003E289}" type="presParOf" srcId="{0B0E2A24-DDA7-44E5-A005-06936B6F401A}" destId="{5B19F787-B6F6-4A24-9610-E058F06B8C3B}" srcOrd="0" destOrd="0" presId="urn:microsoft.com/office/officeart/2005/8/layout/vList6"/>
    <dgm:cxn modelId="{B0BB96D4-D964-4B59-A722-EE4DF4E965C0}" type="presParOf" srcId="{5B19F787-B6F6-4A24-9610-E058F06B8C3B}" destId="{01186633-12D8-4985-9219-28BDAE0EEF0A}" srcOrd="0" destOrd="0" presId="urn:microsoft.com/office/officeart/2005/8/layout/vList6"/>
    <dgm:cxn modelId="{96615775-5515-43A9-BBBE-ABA2A1A2375E}" type="presParOf" srcId="{5B19F787-B6F6-4A24-9610-E058F06B8C3B}" destId="{AB49D215-D4A7-47F1-A04E-5CF63F626EF3}" srcOrd="1" destOrd="0" presId="urn:microsoft.com/office/officeart/2005/8/layout/vList6"/>
    <dgm:cxn modelId="{CCE86FFA-1EFD-4FDC-8198-64287EE4F642}" type="presParOf" srcId="{0B0E2A24-DDA7-44E5-A005-06936B6F401A}" destId="{FC1E812D-29AB-49AA-99B8-37F23BB00E9A}" srcOrd="1" destOrd="0" presId="urn:microsoft.com/office/officeart/2005/8/layout/vList6"/>
    <dgm:cxn modelId="{CF703E67-2A18-463D-B648-174108051645}" type="presParOf" srcId="{0B0E2A24-DDA7-44E5-A005-06936B6F401A}" destId="{3B2279E7-AD69-46B8-80E0-B523992994C5}" srcOrd="2" destOrd="0" presId="urn:microsoft.com/office/officeart/2005/8/layout/vList6"/>
    <dgm:cxn modelId="{5D45EBE1-F1AC-4752-99CD-57AA3ACDAB20}" type="presParOf" srcId="{3B2279E7-AD69-46B8-80E0-B523992994C5}" destId="{8C6F8CCA-A798-4514-9451-179F9303D37F}" srcOrd="0" destOrd="0" presId="urn:microsoft.com/office/officeart/2005/8/layout/vList6"/>
    <dgm:cxn modelId="{22129B03-C000-4CB4-810C-0C23E265D8C6}"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ND  </a:t>
          </a: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1600" dirty="0">
              <a:solidFill>
                <a:schemeClr val="tx1"/>
              </a:solidFill>
            </a:rPr>
            <a:t>Scored</a:t>
          </a: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24718">
        <dgm:presLayoutVars>
          <dgm:bulletEnabled val="1"/>
        </dgm:presLayoutVars>
      </dgm:prSet>
      <dgm:spPr/>
      <dgm:t>
        <a:bodyPr/>
        <a:lstStyle/>
        <a:p>
          <a:endParaRPr lang="en-US"/>
        </a:p>
      </dgm:t>
    </dgm:pt>
  </dgm:ptLst>
  <dgm:cxnLst>
    <dgm:cxn modelId="{CADD1EFB-6B40-4D7E-B2CD-87287BEFD622}"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2BB7183B-0EE5-4F32-AA07-AFA11856CA4F}" type="presOf" srcId="{F703CEAB-C056-4077-B5BE-3205D3042F8A}" destId="{678F1EC2-DAB8-4ECB-B4D4-E2D21C35D749}" srcOrd="0" destOrd="0" presId="urn:microsoft.com/office/officeart/2005/8/layout/arrow1"/>
    <dgm:cxn modelId="{B5F0A8F1-8FDC-41A3-9BC6-DDB19ACB1745}" type="presOf" srcId="{E1846116-3B2F-4A2C-8ED3-8B0E36DC2991}" destId="{14F2A801-5449-4D9D-AA52-8EBF2C273C3E}"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90 – Lowest Impact</a:t>
          </a: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10 – Highest Impact</a:t>
          </a:r>
          <a:endParaRPr lang="en-US" sz="2000" i="0" dirty="0">
            <a:solidFill>
              <a:schemeClr val="tx1"/>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00214" custScaleY="100194">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00214" custScaleY="100094">
        <dgm:presLayoutVars>
          <dgm:bulletEnabled val="1"/>
        </dgm:presLayoutVars>
      </dgm:prSet>
      <dgm:spPr/>
      <dgm:t>
        <a:bodyPr/>
        <a:lstStyle/>
        <a:p>
          <a:endParaRPr lang="en-US"/>
        </a:p>
      </dgm:t>
    </dgm:pt>
  </dgm:ptLst>
  <dgm:cxnLst>
    <dgm:cxn modelId="{01FEF4D1-0E0A-440F-9908-08165C066B5D}" type="presOf" srcId="{E1846116-3B2F-4A2C-8ED3-8B0E36DC2991}" destId="{14F2A801-5449-4D9D-AA52-8EBF2C273C3E}" srcOrd="0" destOrd="0" presId="urn:microsoft.com/office/officeart/2005/8/layout/arrow1"/>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34FA508D-187C-44CF-81A5-81EEEE1E2A5D}">
      <dgm:prSet phldrT="[Text]" custT="1"/>
      <dgm:spPr>
        <a:solidFill>
          <a:schemeClr val="accent6">
            <a:lumMod val="40000"/>
            <a:lumOff val="60000"/>
          </a:schemeClr>
        </a:solidFill>
      </dgm:spPr>
      <dgm:t>
        <a:bodyPr/>
        <a:lstStyle/>
        <a:p>
          <a:r>
            <a:rPr lang="en-US" sz="2000" dirty="0">
              <a:solidFill>
                <a:schemeClr val="tx1"/>
              </a:solidFill>
              <a:effectLst/>
            </a:rPr>
            <a:t>Funding Institute(s)</a:t>
          </a:r>
          <a:endParaRPr lang="en-US" sz="2000" dirty="0">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tx2">
            <a:lumMod val="40000"/>
            <a:lumOff val="60000"/>
          </a:schemeClr>
        </a:solidFill>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solidFill>
          <a:schemeClr val="tx2">
            <a:lumMod val="40000"/>
            <a:lumOff val="60000"/>
          </a:schemeClr>
        </a:solidFill>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solidFill>
          <a:schemeClr val="accent6">
            <a:lumMod val="40000"/>
            <a:lumOff val="60000"/>
          </a:schemeClr>
        </a:solidFill>
      </dgm:spPr>
      <dgm:t>
        <a:bodyPr/>
        <a:lstStyle/>
        <a:p>
          <a:pPr algn="l"/>
          <a:r>
            <a:rPr lang="en-US" dirty="0">
              <a:solidFill>
                <a:schemeClr val="tx1"/>
              </a:solidFill>
            </a:rPr>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solidFill>
          <a:schemeClr val="accent6">
            <a:lumMod val="40000"/>
            <a:lumOff val="60000"/>
          </a:schemeClr>
        </a:solidFill>
      </dgm:spPr>
      <dgm:t>
        <a:bodyPr/>
        <a:lstStyle/>
        <a:p>
          <a:pPr algn="l"/>
          <a:r>
            <a:rPr lang="en-US" dirty="0">
              <a:solidFill>
                <a:schemeClr val="tx1"/>
              </a:solidFill>
            </a:rPr>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solidFill>
          <a:schemeClr val="tx2">
            <a:lumMod val="40000"/>
            <a:lumOff val="60000"/>
          </a:schemeClr>
        </a:solidFill>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BF6CA057-F196-43A9-B369-57BCBAAD9548}" type="presOf" srcId="{8A044857-CBAB-4485-BF47-78893EE0507F}" destId="{69F150DD-AE10-4501-9DE7-6879E3E8AC9D}" srcOrd="0" destOrd="0" presId="urn:microsoft.com/office/officeart/2005/8/layout/vList6"/>
    <dgm:cxn modelId="{F045DB42-1EC9-44E4-AEA9-6B892A5306F8}" type="presOf" srcId="{34FA508D-187C-44CF-81A5-81EEEE1E2A5D}" destId="{01186633-12D8-4985-9219-28BDAE0EEF0A}"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E089B7D0-E52A-4825-9EF9-9E24B880FF98}" type="presOf" srcId="{69983A58-9068-40A7-989E-7F427739DAA3}" destId="{0B0E2A24-DDA7-44E5-A005-06936B6F401A}" srcOrd="0" destOrd="0"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3A125C7B-23DB-4C65-93E8-57368C518086}" type="presOf" srcId="{1FA9379F-F4EF-4822-87EF-9E935B0F3351}" destId="{69F150DD-AE10-4501-9DE7-6879E3E8AC9D}" srcOrd="0" destOrd="1" presId="urn:microsoft.com/office/officeart/2005/8/layout/vList6"/>
    <dgm:cxn modelId="{4D3EB366-7788-4485-9162-7AB88507ADF0}" type="presOf" srcId="{E1E953C2-3B3A-4069-BFC1-421A4A177836}" destId="{AB49D215-D4A7-47F1-A04E-5CF63F626EF3}" srcOrd="0" destOrd="1" presId="urn:microsoft.com/office/officeart/2005/8/layout/vList6"/>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4E03F211-DE3C-496E-87AF-84F3A72A4B0E}" srcId="{34FA508D-187C-44CF-81A5-81EEEE1E2A5D}" destId="{E1E953C2-3B3A-4069-BFC1-421A4A177836}" srcOrd="1" destOrd="0" parTransId="{F424E72B-AF5B-4ECE-A2C4-28203CAF3073}" sibTransId="{4794960B-A5F3-41B3-8F5A-B585153B1953}"/>
    <dgm:cxn modelId="{875AE7EA-B144-4FC5-986F-EA0F8560F13C}" type="presOf" srcId="{36EC9C6A-85A4-4519-9159-B7E53640C872}" destId="{AB49D215-D4A7-47F1-A04E-5CF63F626EF3}" srcOrd="0" destOrd="0" presId="urn:microsoft.com/office/officeart/2005/8/layout/vList6"/>
    <dgm:cxn modelId="{B36D06BE-5AF2-48B9-9171-FDFF7969F1AA}" type="presOf" srcId="{B5742C2F-B5BB-4736-A668-29E66BC22CB7}" destId="{8C6F8CCA-A798-4514-9451-179F9303D37F}" srcOrd="0" destOrd="0" presId="urn:microsoft.com/office/officeart/2005/8/layout/vList6"/>
    <dgm:cxn modelId="{792A8BD6-4F2F-43B7-9094-CFA1BF7F134B}" type="presParOf" srcId="{0B0E2A24-DDA7-44E5-A005-06936B6F401A}" destId="{5B19F787-B6F6-4A24-9610-E058F06B8C3B}" srcOrd="0" destOrd="0" presId="urn:microsoft.com/office/officeart/2005/8/layout/vList6"/>
    <dgm:cxn modelId="{1A2467B9-73B9-4356-A4A7-42114D5870C3}" type="presParOf" srcId="{5B19F787-B6F6-4A24-9610-E058F06B8C3B}" destId="{01186633-12D8-4985-9219-28BDAE0EEF0A}" srcOrd="0" destOrd="0" presId="urn:microsoft.com/office/officeart/2005/8/layout/vList6"/>
    <dgm:cxn modelId="{356D6B01-E2D8-4A89-979D-E99B19A04401}" type="presParOf" srcId="{5B19F787-B6F6-4A24-9610-E058F06B8C3B}" destId="{AB49D215-D4A7-47F1-A04E-5CF63F626EF3}" srcOrd="1" destOrd="0" presId="urn:microsoft.com/office/officeart/2005/8/layout/vList6"/>
    <dgm:cxn modelId="{C658647F-05E2-4740-91F6-C0AA19DF4CB6}" type="presParOf" srcId="{0B0E2A24-DDA7-44E5-A005-06936B6F401A}" destId="{FC1E812D-29AB-49AA-99B8-37F23BB00E9A}" srcOrd="1" destOrd="0" presId="urn:microsoft.com/office/officeart/2005/8/layout/vList6"/>
    <dgm:cxn modelId="{71349988-001E-4D04-B8D5-4FB275E9AAD7}" type="presParOf" srcId="{0B0E2A24-DDA7-44E5-A005-06936B6F401A}" destId="{3B2279E7-AD69-46B8-80E0-B523992994C5}" srcOrd="2" destOrd="0" presId="urn:microsoft.com/office/officeart/2005/8/layout/vList6"/>
    <dgm:cxn modelId="{9C648A54-7DDA-4B1C-BF1E-D3C1FAB77907}" type="presParOf" srcId="{3B2279E7-AD69-46B8-80E0-B523992994C5}" destId="{8C6F8CCA-A798-4514-9451-179F9303D37F}" srcOrd="0" destOrd="0" presId="urn:microsoft.com/office/officeart/2005/8/layout/vList6"/>
    <dgm:cxn modelId="{4727E324-B804-4383-8F27-4AF3E42FACBB}"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343397" cy="2972562"/>
        </a:xfrm>
        <a:prstGeom prst="rightArrow">
          <a:avLst/>
        </a:prstGeom>
        <a:solidFill>
          <a:schemeClr val="accent4">
            <a:lumMod val="60000"/>
            <a:lumOff val="40000"/>
          </a:schemeClr>
        </a:solidFill>
        <a:ln w="19050">
          <a:solidFill>
            <a:schemeClr val="tx1"/>
          </a:solidFill>
        </a:ln>
        <a:effectLst/>
      </dsp:spPr>
      <dsp:style>
        <a:lnRef idx="0">
          <a:scrgbClr r="0" g="0" b="0"/>
        </a:lnRef>
        <a:fillRef idx="1">
          <a:scrgbClr r="0" g="0" b="0"/>
        </a:fillRef>
        <a:effectRef idx="0">
          <a:scrgbClr r="0" g="0" b="0"/>
        </a:effectRef>
        <a:fontRef idx="minor"/>
      </dsp:style>
    </dsp:sp>
    <dsp:sp modelId="{67A759F8-4EA0-4AD3-8B6C-2CD3AB4A4A95}">
      <dsp:nvSpPr>
        <dsp:cNvPr id="0" name=""/>
        <dsp:cNvSpPr/>
      </dsp:nvSpPr>
      <dsp:spPr>
        <a:xfrm>
          <a:off x="133644" y="898676"/>
          <a:ext cx="1303020" cy="1189024"/>
        </a:xfrm>
        <a:prstGeom prst="roundRect">
          <a:avLst/>
        </a:prstGeom>
        <a:solidFill>
          <a:srgbClr val="CCFFCC"/>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Receipt and Referral</a:t>
          </a:r>
        </a:p>
      </dsp:txBody>
      <dsp:txXfrm>
        <a:off x="191687" y="956719"/>
        <a:ext cx="1186934" cy="1072938"/>
      </dsp:txXfrm>
    </dsp:sp>
    <dsp:sp modelId="{AFFFD6BB-3A68-4896-AD9C-C896987AE075}">
      <dsp:nvSpPr>
        <dsp:cNvPr id="0" name=""/>
        <dsp:cNvSpPr/>
      </dsp:nvSpPr>
      <dsp:spPr>
        <a:xfrm>
          <a:off x="1520189" y="891768"/>
          <a:ext cx="1303020" cy="1189024"/>
        </a:xfrm>
        <a:prstGeom prst="roundRect">
          <a:avLst/>
        </a:prstGeom>
        <a:solidFill>
          <a:schemeClr val="tx2">
            <a:lumMod val="40000"/>
            <a:lumOff val="6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rPr>
            <a:t>Initial Peer Review</a:t>
          </a:r>
        </a:p>
      </dsp:txBody>
      <dsp:txXfrm>
        <a:off x="1578232" y="949811"/>
        <a:ext cx="1186934" cy="1072938"/>
      </dsp:txXfrm>
    </dsp:sp>
    <dsp:sp modelId="{1156BD30-4BC7-4DB7-ACB4-7424877C543E}">
      <dsp:nvSpPr>
        <dsp:cNvPr id="0" name=""/>
        <dsp:cNvSpPr/>
      </dsp:nvSpPr>
      <dsp:spPr>
        <a:xfrm>
          <a:off x="2893196" y="891768"/>
          <a:ext cx="1303020" cy="1189024"/>
        </a:xfrm>
        <a:prstGeom prst="roundRect">
          <a:avLst/>
        </a:prstGeom>
        <a:solidFill>
          <a:schemeClr val="accent6">
            <a:lumMod val="40000"/>
            <a:lumOff val="6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National Advisory Council</a:t>
          </a:r>
        </a:p>
        <a:p>
          <a:pPr lvl="0" algn="ctr" defTabSz="711200">
            <a:lnSpc>
              <a:spcPct val="90000"/>
            </a:lnSpc>
            <a:spcBef>
              <a:spcPct val="0"/>
            </a:spcBef>
            <a:spcAft>
              <a:spcPct val="35000"/>
            </a:spcAft>
          </a:pPr>
          <a:r>
            <a:rPr lang="en-US" sz="1600" kern="1200" dirty="0">
              <a:solidFill>
                <a:schemeClr val="tx1"/>
              </a:solidFill>
            </a:rPr>
            <a:t>Review</a:t>
          </a:r>
        </a:p>
      </dsp:txBody>
      <dsp:txXfrm>
        <a:off x="2951239" y="949811"/>
        <a:ext cx="1186934" cy="1072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6">
            <a:lumMod val="40000"/>
            <a:lumOff val="60000"/>
            <a:alpha val="9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Scientific Focus &amp; Mission Relevance</a:t>
          </a:r>
        </a:p>
        <a:p>
          <a:pPr marL="114300" lvl="1" indent="-114300" algn="l" defTabSz="622300">
            <a:lnSpc>
              <a:spcPct val="90000"/>
            </a:lnSpc>
            <a:spcBef>
              <a:spcPct val="0"/>
            </a:spcBef>
            <a:spcAft>
              <a:spcPct val="15000"/>
            </a:spcAft>
            <a:buChar char="••"/>
          </a:pPr>
          <a:r>
            <a:rPr lang="en-US" sz="1400" kern="1200" dirty="0">
              <a:solidFill>
                <a:schemeClr val="tx1"/>
              </a:solidFill>
            </a:rPr>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tx2">
            <a:lumMod val="40000"/>
            <a:lumOff val="6000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Initial Review Groups (CSR or ICs)</a:t>
          </a:r>
        </a:p>
        <a:p>
          <a:pPr marL="114300" lvl="1" indent="-114300" algn="l" defTabSz="622300">
            <a:lnSpc>
              <a:spcPct val="90000"/>
            </a:lnSpc>
            <a:spcBef>
              <a:spcPct val="0"/>
            </a:spcBef>
            <a:spcAft>
              <a:spcPct val="15000"/>
            </a:spcAft>
            <a:buChar char="••"/>
          </a:pPr>
          <a:r>
            <a:rPr lang="en-US" sz="1400" kern="1200" dirty="0">
              <a:solidFill>
                <a:schemeClr val="tx1"/>
              </a:solidFill>
            </a:rPr>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6">
            <a:lumMod val="40000"/>
            <a:lumOff val="6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Scientific Focus &amp; Mission Relevance</a:t>
          </a:r>
        </a:p>
        <a:p>
          <a:pPr marL="114300" lvl="1" indent="-114300" algn="l" defTabSz="622300">
            <a:lnSpc>
              <a:spcPct val="90000"/>
            </a:lnSpc>
            <a:spcBef>
              <a:spcPct val="0"/>
            </a:spcBef>
            <a:spcAft>
              <a:spcPct val="15000"/>
            </a:spcAft>
            <a:buChar char="••"/>
          </a:pPr>
          <a:r>
            <a:rPr lang="en-US" sz="1400" kern="1200" dirty="0">
              <a:solidFill>
                <a:schemeClr val="tx1"/>
              </a:solidFill>
            </a:rPr>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tx2">
            <a:lumMod val="40000"/>
            <a:lumOff val="6000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43088" y="219289"/>
          <a:ext cx="1447034"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ND  </a:t>
          </a:r>
        </a:p>
      </dsp:txBody>
      <dsp:txXfrm rot="5400000">
        <a:off x="203150" y="437959"/>
        <a:ext cx="957709" cy="723517"/>
      </dsp:txXfrm>
    </dsp:sp>
    <dsp:sp modelId="{678F1EC2-DAB8-4ECB-B4D4-E2D21C35D749}">
      <dsp:nvSpPr>
        <dsp:cNvPr id="0" name=""/>
        <dsp:cNvSpPr/>
      </dsp:nvSpPr>
      <dsp:spPr>
        <a:xfrm rot="5400000">
          <a:off x="1133777" y="219670"/>
          <a:ext cx="1447800"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Scored</a:t>
          </a:r>
        </a:p>
      </dsp:txBody>
      <dsp:txXfrm rot="-5400000">
        <a:off x="1277248" y="438149"/>
        <a:ext cx="957709" cy="723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659" y="142"/>
          <a:ext cx="1447803" cy="1447514"/>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90 – Lowest Impact</a:t>
          </a:r>
        </a:p>
      </dsp:txBody>
      <dsp:txXfrm rot="5400000">
        <a:off x="252801" y="361948"/>
        <a:ext cx="1194199" cy="723901"/>
      </dsp:txXfrm>
    </dsp:sp>
    <dsp:sp modelId="{678F1EC2-DAB8-4ECB-B4D4-E2D21C35D749}">
      <dsp:nvSpPr>
        <dsp:cNvPr id="0" name=""/>
        <dsp:cNvSpPr/>
      </dsp:nvSpPr>
      <dsp:spPr>
        <a:xfrm rot="5400000">
          <a:off x="1829455" y="865"/>
          <a:ext cx="1447803" cy="144606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10 – Highest Impact</a:t>
          </a:r>
          <a:endParaRPr lang="en-US" sz="2000" i="0" kern="1200" dirty="0">
            <a:solidFill>
              <a:schemeClr val="tx1"/>
            </a:solidFill>
          </a:endParaRPr>
        </a:p>
      </dsp:txBody>
      <dsp:txXfrm rot="-5400000">
        <a:off x="1830322" y="361949"/>
        <a:ext cx="1193007" cy="723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6">
            <a:lumMod val="40000"/>
            <a:lumOff val="6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Scientific Focus &amp; Mission Relevance</a:t>
          </a:r>
        </a:p>
        <a:p>
          <a:pPr marL="114300" lvl="1" indent="-114300" algn="l" defTabSz="622300">
            <a:lnSpc>
              <a:spcPct val="90000"/>
            </a:lnSpc>
            <a:spcBef>
              <a:spcPct val="0"/>
            </a:spcBef>
            <a:spcAft>
              <a:spcPct val="15000"/>
            </a:spcAft>
            <a:buChar char="••"/>
          </a:pPr>
          <a:r>
            <a:rPr lang="en-US" sz="1400" kern="1200" dirty="0">
              <a:solidFill>
                <a:schemeClr val="tx1"/>
              </a:solidFill>
            </a:rPr>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tx2">
            <a:lumMod val="40000"/>
            <a:lumOff val="6000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18435" name="Rectangle 3"/>
          <p:cNvSpPr>
            <a:spLocks noGrp="1" noChangeArrowheads="1"/>
          </p:cNvSpPr>
          <p:nvPr>
            <p:ph type="dt" sz="quarter" idx="1"/>
          </p:nvPr>
        </p:nvSpPr>
        <p:spPr bwMode="auto">
          <a:xfrm>
            <a:off x="3884028"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18436" name="Rectangle 4"/>
          <p:cNvSpPr>
            <a:spLocks noGrp="1" noChangeArrowheads="1"/>
          </p:cNvSpPr>
          <p:nvPr>
            <p:ph type="ftr" sz="quarter" idx="2"/>
          </p:nvPr>
        </p:nvSpPr>
        <p:spPr bwMode="auto">
          <a:xfrm>
            <a:off x="2"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18437" name="Rectangle 5"/>
          <p:cNvSpPr>
            <a:spLocks noGrp="1" noChangeArrowheads="1"/>
          </p:cNvSpPr>
          <p:nvPr>
            <p:ph type="sldNum" sz="quarter" idx="3"/>
          </p:nvPr>
        </p:nvSpPr>
        <p:spPr bwMode="auto">
          <a:xfrm>
            <a:off x="3884028"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4099" name="Rectangle 3"/>
          <p:cNvSpPr>
            <a:spLocks noGrp="1" noChangeArrowheads="1"/>
          </p:cNvSpPr>
          <p:nvPr>
            <p:ph type="dt" idx="1"/>
          </p:nvPr>
        </p:nvSpPr>
        <p:spPr bwMode="auto">
          <a:xfrm>
            <a:off x="3884028"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22" y="4416427"/>
            <a:ext cx="5485158" cy="4183063"/>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2"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4103" name="Rectangle 7"/>
          <p:cNvSpPr>
            <a:spLocks noGrp="1" noChangeArrowheads="1"/>
          </p:cNvSpPr>
          <p:nvPr>
            <p:ph type="sldNum" sz="quarter" idx="5"/>
          </p:nvPr>
        </p:nvSpPr>
        <p:spPr bwMode="auto">
          <a:xfrm>
            <a:off x="3884028"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a:t>
            </a:fld>
            <a:endParaRPr lang="en-US" dirty="0"/>
          </a:p>
        </p:txBody>
      </p:sp>
    </p:spTree>
    <p:extLst>
      <p:ext uri="{BB962C8B-B14F-4D97-AF65-F5344CB8AC3E}">
        <p14:creationId xmlns:p14="http://schemas.microsoft.com/office/powerpoint/2010/main" val="129562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10</a:t>
            </a:fld>
            <a:endParaRPr lang="en-US" dirty="0"/>
          </a:p>
        </p:txBody>
      </p:sp>
    </p:spTree>
    <p:extLst>
      <p:ext uri="{BB962C8B-B14F-4D97-AF65-F5344CB8AC3E}">
        <p14:creationId xmlns:p14="http://schemas.microsoft.com/office/powerpoint/2010/main" val="127436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11</a:t>
            </a:fld>
            <a:endParaRPr lang="en-US" dirty="0"/>
          </a:p>
        </p:txBody>
      </p:sp>
    </p:spTree>
    <p:extLst>
      <p:ext uri="{BB962C8B-B14F-4D97-AF65-F5344CB8AC3E}">
        <p14:creationId xmlns:p14="http://schemas.microsoft.com/office/powerpoint/2010/main" val="62514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12</a:t>
            </a:fld>
            <a:endParaRPr lang="en-US" dirty="0"/>
          </a:p>
        </p:txBody>
      </p:sp>
    </p:spTree>
    <p:extLst>
      <p:ext uri="{BB962C8B-B14F-4D97-AF65-F5344CB8AC3E}">
        <p14:creationId xmlns:p14="http://schemas.microsoft.com/office/powerpoint/2010/main" val="125894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195211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14</a:t>
            </a:fld>
            <a:endParaRPr lang="en-US" dirty="0"/>
          </a:p>
        </p:txBody>
      </p:sp>
    </p:spTree>
    <p:extLst>
      <p:ext uri="{BB962C8B-B14F-4D97-AF65-F5344CB8AC3E}">
        <p14:creationId xmlns:p14="http://schemas.microsoft.com/office/powerpoint/2010/main" val="198582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15</a:t>
            </a:fld>
            <a:endParaRPr lang="en-US" dirty="0"/>
          </a:p>
        </p:txBody>
      </p:sp>
    </p:spTree>
    <p:extLst>
      <p:ext uri="{BB962C8B-B14F-4D97-AF65-F5344CB8AC3E}">
        <p14:creationId xmlns:p14="http://schemas.microsoft.com/office/powerpoint/2010/main" val="33535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16</a:t>
            </a:fld>
            <a:endParaRPr lang="en-US" dirty="0"/>
          </a:p>
        </p:txBody>
      </p:sp>
    </p:spTree>
    <p:extLst>
      <p:ext uri="{BB962C8B-B14F-4D97-AF65-F5344CB8AC3E}">
        <p14:creationId xmlns:p14="http://schemas.microsoft.com/office/powerpoint/2010/main" val="180162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17</a:t>
            </a:fld>
            <a:endParaRPr lang="en-US" dirty="0"/>
          </a:p>
        </p:txBody>
      </p:sp>
    </p:spTree>
    <p:extLst>
      <p:ext uri="{BB962C8B-B14F-4D97-AF65-F5344CB8AC3E}">
        <p14:creationId xmlns:p14="http://schemas.microsoft.com/office/powerpoint/2010/main" val="334029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18</a:t>
            </a:fld>
            <a:endParaRPr lang="en-US" dirty="0"/>
          </a:p>
        </p:txBody>
      </p:sp>
    </p:spTree>
    <p:extLst>
      <p:ext uri="{BB962C8B-B14F-4D97-AF65-F5344CB8AC3E}">
        <p14:creationId xmlns:p14="http://schemas.microsoft.com/office/powerpoint/2010/main" val="42711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19</a:t>
            </a:fld>
            <a:endParaRPr lang="en-US" dirty="0"/>
          </a:p>
        </p:txBody>
      </p:sp>
    </p:spTree>
    <p:extLst>
      <p:ext uri="{BB962C8B-B14F-4D97-AF65-F5344CB8AC3E}">
        <p14:creationId xmlns:p14="http://schemas.microsoft.com/office/powerpoint/2010/main" val="126823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a:t>
            </a:fld>
            <a:endParaRPr lang="en-US" dirty="0"/>
          </a:p>
        </p:txBody>
      </p:sp>
    </p:spTree>
    <p:extLst>
      <p:ext uri="{BB962C8B-B14F-4D97-AF65-F5344CB8AC3E}">
        <p14:creationId xmlns:p14="http://schemas.microsoft.com/office/powerpoint/2010/main" val="217176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20</a:t>
            </a:fld>
            <a:endParaRPr lang="en-US" dirty="0"/>
          </a:p>
        </p:txBody>
      </p:sp>
    </p:spTree>
    <p:extLst>
      <p:ext uri="{BB962C8B-B14F-4D97-AF65-F5344CB8AC3E}">
        <p14:creationId xmlns:p14="http://schemas.microsoft.com/office/powerpoint/2010/main" val="103453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21</a:t>
            </a:fld>
            <a:endParaRPr lang="en-US" dirty="0"/>
          </a:p>
        </p:txBody>
      </p:sp>
    </p:spTree>
    <p:extLst>
      <p:ext uri="{BB962C8B-B14F-4D97-AF65-F5344CB8AC3E}">
        <p14:creationId xmlns:p14="http://schemas.microsoft.com/office/powerpoint/2010/main" val="259835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22</a:t>
            </a:fld>
            <a:endParaRPr lang="en-US" dirty="0"/>
          </a:p>
        </p:txBody>
      </p:sp>
    </p:spTree>
    <p:extLst>
      <p:ext uri="{BB962C8B-B14F-4D97-AF65-F5344CB8AC3E}">
        <p14:creationId xmlns:p14="http://schemas.microsoft.com/office/powerpoint/2010/main" val="106975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23</a:t>
            </a:fld>
            <a:endParaRPr lang="en-US" dirty="0"/>
          </a:p>
        </p:txBody>
      </p:sp>
    </p:spTree>
    <p:extLst>
      <p:ext uri="{BB962C8B-B14F-4D97-AF65-F5344CB8AC3E}">
        <p14:creationId xmlns:p14="http://schemas.microsoft.com/office/powerpoint/2010/main" val="31457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24</a:t>
            </a:fld>
            <a:endParaRPr lang="en-US" dirty="0"/>
          </a:p>
        </p:txBody>
      </p:sp>
    </p:spTree>
    <p:extLst>
      <p:ext uri="{BB962C8B-B14F-4D97-AF65-F5344CB8AC3E}">
        <p14:creationId xmlns:p14="http://schemas.microsoft.com/office/powerpoint/2010/main" val="257972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25</a:t>
            </a:fld>
            <a:endParaRPr lang="en-US" dirty="0"/>
          </a:p>
        </p:txBody>
      </p:sp>
    </p:spTree>
    <p:extLst>
      <p:ext uri="{BB962C8B-B14F-4D97-AF65-F5344CB8AC3E}">
        <p14:creationId xmlns:p14="http://schemas.microsoft.com/office/powerpoint/2010/main" val="3018060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26</a:t>
            </a:fld>
            <a:endParaRPr lang="en-US" dirty="0"/>
          </a:p>
        </p:txBody>
      </p:sp>
    </p:spTree>
    <p:extLst>
      <p:ext uri="{BB962C8B-B14F-4D97-AF65-F5344CB8AC3E}">
        <p14:creationId xmlns:p14="http://schemas.microsoft.com/office/powerpoint/2010/main" val="968877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EBE76701-B445-4D9F-97C5-D56155942986}" type="slidenum">
              <a:rPr lang="en-US" sz="1200" b="0" smtClean="0">
                <a:solidFill>
                  <a:prstClr val="black"/>
                </a:solidFill>
                <a:latin typeface="Times" pitchFamily="1" charset="0"/>
              </a:rPr>
              <a:pPr/>
              <a:t>27</a:t>
            </a:fld>
            <a:endParaRPr lang="en-US" sz="1200" b="0">
              <a:solidFill>
                <a:prstClr val="black"/>
              </a:solidFill>
              <a:latin typeface="Times" pitchFamily="1"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Score applications on five core criteria using a scale of 1-9</a:t>
            </a:r>
          </a:p>
          <a:p>
            <a:pPr>
              <a:buFontTx/>
              <a:buNone/>
            </a:pPr>
            <a:endParaRPr lang="en-US" sz="800" dirty="0"/>
          </a:p>
          <a:p>
            <a:r>
              <a:rPr lang="en-US" dirty="0"/>
              <a:t>Preliminary overall impact/priority score using 1-9 scale</a:t>
            </a:r>
          </a:p>
          <a:p>
            <a:pPr>
              <a:buFontTx/>
              <a:buNone/>
            </a:pPr>
            <a:endParaRPr lang="en-US" sz="800" dirty="0"/>
          </a:p>
          <a:p>
            <a:r>
              <a:rPr lang="en-US" dirty="0"/>
              <a:t>Discussed applications receive an overall score from each eligible (i.e., without conflicts of interest) panel member, and these scores will be averaged to one decimal place, and multiplied by 10. The 81 possible priority scores will thus range from 10-90.</a:t>
            </a:r>
          </a:p>
          <a:p>
            <a:pPr>
              <a:buFontTx/>
              <a:buNone/>
            </a:pPr>
            <a:endParaRPr lang="en-US" sz="800" dirty="0"/>
          </a:p>
          <a:p>
            <a:r>
              <a:rPr lang="en-US" dirty="0"/>
              <a:t>All applications will receive scores:</a:t>
            </a:r>
          </a:p>
          <a:p>
            <a:pPr lvl="1" indent="0">
              <a:buNone/>
            </a:pPr>
            <a:r>
              <a:rPr lang="en-US" dirty="0"/>
              <a:t>Not discussed applications will receive initial criterion scores from the three assigned reviewers.</a:t>
            </a:r>
          </a:p>
          <a:p>
            <a:pPr eaLnBrk="1" hangingPunct="1"/>
            <a:endParaRPr lang="en-US" dirty="0"/>
          </a:p>
        </p:txBody>
      </p:sp>
    </p:spTree>
    <p:extLst>
      <p:ext uri="{BB962C8B-B14F-4D97-AF65-F5344CB8AC3E}">
        <p14:creationId xmlns:p14="http://schemas.microsoft.com/office/powerpoint/2010/main" val="3510019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28</a:t>
            </a:fld>
            <a:endParaRPr lang="en-US" dirty="0"/>
          </a:p>
        </p:txBody>
      </p:sp>
    </p:spTree>
    <p:extLst>
      <p:ext uri="{BB962C8B-B14F-4D97-AF65-F5344CB8AC3E}">
        <p14:creationId xmlns:p14="http://schemas.microsoft.com/office/powerpoint/2010/main" val="3827657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29</a:t>
            </a:fld>
            <a:endParaRPr lang="en-US" dirty="0"/>
          </a:p>
        </p:txBody>
      </p:sp>
    </p:spTree>
    <p:extLst>
      <p:ext uri="{BB962C8B-B14F-4D97-AF65-F5344CB8AC3E}">
        <p14:creationId xmlns:p14="http://schemas.microsoft.com/office/powerpoint/2010/main" val="64273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257" indent="-254257">
              <a:spcBef>
                <a:spcPct val="60000"/>
              </a:spcBef>
            </a:pPr>
            <a:r>
              <a:rPr lang="en-US" sz="1200" b="1" dirty="0"/>
              <a:t>Serves as central receipt point for grant applications </a:t>
            </a:r>
            <a:r>
              <a:rPr lang="en-US" sz="1200" dirty="0"/>
              <a:t>submitted to NIH and some other DHHS agencies</a:t>
            </a:r>
          </a:p>
          <a:p>
            <a:pPr marL="254257" indent="-254257">
              <a:spcBef>
                <a:spcPct val="60000"/>
              </a:spcBef>
            </a:pPr>
            <a:r>
              <a:rPr lang="en-US" sz="1200" b="1" dirty="0"/>
              <a:t>Assigns applications to CSR review groups</a:t>
            </a:r>
            <a:r>
              <a:rPr lang="en-US" sz="1200" dirty="0"/>
              <a:t>/study sections or Institute scientific review groups</a:t>
            </a:r>
          </a:p>
          <a:p>
            <a:pPr marL="254257" indent="-254257">
              <a:spcBef>
                <a:spcPct val="60000"/>
              </a:spcBef>
            </a:pPr>
            <a:r>
              <a:rPr lang="en-US" sz="1200" b="1" dirty="0"/>
              <a:t>Assigns applications to NIH Institute(s)/Center(s)</a:t>
            </a:r>
            <a:r>
              <a:rPr lang="en-US" sz="1200" dirty="0"/>
              <a:t> as potential funding component(s)</a:t>
            </a:r>
          </a:p>
          <a:p>
            <a:pPr marL="254257" indent="-254257">
              <a:spcBef>
                <a:spcPct val="60000"/>
              </a:spcBef>
            </a:pPr>
            <a:r>
              <a:rPr lang="en-US" sz="1200" b="1" dirty="0"/>
              <a:t>Conducts initial scientific merit review of most </a:t>
            </a:r>
            <a:r>
              <a:rPr lang="en-US" sz="1200" dirty="0"/>
              <a:t>research applications submitted to the NIH in about 240 Study Sections and regularly recurring Special Emphasis Panels</a:t>
            </a:r>
          </a:p>
          <a:p>
            <a:pPr marL="254257" indent="-254257">
              <a:spcBef>
                <a:spcPct val="60000"/>
              </a:spcBef>
            </a:pPr>
            <a:r>
              <a:rPr lang="en-US" sz="1200" dirty="0"/>
              <a:t>Almost 300 Scientific Review Officers at CSR – doctoral level professional with strong scientific background</a:t>
            </a:r>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3</a:t>
            </a:fld>
            <a:endParaRPr lang="en-US" dirty="0"/>
          </a:p>
        </p:txBody>
      </p:sp>
    </p:spTree>
    <p:extLst>
      <p:ext uri="{BB962C8B-B14F-4D97-AF65-F5344CB8AC3E}">
        <p14:creationId xmlns:p14="http://schemas.microsoft.com/office/powerpoint/2010/main" val="32179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30</a:t>
            </a:fld>
            <a:endParaRPr lang="en-US" dirty="0"/>
          </a:p>
        </p:txBody>
      </p:sp>
    </p:spTree>
    <p:extLst>
      <p:ext uri="{BB962C8B-B14F-4D97-AF65-F5344CB8AC3E}">
        <p14:creationId xmlns:p14="http://schemas.microsoft.com/office/powerpoint/2010/main" val="2101066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31</a:t>
            </a:fld>
            <a:endParaRPr lang="en-US" dirty="0"/>
          </a:p>
        </p:txBody>
      </p:sp>
    </p:spTree>
    <p:extLst>
      <p:ext uri="{BB962C8B-B14F-4D97-AF65-F5344CB8AC3E}">
        <p14:creationId xmlns:p14="http://schemas.microsoft.com/office/powerpoint/2010/main" val="15010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32</a:t>
            </a:fld>
            <a:endParaRPr lang="en-US" dirty="0"/>
          </a:p>
        </p:txBody>
      </p:sp>
    </p:spTree>
    <p:extLst>
      <p:ext uri="{BB962C8B-B14F-4D97-AF65-F5344CB8AC3E}">
        <p14:creationId xmlns:p14="http://schemas.microsoft.com/office/powerpoint/2010/main" val="3372833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33</a:t>
            </a:fld>
            <a:endParaRPr lang="en-US" dirty="0"/>
          </a:p>
        </p:txBody>
      </p:sp>
    </p:spTree>
    <p:extLst>
      <p:ext uri="{BB962C8B-B14F-4D97-AF65-F5344CB8AC3E}">
        <p14:creationId xmlns:p14="http://schemas.microsoft.com/office/powerpoint/2010/main" val="26580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34</a:t>
            </a:fld>
            <a:endParaRPr lang="en-US" dirty="0"/>
          </a:p>
        </p:txBody>
      </p:sp>
    </p:spTree>
    <p:extLst>
      <p:ext uri="{BB962C8B-B14F-4D97-AF65-F5344CB8AC3E}">
        <p14:creationId xmlns:p14="http://schemas.microsoft.com/office/powerpoint/2010/main" val="192341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45DB7B21-2CA2-44F3-81E2-605AFD307755}" type="slidenum">
              <a:rPr lang="en-US" sz="1200" b="0" smtClean="0">
                <a:solidFill>
                  <a:prstClr val="black"/>
                </a:solidFill>
                <a:latin typeface="Times" pitchFamily="1" charset="0"/>
              </a:rPr>
              <a:pPr/>
              <a:t>35</a:t>
            </a:fld>
            <a:endParaRPr lang="en-US" sz="1200" b="0">
              <a:solidFill>
                <a:prstClr val="black"/>
              </a:solidFill>
              <a:latin typeface="Times" pitchFamily="1" charset="0"/>
            </a:endParaRPr>
          </a:p>
        </p:txBody>
      </p:sp>
      <p:sp>
        <p:nvSpPr>
          <p:cNvPr id="166915" name="Rectangle 2"/>
          <p:cNvSpPr>
            <a:spLocks noGrp="1" noRot="1" noChangeAspect="1" noChangeArrowheads="1" noTextEdit="1"/>
          </p:cNvSpPr>
          <p:nvPr>
            <p:ph type="sldImg"/>
          </p:nvPr>
        </p:nvSpPr>
        <p:spPr>
          <a:xfrm>
            <a:off x="1103313" y="696913"/>
            <a:ext cx="4648200" cy="348615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214192" indent="-214192" eaLnBrk="1" hangingPunct="1">
              <a:lnSpc>
                <a:spcPct val="90000"/>
              </a:lnSpc>
              <a:spcBef>
                <a:spcPct val="60000"/>
              </a:spcBef>
              <a:defRPr/>
            </a:pPr>
            <a:r>
              <a:rPr lang="en-US" sz="1600" dirty="0"/>
              <a:t>SRO Prepares summary statements</a:t>
            </a:r>
          </a:p>
          <a:p>
            <a:pPr marL="214192" indent="-214192" eaLnBrk="1" hangingPunct="1">
              <a:lnSpc>
                <a:spcPct val="90000"/>
              </a:lnSpc>
              <a:spcBef>
                <a:spcPct val="60000"/>
              </a:spcBef>
              <a:defRPr/>
            </a:pPr>
            <a:r>
              <a:rPr lang="en-US" sz="1600" dirty="0"/>
              <a:t>Provides information to NIH Institutes and Centers:</a:t>
            </a:r>
          </a:p>
          <a:p>
            <a:pPr marL="214192" indent="-214192" eaLnBrk="1" hangingPunct="1">
              <a:lnSpc>
                <a:spcPct val="90000"/>
              </a:lnSpc>
              <a:spcBef>
                <a:spcPct val="60000"/>
              </a:spcBef>
              <a:defRPr/>
            </a:pPr>
            <a:r>
              <a:rPr lang="en-US" sz="1600" dirty="0"/>
              <a:t>	Essentially unedited critiques</a:t>
            </a:r>
          </a:p>
          <a:p>
            <a:pPr marL="214192" indent="-214192" eaLnBrk="1" hangingPunct="1">
              <a:lnSpc>
                <a:spcPct val="90000"/>
              </a:lnSpc>
              <a:spcBef>
                <a:spcPct val="60000"/>
              </a:spcBef>
              <a:defRPr/>
            </a:pPr>
            <a:r>
              <a:rPr lang="en-US" sz="1600" dirty="0"/>
              <a:t>	Scores for each review criterion</a:t>
            </a:r>
          </a:p>
          <a:p>
            <a:pPr marL="214192" indent="-214192" eaLnBrk="1" hangingPunct="1">
              <a:lnSpc>
                <a:spcPct val="90000"/>
              </a:lnSpc>
              <a:spcBef>
                <a:spcPct val="60000"/>
              </a:spcBef>
              <a:defRPr/>
            </a:pPr>
            <a:r>
              <a:rPr lang="en-US" sz="1600" dirty="0"/>
              <a:t>	Administrative notes, if any</a:t>
            </a:r>
          </a:p>
          <a:p>
            <a:pPr marL="214192" indent="-214192" eaLnBrk="1" hangingPunct="1">
              <a:lnSpc>
                <a:spcPct val="90000"/>
              </a:lnSpc>
              <a:spcBef>
                <a:spcPct val="60000"/>
              </a:spcBef>
              <a:defRPr/>
            </a:pPr>
            <a:endParaRPr lang="en-US" sz="1600" dirty="0"/>
          </a:p>
          <a:p>
            <a:pPr marL="214192" indent="-214192" eaLnBrk="1" hangingPunct="1">
              <a:lnSpc>
                <a:spcPct val="90000"/>
              </a:lnSpc>
              <a:spcBef>
                <a:spcPct val="60000"/>
              </a:spcBef>
              <a:defRPr/>
            </a:pPr>
            <a:r>
              <a:rPr lang="en-US" sz="1600" dirty="0"/>
              <a:t>For discussed applications only:</a:t>
            </a:r>
          </a:p>
          <a:p>
            <a:pPr marL="214192" indent="-214192" eaLnBrk="1" hangingPunct="1">
              <a:lnSpc>
                <a:spcPct val="90000"/>
              </a:lnSpc>
              <a:spcBef>
                <a:spcPct val="60000"/>
              </a:spcBef>
              <a:defRPr/>
            </a:pPr>
            <a:r>
              <a:rPr lang="en-US" sz="1600" dirty="0"/>
              <a:t>	Summary of review discussion</a:t>
            </a:r>
          </a:p>
          <a:p>
            <a:pPr marL="214192" indent="-214192" eaLnBrk="1" hangingPunct="1">
              <a:lnSpc>
                <a:spcPct val="90000"/>
              </a:lnSpc>
              <a:spcBef>
                <a:spcPct val="60000"/>
              </a:spcBef>
              <a:defRPr/>
            </a:pPr>
            <a:r>
              <a:rPr lang="en-US" sz="1600" dirty="0"/>
              <a:t>	Overall impact/priority score &amp; percentile ranking</a:t>
            </a:r>
          </a:p>
          <a:p>
            <a:pPr marL="214192" indent="-214192" eaLnBrk="1" hangingPunct="1">
              <a:lnSpc>
                <a:spcPct val="90000"/>
              </a:lnSpc>
              <a:spcBef>
                <a:spcPct val="60000"/>
              </a:spcBef>
              <a:defRPr/>
            </a:pPr>
            <a:r>
              <a:rPr lang="en-US" sz="1600" dirty="0"/>
              <a:t>	Budget recommendations</a:t>
            </a:r>
          </a:p>
          <a:p>
            <a:pPr marL="214192" indent="-214192" eaLnBrk="1" hangingPunct="1">
              <a:lnSpc>
                <a:spcPct val="90000"/>
              </a:lnSpc>
              <a:spcBef>
                <a:spcPct val="60000"/>
              </a:spcBef>
              <a:defRPr/>
            </a:pPr>
            <a:endParaRPr lang="en-US" sz="1600" dirty="0"/>
          </a:p>
          <a:p>
            <a:pPr marL="214192" indent="-214192" eaLnBrk="1" hangingPunct="1">
              <a:lnSpc>
                <a:spcPct val="90000"/>
              </a:lnSpc>
              <a:spcBef>
                <a:spcPct val="60000"/>
              </a:spcBef>
              <a:defRPr/>
            </a:pPr>
            <a:r>
              <a:rPr lang="en-US" sz="1600" dirty="0"/>
              <a:t>New and early stage investigator status does make a difference – clustered and identified.</a:t>
            </a:r>
          </a:p>
          <a:p>
            <a:pPr marL="214192" indent="-214192" eaLnBrk="1" hangingPunct="1">
              <a:lnSpc>
                <a:spcPct val="90000"/>
              </a:lnSpc>
              <a:spcBef>
                <a:spcPct val="60000"/>
              </a:spcBef>
              <a:defRPr/>
            </a:pPr>
            <a:endParaRPr lang="en-US" sz="1600" dirty="0"/>
          </a:p>
          <a:p>
            <a:pPr marL="214192" indent="-214192" eaLnBrk="1" hangingPunct="1">
              <a:lnSpc>
                <a:spcPct val="90000"/>
              </a:lnSpc>
              <a:spcBef>
                <a:spcPct val="60000"/>
              </a:spcBef>
              <a:defRPr/>
            </a:pPr>
            <a:endParaRPr lang="en-US" sz="1600" dirty="0"/>
          </a:p>
          <a:p>
            <a:pPr eaLnBrk="1" hangingPunct="1"/>
            <a:endParaRPr lang="en-US" dirty="0"/>
          </a:p>
        </p:txBody>
      </p:sp>
    </p:spTree>
    <p:extLst>
      <p:ext uri="{BB962C8B-B14F-4D97-AF65-F5344CB8AC3E}">
        <p14:creationId xmlns:p14="http://schemas.microsoft.com/office/powerpoint/2010/main" val="520765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36</a:t>
            </a:fld>
            <a:endParaRPr lang="en-US" dirty="0"/>
          </a:p>
        </p:txBody>
      </p:sp>
    </p:spTree>
    <p:extLst>
      <p:ext uri="{BB962C8B-B14F-4D97-AF65-F5344CB8AC3E}">
        <p14:creationId xmlns:p14="http://schemas.microsoft.com/office/powerpoint/2010/main" val="2783238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37</a:t>
            </a:fld>
            <a:endParaRPr lang="en-US" dirty="0"/>
          </a:p>
        </p:txBody>
      </p:sp>
    </p:spTree>
    <p:extLst>
      <p:ext uri="{BB962C8B-B14F-4D97-AF65-F5344CB8AC3E}">
        <p14:creationId xmlns:p14="http://schemas.microsoft.com/office/powerpoint/2010/main" val="3318156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38</a:t>
            </a:fld>
            <a:endParaRPr lang="en-US" dirty="0"/>
          </a:p>
        </p:txBody>
      </p:sp>
    </p:spTree>
    <p:extLst>
      <p:ext uri="{BB962C8B-B14F-4D97-AF65-F5344CB8AC3E}">
        <p14:creationId xmlns:p14="http://schemas.microsoft.com/office/powerpoint/2010/main" val="2712513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39</a:t>
            </a:fld>
            <a:endParaRPr lang="en-US" dirty="0"/>
          </a:p>
        </p:txBody>
      </p:sp>
    </p:spTree>
    <p:extLst>
      <p:ext uri="{BB962C8B-B14F-4D97-AF65-F5344CB8AC3E}">
        <p14:creationId xmlns:p14="http://schemas.microsoft.com/office/powerpoint/2010/main" val="355751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a:t>
            </a:fld>
            <a:endParaRPr lang="en-US" dirty="0"/>
          </a:p>
        </p:txBody>
      </p:sp>
    </p:spTree>
    <p:extLst>
      <p:ext uri="{BB962C8B-B14F-4D97-AF65-F5344CB8AC3E}">
        <p14:creationId xmlns:p14="http://schemas.microsoft.com/office/powerpoint/2010/main" val="1238005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40</a:t>
            </a:fld>
            <a:endParaRPr lang="en-US" dirty="0"/>
          </a:p>
        </p:txBody>
      </p:sp>
    </p:spTree>
    <p:extLst>
      <p:ext uri="{BB962C8B-B14F-4D97-AF65-F5344CB8AC3E}">
        <p14:creationId xmlns:p14="http://schemas.microsoft.com/office/powerpoint/2010/main" val="1789193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41</a:t>
            </a:fld>
            <a:endParaRPr lang="en-US" dirty="0"/>
          </a:p>
        </p:txBody>
      </p:sp>
    </p:spTree>
    <p:extLst>
      <p:ext uri="{BB962C8B-B14F-4D97-AF65-F5344CB8AC3E}">
        <p14:creationId xmlns:p14="http://schemas.microsoft.com/office/powerpoint/2010/main" val="1629624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42</a:t>
            </a:fld>
            <a:endParaRPr lang="en-US" dirty="0"/>
          </a:p>
        </p:txBody>
      </p:sp>
    </p:spTree>
    <p:extLst>
      <p:ext uri="{BB962C8B-B14F-4D97-AF65-F5344CB8AC3E}">
        <p14:creationId xmlns:p14="http://schemas.microsoft.com/office/powerpoint/2010/main" val="1619748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43</a:t>
            </a:fld>
            <a:endParaRPr lang="en-US" dirty="0"/>
          </a:p>
        </p:txBody>
      </p:sp>
    </p:spTree>
    <p:extLst>
      <p:ext uri="{BB962C8B-B14F-4D97-AF65-F5344CB8AC3E}">
        <p14:creationId xmlns:p14="http://schemas.microsoft.com/office/powerpoint/2010/main" val="1353495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44</a:t>
            </a:fld>
            <a:endParaRPr lang="en-US" dirty="0"/>
          </a:p>
        </p:txBody>
      </p:sp>
    </p:spTree>
    <p:extLst>
      <p:ext uri="{BB962C8B-B14F-4D97-AF65-F5344CB8AC3E}">
        <p14:creationId xmlns:p14="http://schemas.microsoft.com/office/powerpoint/2010/main" val="1359933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45</a:t>
            </a:fld>
            <a:endParaRPr lang="en-US" dirty="0"/>
          </a:p>
        </p:txBody>
      </p:sp>
    </p:spTree>
    <p:extLst>
      <p:ext uri="{BB962C8B-B14F-4D97-AF65-F5344CB8AC3E}">
        <p14:creationId xmlns:p14="http://schemas.microsoft.com/office/powerpoint/2010/main" val="2176147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46</a:t>
            </a:fld>
            <a:endParaRPr lang="en-US" dirty="0"/>
          </a:p>
        </p:txBody>
      </p:sp>
    </p:spTree>
    <p:extLst>
      <p:ext uri="{BB962C8B-B14F-4D97-AF65-F5344CB8AC3E}">
        <p14:creationId xmlns:p14="http://schemas.microsoft.com/office/powerpoint/2010/main" val="123164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00A6A-F631-4DE5-85CD-60A32C70D696}" type="slidenum">
              <a:rPr lang="en-US" smtClean="0"/>
              <a:pPr/>
              <a:t>5</a:t>
            </a:fld>
            <a:endParaRPr lang="en-US" dirty="0"/>
          </a:p>
        </p:txBody>
      </p:sp>
    </p:spTree>
    <p:extLst>
      <p:ext uri="{BB962C8B-B14F-4D97-AF65-F5344CB8AC3E}">
        <p14:creationId xmlns:p14="http://schemas.microsoft.com/office/powerpoint/2010/main" val="225218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IC has a different mission, priorities, budget, funding strategy.</a:t>
            </a:r>
          </a:p>
          <a:p>
            <a:r>
              <a:rPr lang="en-US" dirty="0"/>
              <a:t>Different authorizations by congress.</a:t>
            </a:r>
          </a:p>
        </p:txBody>
      </p:sp>
      <p:sp>
        <p:nvSpPr>
          <p:cNvPr id="4" name="Slide Number Placeholder 3"/>
          <p:cNvSpPr>
            <a:spLocks noGrp="1"/>
          </p:cNvSpPr>
          <p:nvPr>
            <p:ph type="sldNum" sz="quarter" idx="5"/>
          </p:nvPr>
        </p:nvSpPr>
        <p:spPr/>
        <p:txBody>
          <a:bodyPr/>
          <a:lstStyle/>
          <a:p>
            <a:fld id="{91900A6A-F631-4DE5-85CD-60A32C70D696}" type="slidenum">
              <a:rPr lang="en-US" smtClean="0"/>
              <a:pPr/>
              <a:t>6</a:t>
            </a:fld>
            <a:endParaRPr lang="en-US" dirty="0"/>
          </a:p>
        </p:txBody>
      </p:sp>
    </p:spTree>
    <p:extLst>
      <p:ext uri="{BB962C8B-B14F-4D97-AF65-F5344CB8AC3E}">
        <p14:creationId xmlns:p14="http://schemas.microsoft.com/office/powerpoint/2010/main" val="269576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7</a:t>
            </a:fld>
            <a:endParaRPr lang="en-US" dirty="0"/>
          </a:p>
        </p:txBody>
      </p:sp>
    </p:spTree>
    <p:extLst>
      <p:ext uri="{BB962C8B-B14F-4D97-AF65-F5344CB8AC3E}">
        <p14:creationId xmlns:p14="http://schemas.microsoft.com/office/powerpoint/2010/main" val="382976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8</a:t>
            </a:fld>
            <a:endParaRPr lang="en-US" dirty="0"/>
          </a:p>
        </p:txBody>
      </p:sp>
    </p:spTree>
    <p:extLst>
      <p:ext uri="{BB962C8B-B14F-4D97-AF65-F5344CB8AC3E}">
        <p14:creationId xmlns:p14="http://schemas.microsoft.com/office/powerpoint/2010/main" val="323632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9</a:t>
            </a:fld>
            <a:endParaRPr lang="en-US" dirty="0"/>
          </a:p>
        </p:txBody>
      </p:sp>
    </p:spTree>
    <p:extLst>
      <p:ext uri="{BB962C8B-B14F-4D97-AF65-F5344CB8AC3E}">
        <p14:creationId xmlns:p14="http://schemas.microsoft.com/office/powerpoint/2010/main" val="53197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962025"/>
            <a:ext cx="7162800" cy="533400"/>
          </a:xfrm>
        </p:spPr>
        <p:txBody>
          <a:bodyPr/>
          <a:lstStyle/>
          <a:p>
            <a:r>
              <a:rPr lang="en-US"/>
              <a:t>Click to edit Master title style</a:t>
            </a:r>
          </a:p>
        </p:txBody>
      </p:sp>
      <p:sp>
        <p:nvSpPr>
          <p:cNvPr id="3" name="Text Placeholder 2"/>
          <p:cNvSpPr>
            <a:spLocks noGrp="1"/>
          </p:cNvSpPr>
          <p:nvPr>
            <p:ph type="body" sz="half" idx="1"/>
          </p:nvPr>
        </p:nvSpPr>
        <p:spPr>
          <a:xfrm>
            <a:off x="1330741" y="1524000"/>
            <a:ext cx="3513667"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9875" y="1524000"/>
            <a:ext cx="3513667"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84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762000"/>
          </a:xfrm>
        </p:spPr>
        <p:txBody>
          <a:bodyPr/>
          <a:lstStyle>
            <a:lvl1pPr>
              <a:defRPr b="1"/>
            </a:lvl1pPr>
          </a:lstStyle>
          <a:p>
            <a:endParaRPr lang="en-US" dirty="0"/>
          </a:p>
        </p:txBody>
      </p:sp>
    </p:spTree>
    <p:extLst>
      <p:ext uri="{BB962C8B-B14F-4D97-AF65-F5344CB8AC3E}">
        <p14:creationId xmlns:p14="http://schemas.microsoft.com/office/powerpoint/2010/main" val="291815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2"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 id="2147485451" r:id="rId9"/>
    <p:sldLayoutId id="2147485452" r:id="rId10"/>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public.csr.nih.gov/StudySections/Pages/default.aspx" TargetMode="External"/><Relationship Id="rId7" Type="http://schemas.openxmlformats.org/officeDocument/2006/relationships/hyperlink" Target="http://era.nih.gov/services_for_applicants/like_this/likethis.cf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csr.nih.gov/Committees/rosterindex.asp" TargetMode="External"/><Relationship Id="rId5" Type="http://schemas.openxmlformats.org/officeDocument/2006/relationships/hyperlink" Target="https://public.era.nih.gov/pubroster/" TargetMode="External"/><Relationship Id="rId4" Type="http://schemas.openxmlformats.org/officeDocument/2006/relationships/hyperlink" Target="https://art.csr.nih.gov/ART/selection.j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grants.nih.gov/grants/guide/notice-files/NOT-OD-12-14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ants.nih.gov/grants/guide/notice-files/NOT-OD-19-083.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rants.nih.gov/grants/guide/notice-files/NOT-OD-18-115.html"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grants.nih.gov/grants/peer/peer_coi.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grants.nih.gov/reproducibility/index.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report.nih.gov/nihdatabook/" TargetMode="External"/><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public.uat.era.nih.gov/comm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grants.nih.gov/grants/guide/notice-files/NOT-OD-11-064.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grants.nih.gov/grants/guide/notice-files/NOT-OD-19-137.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hyperlink" Target="https://grants.nih.gov/grants/guide/notice-files/NOT-OD-19-128.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grants.nih.gov/grants/guide/listserv.ht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grants.nih.gov/grants/peer_review_process.htm" TargetMode="External"/><Relationship Id="rId7" Type="http://schemas.openxmlformats.org/officeDocument/2006/relationships/hyperlink" Target="https://projectreporter.nih.gov/reporter_matchmaker.cfm"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grants.nih.gov/grants/guide/index.html" TargetMode="External"/><Relationship Id="rId5" Type="http://schemas.openxmlformats.org/officeDocument/2006/relationships/hyperlink" Target="http://public.csr.nih.gov/Pages/default.aspx" TargetMode="External"/><Relationship Id="rId4" Type="http://schemas.openxmlformats.org/officeDocument/2006/relationships/hyperlink" Target="http://grants.nih.gov/grants/peer/peer.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a:extLst>
              <a:ext uri="{FF2B5EF4-FFF2-40B4-BE49-F238E27FC236}">
                <a16:creationId xmlns:a16="http://schemas.microsoft.com/office/drawing/2014/main" id="{2E0937B5-9A90-4F21-A399-5EFECD3A9F62}"/>
              </a:ext>
            </a:extLst>
          </p:cNvPr>
          <p:cNvSpPr>
            <a:spLocks noGrp="1"/>
          </p:cNvSpPr>
          <p:nvPr>
            <p:ph type="title"/>
          </p:nvPr>
        </p:nvSpPr>
        <p:spPr/>
        <p:txBody>
          <a:bodyPr/>
          <a:lstStyle/>
          <a:p>
            <a:r>
              <a:rPr lang="en-US" dirty="0"/>
              <a:t>The NIH peer review process</a:t>
            </a:r>
          </a:p>
        </p:txBody>
      </p:sp>
      <p:sp>
        <p:nvSpPr>
          <p:cNvPr id="3" name="Content Placeholder 2">
            <a:extLst>
              <a:ext uri="{FF2B5EF4-FFF2-40B4-BE49-F238E27FC236}">
                <a16:creationId xmlns:a16="http://schemas.microsoft.com/office/drawing/2014/main" id="{5FF29383-4E51-4C09-9E85-302CD811CD7C}"/>
              </a:ext>
            </a:extLst>
          </p:cNvPr>
          <p:cNvSpPr>
            <a:spLocks noGrp="1"/>
          </p:cNvSpPr>
          <p:nvPr>
            <p:ph idx="1"/>
          </p:nvPr>
        </p:nvSpPr>
        <p:spPr>
          <a:xfrm>
            <a:off x="1139857" y="1885437"/>
            <a:ext cx="6858000" cy="1488249"/>
          </a:xfrm>
        </p:spPr>
        <p:txBody>
          <a:bodyPr/>
          <a:lstStyle/>
          <a:p>
            <a:endParaRPr lang="en-US" sz="3600" b="1" dirty="0">
              <a:solidFill>
                <a:schemeClr val="tx2"/>
              </a:solidFill>
            </a:endParaRPr>
          </a:p>
          <a:p>
            <a:pPr marL="109537" indent="0">
              <a:buNone/>
            </a:pPr>
            <a:r>
              <a:rPr lang="en-US" sz="3600" b="1" dirty="0">
                <a:solidFill>
                  <a:schemeClr val="tx2"/>
                </a:solidFill>
              </a:rPr>
              <a:t>The NIH Peer Review Process</a:t>
            </a:r>
          </a:p>
        </p:txBody>
      </p:sp>
      <p:sp>
        <p:nvSpPr>
          <p:cNvPr id="4" name="Slide Number Placeholder 3">
            <a:extLst>
              <a:ext uri="{FF2B5EF4-FFF2-40B4-BE49-F238E27FC236}">
                <a16:creationId xmlns:a16="http://schemas.microsoft.com/office/drawing/2014/main" id="{B7E379C3-1D9F-42C5-B6E4-15DB88ED60B4}"/>
              </a:ext>
            </a:extLst>
          </p:cNvPr>
          <p:cNvSpPr>
            <a:spLocks noGrp="1"/>
          </p:cNvSpPr>
          <p:nvPr>
            <p:ph type="sldNum" sz="quarter" idx="10"/>
          </p:nvPr>
        </p:nvSpPr>
        <p:spPr/>
        <p:txBody>
          <a:bodyPr/>
          <a:lstStyle/>
          <a:p>
            <a:pPr lvl="0"/>
            <a:fld id="{161627A0-52BE-49C3-90CB-787EE860760A}" type="slidenum">
              <a:rPr lang="en-US" noProof="0" smtClean="0"/>
              <a:pPr lvl="0"/>
              <a:t>1</a:t>
            </a:fld>
            <a:endParaRPr lang="en-US" noProof="0" dirty="0"/>
          </a:p>
        </p:txBody>
      </p:sp>
      <p:pic>
        <p:nvPicPr>
          <p:cNvPr id="5" name="Picture 4" title="picture of peer review meeting showing reviewers with laptops discussing applications">
            <a:extLst>
              <a:ext uri="{FF2B5EF4-FFF2-40B4-BE49-F238E27FC236}">
                <a16:creationId xmlns:a16="http://schemas.microsoft.com/office/drawing/2014/main" id="{BB92F968-9FBD-4004-ABF7-B6C7E5FC0F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515" y="200465"/>
            <a:ext cx="2514600" cy="1673249"/>
          </a:xfrm>
          <a:prstGeom prst="rect">
            <a:avLst/>
          </a:prstGeom>
        </p:spPr>
      </p:pic>
      <p:pic>
        <p:nvPicPr>
          <p:cNvPr id="6" name="Picture 5">
            <a:extLst>
              <a:ext uri="{FF2B5EF4-FFF2-40B4-BE49-F238E27FC236}">
                <a16:creationId xmlns:a16="http://schemas.microsoft.com/office/drawing/2014/main" id="{10012898-7779-488D-99B5-3284BC60822F}"/>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82363" y="201407"/>
            <a:ext cx="2972989" cy="1672307"/>
          </a:xfrm>
          <a:prstGeom prst="rect">
            <a:avLst/>
          </a:prstGeom>
        </p:spPr>
      </p:pic>
      <p:pic>
        <p:nvPicPr>
          <p:cNvPr id="7" name="Picture 6" title="&quot;&quot;">
            <a:extLst>
              <a:ext uri="{FF2B5EF4-FFF2-40B4-BE49-F238E27FC236}">
                <a16:creationId xmlns:a16="http://schemas.microsoft.com/office/drawing/2014/main" id="{5CB216F5-7579-4B58-8E58-EB3FA86DA7B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200466"/>
            <a:ext cx="2514600" cy="1673249"/>
          </a:xfrm>
          <a:prstGeom prst="rect">
            <a:avLst/>
          </a:prstGeom>
        </p:spPr>
      </p:pic>
      <p:sp>
        <p:nvSpPr>
          <p:cNvPr id="8" name="TextBox 7">
            <a:extLst>
              <a:ext uri="{FF2B5EF4-FFF2-40B4-BE49-F238E27FC236}">
                <a16:creationId xmlns:a16="http://schemas.microsoft.com/office/drawing/2014/main" id="{7B0CE000-B19E-4674-A96F-1E99733BEB8D}"/>
              </a:ext>
            </a:extLst>
          </p:cNvPr>
          <p:cNvSpPr txBox="1"/>
          <p:nvPr/>
        </p:nvSpPr>
        <p:spPr>
          <a:xfrm>
            <a:off x="-76200" y="3505200"/>
            <a:ext cx="9144000" cy="461665"/>
          </a:xfrm>
          <a:prstGeom prst="rect">
            <a:avLst/>
          </a:prstGeom>
          <a:noFill/>
        </p:spPr>
        <p:txBody>
          <a:bodyPr wrap="square" rtlCol="0">
            <a:spAutoFit/>
          </a:bodyPr>
          <a:lstStyle/>
          <a:p>
            <a:pPr algn="ctr"/>
            <a:r>
              <a:rPr lang="en-US" sz="2400" dirty="0">
                <a:solidFill>
                  <a:srgbClr val="008000"/>
                </a:solidFill>
              </a:rPr>
              <a:t>NIH Regional Seminars 2019</a:t>
            </a:r>
          </a:p>
        </p:txBody>
      </p:sp>
      <p:sp>
        <p:nvSpPr>
          <p:cNvPr id="9" name="Text Placeholder 2">
            <a:extLst>
              <a:ext uri="{FF2B5EF4-FFF2-40B4-BE49-F238E27FC236}">
                <a16:creationId xmlns:a16="http://schemas.microsoft.com/office/drawing/2014/main" id="{C719DF87-FAB6-4FC5-912E-60D87BD14E45}"/>
              </a:ext>
            </a:extLst>
          </p:cNvPr>
          <p:cNvSpPr txBox="1">
            <a:spLocks/>
          </p:cNvSpPr>
          <p:nvPr/>
        </p:nvSpPr>
        <p:spPr bwMode="auto">
          <a:xfrm>
            <a:off x="304800" y="4231449"/>
            <a:ext cx="8610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Arial" pitchFamily="34" charset="0"/>
                <a:ea typeface="+mn-ea"/>
                <a:cs typeface="Arial"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rgbClr val="008000"/>
                </a:solidFill>
                <a:latin typeface="Arial" pitchFamily="34" charset="0"/>
                <a:ea typeface="+mn-ea"/>
                <a:cs typeface="Arial"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Arial" pitchFamily="34" charset="0"/>
                <a:ea typeface="+mn-ea"/>
                <a:cs typeface="Arial"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tx1"/>
                </a:solidFill>
                <a:latin typeface="Arial" pitchFamily="34" charset="0"/>
                <a:ea typeface="+mn-ea"/>
                <a:cs typeface="Arial" pitchFamily="34" charset="0"/>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defRPr/>
            </a:pPr>
            <a:r>
              <a:rPr lang="en-US" sz="1600" dirty="0">
                <a:solidFill>
                  <a:schemeClr val="tx2">
                    <a:lumMod val="75000"/>
                  </a:schemeClr>
                </a:solidFill>
              </a:rPr>
              <a:t>Sally A. Amero, Ph.D.			Amy Wernimont Ph.D.</a:t>
            </a:r>
          </a:p>
          <a:p>
            <a:pPr marL="109537" indent="0">
              <a:buNone/>
            </a:pPr>
            <a:r>
              <a:rPr lang="en-US" sz="1600" dirty="0">
                <a:solidFill>
                  <a:schemeClr val="tx2">
                    <a:lumMod val="75000"/>
                  </a:schemeClr>
                </a:solidFill>
              </a:rPr>
              <a:t>NIH Review Policy Officer			Scientific Review Officer </a:t>
            </a:r>
          </a:p>
          <a:p>
            <a:pPr marL="109537" indent="0">
              <a:buNone/>
            </a:pPr>
            <a:r>
              <a:rPr lang="en-US" sz="1600" dirty="0">
                <a:solidFill>
                  <a:schemeClr val="tx2">
                    <a:lumMod val="75000"/>
                  </a:schemeClr>
                </a:solidFill>
              </a:rPr>
              <a:t>Extramural Research Integrity Liaison Officer	IMST IRG	</a:t>
            </a:r>
          </a:p>
          <a:p>
            <a:pPr marL="109537" indent="0">
              <a:buNone/>
            </a:pPr>
            <a:r>
              <a:rPr lang="en-US" sz="1600" dirty="0">
                <a:solidFill>
                  <a:schemeClr val="tx2">
                    <a:lumMod val="75000"/>
                  </a:schemeClr>
                </a:solidFill>
              </a:rPr>
              <a:t>Office of Extramural Research		Center for Scientific Review 		</a:t>
            </a:r>
          </a:p>
          <a:p>
            <a:pPr marL="109537" indent="0">
              <a:buNone/>
              <a:defRPr/>
            </a:pPr>
            <a:r>
              <a:rPr lang="en-US" sz="1600" dirty="0">
                <a:solidFill>
                  <a:schemeClr val="tx2">
                    <a:lumMod val="75000"/>
                  </a:schemeClr>
                </a:solidFill>
              </a:rPr>
              <a:t>National Institutes of Health			National Institutes of Health 		</a:t>
            </a:r>
            <a:endParaRPr lang="en-US" sz="1600" dirty="0"/>
          </a:p>
        </p:txBody>
      </p:sp>
    </p:spTree>
    <p:extLst>
      <p:ext uri="{BB962C8B-B14F-4D97-AF65-F5344CB8AC3E}">
        <p14:creationId xmlns:p14="http://schemas.microsoft.com/office/powerpoint/2010/main" val="362322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53" y="304800"/>
            <a:ext cx="8839200" cy="838200"/>
          </a:xfrm>
        </p:spPr>
        <p:txBody>
          <a:bodyPr>
            <a:normAutofit/>
          </a:bodyPr>
          <a:lstStyle/>
          <a:p>
            <a:r>
              <a:rPr lang="en-US" sz="4000" dirty="0"/>
              <a:t>Identify an Appropriate Study Section</a:t>
            </a:r>
          </a:p>
        </p:txBody>
      </p:sp>
      <p:sp>
        <p:nvSpPr>
          <p:cNvPr id="4" name="Rectangle 3" descr="These three hyperlinks provide access to various NIH resources. The first links to the descriptions of study sections within the Center for Scientific Review. The second links to the rosters of study sections within the Center for Scientific Review. And, the third provides access to a thesauras-based search tool called &quot;Like&quot; that is useful when searching the NIH grant database for applications that are 'like' a given application" title="Hyperlinks to NIH resources"/>
          <p:cNvSpPr/>
          <p:nvPr/>
        </p:nvSpPr>
        <p:spPr>
          <a:xfrm>
            <a:off x="152400" y="1345984"/>
            <a:ext cx="8839200" cy="5319405"/>
          </a:xfrm>
          <a:prstGeom prst="rect">
            <a:avLst/>
          </a:prstGeom>
          <a:noFill/>
        </p:spPr>
        <p:txBody>
          <a:bodyPr wrap="square">
            <a:spAutoFit/>
          </a:bodyPr>
          <a:lstStyle/>
          <a:p>
            <a:pPr marL="341313" indent="-230188">
              <a:spcBef>
                <a:spcPts val="600"/>
              </a:spcBef>
              <a:spcAft>
                <a:spcPts val="600"/>
              </a:spcAft>
              <a:buFont typeface="Arial" panose="020B0604020202020204" pitchFamily="34" charset="0"/>
              <a:buChar char="•"/>
            </a:pPr>
            <a:r>
              <a:rPr lang="en-US" sz="2800" dirty="0"/>
              <a:t>Information about study sections:</a:t>
            </a:r>
          </a:p>
          <a:p>
            <a:pPr marL="633413" lvl="1" indent="-292100">
              <a:spcBef>
                <a:spcPts val="600"/>
              </a:spcBef>
              <a:spcAft>
                <a:spcPts val="0"/>
              </a:spcAft>
              <a:buFont typeface="Arial" panose="020B0604020202020204" pitchFamily="34" charset="0"/>
              <a:buChar char="̶"/>
            </a:pPr>
            <a:r>
              <a:rPr lang="en-US" sz="2400" dirty="0"/>
              <a:t>Center for Scientific Review study sections </a:t>
            </a:r>
            <a:r>
              <a:rPr lang="en-US" sz="2200" dirty="0">
                <a:solidFill>
                  <a:srgbClr val="1008D6"/>
                </a:solidFill>
                <a:hlinkClick r:id="rId3" tooltip="CSR Study Sections"/>
              </a:rPr>
              <a:t>http://public.csr.nih.gov/StudySections/Pages/default.aspx</a:t>
            </a:r>
            <a:endParaRPr lang="en-US" sz="2200" dirty="0">
              <a:solidFill>
                <a:srgbClr val="1008D6"/>
              </a:solidFill>
            </a:endParaRPr>
          </a:p>
          <a:p>
            <a:pPr marL="633413" lvl="1" indent="-292100">
              <a:spcBef>
                <a:spcPts val="600"/>
              </a:spcBef>
              <a:spcAft>
                <a:spcPts val="0"/>
              </a:spcAft>
              <a:buFont typeface="Arial" panose="020B0604020202020204" pitchFamily="34" charset="0"/>
              <a:buChar char="̶"/>
            </a:pPr>
            <a:r>
              <a:rPr lang="en-US" sz="2400" dirty="0"/>
              <a:t>Assisted Referral Tool (ART)</a:t>
            </a:r>
          </a:p>
          <a:p>
            <a:pPr marL="341313" lvl="1">
              <a:spcBef>
                <a:spcPts val="600"/>
              </a:spcBef>
              <a:spcAft>
                <a:spcPts val="0"/>
              </a:spcAft>
            </a:pPr>
            <a:r>
              <a:rPr lang="en-US" sz="2400" dirty="0"/>
              <a:t>   </a:t>
            </a:r>
            <a:r>
              <a:rPr lang="en-US" sz="2400" dirty="0">
                <a:hlinkClick r:id="rId4"/>
              </a:rPr>
              <a:t>https://art.csr.nih.gov/ART/selection.jsp</a:t>
            </a:r>
            <a:endParaRPr lang="en-US" sz="2400" dirty="0"/>
          </a:p>
          <a:p>
            <a:pPr marL="633413" lvl="1" indent="-292100">
              <a:spcBef>
                <a:spcPts val="600"/>
              </a:spcBef>
              <a:spcAft>
                <a:spcPts val="0"/>
              </a:spcAft>
              <a:buFont typeface="Arial" panose="020B0604020202020204" pitchFamily="34" charset="0"/>
              <a:buChar char="̶"/>
            </a:pPr>
            <a:r>
              <a:rPr lang="en-US" sz="2400" dirty="0"/>
              <a:t>Rosters are available on NIH websites           </a:t>
            </a:r>
            <a:r>
              <a:rPr lang="en-US" sz="2200" dirty="0">
                <a:hlinkClick r:id="rId5" tooltip="Rosters"/>
              </a:rPr>
              <a:t>https://public.era.nih.gov/pubroster/</a:t>
            </a:r>
            <a:endParaRPr lang="en-US" sz="2200" i="1" dirty="0"/>
          </a:p>
          <a:p>
            <a:pPr marL="633413" lvl="1" indent="-292100">
              <a:spcBef>
                <a:spcPts val="600"/>
              </a:spcBef>
              <a:spcAft>
                <a:spcPts val="0"/>
              </a:spcAft>
            </a:pPr>
            <a:r>
              <a:rPr lang="en-US" sz="2200" i="1" dirty="0"/>
              <a:t> 	</a:t>
            </a:r>
            <a:r>
              <a:rPr lang="en-US" sz="2200" i="1" dirty="0">
                <a:hlinkClick r:id="rId6" tooltip="rosters"/>
              </a:rPr>
              <a:t>http://www.csr.nih.gov/Committees/rosterindex.asp</a:t>
            </a:r>
            <a:endParaRPr lang="en-US" sz="2200" i="1" dirty="0"/>
          </a:p>
          <a:p>
            <a:pPr marL="633413" lvl="1" indent="-292100">
              <a:spcBef>
                <a:spcPts val="600"/>
              </a:spcBef>
              <a:spcAft>
                <a:spcPts val="0"/>
              </a:spcAft>
              <a:buFont typeface="Arial" panose="020B0604020202020204" pitchFamily="34" charset="0"/>
              <a:buChar char="̶"/>
            </a:pPr>
            <a:r>
              <a:rPr lang="en-US" sz="2400" dirty="0" err="1"/>
              <a:t>eRA</a:t>
            </a:r>
            <a:r>
              <a:rPr lang="en-US" sz="2400" dirty="0"/>
              <a:t> Like (A Thesaurus-based Search Tool)</a:t>
            </a:r>
          </a:p>
          <a:p>
            <a:pPr marL="1085850" lvl="3" indent="-452438">
              <a:spcBef>
                <a:spcPts val="600"/>
              </a:spcBef>
              <a:spcAft>
                <a:spcPts val="0"/>
              </a:spcAft>
            </a:pPr>
            <a:r>
              <a:rPr lang="en-US" sz="2200" dirty="0">
                <a:hlinkClick r:id="rId7" tooltip="eRA Like Thesaurus-based Search Tool"/>
              </a:rPr>
              <a:t>http://era.nih.gov/services_for_applicants/like_this/likethis.cfm</a:t>
            </a:r>
            <a:endParaRPr lang="en-US" sz="2200" dirty="0"/>
          </a:p>
          <a:p>
            <a:pPr marL="341313" indent="-230188">
              <a:spcBef>
                <a:spcPts val="675"/>
              </a:spcBef>
              <a:buFont typeface="Arial" panose="020B0604020202020204" pitchFamily="34" charset="0"/>
              <a:buChar char="•"/>
            </a:pPr>
            <a:r>
              <a:rPr lang="en-US" sz="2800" dirty="0"/>
              <a:t>Not all study section/IC requests can be honored.</a:t>
            </a:r>
          </a:p>
          <a:p>
            <a:pPr marL="296863" lvl="1" indent="0">
              <a:spcBef>
                <a:spcPts val="675"/>
              </a:spcBef>
              <a:buNone/>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70256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84920" cy="838200"/>
          </a:xfrm>
        </p:spPr>
        <p:txBody>
          <a:bodyPr>
            <a:normAutofit/>
          </a:bodyPr>
          <a:lstStyle/>
          <a:p>
            <a:r>
              <a:rPr lang="en-US" sz="4000" dirty="0"/>
              <a:t>Post-Submission Materials </a:t>
            </a:r>
          </a:p>
        </p:txBody>
      </p:sp>
      <p:sp>
        <p:nvSpPr>
          <p:cNvPr id="4" name="Content Placeholder 2"/>
          <p:cNvSpPr txBox="1">
            <a:spLocks/>
          </p:cNvSpPr>
          <p:nvPr/>
        </p:nvSpPr>
        <p:spPr>
          <a:xfrm>
            <a:off x="334819" y="1334438"/>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Submitted after the application, and must:</a:t>
            </a:r>
          </a:p>
          <a:p>
            <a:pPr marL="573088" lvl="2" indent="-231775">
              <a:spcBef>
                <a:spcPts val="300"/>
              </a:spcBef>
              <a:spcAft>
                <a:spcPts val="300"/>
              </a:spcAft>
              <a:buFont typeface="Arial" panose="020B0604020202020204" pitchFamily="34" charset="0"/>
              <a:buChar char="‒"/>
              <a:defRPr/>
            </a:pPr>
            <a:r>
              <a:rPr lang="en-US" dirty="0"/>
              <a:t>Result from an unforeseen administrative event</a:t>
            </a:r>
          </a:p>
          <a:p>
            <a:pPr marL="573088" lvl="2" indent="-231775">
              <a:spcBef>
                <a:spcPts val="300"/>
              </a:spcBef>
              <a:spcAft>
                <a:spcPts val="300"/>
              </a:spcAft>
              <a:buFont typeface="Arial" panose="020B0604020202020204" pitchFamily="34" charset="0"/>
              <a:buChar char="‒"/>
              <a:defRPr/>
            </a:pPr>
            <a:r>
              <a:rPr lang="en-US" dirty="0"/>
              <a:t>Conform to format policy and page limits</a:t>
            </a:r>
          </a:p>
          <a:p>
            <a:pPr marL="573088" lvl="2" indent="-231775">
              <a:spcBef>
                <a:spcPts val="300"/>
              </a:spcBef>
              <a:spcAft>
                <a:spcPts val="300"/>
              </a:spcAft>
              <a:buFont typeface="Arial" panose="020B0604020202020204" pitchFamily="34" charset="0"/>
              <a:buChar char="‒"/>
              <a:defRPr/>
            </a:pPr>
            <a:r>
              <a:rPr lang="en-US" dirty="0"/>
              <a:t>Be submitted to the SRO 30 days before the review</a:t>
            </a:r>
          </a:p>
          <a:p>
            <a:pPr marL="573088" lvl="2" indent="-231775">
              <a:spcBef>
                <a:spcPts val="300"/>
              </a:spcBef>
              <a:spcAft>
                <a:spcPts val="300"/>
              </a:spcAft>
              <a:buFont typeface="Arial" panose="020B0604020202020204" pitchFamily="34" charset="0"/>
              <a:buChar char="‒"/>
              <a:defRPr/>
            </a:pPr>
            <a:r>
              <a:rPr lang="en-US" dirty="0"/>
              <a:t>Demonstrate concurrence of Authorized Organization Representative </a:t>
            </a:r>
          </a:p>
          <a:p>
            <a:pPr marL="228600" lvl="1" indent="-228600">
              <a:spcBef>
                <a:spcPts val="300"/>
              </a:spcBef>
              <a:spcAft>
                <a:spcPts val="300"/>
              </a:spcAft>
              <a:buFont typeface="Arial" panose="020B0604020202020204" pitchFamily="34" charset="0"/>
              <a:buChar char="•"/>
              <a:defRPr/>
            </a:pPr>
            <a:r>
              <a:rPr lang="en-US" dirty="0"/>
              <a:t>Some Funding Opportunity Announcements may</a:t>
            </a:r>
          </a:p>
          <a:p>
            <a:pPr marL="571500" lvl="2" indent="-171450">
              <a:spcBef>
                <a:spcPts val="300"/>
              </a:spcBef>
              <a:spcAft>
                <a:spcPts val="300"/>
              </a:spcAft>
              <a:buFont typeface="Arial" panose="020B0604020202020204" pitchFamily="34" charset="0"/>
              <a:buChar char="̶"/>
              <a:defRPr/>
            </a:pPr>
            <a:r>
              <a:rPr lang="en-US" dirty="0"/>
              <a:t>Specify other allowable materials</a:t>
            </a:r>
          </a:p>
          <a:p>
            <a:pPr marL="571500" lvl="2" indent="-171450">
              <a:spcBef>
                <a:spcPts val="300"/>
              </a:spcBef>
              <a:spcAft>
                <a:spcPts val="300"/>
              </a:spcAft>
              <a:buFont typeface="Arial" panose="020B0604020202020204" pitchFamily="34" charset="0"/>
              <a:buChar char="̶"/>
              <a:defRPr/>
            </a:pPr>
            <a:r>
              <a:rPr lang="en-US" dirty="0"/>
              <a:t>Change the time window</a:t>
            </a:r>
          </a:p>
          <a:p>
            <a:pPr marL="573088" lvl="2" indent="-231775">
              <a:spcBef>
                <a:spcPts val="300"/>
              </a:spcBef>
              <a:spcAft>
                <a:spcPts val="300"/>
              </a:spcAft>
              <a:buFont typeface="Arial" panose="020B0604020202020204" pitchFamily="34" charset="0"/>
              <a:buChar char="‒"/>
              <a:defRPr/>
            </a:pPr>
            <a:endParaRPr lang="en-US" dirty="0"/>
          </a:p>
          <a:p>
            <a:pPr marL="765810" lvl="2" indent="-256032">
              <a:spcBef>
                <a:spcPts val="300"/>
              </a:spcBef>
              <a:spcAft>
                <a:spcPts val="300"/>
              </a:spcAft>
              <a:buFontTx/>
              <a:buNone/>
              <a:defRPr/>
            </a:pPr>
            <a:endParaRPr lang="en-US" dirty="0"/>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pic>
        <p:nvPicPr>
          <p:cNvPr id="6" name="Picture 5"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724400"/>
            <a:ext cx="1303103" cy="1302019"/>
          </a:xfrm>
          <a:prstGeom prst="rect">
            <a:avLst/>
          </a:prstGeom>
        </p:spPr>
      </p:pic>
    </p:spTree>
    <p:extLst>
      <p:ext uri="{BB962C8B-B14F-4D97-AF65-F5344CB8AC3E}">
        <p14:creationId xmlns:p14="http://schemas.microsoft.com/office/powerpoint/2010/main" val="16348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10773-F1CB-404F-ACD7-9DD8CEF59BB8}"/>
              </a:ext>
            </a:extLst>
          </p:cNvPr>
          <p:cNvSpPr>
            <a:spLocks noGrp="1"/>
          </p:cNvSpPr>
          <p:nvPr>
            <p:ph type="title"/>
          </p:nvPr>
        </p:nvSpPr>
        <p:spPr>
          <a:xfrm>
            <a:off x="170688" y="148228"/>
            <a:ext cx="8839200" cy="1066800"/>
          </a:xfrm>
        </p:spPr>
        <p:txBody>
          <a:bodyPr/>
          <a:lstStyle/>
          <a:p>
            <a:r>
              <a:rPr lang="en-US" b="0" dirty="0"/>
              <a:t>Post-Submission Materials</a:t>
            </a:r>
          </a:p>
        </p:txBody>
      </p:sp>
      <p:graphicFrame>
        <p:nvGraphicFramePr>
          <p:cNvPr id="6" name="Content Placeholder 5">
            <a:extLst>
              <a:ext uri="{FF2B5EF4-FFF2-40B4-BE49-F238E27FC236}">
                <a16:creationId xmlns:a16="http://schemas.microsoft.com/office/drawing/2014/main" id="{31A32D6D-11BF-4206-B33B-F46B51084176}"/>
              </a:ext>
            </a:extLst>
          </p:cNvPr>
          <p:cNvGraphicFramePr>
            <a:graphicFrameLocks noGrp="1"/>
          </p:cNvGraphicFramePr>
          <p:nvPr>
            <p:ph idx="1"/>
            <p:extLst>
              <p:ext uri="{D42A27DB-BD31-4B8C-83A1-F6EECF244321}">
                <p14:modId xmlns:p14="http://schemas.microsoft.com/office/powerpoint/2010/main" val="4005391532"/>
              </p:ext>
            </p:extLst>
          </p:nvPr>
        </p:nvGraphicFramePr>
        <p:xfrm>
          <a:off x="319362" y="1315187"/>
          <a:ext cx="8382000" cy="4439215"/>
        </p:xfrm>
        <a:graphic>
          <a:graphicData uri="http://schemas.openxmlformats.org/drawingml/2006/table">
            <a:tbl>
              <a:tblPr firstRow="1" bandRow="1">
                <a:tableStyleId>{BDBED569-4797-4DF1-A0F4-6AAB3CD982D8}</a:tableStyleId>
              </a:tblPr>
              <a:tblGrid>
                <a:gridCol w="4038600">
                  <a:extLst>
                    <a:ext uri="{9D8B030D-6E8A-4147-A177-3AD203B41FA5}">
                      <a16:colId xmlns:a16="http://schemas.microsoft.com/office/drawing/2014/main" val="527820928"/>
                    </a:ext>
                  </a:extLst>
                </a:gridCol>
                <a:gridCol w="4343400">
                  <a:extLst>
                    <a:ext uri="{9D8B030D-6E8A-4147-A177-3AD203B41FA5}">
                      <a16:colId xmlns:a16="http://schemas.microsoft.com/office/drawing/2014/main" val="4055367651"/>
                    </a:ext>
                  </a:extLst>
                </a:gridCol>
              </a:tblGrid>
              <a:tr h="0">
                <a:tc>
                  <a:txBody>
                    <a:bodyPr/>
                    <a:lstStyle/>
                    <a:p>
                      <a:r>
                        <a:rPr lang="en-US" sz="2000" dirty="0"/>
                        <a:t>Among Materials Allowed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Among Materials Not Allowed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FF"/>
                    </a:solidFill>
                  </a:tcPr>
                </a:tc>
                <a:extLst>
                  <a:ext uri="{0D108BD9-81ED-4DB2-BD59-A6C34878D82A}">
                    <a16:rowId xmlns:a16="http://schemas.microsoft.com/office/drawing/2014/main" val="3494289557"/>
                  </a:ext>
                </a:extLst>
              </a:tr>
              <a:tr h="1992382">
                <a:tc>
                  <a:txBody>
                    <a:bodyPr/>
                    <a:lstStyle/>
                    <a:p>
                      <a:r>
                        <a:rPr lang="en-US" dirty="0"/>
                        <a:t>News of an article accepted for publication:</a:t>
                      </a:r>
                    </a:p>
                    <a:p>
                      <a:pPr marL="227013" lvl="3" indent="-227013">
                        <a:spcBef>
                          <a:spcPts val="300"/>
                        </a:spcBef>
                        <a:spcAft>
                          <a:spcPts val="300"/>
                        </a:spcAft>
                        <a:buFont typeface="Wingdings" panose="05000000000000000000" pitchFamily="2" charset="2"/>
                        <a:buChar char="§"/>
                        <a:defRPr/>
                      </a:pPr>
                      <a:r>
                        <a:rPr lang="en-US" dirty="0"/>
                        <a:t>List of authors and institutional affiliations</a:t>
                      </a:r>
                    </a:p>
                    <a:p>
                      <a:pPr marL="227013" lvl="3" indent="-227013">
                        <a:spcBef>
                          <a:spcPts val="300"/>
                        </a:spcBef>
                        <a:spcAft>
                          <a:spcPts val="300"/>
                        </a:spcAft>
                        <a:buFont typeface="Wingdings" panose="05000000000000000000" pitchFamily="2" charset="2"/>
                        <a:buChar char="§"/>
                        <a:defRPr/>
                      </a:pPr>
                      <a:r>
                        <a:rPr lang="en-US" dirty="0"/>
                        <a:t>Title of the article</a:t>
                      </a:r>
                    </a:p>
                    <a:p>
                      <a:pPr marL="227013" lvl="3" indent="-227013">
                        <a:spcBef>
                          <a:spcPts val="300"/>
                        </a:spcBef>
                        <a:spcAft>
                          <a:spcPts val="300"/>
                        </a:spcAft>
                        <a:buFont typeface="Wingdings" panose="05000000000000000000" pitchFamily="2" charset="2"/>
                        <a:buChar char="§"/>
                        <a:defRPr/>
                      </a:pPr>
                      <a:r>
                        <a:rPr lang="en-US" dirty="0"/>
                        <a:t>Journal or citation (if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3" indent="0" algn="l" defTabSz="914400" rtl="0" eaLnBrk="1" fontAlgn="auto" latinLnBrk="0" hangingPunct="1">
                        <a:lnSpc>
                          <a:spcPct val="100000"/>
                        </a:lnSpc>
                        <a:spcBef>
                          <a:spcPts val="300"/>
                        </a:spcBef>
                        <a:spcAft>
                          <a:spcPts val="300"/>
                        </a:spcAft>
                        <a:buClrTx/>
                        <a:buSzTx/>
                        <a:buFontTx/>
                        <a:buNone/>
                        <a:tabLst/>
                        <a:defRPr/>
                      </a:pPr>
                      <a:r>
                        <a:rPr lang="en-US" dirty="0">
                          <a:highlight>
                            <a:srgbClr val="FFFF00"/>
                          </a:highlight>
                        </a:rPr>
                        <a:t>Pre-prints, reprints</a:t>
                      </a:r>
                    </a:p>
                    <a:p>
                      <a:pPr marL="227013" lvl="3" indent="-227013">
                        <a:spcBef>
                          <a:spcPts val="300"/>
                        </a:spcBef>
                        <a:spcAft>
                          <a:spcPts val="300"/>
                        </a:spcAft>
                        <a:buFont typeface="Wingdings" panose="05000000000000000000" pitchFamily="2" charset="2"/>
                        <a:buChar char="§"/>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178588"/>
                  </a:ext>
                </a:extLst>
              </a:tr>
              <a:tr h="661502">
                <a:tc>
                  <a:txBody>
                    <a:bodyPr/>
                    <a:lstStyle/>
                    <a:p>
                      <a:r>
                        <a:rPr lang="en-US" dirty="0"/>
                        <a:t>New </a:t>
                      </a:r>
                      <a:r>
                        <a:rPr lang="en-US" dirty="0" err="1"/>
                        <a:t>biosketch</a:t>
                      </a:r>
                      <a:r>
                        <a:rPr lang="en-US" dirty="0"/>
                        <a:t> (e.g., loss of an investigator)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Corrections due to mistakes in submission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848293"/>
                  </a:ext>
                </a:extLst>
              </a:tr>
              <a:tr h="365614">
                <a:tc>
                  <a:txBody>
                    <a:bodyPr/>
                    <a:lstStyle/>
                    <a:p>
                      <a:r>
                        <a:rPr lang="en-US" dirty="0"/>
                        <a:t>Revised budget (e.g., catastrophic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8152392"/>
                  </a:ext>
                </a:extLst>
              </a:tr>
              <a:tr h="182567">
                <a:tc>
                  <a:txBody>
                    <a:bodyPr/>
                    <a:lstStyle/>
                    <a:p>
                      <a:r>
                        <a:rPr lang="en-US" dirty="0"/>
                        <a:t>Citations of issued patents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Interim Research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4108206"/>
                  </a:ext>
                </a:extLst>
              </a:tr>
              <a:tr h="383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Videos: see </a:t>
                      </a:r>
                      <a:r>
                        <a:rPr lang="en-US" dirty="0">
                          <a:hlinkClick r:id="rId3"/>
                        </a:rPr>
                        <a:t>NOT-OD-12-141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Micrographs, devices, </a:t>
                      </a:r>
                      <a:r>
                        <a:rPr lang="en-US" dirty="0">
                          <a:highlight>
                            <a:srgbClr val="FFFF00"/>
                          </a:highlight>
                        </a:rPr>
                        <a:t>new data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014410"/>
                  </a:ext>
                </a:extLst>
              </a:tr>
            </a:tbl>
          </a:graphicData>
        </a:graphic>
      </p:graphicFrame>
      <p:sp>
        <p:nvSpPr>
          <p:cNvPr id="3" name="Slide Number Placeholder 2">
            <a:extLst>
              <a:ext uri="{FF2B5EF4-FFF2-40B4-BE49-F238E27FC236}">
                <a16:creationId xmlns:a16="http://schemas.microsoft.com/office/drawing/2014/main" id="{8860DA74-D8D9-4C8F-9578-A49C0E04B66F}"/>
              </a:ext>
            </a:extLst>
          </p:cNvPr>
          <p:cNvSpPr>
            <a:spLocks noGrp="1"/>
          </p:cNvSpPr>
          <p:nvPr>
            <p:ph type="sldNum" sz="quarter" idx="10"/>
          </p:nvPr>
        </p:nvSpPr>
        <p:spPr/>
        <p:txBody>
          <a:bodyPr/>
          <a:lstStyle/>
          <a:p>
            <a:pPr>
              <a:defRPr/>
            </a:pPr>
            <a:fld id="{371CDBCC-57D6-4AF4-91B3-EB8BA5111C2A}" type="slidenum">
              <a:rPr lang="en-US" smtClean="0"/>
              <a:pPr>
                <a:defRPr/>
              </a:pPr>
              <a:t>12</a:t>
            </a:fld>
            <a:endParaRPr lang="en-US" dirty="0"/>
          </a:p>
        </p:txBody>
      </p:sp>
      <p:sp>
        <p:nvSpPr>
          <p:cNvPr id="7" name="TextBox 6">
            <a:extLst>
              <a:ext uri="{FF2B5EF4-FFF2-40B4-BE49-F238E27FC236}">
                <a16:creationId xmlns:a16="http://schemas.microsoft.com/office/drawing/2014/main" id="{FD73C062-174A-4F64-8911-2D61E50A2280}"/>
              </a:ext>
            </a:extLst>
          </p:cNvPr>
          <p:cNvSpPr txBox="1"/>
          <p:nvPr/>
        </p:nvSpPr>
        <p:spPr>
          <a:xfrm>
            <a:off x="2971800" y="6093767"/>
            <a:ext cx="3077124" cy="461665"/>
          </a:xfrm>
          <a:prstGeom prst="rect">
            <a:avLst/>
          </a:prstGeom>
          <a:noFill/>
        </p:spPr>
        <p:txBody>
          <a:bodyPr wrap="none" rtlCol="0">
            <a:spAutoFit/>
          </a:bodyPr>
          <a:lstStyle/>
          <a:p>
            <a:r>
              <a:rPr lang="en-US" sz="2400" dirty="0"/>
              <a:t>See </a:t>
            </a:r>
            <a:r>
              <a:rPr lang="en-US" sz="2400" dirty="0">
                <a:hlinkClick r:id="rId4"/>
              </a:rPr>
              <a:t>NOT-OD-19-083</a:t>
            </a:r>
            <a:endParaRPr lang="en-US" sz="2400" dirty="0"/>
          </a:p>
        </p:txBody>
      </p:sp>
    </p:spTree>
    <p:extLst>
      <p:ext uri="{BB962C8B-B14F-4D97-AF65-F5344CB8AC3E}">
        <p14:creationId xmlns:p14="http://schemas.microsoft.com/office/powerpoint/2010/main" val="338208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Integrity in Peer Review</a:t>
            </a:r>
          </a:p>
        </p:txBody>
      </p:sp>
      <p:sp>
        <p:nvSpPr>
          <p:cNvPr id="3" name="Content Placeholder 2"/>
          <p:cNvSpPr>
            <a:spLocks noGrp="1"/>
          </p:cNvSpPr>
          <p:nvPr>
            <p:ph idx="1"/>
          </p:nvPr>
        </p:nvSpPr>
        <p:spPr>
          <a:xfrm>
            <a:off x="152400" y="1167204"/>
            <a:ext cx="8229600" cy="4324350"/>
          </a:xfrm>
        </p:spPr>
        <p:txBody>
          <a:bodyPr>
            <a:normAutofit/>
          </a:bodyPr>
          <a:lstStyle/>
          <a:p>
            <a:pPr marL="0" indent="0">
              <a:buNone/>
            </a:pPr>
            <a:r>
              <a:rPr lang="en-US" sz="3200" dirty="0"/>
              <a:t>NIH needs to identify the best science and maintain public trust. </a:t>
            </a:r>
          </a:p>
          <a:p>
            <a:pPr lvl="1">
              <a:buClr>
                <a:schemeClr val="tx1"/>
              </a:buClr>
              <a:buFont typeface="Arial" panose="020B0604020202020204" pitchFamily="34" charset="0"/>
              <a:buChar char="•"/>
            </a:pPr>
            <a:r>
              <a:rPr lang="en-US" dirty="0">
                <a:solidFill>
                  <a:schemeClr val="tx1"/>
                </a:solidFill>
              </a:rPr>
              <a:t>All participants and stakeholders are responsible for upholding the integrity of peer review.</a:t>
            </a:r>
          </a:p>
          <a:p>
            <a:pPr lvl="1">
              <a:buClr>
                <a:schemeClr val="tx1"/>
              </a:buClr>
              <a:buFont typeface="Arial" panose="020B0604020202020204" pitchFamily="34" charset="0"/>
              <a:buChar char="•"/>
            </a:pPr>
            <a:r>
              <a:rPr lang="en-US" dirty="0">
                <a:solidFill>
                  <a:schemeClr val="tx1"/>
                </a:solidFill>
              </a:rPr>
              <a:t>All questions must be referred to the SRO. </a:t>
            </a:r>
          </a:p>
          <a:p>
            <a:pPr lvl="1">
              <a:buClr>
                <a:schemeClr val="tx1"/>
              </a:buClr>
              <a:buFont typeface="Arial" panose="020B0604020202020204" pitchFamily="34" charset="0"/>
              <a:buChar char="•"/>
            </a:pPr>
            <a:r>
              <a:rPr lang="en-US" dirty="0">
                <a:solidFill>
                  <a:schemeClr val="tx1"/>
                </a:solidFill>
              </a:rPr>
              <a:t>All confidential materials, discussion notes, documents are deleted, </a:t>
            </a:r>
          </a:p>
          <a:p>
            <a:pPr marL="411162" lvl="1" indent="0">
              <a:buClr>
                <a:schemeClr val="tx1"/>
              </a:buClr>
              <a:buNone/>
            </a:pPr>
            <a:r>
              <a:rPr lang="en-US" dirty="0">
                <a:solidFill>
                  <a:schemeClr val="tx1"/>
                </a:solidFill>
              </a:rPr>
              <a:t>   retrieved, or destroyed.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18CFC2-3997-4F6A-A7C5-8824E40C1C39}" type="slidenum">
              <a:rPr lang="en-US" smtClean="0"/>
              <a:pPr/>
              <a:t>13</a:t>
            </a:fld>
            <a:endParaRPr lang="en-US"/>
          </a:p>
        </p:txBody>
      </p:sp>
      <p:pic>
        <p:nvPicPr>
          <p:cNvPr id="8" name="Picture 7" descr="A hand holding a baby&#10;&#10;Description generated with high confidence">
            <a:extLst>
              <a:ext uri="{FF2B5EF4-FFF2-40B4-BE49-F238E27FC236}">
                <a16:creationId xmlns:a16="http://schemas.microsoft.com/office/drawing/2014/main" id="{37994E39-46FE-491C-A0F8-28C2015C3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43400"/>
            <a:ext cx="2286000" cy="1809750"/>
          </a:xfrm>
          <a:prstGeom prst="rect">
            <a:avLst/>
          </a:prstGeom>
        </p:spPr>
      </p:pic>
      <p:sp>
        <p:nvSpPr>
          <p:cNvPr id="5" name="TextBox 4">
            <a:extLst>
              <a:ext uri="{FF2B5EF4-FFF2-40B4-BE49-F238E27FC236}">
                <a16:creationId xmlns:a16="http://schemas.microsoft.com/office/drawing/2014/main" id="{2E02F072-8F54-4095-A63A-08055A4BA4FC}"/>
              </a:ext>
            </a:extLst>
          </p:cNvPr>
          <p:cNvSpPr txBox="1"/>
          <p:nvPr/>
        </p:nvSpPr>
        <p:spPr>
          <a:xfrm>
            <a:off x="3004209" y="5601385"/>
            <a:ext cx="3095719" cy="646331"/>
          </a:xfrm>
          <a:prstGeom prst="rect">
            <a:avLst/>
          </a:prstGeom>
          <a:noFill/>
        </p:spPr>
        <p:txBody>
          <a:bodyPr wrap="none" rtlCol="0">
            <a:spAutoFit/>
          </a:bodyPr>
          <a:lstStyle/>
          <a:p>
            <a:r>
              <a:rPr lang="en-US" dirty="0"/>
              <a:t>From the NIH Photo Gallery:</a:t>
            </a:r>
          </a:p>
          <a:p>
            <a:r>
              <a:rPr lang="en-US" dirty="0"/>
              <a:t>“EGG Electrodes”</a:t>
            </a:r>
          </a:p>
        </p:txBody>
      </p:sp>
    </p:spTree>
    <p:extLst>
      <p:ext uri="{BB962C8B-B14F-4D97-AF65-F5344CB8AC3E}">
        <p14:creationId xmlns:p14="http://schemas.microsoft.com/office/powerpoint/2010/main" val="210196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6747-74B6-4877-8313-DEF7B1DC99D6}"/>
              </a:ext>
            </a:extLst>
          </p:cNvPr>
          <p:cNvSpPr>
            <a:spLocks noGrp="1"/>
          </p:cNvSpPr>
          <p:nvPr>
            <p:ph type="title"/>
          </p:nvPr>
        </p:nvSpPr>
        <p:spPr/>
        <p:txBody>
          <a:bodyPr/>
          <a:lstStyle/>
          <a:p>
            <a:r>
              <a:rPr lang="en-US" b="0" dirty="0"/>
              <a:t>Review Integrity: Right or Wrong?</a:t>
            </a:r>
          </a:p>
        </p:txBody>
      </p:sp>
      <p:sp>
        <p:nvSpPr>
          <p:cNvPr id="5" name="Content Placeholder 4">
            <a:extLst>
              <a:ext uri="{FF2B5EF4-FFF2-40B4-BE49-F238E27FC236}">
                <a16:creationId xmlns:a16="http://schemas.microsoft.com/office/drawing/2014/main" id="{558A3021-8AB8-42D1-837A-70C8D7C7FFBF}"/>
              </a:ext>
            </a:extLst>
          </p:cNvPr>
          <p:cNvSpPr>
            <a:spLocks noGrp="1"/>
          </p:cNvSpPr>
          <p:nvPr>
            <p:ph idx="1"/>
          </p:nvPr>
        </p:nvSpPr>
        <p:spPr>
          <a:xfrm>
            <a:off x="152400" y="1371600"/>
            <a:ext cx="8229600" cy="4324350"/>
          </a:xfrm>
        </p:spPr>
        <p:txBody>
          <a:bodyPr/>
          <a:lstStyle/>
          <a:p>
            <a:pPr marL="109537" indent="0">
              <a:buClr>
                <a:schemeClr val="tx1"/>
              </a:buClr>
              <a:buNone/>
            </a:pPr>
            <a:r>
              <a:rPr lang="en-US" dirty="0"/>
              <a:t>You are the PI on an application in review.  Is it okay to:</a:t>
            </a:r>
          </a:p>
          <a:p>
            <a:pPr lvl="1">
              <a:buClr>
                <a:schemeClr val="tx1"/>
              </a:buClr>
              <a:buFont typeface="Arial" panose="020B0604020202020204" pitchFamily="34" charset="0"/>
              <a:buChar char="•"/>
            </a:pPr>
            <a:r>
              <a:rPr lang="en-US" dirty="0">
                <a:solidFill>
                  <a:schemeClr val="tx1"/>
                </a:solidFill>
              </a:rPr>
              <a:t>Contact reviewers about the application?</a:t>
            </a:r>
          </a:p>
          <a:p>
            <a:pPr lvl="1">
              <a:buClr>
                <a:schemeClr val="tx1"/>
              </a:buClr>
              <a:buFont typeface="Arial" panose="020B0604020202020204" pitchFamily="34" charset="0"/>
              <a:buChar char="•"/>
            </a:pPr>
            <a:r>
              <a:rPr lang="en-US" dirty="0">
                <a:solidFill>
                  <a:schemeClr val="tx1"/>
                </a:solidFill>
              </a:rPr>
              <a:t>Send data to reviewers?</a:t>
            </a:r>
          </a:p>
          <a:p>
            <a:pPr lvl="1">
              <a:buClr>
                <a:schemeClr val="tx1"/>
              </a:buClr>
              <a:buFont typeface="Arial" panose="020B0604020202020204" pitchFamily="34" charset="0"/>
              <a:buChar char="•"/>
            </a:pPr>
            <a:r>
              <a:rPr lang="en-US" dirty="0">
                <a:solidFill>
                  <a:schemeClr val="tx1"/>
                </a:solidFill>
              </a:rPr>
              <a:t>Offer collaboration to a reviewer?</a:t>
            </a:r>
          </a:p>
          <a:p>
            <a:pPr lvl="1">
              <a:buClr>
                <a:schemeClr val="tx1"/>
              </a:buClr>
              <a:buFont typeface="Arial" panose="020B0604020202020204" pitchFamily="34" charset="0"/>
              <a:buChar char="•"/>
            </a:pPr>
            <a:r>
              <a:rPr lang="en-US" dirty="0">
                <a:solidFill>
                  <a:schemeClr val="tx1"/>
                </a:solidFill>
              </a:rPr>
              <a:t>Have a friend talk to a reviewer on your behalf?</a:t>
            </a:r>
          </a:p>
          <a:p>
            <a:pPr lvl="1">
              <a:buClr>
                <a:schemeClr val="tx1"/>
              </a:buClr>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26C3911C-7730-4029-8736-87261BD98FC3}"/>
              </a:ext>
            </a:extLst>
          </p:cNvPr>
          <p:cNvSpPr>
            <a:spLocks noGrp="1"/>
          </p:cNvSpPr>
          <p:nvPr>
            <p:ph type="sldNum" sz="quarter" idx="10"/>
          </p:nvPr>
        </p:nvSpPr>
        <p:spPr/>
        <p:txBody>
          <a:bodyPr/>
          <a:lstStyle/>
          <a:p>
            <a:pPr>
              <a:defRPr/>
            </a:pPr>
            <a:fld id="{161627A0-52BE-49C3-90CB-787EE860760A}" type="slidenum">
              <a:rPr lang="en-US" smtClean="0"/>
              <a:pPr>
                <a:defRPr/>
              </a:pPr>
              <a:t>14</a:t>
            </a:fld>
            <a:endParaRPr lang="en-US" dirty="0"/>
          </a:p>
        </p:txBody>
      </p:sp>
      <p:pic>
        <p:nvPicPr>
          <p:cNvPr id="6" name="Picture 5" descr="A close up of a sign&#10;&#10;Description automatically generated">
            <a:extLst>
              <a:ext uri="{FF2B5EF4-FFF2-40B4-BE49-F238E27FC236}">
                <a16:creationId xmlns:a16="http://schemas.microsoft.com/office/drawing/2014/main" id="{E5754776-1F5C-43BA-8E91-986CCE6F7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069556"/>
            <a:ext cx="2438400" cy="2438400"/>
          </a:xfrm>
          <a:prstGeom prst="rect">
            <a:avLst/>
          </a:prstGeom>
        </p:spPr>
      </p:pic>
    </p:spTree>
    <p:extLst>
      <p:ext uri="{BB962C8B-B14F-4D97-AF65-F5344CB8AC3E}">
        <p14:creationId xmlns:p14="http://schemas.microsoft.com/office/powerpoint/2010/main" val="283860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Possible Consequences for Violations</a:t>
            </a:r>
          </a:p>
        </p:txBody>
      </p:sp>
      <p:sp>
        <p:nvSpPr>
          <p:cNvPr id="3" name="Content Placeholder 2"/>
          <p:cNvSpPr>
            <a:spLocks noGrp="1"/>
          </p:cNvSpPr>
          <p:nvPr>
            <p:ph idx="1"/>
          </p:nvPr>
        </p:nvSpPr>
        <p:spPr>
          <a:xfrm>
            <a:off x="457200" y="1219200"/>
            <a:ext cx="8534400" cy="5105400"/>
          </a:xfrm>
        </p:spPr>
        <p:txBody>
          <a:bodyPr>
            <a:normAutofit/>
          </a:bodyPr>
          <a:lstStyle/>
          <a:p>
            <a:pPr>
              <a:spcBef>
                <a:spcPts val="675"/>
              </a:spcBef>
              <a:buClr>
                <a:schemeClr val="tx1"/>
              </a:buClr>
              <a:buFont typeface="Arial" panose="020B0604020202020204" pitchFamily="34" charset="0"/>
              <a:buChar char="•"/>
            </a:pPr>
            <a:r>
              <a:rPr lang="en-US" dirty="0">
                <a:solidFill>
                  <a:schemeClr val="tx1"/>
                </a:solidFill>
              </a:rPr>
              <a:t>Withdrawn or deferred application(s)</a:t>
            </a:r>
          </a:p>
          <a:p>
            <a:pPr>
              <a:spcBef>
                <a:spcPts val="675"/>
              </a:spcBef>
              <a:buClr>
                <a:schemeClr val="tx1"/>
              </a:buClr>
              <a:buFont typeface="Arial" panose="020B0604020202020204" pitchFamily="34" charset="0"/>
              <a:buChar char="•"/>
            </a:pPr>
            <a:r>
              <a:rPr lang="en-US" dirty="0">
                <a:solidFill>
                  <a:schemeClr val="tx1"/>
                </a:solidFill>
              </a:rPr>
              <a:t>Notification of applicant organization or reviewer’s organization</a:t>
            </a:r>
          </a:p>
          <a:p>
            <a:pPr>
              <a:spcBef>
                <a:spcPts val="675"/>
              </a:spcBef>
              <a:buClr>
                <a:schemeClr val="tx1"/>
              </a:buClr>
              <a:buFont typeface="Arial" panose="020B0604020202020204" pitchFamily="34" charset="0"/>
              <a:buChar char="•"/>
            </a:pPr>
            <a:r>
              <a:rPr lang="en-US" dirty="0">
                <a:solidFill>
                  <a:schemeClr val="tx1"/>
                </a:solidFill>
              </a:rPr>
              <a:t>Termination of service in peer review</a:t>
            </a:r>
          </a:p>
          <a:p>
            <a:pPr>
              <a:spcBef>
                <a:spcPts val="675"/>
              </a:spcBef>
              <a:buClr>
                <a:schemeClr val="tx1"/>
              </a:buClr>
              <a:buFont typeface="Arial" panose="020B0604020202020204" pitchFamily="34" charset="0"/>
              <a:buChar char="•"/>
            </a:pPr>
            <a:r>
              <a:rPr lang="en-US" dirty="0">
                <a:solidFill>
                  <a:schemeClr val="tx1"/>
                </a:solidFill>
              </a:rPr>
              <a:t>Pursuit of referral for suspension and debarment</a:t>
            </a:r>
          </a:p>
          <a:p>
            <a:pPr>
              <a:spcBef>
                <a:spcPts val="675"/>
              </a:spcBef>
              <a:buClr>
                <a:schemeClr val="tx1"/>
              </a:buClr>
              <a:buFont typeface="Arial" panose="020B0604020202020204" pitchFamily="34" charset="0"/>
              <a:buChar char="•"/>
            </a:pPr>
            <a:r>
              <a:rPr lang="en-US" dirty="0">
                <a:solidFill>
                  <a:schemeClr val="tx1"/>
                </a:solidFill>
              </a:rPr>
              <a:t>Notification of the Office of Management Assessment, possible referral to the </a:t>
            </a:r>
          </a:p>
          <a:p>
            <a:pPr marL="165100" indent="0">
              <a:spcBef>
                <a:spcPts val="675"/>
              </a:spcBef>
              <a:buClr>
                <a:schemeClr val="tx1"/>
              </a:buClr>
              <a:buNone/>
            </a:pPr>
            <a:r>
              <a:rPr lang="en-US" dirty="0">
                <a:solidFill>
                  <a:schemeClr val="tx1"/>
                </a:solidFill>
              </a:rPr>
              <a:t>  Office of Inspector General</a:t>
            </a:r>
          </a:p>
        </p:txBody>
      </p:sp>
      <p:pic>
        <p:nvPicPr>
          <p:cNvPr id="8" name="Picture 7" descr="A close up of a sign&#10;&#10;Description automatically generated">
            <a:extLst>
              <a:ext uri="{FF2B5EF4-FFF2-40B4-BE49-F238E27FC236}">
                <a16:creationId xmlns:a16="http://schemas.microsoft.com/office/drawing/2014/main" id="{72FC1073-ABDB-4C94-828E-1C1F49CC0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648200"/>
            <a:ext cx="2133600" cy="1504632"/>
          </a:xfrm>
          <a:prstGeom prst="rect">
            <a:avLst/>
          </a:prstGeom>
        </p:spPr>
      </p:pic>
      <p:sp>
        <p:nvSpPr>
          <p:cNvPr id="5" name="Slide Number Placeholder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18CFC2-3997-4F6A-A7C5-8824E40C1C39}" type="slidenum">
              <a:rPr lang="en-US" smtClean="0"/>
              <a:pPr/>
              <a:t>15</a:t>
            </a:fld>
            <a:endParaRPr lang="en-US" dirty="0"/>
          </a:p>
        </p:txBody>
      </p:sp>
      <p:sp>
        <p:nvSpPr>
          <p:cNvPr id="6" name="TextBox 5">
            <a:extLst>
              <a:ext uri="{FF2B5EF4-FFF2-40B4-BE49-F238E27FC236}">
                <a16:creationId xmlns:a16="http://schemas.microsoft.com/office/drawing/2014/main" id="{2D9DBEE8-6E5A-4EE3-997D-11B6F01118CE}"/>
              </a:ext>
            </a:extLst>
          </p:cNvPr>
          <p:cNvSpPr txBox="1"/>
          <p:nvPr/>
        </p:nvSpPr>
        <p:spPr>
          <a:xfrm>
            <a:off x="3048000" y="6047978"/>
            <a:ext cx="5257800" cy="369332"/>
          </a:xfrm>
          <a:prstGeom prst="rect">
            <a:avLst/>
          </a:prstGeom>
          <a:noFill/>
        </p:spPr>
        <p:txBody>
          <a:bodyPr wrap="square" rtlCol="0">
            <a:spAutoFit/>
          </a:bodyPr>
          <a:lstStyle/>
          <a:p>
            <a:r>
              <a:rPr lang="en-US" dirty="0"/>
              <a:t>See: </a:t>
            </a:r>
            <a:r>
              <a:rPr lang="en-US" dirty="0">
                <a:hlinkClick r:id="rId4"/>
              </a:rPr>
              <a:t>NOT-OD-18-115</a:t>
            </a:r>
            <a:endParaRPr lang="en-US" dirty="0"/>
          </a:p>
        </p:txBody>
      </p:sp>
    </p:spTree>
    <p:extLst>
      <p:ext uri="{BB962C8B-B14F-4D97-AF65-F5344CB8AC3E}">
        <p14:creationId xmlns:p14="http://schemas.microsoft.com/office/powerpoint/2010/main" val="30443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1: Initial Peer Review</a:t>
            </a:r>
          </a:p>
        </p:txBody>
      </p:sp>
      <p:sp>
        <p:nvSpPr>
          <p:cNvPr id="5" name="Rectangle 7"/>
          <p:cNvSpPr txBox="1">
            <a:spLocks noChangeArrowheads="1"/>
          </p:cNvSpPr>
          <p:nvPr/>
        </p:nvSpPr>
        <p:spPr>
          <a:xfrm>
            <a:off x="313267" y="990599"/>
            <a:ext cx="8382000" cy="2853235"/>
          </a:xfrm>
          <a:prstGeom prst="rect">
            <a:avLst/>
          </a:prstGeom>
          <a:solidFill>
            <a:schemeClr val="bg1"/>
          </a:solidFill>
          <a:ln w="28575"/>
        </p:spPr>
        <p:txBody>
          <a:bodyPr>
            <a:normAutofit fontScale="550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eaLnBrk="1" hangingPunct="1">
              <a:lnSpc>
                <a:spcPct val="120000"/>
              </a:lnSpc>
              <a:spcAft>
                <a:spcPts val="300"/>
              </a:spcAft>
              <a:buClr>
                <a:schemeClr val="tx1"/>
              </a:buClr>
              <a:defRPr/>
            </a:pPr>
            <a:r>
              <a:rPr lang="en-US" sz="5100" dirty="0"/>
              <a:t>Key decisions</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Scientific and technical merit of the work proposed</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Overall impact</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Appropriate justification for human subject protection, inclusion, and vertebrate animals</a:t>
            </a:r>
          </a:p>
          <a:p>
            <a:pPr marL="341313" indent="-230188">
              <a:lnSpc>
                <a:spcPct val="120000"/>
              </a:lnSpc>
              <a:spcAft>
                <a:spcPts val="300"/>
              </a:spcAft>
              <a:buClrTx/>
              <a:buFont typeface="Arial" panose="020B0604020202020204" pitchFamily="34" charset="0"/>
              <a:buChar char="•"/>
              <a:defRPr/>
            </a:pPr>
            <a:r>
              <a:rPr lang="en-US" sz="5100" dirty="0">
                <a:solidFill>
                  <a:schemeClr val="tx1"/>
                </a:solidFill>
              </a:rPr>
              <a:t>Managed by Scientific Review Officers (SROs)</a:t>
            </a:r>
          </a:p>
        </p:txBody>
      </p:sp>
      <p:sp>
        <p:nvSpPr>
          <p:cNvPr id="9" name="Right Arrow 8" descr="This is intended to depict a grant application being submitted to NIH" title="The first arrow represents a grant application"/>
          <p:cNvSpPr/>
          <p:nvPr/>
        </p:nvSpPr>
        <p:spPr>
          <a:xfrm>
            <a:off x="288627" y="4730344"/>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48687" y="5021659"/>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44799" y="4583326"/>
            <a:ext cx="1000125" cy="1143000"/>
          </a:xfrm>
          <a:prstGeom prst="rightArrow">
            <a:avLst/>
          </a:prstGeom>
          <a:solidFill>
            <a:srgbClr val="CC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40440760"/>
              </p:ext>
            </p:extLst>
          </p:nvPr>
        </p:nvGraphicFramePr>
        <p:xfrm>
          <a:off x="2696701" y="4082644"/>
          <a:ext cx="3886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descr="The red box highlights the Division of Receipt and Referral (DRR) that is the main focus of this slide" title="Red Box"/>
          <p:cNvSpPr/>
          <p:nvPr/>
        </p:nvSpPr>
        <p:spPr>
          <a:xfrm>
            <a:off x="2590798" y="5154826"/>
            <a:ext cx="3886202" cy="1231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9692" y="4604048"/>
            <a:ext cx="1371600" cy="1143000"/>
          </a:xfrm>
          <a:prstGeom prst="rightArrow">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45465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1292" y="4785408"/>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Tree>
    <p:extLst>
      <p:ext uri="{BB962C8B-B14F-4D97-AF65-F5344CB8AC3E}">
        <p14:creationId xmlns:p14="http://schemas.microsoft.com/office/powerpoint/2010/main" val="241179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Level 1: Initial Peer Review</a:t>
            </a:r>
          </a:p>
        </p:txBody>
      </p:sp>
      <p:sp>
        <p:nvSpPr>
          <p:cNvPr id="4" name="Content Placeholder 3"/>
          <p:cNvSpPr>
            <a:spLocks noGrp="1"/>
          </p:cNvSpPr>
          <p:nvPr>
            <p:ph idx="1"/>
          </p:nvPr>
        </p:nvSpPr>
        <p:spPr/>
        <p:txBody>
          <a:bodyPr/>
          <a:lstStyle/>
          <a:p>
            <a:pPr marL="341313" indent="-230188">
              <a:spcAft>
                <a:spcPts val="300"/>
              </a:spcAft>
              <a:buClr>
                <a:schemeClr val="tx1"/>
              </a:buClr>
            </a:pPr>
            <a:r>
              <a:rPr lang="en-US" dirty="0"/>
              <a:t>Reviewers</a:t>
            </a:r>
          </a:p>
          <a:p>
            <a:pPr marL="573088" lvl="3" indent="-231775">
              <a:spcAft>
                <a:spcPts val="300"/>
              </a:spcAft>
              <a:buClr>
                <a:schemeClr val="tx1"/>
              </a:buClr>
              <a:buFont typeface="Arial" panose="020B0604020202020204" pitchFamily="34" charset="0"/>
              <a:buChar char="‒"/>
            </a:pPr>
            <a:r>
              <a:rPr lang="en-US" sz="2400" dirty="0">
                <a:solidFill>
                  <a:schemeClr val="tx1"/>
                </a:solidFill>
              </a:rPr>
              <a:t>How they are chosen</a:t>
            </a:r>
          </a:p>
          <a:p>
            <a:pPr marL="573088" lvl="3" indent="-231775">
              <a:spcAft>
                <a:spcPts val="300"/>
              </a:spcAft>
              <a:buClr>
                <a:schemeClr val="tx1"/>
              </a:buClr>
              <a:buFont typeface="Arial" panose="020B0604020202020204" pitchFamily="34" charset="0"/>
              <a:buChar char="‒"/>
            </a:pPr>
            <a:r>
              <a:rPr lang="en-US" sz="2400" dirty="0">
                <a:solidFill>
                  <a:schemeClr val="tx1"/>
                </a:solidFill>
              </a:rPr>
              <a:t>Expectations for reviewers</a:t>
            </a:r>
          </a:p>
          <a:p>
            <a:pPr marL="341313" indent="-230188">
              <a:spcAft>
                <a:spcPts val="300"/>
              </a:spcAft>
              <a:buClr>
                <a:schemeClr val="tx1"/>
              </a:buClr>
            </a:pPr>
            <a:r>
              <a:rPr lang="en-US" dirty="0"/>
              <a:t>Review Policy</a:t>
            </a:r>
          </a:p>
          <a:p>
            <a:pPr marL="573088" lvl="2" indent="-231775">
              <a:spcAft>
                <a:spcPts val="300"/>
              </a:spcAft>
              <a:buClr>
                <a:schemeClr val="tx1"/>
              </a:buClr>
              <a:buFont typeface="Arial" panose="020B0604020202020204" pitchFamily="34" charset="0"/>
              <a:buChar char="‒"/>
            </a:pPr>
            <a:r>
              <a:rPr lang="en-US" dirty="0">
                <a:solidFill>
                  <a:schemeClr val="tx1"/>
                </a:solidFill>
              </a:rPr>
              <a:t>Review criteria</a:t>
            </a:r>
          </a:p>
          <a:p>
            <a:pPr marL="573088" lvl="2" indent="-231775">
              <a:spcAft>
                <a:spcPts val="300"/>
              </a:spcAft>
              <a:buClr>
                <a:schemeClr val="tx1"/>
              </a:buClr>
              <a:buFont typeface="Arial" panose="020B0604020202020204" pitchFamily="34" charset="0"/>
              <a:buChar char="‒"/>
            </a:pPr>
            <a:r>
              <a:rPr lang="en-US" dirty="0">
                <a:solidFill>
                  <a:schemeClr val="tx1"/>
                </a:solidFill>
              </a:rPr>
              <a:t>Scoring system</a:t>
            </a:r>
          </a:p>
          <a:p>
            <a:pPr marL="341313" indent="-230188">
              <a:spcAft>
                <a:spcPts val="300"/>
              </a:spcAft>
              <a:buClr>
                <a:schemeClr val="tx1"/>
              </a:buClr>
            </a:pPr>
            <a:r>
              <a:rPr lang="en-US" dirty="0"/>
              <a:t>What happens at the meeting?</a:t>
            </a:r>
          </a:p>
          <a:p>
            <a:pPr marL="341313" indent="-230188">
              <a:spcAft>
                <a:spcPts val="300"/>
              </a:spcAft>
              <a:buClr>
                <a:schemeClr val="tx1"/>
              </a:buClr>
            </a:pPr>
            <a:r>
              <a:rPr lang="en-US" dirty="0"/>
              <a:t>After the meeting</a:t>
            </a:r>
          </a:p>
          <a:p>
            <a:pPr marL="365760" indent="-256032">
              <a:spcAft>
                <a:spcPts val="300"/>
              </a:spcAft>
              <a:buClr>
                <a:schemeClr val="tx1"/>
              </a:buClr>
            </a:pPr>
            <a:endParaRPr lang="en-US" dirty="0"/>
          </a:p>
          <a:p>
            <a:pPr marL="365760" lvl="1" indent="-256032">
              <a:spcAft>
                <a:spcPts val="300"/>
              </a:spcAft>
              <a:buClr>
                <a:schemeClr val="tx1"/>
              </a:buClr>
            </a:pPr>
            <a:endParaRPr lang="en-US" dirty="0"/>
          </a:p>
          <a:p>
            <a:pPr lvl="1">
              <a:buClr>
                <a:schemeClr val="tx1"/>
              </a:buClr>
            </a:pPr>
            <a:endParaRPr lang="en-US" dirty="0"/>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17</a:t>
            </a:fld>
            <a:endParaRPr lang="en-US" dirty="0"/>
          </a:p>
        </p:txBody>
      </p:sp>
      <p:pic>
        <p:nvPicPr>
          <p:cNvPr id="5" name="Picture 4" title="picture of peer review meeting showing reviewers with laptops discussing applicatio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4824" y="1693899"/>
            <a:ext cx="2726001" cy="1813918"/>
          </a:xfrm>
          <a:prstGeom prst="rect">
            <a:avLst/>
          </a:prstGeom>
        </p:spPr>
      </p:pic>
      <p:sp>
        <p:nvSpPr>
          <p:cNvPr id="6" name="TextBox 5"/>
          <p:cNvSpPr txBox="1"/>
          <p:nvPr/>
        </p:nvSpPr>
        <p:spPr>
          <a:xfrm>
            <a:off x="5943600" y="3673251"/>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280209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63000" cy="838200"/>
          </a:xfrm>
        </p:spPr>
        <p:txBody>
          <a:bodyPr>
            <a:normAutofit/>
          </a:bodyPr>
          <a:lstStyle/>
          <a:p>
            <a:r>
              <a:rPr lang="en-US" sz="4000" dirty="0"/>
              <a:t>Reviewers</a:t>
            </a:r>
          </a:p>
        </p:txBody>
      </p:sp>
      <p:sp>
        <p:nvSpPr>
          <p:cNvPr id="4" name="Rectangle 3"/>
          <p:cNvSpPr/>
          <p:nvPr/>
        </p:nvSpPr>
        <p:spPr>
          <a:xfrm>
            <a:off x="228600" y="1067445"/>
            <a:ext cx="6096000" cy="4591000"/>
          </a:xfrm>
          <a:prstGeom prst="rect">
            <a:avLst/>
          </a:prstGeom>
        </p:spPr>
        <p:txBody>
          <a:bodyPr wrap="square">
            <a:spAutoFit/>
          </a:bodyPr>
          <a:lstStyle/>
          <a:p>
            <a:pPr marL="341313" indent="-230188">
              <a:spcBef>
                <a:spcPts val="300"/>
              </a:spcBef>
              <a:spcAft>
                <a:spcPts val="300"/>
              </a:spcAft>
              <a:buFont typeface="Arial" panose="020B0604020202020204" pitchFamily="34" charset="0"/>
              <a:buChar char="•"/>
              <a:defRPr/>
            </a:pPr>
            <a:r>
              <a:rPr lang="en-US" sz="2800" dirty="0"/>
              <a:t>General Qualifications: </a:t>
            </a:r>
          </a:p>
          <a:p>
            <a:pPr marL="573088" lvl="2" indent="-231775">
              <a:spcBef>
                <a:spcPts val="300"/>
              </a:spcBef>
              <a:spcAft>
                <a:spcPts val="300"/>
              </a:spcAft>
              <a:buFont typeface="Arial" panose="020B0604020202020204" pitchFamily="34" charset="0"/>
              <a:buChar char="‒"/>
              <a:defRPr/>
            </a:pPr>
            <a:r>
              <a:rPr lang="en-US" sz="2400" dirty="0"/>
              <a:t>Expertise</a:t>
            </a:r>
          </a:p>
          <a:p>
            <a:pPr marL="573088" lvl="2" indent="-231775">
              <a:spcBef>
                <a:spcPts val="300"/>
              </a:spcBef>
              <a:spcAft>
                <a:spcPts val="300"/>
              </a:spcAft>
              <a:buFont typeface="Arial" panose="020B0604020202020204" pitchFamily="34" charset="0"/>
              <a:buChar char="‒"/>
              <a:defRPr/>
            </a:pPr>
            <a:r>
              <a:rPr lang="en-US" sz="2400" dirty="0"/>
              <a:t>Stature in field</a:t>
            </a:r>
          </a:p>
          <a:p>
            <a:pPr marL="573088" lvl="2" indent="-231775">
              <a:spcBef>
                <a:spcPts val="300"/>
              </a:spcBef>
              <a:spcAft>
                <a:spcPts val="300"/>
              </a:spcAft>
              <a:buFont typeface="Arial" panose="020B0604020202020204" pitchFamily="34" charset="0"/>
              <a:buChar char="‒"/>
              <a:defRPr/>
            </a:pPr>
            <a:r>
              <a:rPr lang="en-US" sz="2400" dirty="0"/>
              <a:t>Mature judgment</a:t>
            </a:r>
          </a:p>
          <a:p>
            <a:pPr marL="573088" lvl="2" indent="-231775">
              <a:spcBef>
                <a:spcPts val="300"/>
              </a:spcBef>
              <a:spcAft>
                <a:spcPts val="300"/>
              </a:spcAft>
              <a:buFont typeface="Arial" panose="020B0604020202020204" pitchFamily="34" charset="0"/>
              <a:buChar char="‒"/>
              <a:defRPr/>
            </a:pPr>
            <a:r>
              <a:rPr lang="en-US" sz="2400" dirty="0"/>
              <a:t>Impartiality</a:t>
            </a:r>
          </a:p>
          <a:p>
            <a:pPr marL="573088" lvl="2" indent="-231775">
              <a:spcBef>
                <a:spcPts val="300"/>
              </a:spcBef>
              <a:spcAft>
                <a:spcPts val="300"/>
              </a:spcAft>
              <a:buFont typeface="Arial" panose="020B0604020202020204" pitchFamily="34" charset="0"/>
              <a:buChar char="‒"/>
              <a:defRPr/>
            </a:pPr>
            <a:r>
              <a:rPr lang="en-US" sz="2400" dirty="0"/>
              <a:t>Ability to work well in a group</a:t>
            </a:r>
          </a:p>
          <a:p>
            <a:pPr marL="573088" lvl="2" indent="-231775">
              <a:spcBef>
                <a:spcPts val="300"/>
              </a:spcBef>
              <a:spcAft>
                <a:spcPts val="300"/>
              </a:spcAft>
              <a:buFont typeface="Arial" panose="020B0604020202020204" pitchFamily="34" charset="0"/>
              <a:buChar char="‒"/>
              <a:defRPr/>
            </a:pPr>
            <a:r>
              <a:rPr lang="en-US" sz="2400" dirty="0"/>
              <a:t>Managed conflicts of interest</a:t>
            </a:r>
          </a:p>
          <a:p>
            <a:pPr marL="573088" lvl="2" indent="-231775">
              <a:spcBef>
                <a:spcPts val="300"/>
              </a:spcBef>
              <a:spcAft>
                <a:spcPts val="300"/>
              </a:spcAft>
              <a:buFont typeface="Arial" panose="020B0604020202020204" pitchFamily="34" charset="0"/>
              <a:buChar char="‒"/>
              <a:defRPr/>
            </a:pPr>
            <a:r>
              <a:rPr lang="en-US" sz="2400" dirty="0"/>
              <a:t>Balanced representation</a:t>
            </a:r>
          </a:p>
          <a:p>
            <a:pPr marL="573088" lvl="2" indent="-231775">
              <a:spcBef>
                <a:spcPts val="300"/>
              </a:spcBef>
              <a:spcAft>
                <a:spcPts val="300"/>
              </a:spcAft>
              <a:buFont typeface="Arial" panose="020B0604020202020204" pitchFamily="34" charset="0"/>
              <a:buChar char="‒"/>
              <a:defRPr/>
            </a:pPr>
            <a:r>
              <a:rPr lang="en-US" sz="2400" i="1" dirty="0"/>
              <a:t>Availability</a:t>
            </a:r>
          </a:p>
          <a:p>
            <a:pPr lvl="1">
              <a:spcBef>
                <a:spcPts val="672"/>
              </a:spcBef>
              <a:defRPr/>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pic>
        <p:nvPicPr>
          <p:cNvPr id="6" name="Picture 5" title="picture of review meet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59725" y="1373622"/>
            <a:ext cx="3231875" cy="2150534"/>
          </a:xfrm>
          <a:prstGeom prst="rect">
            <a:avLst/>
          </a:prstGeom>
        </p:spPr>
      </p:pic>
      <p:sp>
        <p:nvSpPr>
          <p:cNvPr id="7" name="TextBox 6"/>
          <p:cNvSpPr txBox="1"/>
          <p:nvPr/>
        </p:nvSpPr>
        <p:spPr>
          <a:xfrm>
            <a:off x="5663560" y="3538443"/>
            <a:ext cx="3480440" cy="646331"/>
          </a:xfrm>
          <a:prstGeom prst="rect">
            <a:avLst/>
          </a:prstGeom>
          <a:noFill/>
        </p:spPr>
        <p:txBody>
          <a:bodyPr wrap="non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308050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Reviewer Recruitment</a:t>
            </a:r>
          </a:p>
        </p:txBody>
      </p:sp>
      <p:sp>
        <p:nvSpPr>
          <p:cNvPr id="4" name="Rectangle 3"/>
          <p:cNvSpPr/>
          <p:nvPr/>
        </p:nvSpPr>
        <p:spPr>
          <a:xfrm>
            <a:off x="152400" y="1066800"/>
            <a:ext cx="8686800" cy="2985433"/>
          </a:xfrm>
          <a:prstGeom prst="rect">
            <a:avLst/>
          </a:prstGeom>
        </p:spPr>
        <p:txBody>
          <a:bodyPr wrap="square">
            <a:spAutoFit/>
          </a:bodyPr>
          <a:lstStyle/>
          <a:p>
            <a:pPr marL="341313" lvl="3" indent="-230188">
              <a:spcBef>
                <a:spcPts val="300"/>
              </a:spcBef>
              <a:spcAft>
                <a:spcPts val="300"/>
              </a:spcAft>
              <a:buFont typeface="Arial" panose="020B0604020202020204" pitchFamily="34" charset="0"/>
              <a:buChar char="•"/>
            </a:pPr>
            <a:r>
              <a:rPr lang="en-US" sz="2800" dirty="0"/>
              <a:t>Expertise of the reviewer</a:t>
            </a:r>
          </a:p>
          <a:p>
            <a:pPr marL="341313" lvl="3" indent="-230188">
              <a:spcBef>
                <a:spcPts val="300"/>
              </a:spcBef>
              <a:spcAft>
                <a:spcPts val="300"/>
              </a:spcAft>
              <a:buFont typeface="Arial" panose="020B0604020202020204" pitchFamily="34" charset="0"/>
              <a:buChar char="•"/>
            </a:pPr>
            <a:r>
              <a:rPr lang="en-US" sz="2800" dirty="0"/>
              <a:t>Suggestions from the PI on expertise – </a:t>
            </a:r>
            <a:r>
              <a:rPr lang="en-US" sz="2800" i="1" dirty="0"/>
              <a:t>not names!</a:t>
            </a:r>
          </a:p>
          <a:p>
            <a:pPr marL="341313" lvl="3" indent="-230188">
              <a:spcBef>
                <a:spcPts val="300"/>
              </a:spcBef>
              <a:spcAft>
                <a:spcPts val="300"/>
              </a:spcAft>
              <a:buFont typeface="Arial" panose="020B0604020202020204" pitchFamily="34" charset="0"/>
              <a:buChar char="•"/>
            </a:pPr>
            <a:r>
              <a:rPr lang="en-US" sz="2800" dirty="0"/>
              <a:t>Suggestions from Program staff and Study Section members</a:t>
            </a:r>
          </a:p>
          <a:p>
            <a:pPr marL="341313" lvl="3" indent="-230188">
              <a:spcBef>
                <a:spcPts val="300"/>
              </a:spcBef>
              <a:spcAft>
                <a:spcPts val="300"/>
              </a:spcAft>
              <a:buFont typeface="Arial" panose="020B0604020202020204" pitchFamily="34" charset="0"/>
              <a:buChar char="•"/>
            </a:pPr>
            <a:r>
              <a:rPr lang="en-US" sz="2800" dirty="0"/>
              <a:t>Managing conflicts of interest</a:t>
            </a:r>
          </a:p>
          <a:p>
            <a:pPr marL="341313" lvl="3" indent="-230188">
              <a:spcBef>
                <a:spcPts val="300"/>
              </a:spcBef>
              <a:spcAft>
                <a:spcPts val="300"/>
              </a:spcAft>
              <a:buFont typeface="Arial" panose="020B0604020202020204" pitchFamily="34" charset="0"/>
              <a:buChar char="•"/>
            </a:pPr>
            <a:r>
              <a:rPr lang="en-US" sz="2800" dirty="0"/>
              <a:t>Balancing workload</a:t>
            </a:r>
          </a:p>
        </p:txBody>
      </p:sp>
      <p:pic>
        <p:nvPicPr>
          <p:cNvPr id="5" name="Picture 14" descr="This is a picture of a Scientific Review Officer (SRO) making review assignments; the word &quot;Confidential&quot; is stamped on the picture to represent the confidential nature of these review assignments.&#10;&#10;C:\Documents and Settings\ameros\Local Settings\Temporary Internet Files\Content.IE5\8EB6JQM3\MP900409452[1].jpg" title="Scientific Review Officer Making Assignments"/>
          <p:cNvPicPr>
            <a:picLocks noChangeAspect="1" noChangeArrowheads="1"/>
          </p:cNvPicPr>
          <p:nvPr/>
        </p:nvPicPr>
        <p:blipFill>
          <a:blip r:embed="rId3" cstate="print"/>
          <a:srcRect/>
          <a:stretch>
            <a:fillRect/>
          </a:stretch>
        </p:blipFill>
        <p:spPr bwMode="auto">
          <a:xfrm>
            <a:off x="7010400" y="3572503"/>
            <a:ext cx="1828800" cy="275209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19</a:t>
            </a:fld>
            <a:endParaRPr lang="en-US" dirty="0"/>
          </a:p>
        </p:txBody>
      </p:sp>
    </p:spTree>
    <p:extLst>
      <p:ext uri="{BB962C8B-B14F-4D97-AF65-F5344CB8AC3E}">
        <p14:creationId xmlns:p14="http://schemas.microsoft.com/office/powerpoint/2010/main" val="279866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4" name="Rectangle 3"/>
          <p:cNvSpPr/>
          <p:nvPr/>
        </p:nvSpPr>
        <p:spPr>
          <a:xfrm>
            <a:off x="228600" y="1371600"/>
            <a:ext cx="8077200" cy="1692771"/>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800" dirty="0"/>
              <a:t>Cornerstone of NIH extramural research</a:t>
            </a:r>
          </a:p>
          <a:p>
            <a:pPr marL="341313" indent="-230188">
              <a:spcBef>
                <a:spcPts val="600"/>
              </a:spcBef>
              <a:spcAft>
                <a:spcPts val="600"/>
              </a:spcAft>
              <a:buFont typeface="Arial" panose="020B0604020202020204" pitchFamily="34" charset="0"/>
              <a:buChar char="•"/>
            </a:pPr>
            <a:r>
              <a:rPr lang="en-US" sz="2800" dirty="0"/>
              <a:t>Standard of excellence worldwide</a:t>
            </a:r>
          </a:p>
          <a:p>
            <a:pPr marL="341313" indent="-230188">
              <a:spcBef>
                <a:spcPts val="600"/>
              </a:spcBef>
              <a:spcAft>
                <a:spcPts val="600"/>
              </a:spcAft>
              <a:buFont typeface="Arial" panose="020B0604020202020204" pitchFamily="34" charset="0"/>
              <a:buChar char="•"/>
            </a:pPr>
            <a:r>
              <a:rPr lang="en-US" sz="2800" dirty="0"/>
              <a:t>Two-stage review process</a:t>
            </a:r>
          </a:p>
        </p:txBody>
      </p:sp>
      <p:sp>
        <p:nvSpPr>
          <p:cNvPr id="2" name="Title 1"/>
          <p:cNvSpPr>
            <a:spLocks noGrp="1"/>
          </p:cNvSpPr>
          <p:nvPr>
            <p:ph type="title"/>
          </p:nvPr>
        </p:nvSpPr>
        <p:spPr>
          <a:xfrm>
            <a:off x="194733" y="304800"/>
            <a:ext cx="8839200" cy="838200"/>
          </a:xfrm>
        </p:spPr>
        <p:txBody>
          <a:bodyPr/>
          <a:lstStyle/>
          <a:p>
            <a:r>
              <a:rPr lang="en-US" dirty="0"/>
              <a:t>NIH Peer Review</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a:t>
            </a:fld>
            <a:endParaRPr lang="en-US" dirty="0"/>
          </a:p>
        </p:txBody>
      </p:sp>
      <p:sp>
        <p:nvSpPr>
          <p:cNvPr id="8" name="TextBox 7"/>
          <p:cNvSpPr txBox="1"/>
          <p:nvPr/>
        </p:nvSpPr>
        <p:spPr>
          <a:xfrm>
            <a:off x="642937" y="4359009"/>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642937" y="4073640"/>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730311218"/>
              </p:ext>
            </p:extLst>
          </p:nvPr>
        </p:nvGraphicFramePr>
        <p:xfrm>
          <a:off x="2209800" y="3199638"/>
          <a:ext cx="4343400" cy="297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37615" y="4322278"/>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596063" y="4035843"/>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27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838200"/>
          </a:xfrm>
        </p:spPr>
        <p:txBody>
          <a:bodyPr>
            <a:normAutofit/>
          </a:bodyPr>
          <a:lstStyle/>
          <a:p>
            <a:r>
              <a:rPr lang="en-US" sz="4000" dirty="0"/>
              <a:t>Managing Conflict of Interest</a:t>
            </a:r>
          </a:p>
        </p:txBody>
      </p:sp>
      <p:sp>
        <p:nvSpPr>
          <p:cNvPr id="4" name="Content Placeholder 2"/>
          <p:cNvSpPr txBox="1">
            <a:spLocks/>
          </p:cNvSpPr>
          <p:nvPr/>
        </p:nvSpPr>
        <p:spPr>
          <a:xfrm>
            <a:off x="228600" y="1219200"/>
            <a:ext cx="8610600" cy="4906963"/>
          </a:xfrm>
          <a:prstGeom prst="rect">
            <a:avLst/>
          </a:prstGeom>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a:spcAft>
                <a:spcPts val="300"/>
              </a:spcAft>
              <a:buClr>
                <a:schemeClr val="tx1"/>
              </a:buClr>
            </a:pPr>
            <a:r>
              <a:rPr lang="en-US" dirty="0"/>
              <a:t>Types of Conflict of Interest (COI) </a:t>
            </a:r>
          </a:p>
          <a:p>
            <a:pPr marL="830263" lvl="3" indent="-231775">
              <a:spcAft>
                <a:spcPts val="300"/>
              </a:spcAft>
              <a:buClr>
                <a:schemeClr val="tx1"/>
              </a:buClr>
              <a:buFont typeface="Arial" panose="020B0604020202020204" pitchFamily="34" charset="0"/>
              <a:buChar char="̶"/>
            </a:pPr>
            <a:r>
              <a:rPr lang="en-US" sz="2000" dirty="0">
                <a:solidFill>
                  <a:schemeClr val="tx1"/>
                </a:solidFill>
              </a:rPr>
              <a:t>Financial		-  Professional associates</a:t>
            </a:r>
          </a:p>
          <a:p>
            <a:pPr marL="830263" lvl="3" indent="-231775">
              <a:spcAft>
                <a:spcPts val="300"/>
              </a:spcAft>
              <a:buClr>
                <a:schemeClr val="tx1"/>
              </a:buClr>
              <a:buFont typeface="Arial" panose="020B0604020202020204" pitchFamily="34" charset="0"/>
              <a:buChar char="̶"/>
            </a:pPr>
            <a:r>
              <a:rPr lang="en-US" sz="2000" dirty="0">
                <a:solidFill>
                  <a:schemeClr val="tx1"/>
                </a:solidFill>
              </a:rPr>
              <a:t>Employment		-  Study Section membership</a:t>
            </a:r>
          </a:p>
          <a:p>
            <a:pPr marL="830263" lvl="3" indent="-231775">
              <a:spcAft>
                <a:spcPts val="300"/>
              </a:spcAft>
              <a:buClr>
                <a:schemeClr val="tx1"/>
              </a:buClr>
              <a:buFont typeface="Arial" panose="020B0604020202020204" pitchFamily="34" charset="0"/>
              <a:buChar char="̶"/>
            </a:pPr>
            <a:r>
              <a:rPr lang="en-US" sz="2000" dirty="0">
                <a:solidFill>
                  <a:schemeClr val="tx1"/>
                </a:solidFill>
              </a:rPr>
              <a:t>Personal		-  Other interests</a:t>
            </a:r>
          </a:p>
          <a:p>
            <a:pPr marL="341313" indent="-230188">
              <a:spcAft>
                <a:spcPts val="300"/>
              </a:spcAft>
              <a:buClr>
                <a:schemeClr val="tx1"/>
              </a:buClr>
            </a:pPr>
            <a:r>
              <a:rPr lang="en-US" dirty="0"/>
              <a:t>Appearance of COI</a:t>
            </a:r>
          </a:p>
          <a:p>
            <a:pPr marL="341313" indent="-230188">
              <a:spcAft>
                <a:spcPts val="300"/>
              </a:spcAft>
              <a:buClr>
                <a:schemeClr val="tx1"/>
              </a:buClr>
            </a:pPr>
            <a:r>
              <a:rPr lang="en-US" dirty="0"/>
              <a:t>Depending on the COI, the reviewer with a COI must be:</a:t>
            </a:r>
          </a:p>
          <a:p>
            <a:pPr marL="573088" lvl="2" indent="-231775">
              <a:spcAft>
                <a:spcPts val="300"/>
              </a:spcAft>
              <a:buClr>
                <a:schemeClr val="tx1"/>
              </a:buClr>
              <a:buFont typeface="Arial" panose="020B0604020202020204" pitchFamily="34" charset="0"/>
              <a:buChar char="‒"/>
            </a:pPr>
            <a:r>
              <a:rPr lang="en-US" dirty="0">
                <a:solidFill>
                  <a:schemeClr val="tx1"/>
                </a:solidFill>
              </a:rPr>
              <a:t>Excluded from serving on the Study Section, or </a:t>
            </a:r>
          </a:p>
          <a:p>
            <a:pPr marL="573088" lvl="2" indent="-231775">
              <a:spcAft>
                <a:spcPts val="300"/>
              </a:spcAft>
              <a:buClr>
                <a:schemeClr val="tx1"/>
              </a:buClr>
              <a:buFont typeface="Arial" panose="020B0604020202020204" pitchFamily="34" charset="0"/>
              <a:buChar char="‒"/>
            </a:pPr>
            <a:r>
              <a:rPr lang="en-US" dirty="0">
                <a:solidFill>
                  <a:schemeClr val="tx1"/>
                </a:solidFill>
              </a:rPr>
              <a:t>Recused from discussion and scoring of a particular application. </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pic>
        <p:nvPicPr>
          <p:cNvPr id="5" name="Picture 4"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978" y="228600"/>
            <a:ext cx="1298222" cy="1577340"/>
          </a:xfrm>
          <a:prstGeom prst="rect">
            <a:avLst/>
          </a:prstGeom>
        </p:spPr>
      </p:pic>
      <p:sp>
        <p:nvSpPr>
          <p:cNvPr id="6" name="TextBox 5">
            <a:extLst>
              <a:ext uri="{FF2B5EF4-FFF2-40B4-BE49-F238E27FC236}">
                <a16:creationId xmlns:a16="http://schemas.microsoft.com/office/drawing/2014/main" id="{C8E6FA9C-F4CF-4191-8E6E-CCDD4C5C22F5}"/>
              </a:ext>
            </a:extLst>
          </p:cNvPr>
          <p:cNvSpPr txBox="1"/>
          <p:nvPr/>
        </p:nvSpPr>
        <p:spPr>
          <a:xfrm>
            <a:off x="185928" y="5941497"/>
            <a:ext cx="5715000" cy="369332"/>
          </a:xfrm>
          <a:prstGeom prst="rect">
            <a:avLst/>
          </a:prstGeom>
          <a:noFill/>
        </p:spPr>
        <p:txBody>
          <a:bodyPr wrap="square" rtlCol="0">
            <a:spAutoFit/>
          </a:bodyPr>
          <a:lstStyle/>
          <a:p>
            <a:r>
              <a:rPr lang="en-US" dirty="0">
                <a:hlinkClick r:id="rId4"/>
              </a:rPr>
              <a:t>https://grants.nih.gov/grants/peer/peer_coi.htm</a:t>
            </a:r>
            <a:endParaRPr lang="en-US" dirty="0"/>
          </a:p>
        </p:txBody>
      </p:sp>
    </p:spTree>
    <p:extLst>
      <p:ext uri="{BB962C8B-B14F-4D97-AF65-F5344CB8AC3E}">
        <p14:creationId xmlns:p14="http://schemas.microsoft.com/office/powerpoint/2010/main" val="15951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sz="4000" dirty="0"/>
              <a:t>What Reviewers Do Before the Meeting</a:t>
            </a:r>
          </a:p>
        </p:txBody>
      </p:sp>
      <p:sp>
        <p:nvSpPr>
          <p:cNvPr id="4" name="Rectangle 3"/>
          <p:cNvSpPr/>
          <p:nvPr/>
        </p:nvSpPr>
        <p:spPr>
          <a:xfrm>
            <a:off x="143933" y="990600"/>
            <a:ext cx="8839200" cy="4862870"/>
          </a:xfrm>
          <a:prstGeom prst="rect">
            <a:avLst/>
          </a:prstGeom>
        </p:spPr>
        <p:txBody>
          <a:bodyPr wrap="square">
            <a:spAutoFit/>
          </a:bodyPr>
          <a:lstStyle/>
          <a:p>
            <a:pPr marL="341313" lvl="2" indent="-230188">
              <a:spcBef>
                <a:spcPts val="300"/>
              </a:spcBef>
              <a:spcAft>
                <a:spcPts val="300"/>
              </a:spcAft>
              <a:buClr>
                <a:schemeClr val="tx1"/>
              </a:buClr>
              <a:buFont typeface="Arial" panose="020B0604020202020204" pitchFamily="34" charset="0"/>
              <a:buChar char="•"/>
            </a:pPr>
            <a:r>
              <a:rPr lang="en-US" sz="2800" dirty="0"/>
              <a:t>Assignments are confidential!</a:t>
            </a:r>
          </a:p>
          <a:p>
            <a:pPr marL="341313" lvl="2" indent="-230188">
              <a:spcBef>
                <a:spcPts val="300"/>
              </a:spcBef>
              <a:spcAft>
                <a:spcPts val="300"/>
              </a:spcAft>
              <a:buClr>
                <a:schemeClr val="tx1"/>
              </a:buClr>
              <a:buFont typeface="Arial" panose="020B0604020202020204" pitchFamily="34" charset="0"/>
              <a:buChar char="•"/>
            </a:pPr>
            <a:r>
              <a:rPr lang="en-US" sz="2800" dirty="0"/>
              <a:t>Examine assignments (~ six weeks in advance)</a:t>
            </a:r>
          </a:p>
          <a:p>
            <a:pPr marL="341313" lvl="2" indent="-230188">
              <a:spcBef>
                <a:spcPts val="300"/>
              </a:spcBef>
              <a:spcAft>
                <a:spcPts val="300"/>
              </a:spcAft>
              <a:buClr>
                <a:schemeClr val="tx1"/>
              </a:buClr>
              <a:buFont typeface="Arial" panose="020B0604020202020204" pitchFamily="34" charset="0"/>
              <a:buChar char="•"/>
            </a:pPr>
            <a:r>
              <a:rPr lang="en-US" sz="2800" dirty="0"/>
              <a:t>May participate in an orientation teleconference</a:t>
            </a:r>
          </a:p>
          <a:p>
            <a:pPr marL="341313" lvl="2" indent="-230188">
              <a:spcBef>
                <a:spcPts val="300"/>
              </a:spcBef>
              <a:spcAft>
                <a:spcPts val="300"/>
              </a:spcAft>
              <a:buClr>
                <a:schemeClr val="tx1"/>
              </a:buClr>
              <a:buFont typeface="Arial" panose="020B0604020202020204" pitchFamily="34" charset="0"/>
              <a:buChar char="•"/>
            </a:pPr>
            <a:r>
              <a:rPr lang="en-US" sz="2800" dirty="0"/>
              <a:t>Sign Conflict of Interest and Confidentiality certifications</a:t>
            </a:r>
          </a:p>
          <a:p>
            <a:pPr marL="341313" lvl="2" indent="-230188">
              <a:spcBef>
                <a:spcPts val="300"/>
              </a:spcBef>
              <a:spcAft>
                <a:spcPts val="300"/>
              </a:spcAft>
              <a:buClr>
                <a:schemeClr val="tx1"/>
              </a:buClr>
              <a:buFont typeface="Arial" panose="020B0604020202020204" pitchFamily="34" charset="0"/>
              <a:buChar char="•"/>
            </a:pPr>
            <a:r>
              <a:rPr lang="en-US" sz="2800" dirty="0"/>
              <a:t>Read applications, prepare written critiques </a:t>
            </a:r>
          </a:p>
          <a:p>
            <a:pPr marL="341313" lvl="2" indent="-230188">
              <a:spcBef>
                <a:spcPts val="300"/>
              </a:spcBef>
              <a:spcAft>
                <a:spcPts val="300"/>
              </a:spcAft>
              <a:buClr>
                <a:schemeClr val="tx1"/>
              </a:buClr>
              <a:buFont typeface="Arial" panose="020B0604020202020204" pitchFamily="34" charset="0"/>
              <a:buChar char="•"/>
            </a:pPr>
            <a:r>
              <a:rPr lang="en-US" sz="2800" dirty="0"/>
              <a:t>Enter preliminary scores, critiques into secure website</a:t>
            </a:r>
          </a:p>
          <a:p>
            <a:pPr marL="341313" lvl="2" indent="-230188">
              <a:spcBef>
                <a:spcPts val="300"/>
              </a:spcBef>
              <a:spcAft>
                <a:spcPts val="300"/>
              </a:spcAft>
              <a:buClr>
                <a:schemeClr val="tx1"/>
              </a:buClr>
              <a:buFont typeface="Arial" panose="020B0604020202020204" pitchFamily="34" charset="0"/>
              <a:buChar char="•"/>
            </a:pPr>
            <a:r>
              <a:rPr lang="en-US" sz="2800" dirty="0"/>
              <a:t>Read and consider critiques and preliminary scores from other Study Section members</a:t>
            </a:r>
          </a:p>
        </p:txBody>
      </p:sp>
      <p:pic>
        <p:nvPicPr>
          <p:cNvPr id="5" name="Picture 3" descr="The picture of the calendar is meant to imply the need for long-term planning in running a study section meeting&#10;&#10;C:\Documents and Settings\ameros\Local Settings\Temporary Internet Files\Content.IE5\LS64DSTK\MC900432664[1].png" title="Picture of a calendar"/>
          <p:cNvPicPr>
            <a:picLocks noChangeAspect="1" noChangeArrowheads="1"/>
          </p:cNvPicPr>
          <p:nvPr/>
        </p:nvPicPr>
        <p:blipFill>
          <a:blip r:embed="rId3" cstate="print"/>
          <a:srcRect/>
          <a:stretch>
            <a:fillRect/>
          </a:stretch>
        </p:blipFill>
        <p:spPr bwMode="auto">
          <a:xfrm>
            <a:off x="7315200" y="5110163"/>
            <a:ext cx="1581150" cy="1581150"/>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spTree>
    <p:extLst>
      <p:ext uri="{BB962C8B-B14F-4D97-AF65-F5344CB8AC3E}">
        <p14:creationId xmlns:p14="http://schemas.microsoft.com/office/powerpoint/2010/main" val="94719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written critique">
            <a:extLst>
              <a:ext uri="{FF2B5EF4-FFF2-40B4-BE49-F238E27FC236}">
                <a16:creationId xmlns:a16="http://schemas.microsoft.com/office/drawing/2014/main" id="{B443587D-FDA3-4868-B7FB-8EE98EFEFE5B}"/>
              </a:ext>
            </a:extLst>
          </p:cNvPr>
          <p:cNvPicPr>
            <a:picLocks noChangeAspect="1"/>
          </p:cNvPicPr>
          <p:nvPr/>
        </p:nvPicPr>
        <p:blipFill>
          <a:blip r:embed="rId3"/>
          <a:stretch>
            <a:fillRect/>
          </a:stretch>
        </p:blipFill>
        <p:spPr>
          <a:xfrm>
            <a:off x="1056727" y="990600"/>
            <a:ext cx="7934873" cy="4973135"/>
          </a:xfrm>
          <a:prstGeom prst="rect">
            <a:avLst/>
          </a:prstGeom>
        </p:spPr>
      </p:pic>
      <p:sp>
        <p:nvSpPr>
          <p:cNvPr id="2" name="Title 1"/>
          <p:cNvSpPr>
            <a:spLocks noGrp="1"/>
          </p:cNvSpPr>
          <p:nvPr>
            <p:ph type="title"/>
          </p:nvPr>
        </p:nvSpPr>
        <p:spPr>
          <a:xfrm>
            <a:off x="152400" y="304800"/>
            <a:ext cx="8839200" cy="838200"/>
          </a:xfrm>
        </p:spPr>
        <p:txBody>
          <a:bodyPr>
            <a:normAutofit/>
          </a:bodyPr>
          <a:lstStyle/>
          <a:p>
            <a:r>
              <a:rPr lang="en-US" sz="4000" dirty="0"/>
              <a:t>Written Critiques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sp>
        <p:nvSpPr>
          <p:cNvPr id="9" name="Arrow: Right 8">
            <a:extLst>
              <a:ext uri="{FF2B5EF4-FFF2-40B4-BE49-F238E27FC236}">
                <a16:creationId xmlns:a16="http://schemas.microsoft.com/office/drawing/2014/main" id="{A6E60C03-9E96-4EFA-B238-C67103A75744}"/>
              </a:ext>
              <a:ext uri="{C183D7F6-B498-43B3-948B-1728B52AA6E4}">
                <adec:decorative xmlns:adec="http://schemas.microsoft.com/office/drawing/2017/decorative" xmlns="" val="1"/>
              </a:ext>
            </a:extLst>
          </p:cNvPr>
          <p:cNvSpPr/>
          <p:nvPr/>
        </p:nvSpPr>
        <p:spPr>
          <a:xfrm>
            <a:off x="228600" y="3429000"/>
            <a:ext cx="11430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BF3F8A9-8F7E-4DFD-ABA5-CA252781860E}"/>
              </a:ext>
              <a:ext uri="{C183D7F6-B498-43B3-948B-1728B52AA6E4}">
                <adec:decorative xmlns:adec="http://schemas.microsoft.com/office/drawing/2017/decorative" xmlns="" val="1"/>
              </a:ext>
            </a:extLst>
          </p:cNvPr>
          <p:cNvSpPr/>
          <p:nvPr/>
        </p:nvSpPr>
        <p:spPr>
          <a:xfrm>
            <a:off x="233362" y="5181600"/>
            <a:ext cx="11430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FD42F6-6884-4B7A-A45D-C8FDAAA41F0E}"/>
              </a:ext>
            </a:extLst>
          </p:cNvPr>
          <p:cNvSpPr txBox="1"/>
          <p:nvPr/>
        </p:nvSpPr>
        <p:spPr>
          <a:xfrm>
            <a:off x="228600" y="3810000"/>
            <a:ext cx="2223686"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Five Scored Criteria</a:t>
            </a:r>
          </a:p>
          <a:p>
            <a:r>
              <a:rPr lang="en-US" dirty="0"/>
              <a:t>Other Criteria</a:t>
            </a:r>
          </a:p>
          <a:p>
            <a:r>
              <a:rPr lang="en-US" dirty="0"/>
              <a:t>Overall Impact</a:t>
            </a:r>
          </a:p>
        </p:txBody>
      </p:sp>
    </p:spTree>
    <p:extLst>
      <p:ext uri="{BB962C8B-B14F-4D97-AF65-F5344CB8AC3E}">
        <p14:creationId xmlns:p14="http://schemas.microsoft.com/office/powerpoint/2010/main" val="138580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7067"/>
            <a:ext cx="8839200" cy="838200"/>
          </a:xfrm>
        </p:spPr>
        <p:txBody>
          <a:bodyPr>
            <a:normAutofit/>
          </a:bodyPr>
          <a:lstStyle/>
          <a:p>
            <a:r>
              <a:rPr lang="en-US" sz="4000" dirty="0"/>
              <a:t>Review Criteria: Overall Impact</a:t>
            </a:r>
          </a:p>
        </p:txBody>
      </p:sp>
      <p:sp>
        <p:nvSpPr>
          <p:cNvPr id="4" name="Rectangle 3" descr="This link proivds access to the NIH website for peer-review guidelines" title="Hyperlink to &quot;review criteria at a glance&quot;"/>
          <p:cNvSpPr/>
          <p:nvPr/>
        </p:nvSpPr>
        <p:spPr>
          <a:xfrm>
            <a:off x="304800" y="1590903"/>
            <a:ext cx="8839200" cy="3385542"/>
          </a:xfrm>
          <a:prstGeom prst="rect">
            <a:avLst/>
          </a:prstGeom>
        </p:spPr>
        <p:txBody>
          <a:bodyPr wrap="square">
            <a:spAutoFit/>
          </a:bodyPr>
          <a:lstStyle/>
          <a:p>
            <a:pPr marL="341313" indent="-231775">
              <a:spcBef>
                <a:spcPts val="300"/>
              </a:spcBef>
              <a:spcAft>
                <a:spcPts val="300"/>
              </a:spcAft>
              <a:buFont typeface="Arial" panose="020B0604020202020204" pitchFamily="34" charset="0"/>
              <a:buChar char="•"/>
            </a:pPr>
            <a:r>
              <a:rPr lang="en-US" sz="2800" dirty="0"/>
              <a:t>Overall consideration for </a:t>
            </a:r>
            <a:r>
              <a:rPr lang="en-US" sz="2800" i="1" dirty="0"/>
              <a:t>all</a:t>
            </a:r>
            <a:r>
              <a:rPr lang="en-US" sz="2800" dirty="0"/>
              <a:t> NIH </a:t>
            </a:r>
          </a:p>
          <a:p>
            <a:pPr marL="341313" indent="-231775">
              <a:spcBef>
                <a:spcPts val="300"/>
              </a:spcBef>
              <a:spcAft>
                <a:spcPts val="300"/>
              </a:spcAft>
            </a:pPr>
            <a:r>
              <a:rPr lang="en-US" sz="2800" dirty="0"/>
              <a:t>   applications</a:t>
            </a:r>
          </a:p>
          <a:p>
            <a:pPr marL="341313" indent="-231775">
              <a:spcBef>
                <a:spcPts val="300"/>
              </a:spcBef>
              <a:spcAft>
                <a:spcPts val="300"/>
              </a:spcAft>
              <a:buFont typeface="Arial" panose="020B0604020202020204" pitchFamily="34" charset="0"/>
              <a:buChar char="•"/>
            </a:pPr>
            <a:r>
              <a:rPr lang="en-US" sz="2800" dirty="0"/>
              <a:t>Defined differently for different </a:t>
            </a:r>
          </a:p>
          <a:p>
            <a:pPr marL="341313" indent="-231775">
              <a:spcBef>
                <a:spcPts val="300"/>
              </a:spcBef>
              <a:spcAft>
                <a:spcPts val="300"/>
              </a:spcAft>
            </a:pPr>
            <a:r>
              <a:rPr lang="en-US" sz="2800" dirty="0"/>
              <a:t>   types of applications</a:t>
            </a:r>
          </a:p>
          <a:p>
            <a:pPr marL="566738" lvl="2" indent="-225425">
              <a:spcBef>
                <a:spcPts val="300"/>
              </a:spcBef>
              <a:spcAft>
                <a:spcPts val="300"/>
              </a:spcAft>
              <a:buFont typeface="Arial" panose="020B0604020202020204" pitchFamily="34" charset="0"/>
              <a:buChar char="‒"/>
            </a:pPr>
            <a:r>
              <a:rPr lang="en-US" sz="2400" dirty="0"/>
              <a:t>Research grant applications: </a:t>
            </a:r>
            <a:r>
              <a:rPr lang="en-US" sz="2400" i="1" dirty="0"/>
              <a:t>Likelihood for the project to</a:t>
            </a:r>
          </a:p>
          <a:p>
            <a:pPr marL="566738" lvl="3" indent="-225425">
              <a:spcBef>
                <a:spcPts val="300"/>
              </a:spcBef>
              <a:spcAft>
                <a:spcPts val="300"/>
              </a:spcAft>
            </a:pPr>
            <a:r>
              <a:rPr lang="en-US" sz="2400" i="1" dirty="0"/>
              <a:t>exert a sustained, powerful influence on the research </a:t>
            </a:r>
          </a:p>
          <a:p>
            <a:pPr marL="566738" lvl="3" indent="-225425">
              <a:spcBef>
                <a:spcPts val="300"/>
              </a:spcBef>
              <a:spcAft>
                <a:spcPts val="300"/>
              </a:spcAft>
            </a:pPr>
            <a:r>
              <a:rPr lang="en-US" sz="2400" i="1" dirty="0"/>
              <a:t>field(s) involved</a:t>
            </a:r>
          </a:p>
        </p:txBody>
      </p:sp>
      <p:pic>
        <p:nvPicPr>
          <p:cNvPr id="5" name="Picture 4" descr="This is meant to represent the interdependent natuer of the NIH core review criteria&#10;&#10;C:\Documents and Settings\ameros\Local Settings\Temporary Internet Files\Content.IE5\TYV9MQC7\MP910216450[1].jpg" title="Picture of Dominoes tumbling"/>
          <p:cNvPicPr>
            <a:picLocks noChangeAspect="1" noChangeArrowheads="1"/>
          </p:cNvPicPr>
          <p:nvPr/>
        </p:nvPicPr>
        <p:blipFill>
          <a:blip r:embed="rId3" cstate="print"/>
          <a:srcRect/>
          <a:stretch>
            <a:fillRect/>
          </a:stretch>
        </p:blipFill>
        <p:spPr bwMode="auto">
          <a:xfrm>
            <a:off x="6248400" y="4648200"/>
            <a:ext cx="2289236" cy="15267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Tree>
    <p:extLst>
      <p:ext uri="{BB962C8B-B14F-4D97-AF65-F5344CB8AC3E}">
        <p14:creationId xmlns:p14="http://schemas.microsoft.com/office/powerpoint/2010/main" val="18388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normAutofit/>
          </a:bodyPr>
          <a:lstStyle/>
          <a:p>
            <a:r>
              <a:rPr lang="en-US" sz="4000" dirty="0"/>
              <a:t>Types of Review 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24</a:t>
            </a:fld>
            <a:endParaRPr lang="en-US" dirty="0"/>
          </a:p>
        </p:txBody>
      </p:sp>
      <p:graphicFrame>
        <p:nvGraphicFramePr>
          <p:cNvPr id="5" name="Table 4" title="table showing types of review criteria"/>
          <p:cNvGraphicFramePr>
            <a:graphicFrameLocks noGrp="1"/>
          </p:cNvGraphicFramePr>
          <p:nvPr>
            <p:extLst>
              <p:ext uri="{D42A27DB-BD31-4B8C-83A1-F6EECF244321}">
                <p14:modId xmlns:p14="http://schemas.microsoft.com/office/powerpoint/2010/main" val="2735687371"/>
              </p:ext>
            </p:extLst>
          </p:nvPr>
        </p:nvGraphicFramePr>
        <p:xfrm>
          <a:off x="566057" y="1130440"/>
          <a:ext cx="7772400" cy="4770120"/>
        </p:xfrm>
        <a:graphic>
          <a:graphicData uri="http://schemas.openxmlformats.org/drawingml/2006/table">
            <a:tbl>
              <a:tblPr firstRow="1" bandRow="1">
                <a:tableStyleId>{BDBED569-4797-4DF1-A0F4-6AAB3CD982D8}</a:tableStyleId>
              </a:tblPr>
              <a:tblGrid>
                <a:gridCol w="1805709">
                  <a:extLst>
                    <a:ext uri="{9D8B030D-6E8A-4147-A177-3AD203B41FA5}">
                      <a16:colId xmlns:a16="http://schemas.microsoft.com/office/drawing/2014/main" val="20000"/>
                    </a:ext>
                  </a:extLst>
                </a:gridCol>
                <a:gridCol w="299489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sz="1700" dirty="0"/>
                        <a:t>Category</a:t>
                      </a:r>
                      <a:r>
                        <a:rPr lang="en-US" sz="1700" dirty="0">
                          <a:highlight>
                            <a:srgbClr val="00FFFF"/>
                          </a:highlight>
                        </a:rPr>
                        <a:t>*</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1700" dirty="0"/>
                        <a:t>Criteria (Research)</a:t>
                      </a:r>
                    </a:p>
                  </a:txBody>
                  <a:tcPr>
                    <a:lnT w="28575" cap="flat" cmpd="sng" algn="ctr">
                      <a:solidFill>
                        <a:schemeClr val="tx1"/>
                      </a:solidFill>
                      <a:prstDash val="solid"/>
                      <a:round/>
                      <a:headEnd type="none" w="med" len="med"/>
                      <a:tailEnd type="none" w="med" len="med"/>
                    </a:lnT>
                  </a:tcPr>
                </a:tc>
                <a:tc>
                  <a:txBody>
                    <a:bodyPr/>
                    <a:lstStyle/>
                    <a:p>
                      <a:r>
                        <a:rPr lang="en-US" sz="1700" dirty="0"/>
                        <a:t>Criterion Scores?</a:t>
                      </a:r>
                    </a:p>
                  </a:txBody>
                  <a:tcPr>
                    <a:lnT w="28575" cap="flat" cmpd="sng" algn="ctr">
                      <a:solidFill>
                        <a:schemeClr val="tx1"/>
                      </a:solidFill>
                      <a:prstDash val="solid"/>
                      <a:round/>
                      <a:headEnd type="none" w="med" len="med"/>
                      <a:tailEnd type="none" w="med" len="med"/>
                    </a:lnT>
                  </a:tcPr>
                </a:tc>
                <a:tc>
                  <a:txBody>
                    <a:bodyPr/>
                    <a:lstStyle/>
                    <a:p>
                      <a:r>
                        <a:rPr lang="en-US" sz="1700" dirty="0"/>
                        <a:t>Affect Overall Impact Score?</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1700" dirty="0"/>
                        <a:t>Scored</a:t>
                      </a:r>
                      <a:r>
                        <a:rPr lang="en-US" sz="1700" baseline="0" dirty="0"/>
                        <a:t> </a:t>
                      </a:r>
                    </a:p>
                    <a:p>
                      <a:r>
                        <a:rPr lang="en-US" sz="1700" baseline="0" dirty="0"/>
                        <a:t>Review</a:t>
                      </a:r>
                    </a:p>
                    <a:p>
                      <a:r>
                        <a:rPr lang="en-US" sz="1700" baseline="0" dirty="0"/>
                        <a:t>Criteria</a:t>
                      </a:r>
                      <a:endParaRPr lang="en-US" sz="1700" dirty="0"/>
                    </a:p>
                  </a:txBody>
                  <a:tcPr>
                    <a:lnL w="28575" cap="flat" cmpd="sng" algn="ctr">
                      <a:solidFill>
                        <a:schemeClr val="tx1"/>
                      </a:solidFill>
                      <a:prstDash val="solid"/>
                      <a:round/>
                      <a:headEnd type="none" w="med" len="med"/>
                      <a:tailEnd type="none" w="med" len="med"/>
                    </a:lnL>
                  </a:tcPr>
                </a:tc>
                <a:tc>
                  <a:txBody>
                    <a:bodyPr/>
                    <a:lstStyle/>
                    <a:p>
                      <a:r>
                        <a:rPr lang="en-US" sz="1700" dirty="0"/>
                        <a:t>Significance</a:t>
                      </a:r>
                    </a:p>
                    <a:p>
                      <a:r>
                        <a:rPr lang="en-US" sz="1700" dirty="0"/>
                        <a:t>Investigators</a:t>
                      </a:r>
                    </a:p>
                    <a:p>
                      <a:r>
                        <a:rPr lang="en-US" sz="1700" dirty="0"/>
                        <a:t>Innovation</a:t>
                      </a:r>
                    </a:p>
                    <a:p>
                      <a:r>
                        <a:rPr lang="en-US" sz="1700" dirty="0"/>
                        <a:t>Approach</a:t>
                      </a:r>
                    </a:p>
                    <a:p>
                      <a:r>
                        <a:rPr lang="en-US" sz="1700" dirty="0"/>
                        <a:t>Environment</a:t>
                      </a:r>
                    </a:p>
                  </a:txBody>
                  <a:tcPr/>
                </a:tc>
                <a:tc>
                  <a:txBody>
                    <a:bodyPr/>
                    <a:lstStyle/>
                    <a:p>
                      <a:pPr algn="ctr"/>
                      <a:r>
                        <a:rPr lang="en-US" sz="1700" dirty="0">
                          <a:highlight>
                            <a:srgbClr val="FFFF00"/>
                          </a:highlight>
                        </a:rPr>
                        <a:t>Yes</a:t>
                      </a:r>
                      <a:endParaRPr lang="en-US" sz="1700" dirty="0">
                        <a:solidFill>
                          <a:srgbClr val="FF0000"/>
                        </a:solidFill>
                        <a:highlight>
                          <a:srgbClr val="FFFF00"/>
                        </a:highlight>
                      </a:endParaRPr>
                    </a:p>
                  </a:txBody>
                  <a:tcPr/>
                </a:tc>
                <a:tc>
                  <a:txBody>
                    <a:bodyPr/>
                    <a:lstStyle/>
                    <a:p>
                      <a:pPr algn="ctr"/>
                      <a:r>
                        <a:rPr lang="en-US" sz="1700" dirty="0">
                          <a:highlight>
                            <a:srgbClr val="FFFF00"/>
                          </a:highlight>
                        </a:rPr>
                        <a:t>Yes</a:t>
                      </a:r>
                      <a:endParaRPr lang="en-US" sz="1700" dirty="0">
                        <a:solidFill>
                          <a:srgbClr val="FF0000"/>
                        </a:solidFill>
                        <a:highlight>
                          <a:srgbClr val="FFFF00"/>
                        </a:highlight>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1700" dirty="0"/>
                        <a:t>Additional Review</a:t>
                      </a:r>
                    </a:p>
                    <a:p>
                      <a:r>
                        <a:rPr lang="en-US" sz="1700" dirty="0"/>
                        <a:t>Criteria</a:t>
                      </a:r>
                    </a:p>
                  </a:txBody>
                  <a:tcPr>
                    <a:lnL w="28575" cap="flat" cmpd="sng" algn="ctr">
                      <a:solidFill>
                        <a:schemeClr val="tx1"/>
                      </a:solidFill>
                      <a:prstDash val="solid"/>
                      <a:round/>
                      <a:headEnd type="none" w="med" len="med"/>
                      <a:tailEnd type="none" w="med" len="med"/>
                    </a:lnL>
                  </a:tcPr>
                </a:tc>
                <a:tc>
                  <a:txBody>
                    <a:bodyPr/>
                    <a:lstStyle/>
                    <a:p>
                      <a:r>
                        <a:rPr lang="en-US" sz="1700" dirty="0"/>
                        <a:t>Study Timeline (CT only)</a:t>
                      </a:r>
                    </a:p>
                    <a:p>
                      <a:r>
                        <a:rPr lang="en-US" sz="1700" dirty="0"/>
                        <a:t>Human</a:t>
                      </a:r>
                      <a:r>
                        <a:rPr lang="en-US" sz="1700" baseline="0" dirty="0"/>
                        <a:t> Subjects</a:t>
                      </a:r>
                      <a:r>
                        <a:rPr lang="en-US" sz="1700" baseline="0" dirty="0">
                          <a:highlight>
                            <a:srgbClr val="FF0000"/>
                          </a:highlight>
                        </a:rPr>
                        <a:t>**</a:t>
                      </a:r>
                    </a:p>
                    <a:p>
                      <a:r>
                        <a:rPr lang="en-US" sz="1700" baseline="0" dirty="0"/>
                        <a:t>Vertebrate Animals</a:t>
                      </a:r>
                      <a:r>
                        <a:rPr lang="en-US" sz="1700" baseline="0" dirty="0">
                          <a:highlight>
                            <a:srgbClr val="FF0000"/>
                          </a:highlight>
                        </a:rPr>
                        <a:t>**</a:t>
                      </a:r>
                    </a:p>
                    <a:p>
                      <a:r>
                        <a:rPr lang="en-US" sz="1700" baseline="0" dirty="0"/>
                        <a:t>Inclusion</a:t>
                      </a:r>
                      <a:r>
                        <a:rPr lang="en-US" sz="1700" baseline="0" dirty="0">
                          <a:highlight>
                            <a:srgbClr val="FF0000"/>
                          </a:highlight>
                        </a:rPr>
                        <a:t>**</a:t>
                      </a:r>
                    </a:p>
                    <a:p>
                      <a:r>
                        <a:rPr lang="en-US" sz="1700" baseline="0" dirty="0"/>
                        <a:t>Biohazards</a:t>
                      </a:r>
                      <a:endParaRPr lang="en-US" sz="1700" dirty="0"/>
                    </a:p>
                  </a:txBody>
                  <a:tcPr/>
                </a:tc>
                <a:tc>
                  <a:txBody>
                    <a:bodyPr/>
                    <a:lstStyle/>
                    <a:p>
                      <a:pPr algn="ctr"/>
                      <a:r>
                        <a:rPr lang="en-US" sz="1700" dirty="0"/>
                        <a:t>No</a:t>
                      </a:r>
                    </a:p>
                  </a:txBody>
                  <a:tcPr/>
                </a:tc>
                <a:tc>
                  <a:txBody>
                    <a:bodyPr/>
                    <a:lstStyle/>
                    <a:p>
                      <a:pPr algn="ctr"/>
                      <a:r>
                        <a:rPr lang="en-US" sz="1700" dirty="0">
                          <a:highlight>
                            <a:srgbClr val="FFFF00"/>
                          </a:highlight>
                        </a:rPr>
                        <a:t>Yes</a:t>
                      </a:r>
                      <a:endParaRPr lang="en-US" sz="1700" dirty="0">
                        <a:solidFill>
                          <a:srgbClr val="FF0000"/>
                        </a:solidFill>
                        <a:highlight>
                          <a:srgbClr val="FFFF00"/>
                        </a:highlight>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1700" dirty="0"/>
                        <a:t>Additional Review Considerations</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sz="1700" dirty="0"/>
                        <a:t>Foreign Institutions</a:t>
                      </a:r>
                    </a:p>
                    <a:p>
                      <a:r>
                        <a:rPr lang="en-US" sz="1700" dirty="0"/>
                        <a:t>Select Agents</a:t>
                      </a:r>
                    </a:p>
                    <a:p>
                      <a:r>
                        <a:rPr lang="en-US" sz="1700" dirty="0"/>
                        <a:t>Resource Sharing</a:t>
                      </a:r>
                    </a:p>
                    <a:p>
                      <a:r>
                        <a:rPr lang="en-US" sz="1700" dirty="0"/>
                        <a:t>Authentication of Key Resources</a:t>
                      </a:r>
                    </a:p>
                  </a:txBody>
                  <a:tcPr>
                    <a:lnB w="28575" cap="flat" cmpd="sng" algn="ctr">
                      <a:solidFill>
                        <a:schemeClr val="tx1"/>
                      </a:solidFill>
                      <a:prstDash val="solid"/>
                      <a:round/>
                      <a:headEnd type="none" w="med" len="med"/>
                      <a:tailEnd type="none" w="med" len="med"/>
                    </a:lnB>
                  </a:tcPr>
                </a:tc>
                <a:tc>
                  <a:txBody>
                    <a:bodyPr/>
                    <a:lstStyle/>
                    <a:p>
                      <a:pPr algn="ctr"/>
                      <a:r>
                        <a:rPr lang="en-US" sz="1700" dirty="0"/>
                        <a:t>No</a:t>
                      </a:r>
                    </a:p>
                  </a:txBody>
                  <a:tcPr>
                    <a:lnB w="28575" cap="flat" cmpd="sng" algn="ctr">
                      <a:solidFill>
                        <a:schemeClr val="tx1"/>
                      </a:solidFill>
                      <a:prstDash val="solid"/>
                      <a:round/>
                      <a:headEnd type="none" w="med" len="med"/>
                      <a:tailEnd type="none" w="med" len="med"/>
                    </a:lnB>
                  </a:tcPr>
                </a:tc>
                <a:tc>
                  <a:txBody>
                    <a:bodyPr/>
                    <a:lstStyle/>
                    <a:p>
                      <a:pPr algn="ctr"/>
                      <a:r>
                        <a:rPr lang="en-US" sz="1700" dirty="0"/>
                        <a:t>No</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944380" y="5953107"/>
            <a:ext cx="6019597" cy="646331"/>
          </a:xfrm>
          <a:prstGeom prst="rect">
            <a:avLst/>
          </a:prstGeom>
          <a:noFill/>
        </p:spPr>
        <p:txBody>
          <a:bodyPr wrap="none" rtlCol="0">
            <a:spAutoFit/>
          </a:bodyPr>
          <a:lstStyle/>
          <a:p>
            <a:r>
              <a:rPr lang="en-US" dirty="0">
                <a:highlight>
                  <a:srgbClr val="00FFFF"/>
                </a:highlight>
              </a:rPr>
              <a:t>* </a:t>
            </a:r>
            <a:r>
              <a:rPr lang="en-US" dirty="0"/>
              <a:t>Found in every Funding Opportunity Announcement</a:t>
            </a:r>
          </a:p>
          <a:p>
            <a:r>
              <a:rPr lang="en-US" dirty="0">
                <a:highlight>
                  <a:srgbClr val="FF0000"/>
                </a:highlight>
              </a:rPr>
              <a:t>** </a:t>
            </a:r>
            <a:r>
              <a:rPr lang="en-US" dirty="0"/>
              <a:t>If Unacceptable, award cannot be issued until resolved</a:t>
            </a:r>
          </a:p>
        </p:txBody>
      </p:sp>
    </p:spTree>
    <p:extLst>
      <p:ext uri="{BB962C8B-B14F-4D97-AF65-F5344CB8AC3E}">
        <p14:creationId xmlns:p14="http://schemas.microsoft.com/office/powerpoint/2010/main" val="407411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Rigor and Transparency</a:t>
            </a:r>
          </a:p>
        </p:txBody>
      </p:sp>
      <p:sp>
        <p:nvSpPr>
          <p:cNvPr id="5" name="Content Placeholder 4" title="&quot;&quot;"/>
          <p:cNvSpPr>
            <a:spLocks noGrp="1"/>
          </p:cNvSpPr>
          <p:nvPr>
            <p:ph idx="1"/>
          </p:nvPr>
        </p:nvSpPr>
        <p:spPr>
          <a:xfrm>
            <a:off x="152400" y="1333500"/>
            <a:ext cx="8534400" cy="4724400"/>
          </a:xfrm>
        </p:spPr>
        <p:txBody>
          <a:bodyPr/>
          <a:lstStyle/>
          <a:p>
            <a:pPr>
              <a:buClr>
                <a:schemeClr val="tx1"/>
              </a:buClr>
            </a:pPr>
            <a:r>
              <a:rPr lang="en-US" dirty="0"/>
              <a:t>Four components</a:t>
            </a:r>
          </a:p>
          <a:p>
            <a:pPr marL="573088" lvl="1" indent="-231775">
              <a:buClr>
                <a:schemeClr val="tx1"/>
              </a:buClr>
              <a:buFont typeface="Arial" panose="020B0604020202020204" pitchFamily="34" charset="0"/>
              <a:buChar char="‒"/>
            </a:pPr>
            <a:r>
              <a:rPr lang="en-US" sz="2400" u="sng" dirty="0">
                <a:solidFill>
                  <a:schemeClr val="tx1"/>
                </a:solidFill>
              </a:rPr>
              <a:t>Rigor of the prior research</a:t>
            </a:r>
            <a:r>
              <a:rPr lang="en-US" sz="2400" dirty="0">
                <a:solidFill>
                  <a:schemeClr val="tx1"/>
                </a:solidFill>
              </a:rPr>
              <a:t> that led to the proposed work</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Scientific rigor of the work proposed</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Consideration of relevant biological variables</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Authentication of key biological/chemical resources</a:t>
            </a:r>
          </a:p>
          <a:p>
            <a:pPr>
              <a:buClr>
                <a:schemeClr val="tx1"/>
              </a:buClr>
              <a:buFont typeface="Arial" panose="020B0604020202020204" pitchFamily="34" charset="0"/>
              <a:buChar char="•"/>
            </a:pPr>
            <a:r>
              <a:rPr lang="en-US" dirty="0"/>
              <a:t>Implemented for most:</a:t>
            </a:r>
          </a:p>
          <a:p>
            <a:pPr marL="573088" lvl="1" indent="-231775">
              <a:buClr>
                <a:schemeClr val="tx1"/>
              </a:buClr>
              <a:buFont typeface="Arial" panose="020B0604020202020204" pitchFamily="34" charset="0"/>
              <a:buChar char="–"/>
            </a:pPr>
            <a:r>
              <a:rPr lang="en-US" sz="2400" dirty="0">
                <a:solidFill>
                  <a:schemeClr val="tx1"/>
                </a:solidFill>
              </a:rPr>
              <a:t>Research grant applications</a:t>
            </a:r>
          </a:p>
          <a:p>
            <a:pPr marL="573088" lvl="1" indent="-231775">
              <a:buClr>
                <a:schemeClr val="tx1"/>
              </a:buClr>
              <a:buFont typeface="Arial" panose="020B0604020202020204" pitchFamily="34" charset="0"/>
              <a:buChar char="–"/>
            </a:pPr>
            <a:r>
              <a:rPr lang="en-US" sz="2400" dirty="0">
                <a:solidFill>
                  <a:schemeClr val="tx1"/>
                </a:solidFill>
              </a:rPr>
              <a:t>Mentored Career Development Award applications</a:t>
            </a:r>
          </a:p>
          <a:p>
            <a:pPr>
              <a:buClr>
                <a:schemeClr val="tx1"/>
              </a:buClr>
              <a:buFont typeface="Arial" panose="020B0604020202020204" pitchFamily="34" charset="0"/>
              <a:buChar char="•"/>
            </a:pPr>
            <a:r>
              <a:rPr lang="en-US" dirty="0"/>
              <a:t>See Rigor and Reproducibility: </a:t>
            </a:r>
            <a:r>
              <a:rPr lang="en-US" sz="2400" dirty="0">
                <a:hlinkClick r:id="rId3" tooltip="Rigor and Reproducibility site"/>
              </a:rPr>
              <a:t>http://grants.nih.gov/reproducibility/index.htm</a:t>
            </a:r>
            <a:endParaRPr lang="en-US" sz="2400" dirty="0"/>
          </a:p>
          <a:p>
            <a:pPr>
              <a:buClr>
                <a:schemeClr val="tx1"/>
              </a:buClr>
              <a:buFont typeface="Arial" panose="020B0604020202020204" pitchFamily="34" charset="0"/>
              <a:buChar char="•"/>
            </a:pPr>
            <a:endParaRPr lang="en-US" dirty="0">
              <a:solidFill>
                <a:schemeClr val="tx1"/>
              </a:solidFill>
            </a:endParaRPr>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25</a:t>
            </a:fld>
            <a:endParaRPr lang="en-US" dirty="0"/>
          </a:p>
        </p:txBody>
      </p:sp>
      <p:pic>
        <p:nvPicPr>
          <p:cNvPr id="2" name="Picture 1"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780" y="152933"/>
            <a:ext cx="2362200" cy="1163680"/>
          </a:xfrm>
          <a:prstGeom prst="rect">
            <a:avLst/>
          </a:prstGeom>
        </p:spPr>
      </p:pic>
      <p:sp>
        <p:nvSpPr>
          <p:cNvPr id="6" name="TextBox 5">
            <a:extLst>
              <a:ext uri="{FF2B5EF4-FFF2-40B4-BE49-F238E27FC236}">
                <a16:creationId xmlns:a16="http://schemas.microsoft.com/office/drawing/2014/main" id="{B9D81088-ED74-4B3E-B741-7B25429640C0}"/>
              </a:ext>
            </a:extLst>
          </p:cNvPr>
          <p:cNvSpPr txBox="1"/>
          <p:nvPr/>
        </p:nvSpPr>
        <p:spPr>
          <a:xfrm>
            <a:off x="6172200" y="5772090"/>
            <a:ext cx="3200400" cy="400110"/>
          </a:xfrm>
          <a:prstGeom prst="rect">
            <a:avLst/>
          </a:prstGeom>
          <a:noFill/>
        </p:spPr>
        <p:txBody>
          <a:bodyPr wrap="square" rtlCol="0">
            <a:spAutoFit/>
          </a:bodyPr>
          <a:lstStyle/>
          <a:p>
            <a:r>
              <a:rPr lang="en-US" sz="2000" dirty="0"/>
              <a:t>(</a:t>
            </a:r>
            <a:r>
              <a:rPr lang="en-US" sz="2000" dirty="0">
                <a:solidFill>
                  <a:srgbClr val="FF0000"/>
                </a:solidFill>
              </a:rPr>
              <a:t>*</a:t>
            </a:r>
            <a:r>
              <a:rPr lang="en-US" sz="2000" dirty="0"/>
              <a:t>Can affect the scores)</a:t>
            </a:r>
          </a:p>
        </p:txBody>
      </p:sp>
    </p:spTree>
    <p:extLst>
      <p:ext uri="{BB962C8B-B14F-4D97-AF65-F5344CB8AC3E}">
        <p14:creationId xmlns:p14="http://schemas.microsoft.com/office/powerpoint/2010/main" val="674244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A43A-1FDC-4D3B-8A29-00CF950F157B}"/>
              </a:ext>
            </a:extLst>
          </p:cNvPr>
          <p:cNvSpPr>
            <a:spLocks noGrp="1"/>
          </p:cNvSpPr>
          <p:nvPr>
            <p:ph type="title"/>
          </p:nvPr>
        </p:nvSpPr>
        <p:spPr/>
        <p:txBody>
          <a:bodyPr/>
          <a:lstStyle/>
          <a:p>
            <a:r>
              <a:rPr lang="en-US" b="0" dirty="0"/>
              <a:t>Clinical Trials</a:t>
            </a:r>
          </a:p>
        </p:txBody>
      </p:sp>
      <p:sp>
        <p:nvSpPr>
          <p:cNvPr id="3" name="Content Placeholder 2">
            <a:extLst>
              <a:ext uri="{FF2B5EF4-FFF2-40B4-BE49-F238E27FC236}">
                <a16:creationId xmlns:a16="http://schemas.microsoft.com/office/drawing/2014/main" id="{A73965F3-DFAB-40E8-AD07-FBFC86D3A573}"/>
              </a:ext>
            </a:extLst>
          </p:cNvPr>
          <p:cNvSpPr>
            <a:spLocks noGrp="1"/>
          </p:cNvSpPr>
          <p:nvPr>
            <p:ph idx="1"/>
          </p:nvPr>
        </p:nvSpPr>
        <p:spPr>
          <a:xfrm>
            <a:off x="152400" y="1371600"/>
            <a:ext cx="8229600" cy="2514600"/>
          </a:xfrm>
        </p:spPr>
        <p:txBody>
          <a:bodyPr/>
          <a:lstStyle/>
          <a:p>
            <a:pPr>
              <a:buClr>
                <a:schemeClr val="tx1"/>
              </a:buClr>
            </a:pPr>
            <a:r>
              <a:rPr lang="en-US" dirty="0">
                <a:hlinkClick r:id="rId3"/>
              </a:rPr>
              <a:t>NIH initiatives </a:t>
            </a:r>
            <a:r>
              <a:rPr lang="en-US" dirty="0"/>
              <a:t>to enhance the accountability and transparency of clinical research</a:t>
            </a:r>
          </a:p>
          <a:p>
            <a:pPr>
              <a:buClr>
                <a:schemeClr val="tx1"/>
              </a:buClr>
            </a:pPr>
            <a:r>
              <a:rPr lang="en-US" dirty="0"/>
              <a:t>For peer review: </a:t>
            </a:r>
          </a:p>
          <a:p>
            <a:pPr lvl="1">
              <a:buClr>
                <a:schemeClr val="tx1"/>
              </a:buClr>
              <a:buFont typeface="Arial" panose="020B0604020202020204" pitchFamily="34" charset="0"/>
              <a:buChar char="–"/>
            </a:pPr>
            <a:r>
              <a:rPr lang="en-US" sz="2200" dirty="0">
                <a:solidFill>
                  <a:schemeClr val="tx1"/>
                </a:solidFill>
              </a:rPr>
              <a:t>Clinical Trial-specific Funding Opportunities (FOAs)</a:t>
            </a:r>
          </a:p>
          <a:p>
            <a:pPr lvl="1">
              <a:buClr>
                <a:schemeClr val="tx1"/>
              </a:buClr>
              <a:buFont typeface="Arial" panose="020B0604020202020204" pitchFamily="34" charset="0"/>
              <a:buChar char="–"/>
            </a:pPr>
            <a:r>
              <a:rPr lang="en-US" sz="2200" dirty="0">
                <a:solidFill>
                  <a:schemeClr val="tx1"/>
                </a:solidFill>
              </a:rPr>
              <a:t>Clinical Trial-Specific Review Criteria</a:t>
            </a:r>
            <a:endParaRPr lang="en-US" u="sng" dirty="0"/>
          </a:p>
          <a:p>
            <a:pPr lvl="1">
              <a:buClr>
                <a:schemeClr val="tx1"/>
              </a:buClr>
            </a:pPr>
            <a:endParaRPr lang="en-US" dirty="0"/>
          </a:p>
        </p:txBody>
      </p:sp>
      <p:pic>
        <p:nvPicPr>
          <p:cNvPr id="11" name="Picture 10" title="picture of person participating in clinical trial">
            <a:extLst>
              <a:ext uri="{FF2B5EF4-FFF2-40B4-BE49-F238E27FC236}">
                <a16:creationId xmlns:a16="http://schemas.microsoft.com/office/drawing/2014/main" id="{931F5106-A44D-4FDF-B381-25F85234A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86200"/>
            <a:ext cx="1714500" cy="2286000"/>
          </a:xfrm>
          <a:prstGeom prst="rect">
            <a:avLst/>
          </a:prstGeom>
        </p:spPr>
      </p:pic>
      <p:sp>
        <p:nvSpPr>
          <p:cNvPr id="13" name="TextBox 12">
            <a:extLst>
              <a:ext uri="{FF2B5EF4-FFF2-40B4-BE49-F238E27FC236}">
                <a16:creationId xmlns:a16="http://schemas.microsoft.com/office/drawing/2014/main" id="{392C7545-2E7E-48C4-9407-2396638D5F12}"/>
              </a:ext>
            </a:extLst>
          </p:cNvPr>
          <p:cNvSpPr txBox="1"/>
          <p:nvPr/>
        </p:nvSpPr>
        <p:spPr>
          <a:xfrm>
            <a:off x="3797557" y="5525869"/>
            <a:ext cx="3027432" cy="646331"/>
          </a:xfrm>
          <a:prstGeom prst="rect">
            <a:avLst/>
          </a:prstGeom>
          <a:noFill/>
        </p:spPr>
        <p:txBody>
          <a:bodyPr wrap="none" rtlCol="0">
            <a:spAutoFit/>
          </a:bodyPr>
          <a:lstStyle/>
          <a:p>
            <a:r>
              <a:rPr lang="en-US" dirty="0"/>
              <a:t>Picture courtesy of the </a:t>
            </a:r>
          </a:p>
          <a:p>
            <a:r>
              <a:rPr lang="en-US" dirty="0"/>
              <a:t>NIH Communications Office</a:t>
            </a:r>
          </a:p>
        </p:txBody>
      </p:sp>
      <p:sp>
        <p:nvSpPr>
          <p:cNvPr id="4" name="Slide Number Placeholder 3">
            <a:extLst>
              <a:ext uri="{FF2B5EF4-FFF2-40B4-BE49-F238E27FC236}">
                <a16:creationId xmlns:a16="http://schemas.microsoft.com/office/drawing/2014/main" id="{9D6E1AC7-CE48-4449-A352-8AA7963FBEF9}"/>
              </a:ext>
            </a:extLst>
          </p:cNvPr>
          <p:cNvSpPr>
            <a:spLocks noGrp="1"/>
          </p:cNvSpPr>
          <p:nvPr>
            <p:ph type="sldNum" sz="quarter" idx="10"/>
          </p:nvPr>
        </p:nvSpPr>
        <p:spPr/>
        <p:txBody>
          <a:bodyPr/>
          <a:lstStyle/>
          <a:p>
            <a:pPr>
              <a:defRPr/>
            </a:pPr>
            <a:fld id="{161627A0-52BE-49C3-90CB-787EE860760A}" type="slidenum">
              <a:rPr lang="en-US" smtClean="0"/>
              <a:pPr>
                <a:defRPr/>
              </a:pPr>
              <a:t>26</a:t>
            </a:fld>
            <a:endParaRPr lang="en-US" dirty="0"/>
          </a:p>
        </p:txBody>
      </p:sp>
    </p:spTree>
    <p:extLst>
      <p:ext uri="{BB962C8B-B14F-4D97-AF65-F5344CB8AC3E}">
        <p14:creationId xmlns:p14="http://schemas.microsoft.com/office/powerpoint/2010/main" val="407966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reviewers discussing an applciation around a large table.">
            <a:extLst>
              <a:ext uri="{FF2B5EF4-FFF2-40B4-BE49-F238E27FC236}">
                <a16:creationId xmlns:a16="http://schemas.microsoft.com/office/drawing/2014/main" id="{A85866B6-F0EC-4A24-A913-CFF8C835D8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873"/>
            <a:ext cx="9127708" cy="5776127"/>
          </a:xfrm>
          <a:prstGeom prst="rect">
            <a:avLst/>
          </a:prstGeom>
        </p:spPr>
      </p:pic>
      <p:sp>
        <p:nvSpPr>
          <p:cNvPr id="7" name="Rectangle 2">
            <a:extLst>
              <a:ext uri="{FF2B5EF4-FFF2-40B4-BE49-F238E27FC236}">
                <a16:creationId xmlns:a16="http://schemas.microsoft.com/office/drawing/2014/main" id="{C41D63E9-5971-48DC-B6CE-8AB6C9CEF624}"/>
              </a:ext>
            </a:extLst>
          </p:cNvPr>
          <p:cNvSpPr txBox="1">
            <a:spLocks noChangeArrowheads="1"/>
          </p:cNvSpPr>
          <p:nvPr/>
        </p:nvSpPr>
        <p:spPr>
          <a:xfrm>
            <a:off x="1675" y="0"/>
            <a:ext cx="9142325"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305" tIns="45650" rIns="91305" bIns="45650" rtlCol="0" anchor="ctr">
            <a:normAutofit/>
          </a:bodyPr>
          <a:lstStyle>
            <a:lvl1pPr algn="l" defTabSz="913031" rtl="0" eaLnBrk="1" latinLnBrk="0" hangingPunct="1">
              <a:spcBef>
                <a:spcPct val="0"/>
              </a:spcBef>
              <a:buNone/>
              <a:defRPr sz="2800" kern="1200">
                <a:solidFill>
                  <a:schemeClr val="tx1"/>
                </a:solidFill>
                <a:latin typeface="+mj-lt"/>
                <a:ea typeface="+mj-ea"/>
                <a:cs typeface="Arial" pitchFamily="34" charset="0"/>
              </a:defRPr>
            </a:lvl1pPr>
          </a:lstStyle>
          <a:p>
            <a:r>
              <a:rPr lang="en-US" sz="2600" b="1" dirty="0">
                <a:solidFill>
                  <a:srgbClr val="002774"/>
                </a:solidFill>
              </a:rPr>
              <a:t>  The peer review process: Scoring</a:t>
            </a:r>
          </a:p>
        </p:txBody>
      </p:sp>
      <p:sp>
        <p:nvSpPr>
          <p:cNvPr id="2" name="Rectangle 1">
            <a:extLst>
              <a:ext uri="{FF2B5EF4-FFF2-40B4-BE49-F238E27FC236}">
                <a16:creationId xmlns:a16="http://schemas.microsoft.com/office/drawing/2014/main" id="{92C49B69-AAF2-45E9-B6BC-202AF2C1589F}"/>
              </a:ext>
              <a:ext uri="{C183D7F6-B498-43B3-948B-1728B52AA6E4}">
                <adec:decorative xmlns:adec="http://schemas.microsoft.com/office/drawing/2017/decorative" xmlns="" val="1"/>
              </a:ext>
            </a:extLst>
          </p:cNvPr>
          <p:cNvSpPr/>
          <p:nvPr/>
        </p:nvSpPr>
        <p:spPr>
          <a:xfrm>
            <a:off x="0" y="1006679"/>
            <a:ext cx="9127708" cy="51054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
            <a:extLst>
              <a:ext uri="{FF2B5EF4-FFF2-40B4-BE49-F238E27FC236}">
                <a16:creationId xmlns:a16="http://schemas.microsoft.com/office/drawing/2014/main" id="{F69957A4-977C-4C4B-8CD7-D4029F15225C}"/>
              </a:ext>
            </a:extLst>
          </p:cNvPr>
          <p:cNvSpPr txBox="1">
            <a:spLocks/>
          </p:cNvSpPr>
          <p:nvPr/>
        </p:nvSpPr>
        <p:spPr>
          <a:xfrm>
            <a:off x="450200" y="1219200"/>
            <a:ext cx="4197491" cy="639762"/>
          </a:xfrm>
          <a:prstGeom prst="rect">
            <a:avLst/>
          </a:prstGeom>
        </p:spPr>
        <p:txBody>
          <a:bodyPr/>
          <a:lst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5 “Scored” Review Criteria</a:t>
            </a:r>
          </a:p>
        </p:txBody>
      </p:sp>
      <p:sp>
        <p:nvSpPr>
          <p:cNvPr id="9" name="Text Placeholder 2">
            <a:extLst>
              <a:ext uri="{FF2B5EF4-FFF2-40B4-BE49-F238E27FC236}">
                <a16:creationId xmlns:a16="http://schemas.microsoft.com/office/drawing/2014/main" id="{CC0F8ADD-C9D8-4E95-B328-DA2B9A52344F}"/>
              </a:ext>
            </a:extLst>
          </p:cNvPr>
          <p:cNvSpPr txBox="1">
            <a:spLocks/>
          </p:cNvSpPr>
          <p:nvPr/>
        </p:nvSpPr>
        <p:spPr>
          <a:xfrm>
            <a:off x="4873625" y="1219200"/>
            <a:ext cx="4041775" cy="639762"/>
          </a:xfrm>
          <a:prstGeom prst="rect">
            <a:avLst/>
          </a:prstGeom>
        </p:spPr>
        <p:txBody>
          <a:bodyPr/>
          <a:lst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Overall Impact </a:t>
            </a:r>
          </a:p>
        </p:txBody>
      </p:sp>
      <p:sp>
        <p:nvSpPr>
          <p:cNvPr id="12" name="TextBox 11">
            <a:extLst>
              <a:ext uri="{FF2B5EF4-FFF2-40B4-BE49-F238E27FC236}">
                <a16:creationId xmlns:a16="http://schemas.microsoft.com/office/drawing/2014/main" id="{92B2D041-CC36-4CC6-BCAB-9B22A90F7649}"/>
              </a:ext>
            </a:extLst>
          </p:cNvPr>
          <p:cNvSpPr txBox="1"/>
          <p:nvPr/>
        </p:nvSpPr>
        <p:spPr bwMode="auto">
          <a:xfrm>
            <a:off x="450200" y="1778053"/>
            <a:ext cx="3351237" cy="824950"/>
          </a:xfrm>
          <a:prstGeom prst="rect">
            <a:avLst/>
          </a:prstGeom>
          <a:noFill/>
          <a:ln>
            <a:noFill/>
          </a:ln>
          <a:extLst/>
        </p:spPr>
        <p:txBody>
          <a:bodyPr wrap="square" lIns="85433" tIns="42726" rIns="85433" bIns="42726" rtlCol="0">
            <a:spAutoFit/>
          </a:bodyPr>
          <a:lstStyle/>
          <a:p>
            <a:pPr>
              <a:spcBef>
                <a:spcPct val="50000"/>
              </a:spcBef>
            </a:pPr>
            <a:r>
              <a:rPr lang="en-US" sz="2100" b="1" dirty="0">
                <a:solidFill>
                  <a:srgbClr val="719500"/>
                </a:solidFill>
              </a:rPr>
              <a:t>Each scored from 1-9</a:t>
            </a:r>
          </a:p>
          <a:p>
            <a:pPr>
              <a:spcBef>
                <a:spcPct val="50000"/>
              </a:spcBef>
            </a:pPr>
            <a:r>
              <a:rPr lang="en-US" b="1" dirty="0">
                <a:solidFill>
                  <a:srgbClr val="719500"/>
                </a:solidFill>
              </a:rPr>
              <a:t>        </a:t>
            </a:r>
            <a:endParaRPr lang="en-US" dirty="0"/>
          </a:p>
        </p:txBody>
      </p:sp>
      <p:sp>
        <p:nvSpPr>
          <p:cNvPr id="13" name="TextBox 12">
            <a:extLst>
              <a:ext uri="{FF2B5EF4-FFF2-40B4-BE49-F238E27FC236}">
                <a16:creationId xmlns:a16="http://schemas.microsoft.com/office/drawing/2014/main" id="{AD1F0CE4-1A91-437C-8D29-75AA1F1CEE16}"/>
              </a:ext>
            </a:extLst>
          </p:cNvPr>
          <p:cNvSpPr txBox="1"/>
          <p:nvPr/>
        </p:nvSpPr>
        <p:spPr bwMode="auto">
          <a:xfrm>
            <a:off x="4873625" y="1778053"/>
            <a:ext cx="3351237" cy="824950"/>
          </a:xfrm>
          <a:prstGeom prst="rect">
            <a:avLst/>
          </a:prstGeom>
          <a:noFill/>
          <a:ln>
            <a:noFill/>
          </a:ln>
          <a:extLst/>
        </p:spPr>
        <p:txBody>
          <a:bodyPr wrap="square" lIns="85433" tIns="42726" rIns="85433" bIns="42726" rtlCol="0">
            <a:spAutoFit/>
          </a:bodyPr>
          <a:lstStyle/>
          <a:p>
            <a:pPr>
              <a:spcBef>
                <a:spcPct val="50000"/>
              </a:spcBef>
            </a:pPr>
            <a:r>
              <a:rPr lang="en-US" sz="2100" b="1" dirty="0">
                <a:solidFill>
                  <a:srgbClr val="719500"/>
                </a:solidFill>
              </a:rPr>
              <a:t>Scored from 1-9</a:t>
            </a:r>
          </a:p>
          <a:p>
            <a:pPr>
              <a:spcBef>
                <a:spcPct val="50000"/>
              </a:spcBef>
            </a:pPr>
            <a:r>
              <a:rPr lang="en-US" b="1" dirty="0">
                <a:solidFill>
                  <a:srgbClr val="719500"/>
                </a:solidFill>
              </a:rPr>
              <a:t>        </a:t>
            </a:r>
            <a:endParaRPr lang="en-US" dirty="0"/>
          </a:p>
        </p:txBody>
      </p:sp>
      <p:graphicFrame>
        <p:nvGraphicFramePr>
          <p:cNvPr id="3" name="Table 2">
            <a:extLst>
              <a:ext uri="{FF2B5EF4-FFF2-40B4-BE49-F238E27FC236}">
                <a16:creationId xmlns:a16="http://schemas.microsoft.com/office/drawing/2014/main" id="{BAD40E78-842B-4753-B7E5-F4CF41FBEA6D}"/>
              </a:ext>
            </a:extLst>
          </p:cNvPr>
          <p:cNvGraphicFramePr>
            <a:graphicFrameLocks noGrp="1"/>
          </p:cNvGraphicFramePr>
          <p:nvPr>
            <p:extLst>
              <p:ext uri="{D42A27DB-BD31-4B8C-83A1-F6EECF244321}">
                <p14:modId xmlns:p14="http://schemas.microsoft.com/office/powerpoint/2010/main" val="4084600865"/>
              </p:ext>
            </p:extLst>
          </p:nvPr>
        </p:nvGraphicFramePr>
        <p:xfrm>
          <a:off x="1143000" y="2690903"/>
          <a:ext cx="6630984" cy="2455418"/>
        </p:xfrm>
        <a:graphic>
          <a:graphicData uri="http://schemas.openxmlformats.org/drawingml/2006/table">
            <a:tbl>
              <a:tblPr firstRow="1" bandRow="1">
                <a:tableStyleId>{5C22544A-7EE6-4342-B048-85BDC9FD1C3A}</a:tableStyleId>
              </a:tblPr>
              <a:tblGrid>
                <a:gridCol w="736776">
                  <a:extLst>
                    <a:ext uri="{9D8B030D-6E8A-4147-A177-3AD203B41FA5}">
                      <a16:colId xmlns:a16="http://schemas.microsoft.com/office/drawing/2014/main" val="2001765168"/>
                    </a:ext>
                  </a:extLst>
                </a:gridCol>
                <a:gridCol w="736776">
                  <a:extLst>
                    <a:ext uri="{9D8B030D-6E8A-4147-A177-3AD203B41FA5}">
                      <a16:colId xmlns:a16="http://schemas.microsoft.com/office/drawing/2014/main" val="1623680121"/>
                    </a:ext>
                  </a:extLst>
                </a:gridCol>
                <a:gridCol w="736776">
                  <a:extLst>
                    <a:ext uri="{9D8B030D-6E8A-4147-A177-3AD203B41FA5}">
                      <a16:colId xmlns:a16="http://schemas.microsoft.com/office/drawing/2014/main" val="2903133896"/>
                    </a:ext>
                  </a:extLst>
                </a:gridCol>
                <a:gridCol w="736776">
                  <a:extLst>
                    <a:ext uri="{9D8B030D-6E8A-4147-A177-3AD203B41FA5}">
                      <a16:colId xmlns:a16="http://schemas.microsoft.com/office/drawing/2014/main" val="2522438569"/>
                    </a:ext>
                  </a:extLst>
                </a:gridCol>
                <a:gridCol w="736776">
                  <a:extLst>
                    <a:ext uri="{9D8B030D-6E8A-4147-A177-3AD203B41FA5}">
                      <a16:colId xmlns:a16="http://schemas.microsoft.com/office/drawing/2014/main" val="1118030221"/>
                    </a:ext>
                  </a:extLst>
                </a:gridCol>
                <a:gridCol w="736776">
                  <a:extLst>
                    <a:ext uri="{9D8B030D-6E8A-4147-A177-3AD203B41FA5}">
                      <a16:colId xmlns:a16="http://schemas.microsoft.com/office/drawing/2014/main" val="1732528906"/>
                    </a:ext>
                  </a:extLst>
                </a:gridCol>
                <a:gridCol w="736776">
                  <a:extLst>
                    <a:ext uri="{9D8B030D-6E8A-4147-A177-3AD203B41FA5}">
                      <a16:colId xmlns:a16="http://schemas.microsoft.com/office/drawing/2014/main" val="2447963554"/>
                    </a:ext>
                  </a:extLst>
                </a:gridCol>
                <a:gridCol w="736776">
                  <a:extLst>
                    <a:ext uri="{9D8B030D-6E8A-4147-A177-3AD203B41FA5}">
                      <a16:colId xmlns:a16="http://schemas.microsoft.com/office/drawing/2014/main" val="2226883262"/>
                    </a:ext>
                  </a:extLst>
                </a:gridCol>
                <a:gridCol w="736776">
                  <a:extLst>
                    <a:ext uri="{9D8B030D-6E8A-4147-A177-3AD203B41FA5}">
                      <a16:colId xmlns:a16="http://schemas.microsoft.com/office/drawing/2014/main" val="2674733328"/>
                    </a:ext>
                  </a:extLst>
                </a:gridCol>
              </a:tblGrid>
              <a:tr h="639761">
                <a:tc gridSpan="3">
                  <a:txBody>
                    <a:bodyPr/>
                    <a:lstStyle/>
                    <a:p>
                      <a:pPr algn="ctr"/>
                      <a:r>
                        <a:rPr lang="en-US" dirty="0">
                          <a:solidFill>
                            <a:schemeClr val="tx1"/>
                          </a:solidFill>
                        </a:rPr>
                        <a:t>High impact</a:t>
                      </a:r>
                    </a:p>
                  </a:txBody>
                  <a:tcPr anchor="ctr">
                    <a:solidFill>
                      <a:schemeClr val="tx2">
                        <a:lumMod val="20000"/>
                        <a:lumOff val="80000"/>
                      </a:schemeClr>
                    </a:solidFill>
                  </a:tcPr>
                </a:tc>
                <a:tc hMerge="1">
                  <a:txBody>
                    <a:bodyPr/>
                    <a:lstStyle/>
                    <a:p>
                      <a:pPr algn="ctr"/>
                      <a:endParaRPr lang="en-US" dirty="0">
                        <a:solidFill>
                          <a:schemeClr val="tx1"/>
                        </a:solidFill>
                      </a:endParaRPr>
                    </a:p>
                  </a:txBody>
                  <a:tcPr anchor="ctr"/>
                </a:tc>
                <a:tc hMerge="1">
                  <a:txBody>
                    <a:bodyPr/>
                    <a:lstStyle/>
                    <a:p>
                      <a:pPr algn="ctr"/>
                      <a:endParaRPr lang="en-US" dirty="0">
                        <a:solidFill>
                          <a:schemeClr val="tx1"/>
                        </a:solidFill>
                      </a:endParaRPr>
                    </a:p>
                  </a:txBody>
                  <a:tcPr anchor="ctr"/>
                </a:tc>
                <a:tc gridSpan="3">
                  <a:txBody>
                    <a:bodyPr/>
                    <a:lstStyle/>
                    <a:p>
                      <a:pPr algn="ctr"/>
                      <a:r>
                        <a:rPr lang="en-US" dirty="0">
                          <a:solidFill>
                            <a:schemeClr val="tx1"/>
                          </a:solidFill>
                        </a:rPr>
                        <a:t>Moderate impact</a:t>
                      </a:r>
                    </a:p>
                  </a:txBody>
                  <a:tcPr anchor="ctr">
                    <a:solidFill>
                      <a:schemeClr val="tx2">
                        <a:lumMod val="20000"/>
                        <a:lumOff val="80000"/>
                      </a:schemeClr>
                    </a:solidFill>
                  </a:tcPr>
                </a:tc>
                <a:tc hMerge="1">
                  <a:txBody>
                    <a:bodyPr/>
                    <a:lstStyle/>
                    <a:p>
                      <a:pPr algn="ctr"/>
                      <a:endParaRPr lang="en-US" dirty="0">
                        <a:solidFill>
                          <a:schemeClr val="tx1"/>
                        </a:solidFill>
                      </a:endParaRPr>
                    </a:p>
                  </a:txBody>
                  <a:tcPr anchor="ctr"/>
                </a:tc>
                <a:tc hMerge="1">
                  <a:txBody>
                    <a:bodyPr/>
                    <a:lstStyle/>
                    <a:p>
                      <a:pPr algn="ctr"/>
                      <a:endParaRPr lang="en-US" dirty="0">
                        <a:solidFill>
                          <a:schemeClr val="tx1"/>
                        </a:solidFill>
                      </a:endParaRPr>
                    </a:p>
                  </a:txBody>
                  <a:tcPr anchor="ctr"/>
                </a:tc>
                <a:tc gridSpan="3">
                  <a:txBody>
                    <a:bodyPr/>
                    <a:lstStyle/>
                    <a:p>
                      <a:pPr algn="ctr"/>
                      <a:r>
                        <a:rPr lang="en-US" dirty="0">
                          <a:solidFill>
                            <a:schemeClr val="tx1"/>
                          </a:solidFill>
                        </a:rPr>
                        <a:t>Low impact</a:t>
                      </a:r>
                    </a:p>
                  </a:txBody>
                  <a:tcPr anchor="ctr">
                    <a:solidFill>
                      <a:schemeClr val="tx2">
                        <a:lumMod val="20000"/>
                        <a:lumOff val="80000"/>
                      </a:schemeClr>
                    </a:solidFill>
                  </a:tcPr>
                </a:tc>
                <a:tc hMerge="1">
                  <a:txBody>
                    <a:bodyPr/>
                    <a:lstStyle/>
                    <a:p>
                      <a:pPr algn="ctr"/>
                      <a:endParaRPr lang="en-US" dirty="0">
                        <a:solidFill>
                          <a:schemeClr val="tx1"/>
                        </a:solidFill>
                      </a:endParaRPr>
                    </a:p>
                  </a:txBody>
                  <a:tcPr anchor="ctr"/>
                </a:tc>
                <a:tc hMerge="1">
                  <a:txBody>
                    <a:bodyPr/>
                    <a:lstStyle/>
                    <a:p>
                      <a:pPr algn="ctr"/>
                      <a:endParaRPr lang="en-US" dirty="0">
                        <a:solidFill>
                          <a:schemeClr val="tx1"/>
                        </a:solidFill>
                      </a:endParaRPr>
                    </a:p>
                  </a:txBody>
                  <a:tcPr anchor="ctr"/>
                </a:tc>
                <a:extLst>
                  <a:ext uri="{0D108BD9-81ED-4DB2-BD59-A6C34878D82A}">
                    <a16:rowId xmlns:a16="http://schemas.microsoft.com/office/drawing/2014/main" val="1957870403"/>
                  </a:ext>
                </a:extLst>
              </a:tr>
              <a:tr h="639761">
                <a:tc>
                  <a:txBody>
                    <a:bodyPr/>
                    <a:lstStyle/>
                    <a:p>
                      <a:pPr algn="ctr"/>
                      <a:r>
                        <a:rPr lang="en-US" b="1" dirty="0">
                          <a:solidFill>
                            <a:srgbClr val="769F33"/>
                          </a:solidFill>
                        </a:rPr>
                        <a:t>1</a:t>
                      </a:r>
                    </a:p>
                  </a:txBody>
                  <a:tcPr anchor="ctr">
                    <a:solidFill>
                      <a:schemeClr val="bg1">
                        <a:lumMod val="85000"/>
                      </a:schemeClr>
                    </a:solidFill>
                  </a:tcPr>
                </a:tc>
                <a:tc>
                  <a:txBody>
                    <a:bodyPr/>
                    <a:lstStyle/>
                    <a:p>
                      <a:pPr algn="ctr"/>
                      <a:r>
                        <a:rPr lang="en-US" b="1" dirty="0">
                          <a:solidFill>
                            <a:srgbClr val="769F33"/>
                          </a:solidFill>
                        </a:rPr>
                        <a:t>2</a:t>
                      </a:r>
                    </a:p>
                  </a:txBody>
                  <a:tcPr anchor="ctr">
                    <a:solidFill>
                      <a:schemeClr val="bg1">
                        <a:lumMod val="85000"/>
                      </a:schemeClr>
                    </a:solidFill>
                  </a:tcPr>
                </a:tc>
                <a:tc>
                  <a:txBody>
                    <a:bodyPr/>
                    <a:lstStyle/>
                    <a:p>
                      <a:pPr algn="ctr"/>
                      <a:r>
                        <a:rPr lang="en-US" b="1" dirty="0">
                          <a:solidFill>
                            <a:srgbClr val="769F33"/>
                          </a:solidFill>
                        </a:rPr>
                        <a:t>3</a:t>
                      </a:r>
                    </a:p>
                  </a:txBody>
                  <a:tcPr anchor="ctr">
                    <a:solidFill>
                      <a:schemeClr val="bg1">
                        <a:lumMod val="85000"/>
                      </a:schemeClr>
                    </a:solidFill>
                  </a:tcPr>
                </a:tc>
                <a:tc>
                  <a:txBody>
                    <a:bodyPr/>
                    <a:lstStyle/>
                    <a:p>
                      <a:pPr algn="ctr"/>
                      <a:r>
                        <a:rPr lang="en-US" b="1" dirty="0">
                          <a:solidFill>
                            <a:srgbClr val="769F33"/>
                          </a:solidFill>
                        </a:rPr>
                        <a:t>4</a:t>
                      </a:r>
                    </a:p>
                  </a:txBody>
                  <a:tcPr anchor="ctr">
                    <a:solidFill>
                      <a:schemeClr val="bg1">
                        <a:lumMod val="85000"/>
                      </a:schemeClr>
                    </a:solidFill>
                  </a:tcPr>
                </a:tc>
                <a:tc>
                  <a:txBody>
                    <a:bodyPr/>
                    <a:lstStyle/>
                    <a:p>
                      <a:pPr algn="ctr"/>
                      <a:r>
                        <a:rPr lang="en-US" b="1" dirty="0">
                          <a:solidFill>
                            <a:srgbClr val="769F33"/>
                          </a:solidFill>
                        </a:rPr>
                        <a:t>5</a:t>
                      </a:r>
                    </a:p>
                  </a:txBody>
                  <a:tcPr anchor="ctr">
                    <a:solidFill>
                      <a:schemeClr val="bg1">
                        <a:lumMod val="85000"/>
                      </a:schemeClr>
                    </a:solidFill>
                  </a:tcPr>
                </a:tc>
                <a:tc>
                  <a:txBody>
                    <a:bodyPr/>
                    <a:lstStyle/>
                    <a:p>
                      <a:pPr algn="ctr"/>
                      <a:r>
                        <a:rPr lang="en-US" b="1" dirty="0">
                          <a:solidFill>
                            <a:srgbClr val="769F33"/>
                          </a:solidFill>
                        </a:rPr>
                        <a:t>6</a:t>
                      </a:r>
                    </a:p>
                  </a:txBody>
                  <a:tcPr anchor="ctr">
                    <a:solidFill>
                      <a:schemeClr val="bg1">
                        <a:lumMod val="85000"/>
                      </a:schemeClr>
                    </a:solidFill>
                  </a:tcPr>
                </a:tc>
                <a:tc>
                  <a:txBody>
                    <a:bodyPr/>
                    <a:lstStyle/>
                    <a:p>
                      <a:pPr algn="ctr"/>
                      <a:r>
                        <a:rPr lang="en-US" b="1" dirty="0">
                          <a:solidFill>
                            <a:srgbClr val="769F33"/>
                          </a:solidFill>
                        </a:rPr>
                        <a:t>7</a:t>
                      </a:r>
                    </a:p>
                  </a:txBody>
                  <a:tcPr anchor="ctr">
                    <a:solidFill>
                      <a:schemeClr val="bg1">
                        <a:lumMod val="85000"/>
                      </a:schemeClr>
                    </a:solidFill>
                  </a:tcPr>
                </a:tc>
                <a:tc>
                  <a:txBody>
                    <a:bodyPr/>
                    <a:lstStyle/>
                    <a:p>
                      <a:pPr algn="ctr"/>
                      <a:r>
                        <a:rPr lang="en-US" b="1" dirty="0">
                          <a:solidFill>
                            <a:srgbClr val="769F33"/>
                          </a:solidFill>
                        </a:rPr>
                        <a:t>8</a:t>
                      </a:r>
                    </a:p>
                  </a:txBody>
                  <a:tcPr anchor="ctr">
                    <a:solidFill>
                      <a:schemeClr val="bg1">
                        <a:lumMod val="85000"/>
                      </a:schemeClr>
                    </a:solidFill>
                  </a:tcPr>
                </a:tc>
                <a:tc>
                  <a:txBody>
                    <a:bodyPr/>
                    <a:lstStyle/>
                    <a:p>
                      <a:pPr algn="ctr"/>
                      <a:r>
                        <a:rPr lang="en-US" b="1" dirty="0">
                          <a:solidFill>
                            <a:srgbClr val="769F33"/>
                          </a:solidFill>
                        </a:rPr>
                        <a:t>9</a:t>
                      </a:r>
                    </a:p>
                  </a:txBody>
                  <a:tcPr anchor="ctr">
                    <a:solidFill>
                      <a:schemeClr val="bg1">
                        <a:lumMod val="85000"/>
                      </a:schemeClr>
                    </a:solidFill>
                  </a:tcPr>
                </a:tc>
                <a:extLst>
                  <a:ext uri="{0D108BD9-81ED-4DB2-BD59-A6C34878D82A}">
                    <a16:rowId xmlns:a16="http://schemas.microsoft.com/office/drawing/2014/main" val="4221833553"/>
                  </a:ext>
                </a:extLst>
              </a:tr>
              <a:tr h="1175896">
                <a:tc>
                  <a:txBody>
                    <a:bodyPr/>
                    <a:lstStyle/>
                    <a:p>
                      <a:pPr algn="r"/>
                      <a:r>
                        <a:rPr lang="en-US" sz="1400" dirty="0">
                          <a:solidFill>
                            <a:schemeClr val="tx1"/>
                          </a:solidFill>
                        </a:rPr>
                        <a:t>Exceptional</a:t>
                      </a:r>
                    </a:p>
                  </a:txBody>
                  <a:tcPr vert="vert270" anchor="ctr">
                    <a:solidFill>
                      <a:schemeClr val="bg1">
                        <a:lumMod val="95000"/>
                      </a:schemeClr>
                    </a:solidFill>
                  </a:tcPr>
                </a:tc>
                <a:tc>
                  <a:txBody>
                    <a:bodyPr/>
                    <a:lstStyle/>
                    <a:p>
                      <a:pPr algn="r"/>
                      <a:r>
                        <a:rPr lang="en-US" sz="1400" dirty="0">
                          <a:solidFill>
                            <a:schemeClr val="tx1"/>
                          </a:solidFill>
                        </a:rPr>
                        <a:t>Outstanding</a:t>
                      </a:r>
                    </a:p>
                  </a:txBody>
                  <a:tcPr vert="vert270" anchor="ctr">
                    <a:solidFill>
                      <a:schemeClr val="bg1">
                        <a:lumMod val="95000"/>
                      </a:schemeClr>
                    </a:solidFill>
                  </a:tcPr>
                </a:tc>
                <a:tc>
                  <a:txBody>
                    <a:bodyPr/>
                    <a:lstStyle/>
                    <a:p>
                      <a:pPr algn="r"/>
                      <a:r>
                        <a:rPr lang="en-US" sz="1400" dirty="0">
                          <a:solidFill>
                            <a:schemeClr val="tx1"/>
                          </a:solidFill>
                        </a:rPr>
                        <a:t>Excellent</a:t>
                      </a:r>
                    </a:p>
                  </a:txBody>
                  <a:tcPr vert="vert270" anchor="ctr">
                    <a:solidFill>
                      <a:schemeClr val="bg1">
                        <a:lumMod val="95000"/>
                      </a:schemeClr>
                    </a:solidFill>
                  </a:tcPr>
                </a:tc>
                <a:tc>
                  <a:txBody>
                    <a:bodyPr/>
                    <a:lstStyle/>
                    <a:p>
                      <a:pPr algn="r"/>
                      <a:r>
                        <a:rPr lang="en-US" sz="1400" dirty="0">
                          <a:solidFill>
                            <a:schemeClr val="tx1"/>
                          </a:solidFill>
                        </a:rPr>
                        <a:t>Very good</a:t>
                      </a:r>
                    </a:p>
                  </a:txBody>
                  <a:tcPr vert="vert270" anchor="ctr">
                    <a:solidFill>
                      <a:schemeClr val="bg1">
                        <a:lumMod val="95000"/>
                      </a:schemeClr>
                    </a:solidFill>
                  </a:tcPr>
                </a:tc>
                <a:tc>
                  <a:txBody>
                    <a:bodyPr/>
                    <a:lstStyle/>
                    <a:p>
                      <a:pPr algn="r"/>
                      <a:r>
                        <a:rPr lang="en-US" sz="1400" dirty="0">
                          <a:solidFill>
                            <a:schemeClr val="tx1"/>
                          </a:solidFill>
                        </a:rPr>
                        <a:t>Good</a:t>
                      </a:r>
                    </a:p>
                  </a:txBody>
                  <a:tcPr vert="vert270" anchor="ctr">
                    <a:solidFill>
                      <a:schemeClr val="bg1">
                        <a:lumMod val="95000"/>
                      </a:schemeClr>
                    </a:solidFill>
                  </a:tcPr>
                </a:tc>
                <a:tc>
                  <a:txBody>
                    <a:bodyPr/>
                    <a:lstStyle/>
                    <a:p>
                      <a:pPr algn="r"/>
                      <a:r>
                        <a:rPr lang="en-US" sz="1400" dirty="0">
                          <a:solidFill>
                            <a:schemeClr val="tx1"/>
                          </a:solidFill>
                        </a:rPr>
                        <a:t>Satisfactory</a:t>
                      </a:r>
                    </a:p>
                  </a:txBody>
                  <a:tcPr vert="vert270" anchor="ctr">
                    <a:solidFill>
                      <a:schemeClr val="bg1">
                        <a:lumMod val="95000"/>
                      </a:schemeClr>
                    </a:solidFill>
                  </a:tcPr>
                </a:tc>
                <a:tc>
                  <a:txBody>
                    <a:bodyPr/>
                    <a:lstStyle/>
                    <a:p>
                      <a:pPr algn="r"/>
                      <a:r>
                        <a:rPr lang="en-US" sz="1400" dirty="0">
                          <a:solidFill>
                            <a:schemeClr val="tx1"/>
                          </a:solidFill>
                        </a:rPr>
                        <a:t>Fair</a:t>
                      </a:r>
                    </a:p>
                  </a:txBody>
                  <a:tcPr vert="vert270" anchor="ctr">
                    <a:solidFill>
                      <a:schemeClr val="bg1">
                        <a:lumMod val="95000"/>
                      </a:schemeClr>
                    </a:solidFill>
                  </a:tcPr>
                </a:tc>
                <a:tc>
                  <a:txBody>
                    <a:bodyPr/>
                    <a:lstStyle/>
                    <a:p>
                      <a:pPr algn="r"/>
                      <a:r>
                        <a:rPr lang="en-US" sz="1400" dirty="0">
                          <a:solidFill>
                            <a:schemeClr val="tx1"/>
                          </a:solidFill>
                        </a:rPr>
                        <a:t>Marginal</a:t>
                      </a:r>
                    </a:p>
                  </a:txBody>
                  <a:tcPr vert="vert270" anchor="ctr">
                    <a:solidFill>
                      <a:schemeClr val="bg1">
                        <a:lumMod val="95000"/>
                      </a:schemeClr>
                    </a:solidFill>
                  </a:tcPr>
                </a:tc>
                <a:tc>
                  <a:txBody>
                    <a:bodyPr/>
                    <a:lstStyle/>
                    <a:p>
                      <a:pPr algn="r"/>
                      <a:r>
                        <a:rPr lang="en-US" sz="1400" dirty="0">
                          <a:solidFill>
                            <a:schemeClr val="tx1"/>
                          </a:solidFill>
                        </a:rPr>
                        <a:t>Poor</a:t>
                      </a:r>
                    </a:p>
                  </a:txBody>
                  <a:tcPr vert="vert270" anchor="ctr">
                    <a:solidFill>
                      <a:schemeClr val="bg1">
                        <a:lumMod val="95000"/>
                      </a:schemeClr>
                    </a:solidFill>
                  </a:tcPr>
                </a:tc>
                <a:extLst>
                  <a:ext uri="{0D108BD9-81ED-4DB2-BD59-A6C34878D82A}">
                    <a16:rowId xmlns:a16="http://schemas.microsoft.com/office/drawing/2014/main" val="1617259856"/>
                  </a:ext>
                </a:extLst>
              </a:tr>
            </a:tbl>
          </a:graphicData>
        </a:graphic>
      </p:graphicFrame>
      <p:sp>
        <p:nvSpPr>
          <p:cNvPr id="11" name="Oval 10">
            <a:extLst>
              <a:ext uri="{FF2B5EF4-FFF2-40B4-BE49-F238E27FC236}">
                <a16:creationId xmlns:a16="http://schemas.microsoft.com/office/drawing/2014/main" id="{2620D86A-7B23-4E85-BC0F-17C906B44562}"/>
              </a:ext>
              <a:ext uri="{C183D7F6-B498-43B3-948B-1728B52AA6E4}">
                <adec:decorative xmlns:adec="http://schemas.microsoft.com/office/drawing/2017/decorative" xmlns="" val="1"/>
              </a:ext>
            </a:extLst>
          </p:cNvPr>
          <p:cNvSpPr/>
          <p:nvPr/>
        </p:nvSpPr>
        <p:spPr>
          <a:xfrm>
            <a:off x="762000" y="2547012"/>
            <a:ext cx="28194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194C971D-9E40-47C4-ABBD-2CBA5BDCBE8A}"/>
              </a:ext>
            </a:extLst>
          </p:cNvPr>
          <p:cNvSpPr>
            <a:spLocks noGrp="1"/>
          </p:cNvSpPr>
          <p:nvPr>
            <p:ph type="title"/>
          </p:nvPr>
        </p:nvSpPr>
        <p:spPr/>
        <p:txBody>
          <a:bodyPr/>
          <a:lstStyle/>
          <a:p>
            <a:r>
              <a:rPr lang="en-US" dirty="0"/>
              <a:t>The peer review process: scoring</a:t>
            </a:r>
          </a:p>
        </p:txBody>
      </p:sp>
    </p:spTree>
    <p:extLst>
      <p:ext uri="{BB962C8B-B14F-4D97-AF65-F5344CB8AC3E}">
        <p14:creationId xmlns:p14="http://schemas.microsoft.com/office/powerpoint/2010/main" val="7292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304800"/>
            <a:ext cx="8763001" cy="838200"/>
          </a:xfrm>
        </p:spPr>
        <p:txBody>
          <a:bodyPr>
            <a:normAutofit/>
          </a:bodyPr>
          <a:lstStyle/>
          <a:p>
            <a:r>
              <a:rPr lang="en-US" sz="4000" dirty="0"/>
              <a:t>Streamlining Applications</a:t>
            </a:r>
          </a:p>
        </p:txBody>
      </p:sp>
      <p:sp>
        <p:nvSpPr>
          <p:cNvPr id="4" name="Rectangle 3"/>
          <p:cNvSpPr/>
          <p:nvPr/>
        </p:nvSpPr>
        <p:spPr>
          <a:xfrm>
            <a:off x="169333" y="1371600"/>
            <a:ext cx="8763000" cy="2862322"/>
          </a:xfrm>
          <a:prstGeom prst="rect">
            <a:avLst/>
          </a:prstGeom>
        </p:spPr>
        <p:txBody>
          <a:bodyPr wrap="square">
            <a:spAutoFit/>
          </a:bodyPr>
          <a:lstStyle/>
          <a:p>
            <a:pPr marL="342900" indent="-233363">
              <a:spcBef>
                <a:spcPts val="300"/>
              </a:spcBef>
              <a:spcAft>
                <a:spcPts val="300"/>
              </a:spcAft>
              <a:buFont typeface="Arial" panose="020B0604020202020204" pitchFamily="34" charset="0"/>
              <a:buChar char="•"/>
            </a:pPr>
            <a:r>
              <a:rPr lang="en-US" sz="2800" dirty="0"/>
              <a:t>Allows discussion of more meritorious applications</a:t>
            </a:r>
          </a:p>
          <a:p>
            <a:pPr marL="342900" lvl="1" indent="-228600">
              <a:spcBef>
                <a:spcPts val="300"/>
              </a:spcBef>
              <a:spcAft>
                <a:spcPts val="300"/>
              </a:spcAft>
              <a:buFont typeface="Arial" panose="020B0604020202020204" pitchFamily="34" charset="0"/>
              <a:buChar char="•"/>
            </a:pPr>
            <a:r>
              <a:rPr lang="en-US" sz="2800" dirty="0"/>
              <a:t>Less meritorious applications</a:t>
            </a:r>
          </a:p>
          <a:p>
            <a:pPr marL="571500" lvl="2" indent="-228600">
              <a:spcBef>
                <a:spcPts val="300"/>
              </a:spcBef>
              <a:spcAft>
                <a:spcPts val="300"/>
              </a:spcAft>
              <a:buFont typeface="Arial" panose="020B0604020202020204" pitchFamily="34" charset="0"/>
              <a:buChar char="̶"/>
            </a:pPr>
            <a:r>
              <a:rPr lang="en-US" sz="2400" dirty="0"/>
              <a:t>Not discussed at the meeting</a:t>
            </a:r>
          </a:p>
          <a:p>
            <a:pPr marL="571500" lvl="2" indent="-228600">
              <a:spcBef>
                <a:spcPts val="300"/>
              </a:spcBef>
              <a:spcAft>
                <a:spcPts val="300"/>
              </a:spcAft>
              <a:buFont typeface="Arial" panose="020B0604020202020204" pitchFamily="34" charset="0"/>
              <a:buChar char="̶"/>
            </a:pPr>
            <a:r>
              <a:rPr lang="en-US" sz="2400" dirty="0"/>
              <a:t>Designated “Not Discussed” (ND)</a:t>
            </a:r>
          </a:p>
          <a:p>
            <a:pPr marL="365760" indent="-256032">
              <a:spcBef>
                <a:spcPts val="300"/>
              </a:spcBef>
              <a:spcAft>
                <a:spcPts val="300"/>
              </a:spcAft>
              <a:buFont typeface="Arial" panose="020B0604020202020204" pitchFamily="34" charset="0"/>
              <a:buChar char="•"/>
            </a:pPr>
            <a:r>
              <a:rPr lang="en-US" sz="2800" dirty="0"/>
              <a:t>ND requires full concurrence of the entire study section</a:t>
            </a:r>
          </a:p>
        </p:txBody>
      </p:sp>
      <p:graphicFrame>
        <p:nvGraphicFramePr>
          <p:cNvPr id="5" name="Diagram 4" descr="Approximately one half of the applications are targeted for discussion within a given meeting; applications with average Overall Impact scores closer to 1 are typically discussed, whereas scores closer to 5 and above are typically not discussed" title="Figure representing Discussed versus Not Discussed applications"/>
          <p:cNvGraphicFramePr/>
          <p:nvPr>
            <p:extLst>
              <p:ext uri="{D42A27DB-BD31-4B8C-83A1-F6EECF244321}">
                <p14:modId xmlns:p14="http://schemas.microsoft.com/office/powerpoint/2010/main" val="3536288473"/>
              </p:ext>
            </p:extLst>
          </p:nvPr>
        </p:nvGraphicFramePr>
        <p:xfrm>
          <a:off x="5943600" y="4419600"/>
          <a:ext cx="24384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28</a:t>
            </a:fld>
            <a:endParaRPr lang="en-US" dirty="0"/>
          </a:p>
        </p:txBody>
      </p:sp>
    </p:spTree>
    <p:extLst>
      <p:ext uri="{BB962C8B-B14F-4D97-AF65-F5344CB8AC3E}">
        <p14:creationId xmlns:p14="http://schemas.microsoft.com/office/powerpoint/2010/main" val="3781395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838200"/>
          </a:xfrm>
        </p:spPr>
        <p:txBody>
          <a:bodyPr>
            <a:normAutofit/>
          </a:bodyPr>
          <a:lstStyle/>
          <a:p>
            <a:r>
              <a:rPr lang="en-US" sz="4000" dirty="0"/>
              <a:t>At the Review Meeting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29</a:t>
            </a:fld>
            <a:endParaRPr lang="en-US" dirty="0"/>
          </a:p>
        </p:txBody>
      </p:sp>
      <p:sp>
        <p:nvSpPr>
          <p:cNvPr id="5" name="Rectangle 4"/>
          <p:cNvSpPr/>
          <p:nvPr/>
        </p:nvSpPr>
        <p:spPr>
          <a:xfrm>
            <a:off x="397934" y="1143000"/>
            <a:ext cx="8365066" cy="4708981"/>
          </a:xfrm>
          <a:prstGeom prst="rect">
            <a:avLst/>
          </a:prstGeom>
        </p:spPr>
        <p:txBody>
          <a:bodyPr wrap="square">
            <a:spAutoFit/>
          </a:bodyPr>
          <a:lstStyle/>
          <a:p>
            <a:pPr marL="341313" lvl="2" indent="-230188">
              <a:spcBef>
                <a:spcPts val="600"/>
              </a:spcBef>
              <a:buClr>
                <a:schemeClr val="tx1"/>
              </a:buClr>
              <a:buSzPct val="88000"/>
              <a:buFont typeface="Arial" charset="0"/>
              <a:buChar char="•"/>
            </a:pPr>
            <a:r>
              <a:rPr lang="en-US" sz="2800" dirty="0"/>
              <a:t>Any member in conflict with an application leaves the room.</a:t>
            </a:r>
          </a:p>
          <a:p>
            <a:pPr marL="341313" lvl="2" indent="-230188">
              <a:spcBef>
                <a:spcPts val="600"/>
              </a:spcBef>
              <a:buClr>
                <a:schemeClr val="tx1"/>
              </a:buClr>
              <a:buSzPct val="88000"/>
              <a:buFont typeface="Arial" charset="0"/>
              <a:buChar char="•"/>
            </a:pPr>
            <a:r>
              <a:rPr lang="en-US" sz="2800" dirty="0"/>
              <a:t>Reviewer 1 introduces the application and presents critique, including all score-able issues (scored criteria, human subjects protection, vertebrate animals, etc.). </a:t>
            </a:r>
          </a:p>
          <a:p>
            <a:pPr marL="341313" lvl="2" indent="-230188">
              <a:spcBef>
                <a:spcPts val="600"/>
              </a:spcBef>
              <a:buClr>
                <a:schemeClr val="tx1"/>
              </a:buClr>
              <a:buSzPct val="88000"/>
              <a:buFont typeface="Arial" charset="0"/>
              <a:buChar char="•"/>
            </a:pPr>
            <a:r>
              <a:rPr lang="en-US" sz="2800" dirty="0"/>
              <a:t>Reviewers 2 and 3 highlight additional issues and areas that significantly impact scores.</a:t>
            </a:r>
          </a:p>
          <a:p>
            <a:pPr marL="341313" lvl="2" indent="-230188">
              <a:spcBef>
                <a:spcPts val="600"/>
              </a:spcBef>
              <a:buClr>
                <a:schemeClr val="tx1"/>
              </a:buClr>
              <a:buSzPct val="88000"/>
              <a:buFont typeface="Arial" charset="0"/>
              <a:buChar char="•"/>
            </a:pPr>
            <a:r>
              <a:rPr lang="en-US" sz="2800" dirty="0"/>
              <a:t>Disagreements are discussed, </a:t>
            </a:r>
          </a:p>
          <a:p>
            <a:pPr marL="111125" lvl="2">
              <a:spcBef>
                <a:spcPts val="600"/>
              </a:spcBef>
              <a:buClr>
                <a:schemeClr val="tx1"/>
              </a:buClr>
              <a:buSzPct val="88000"/>
            </a:pPr>
            <a:r>
              <a:rPr lang="en-US" sz="2800" dirty="0"/>
              <a:t>  clarified</a:t>
            </a:r>
          </a:p>
        </p:txBody>
      </p:sp>
      <p:pic>
        <p:nvPicPr>
          <p:cNvPr id="6" name="Picture 5" descr="Photos of reviewers discussing an application at a review meeting.  Source:  NIH/CSR">
            <a:extLst>
              <a:ext uri="{FF2B5EF4-FFF2-40B4-BE49-F238E27FC236}">
                <a16:creationId xmlns:a16="http://schemas.microsoft.com/office/drawing/2014/main" id="{44FF1BF7-8CB3-429B-BE99-1288C8A7F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087" y="4868325"/>
            <a:ext cx="2184413" cy="1456275"/>
          </a:xfrm>
          <a:prstGeom prst="rect">
            <a:avLst/>
          </a:prstGeom>
        </p:spPr>
      </p:pic>
      <p:sp>
        <p:nvSpPr>
          <p:cNvPr id="7" name="TextBox 6">
            <a:extLst>
              <a:ext uri="{FF2B5EF4-FFF2-40B4-BE49-F238E27FC236}">
                <a16:creationId xmlns:a16="http://schemas.microsoft.com/office/drawing/2014/main" id="{587DF1A6-7BB1-4083-BCEC-19E16ECACEB4}"/>
              </a:ext>
            </a:extLst>
          </p:cNvPr>
          <p:cNvSpPr txBox="1"/>
          <p:nvPr/>
        </p:nvSpPr>
        <p:spPr>
          <a:xfrm>
            <a:off x="4057373" y="5851981"/>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0771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108"/>
            <a:ext cx="8229600" cy="762000"/>
          </a:xfrm>
        </p:spPr>
        <p:txBody>
          <a:bodyPr>
            <a:normAutofit/>
          </a:bodyPr>
          <a:lstStyle/>
          <a:p>
            <a:r>
              <a:rPr lang="en-US" b="0" dirty="0"/>
              <a:t>NIH Does A Lot of Peer Review!</a:t>
            </a:r>
          </a:p>
        </p:txBody>
      </p:sp>
      <p:sp>
        <p:nvSpPr>
          <p:cNvPr id="4" name="Rectangle 3">
            <a:extLst>
              <a:ext uri="{FF2B5EF4-FFF2-40B4-BE49-F238E27FC236}">
                <a16:creationId xmlns:a16="http://schemas.microsoft.com/office/drawing/2014/main" id="{B83A5339-802C-43E2-8E03-051459C5E7E6}"/>
              </a:ext>
            </a:extLst>
          </p:cNvPr>
          <p:cNvSpPr/>
          <p:nvPr/>
        </p:nvSpPr>
        <p:spPr>
          <a:xfrm>
            <a:off x="152400" y="1905000"/>
            <a:ext cx="2292877" cy="356730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b="1" dirty="0"/>
          </a:p>
          <a:p>
            <a:pPr algn="ctr"/>
            <a:r>
              <a:rPr lang="en-US" sz="2800" b="1" dirty="0">
                <a:solidFill>
                  <a:schemeClr val="tx1"/>
                </a:solidFill>
              </a:rPr>
              <a:t>&gt; 80,000 applications reviewed </a:t>
            </a:r>
          </a:p>
        </p:txBody>
      </p:sp>
      <p:sp>
        <p:nvSpPr>
          <p:cNvPr id="6" name="Rectangle 5">
            <a:extLst>
              <a:ext uri="{FF2B5EF4-FFF2-40B4-BE49-F238E27FC236}">
                <a16:creationId xmlns:a16="http://schemas.microsoft.com/office/drawing/2014/main" id="{71E5B2C9-104F-44D1-B450-04ED0731F348}"/>
              </a:ext>
            </a:extLst>
          </p:cNvPr>
          <p:cNvSpPr/>
          <p:nvPr/>
        </p:nvSpPr>
        <p:spPr>
          <a:xfrm>
            <a:off x="4588557" y="1911099"/>
            <a:ext cx="2222500" cy="355321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&gt; 26,000 reviewers</a:t>
            </a:r>
          </a:p>
        </p:txBody>
      </p:sp>
      <p:sp>
        <p:nvSpPr>
          <p:cNvPr id="8" name="Rectangle 7">
            <a:extLst>
              <a:ext uri="{FF2B5EF4-FFF2-40B4-BE49-F238E27FC236}">
                <a16:creationId xmlns:a16="http://schemas.microsoft.com/office/drawing/2014/main" id="{966AF39E-3040-4AE4-884F-B247B2D49241}"/>
              </a:ext>
            </a:extLst>
          </p:cNvPr>
          <p:cNvSpPr/>
          <p:nvPr/>
        </p:nvSpPr>
        <p:spPr>
          <a:xfrm>
            <a:off x="2429557" y="1905000"/>
            <a:ext cx="2159000" cy="356730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b="1" dirty="0"/>
          </a:p>
          <a:p>
            <a:pPr algn="ctr"/>
            <a:r>
              <a:rPr lang="en-US" sz="2800" b="1" dirty="0"/>
              <a:t>&gt; 2,600 review meetings</a:t>
            </a:r>
          </a:p>
        </p:txBody>
      </p:sp>
      <p:sp>
        <p:nvSpPr>
          <p:cNvPr id="9" name="Rectangle 8">
            <a:extLst>
              <a:ext uri="{FF2B5EF4-FFF2-40B4-BE49-F238E27FC236}">
                <a16:creationId xmlns:a16="http://schemas.microsoft.com/office/drawing/2014/main" id="{66DDE0CA-F2B4-4093-B5BE-00FC1B3A9944}"/>
              </a:ext>
            </a:extLst>
          </p:cNvPr>
          <p:cNvSpPr/>
          <p:nvPr/>
        </p:nvSpPr>
        <p:spPr>
          <a:xfrm>
            <a:off x="6770321" y="1902376"/>
            <a:ext cx="2184016" cy="35602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b="1" dirty="0"/>
          </a:p>
          <a:p>
            <a:pPr algn="ctr"/>
            <a:endParaRPr lang="en-US" sz="2000" b="1" dirty="0"/>
          </a:p>
          <a:p>
            <a:pPr algn="ctr"/>
            <a:endParaRPr lang="en-US" sz="2800" b="1" dirty="0"/>
          </a:p>
          <a:p>
            <a:pPr algn="ctr"/>
            <a:r>
              <a:rPr lang="en-US" sz="2800" b="1" dirty="0"/>
              <a:t>Filled </a:t>
            </a:r>
          </a:p>
          <a:p>
            <a:pPr algn="ctr"/>
            <a:r>
              <a:rPr lang="en-US" sz="2800" b="1" dirty="0"/>
              <a:t>&gt; 52,000 reviewer “slots” </a:t>
            </a:r>
          </a:p>
          <a:p>
            <a:pPr algn="ctr"/>
            <a:endParaRPr lang="en-US" sz="2000" b="1" dirty="0"/>
          </a:p>
        </p:txBody>
      </p:sp>
      <p:pic>
        <p:nvPicPr>
          <p:cNvPr id="14" name="Graphic 13" descr="Building">
            <a:extLst>
              <a:ext uri="{FF2B5EF4-FFF2-40B4-BE49-F238E27FC236}">
                <a16:creationId xmlns:a16="http://schemas.microsoft.com/office/drawing/2014/main" id="{20B92D57-0CFE-4D03-86B8-2E646F9EC6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8348" y="2224004"/>
            <a:ext cx="914400" cy="914400"/>
          </a:xfrm>
          <a:prstGeom prst="rect">
            <a:avLst/>
          </a:prstGeom>
        </p:spPr>
      </p:pic>
      <p:pic>
        <p:nvPicPr>
          <p:cNvPr id="16" name="Graphic 15" descr="Head with gears">
            <a:extLst>
              <a:ext uri="{FF2B5EF4-FFF2-40B4-BE49-F238E27FC236}">
                <a16:creationId xmlns:a16="http://schemas.microsoft.com/office/drawing/2014/main" id="{ABFFDAA8-BCD5-452B-A988-1744733EFB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75610" y="2230734"/>
            <a:ext cx="914400" cy="914400"/>
          </a:xfrm>
          <a:prstGeom prst="rect">
            <a:avLst/>
          </a:prstGeom>
        </p:spPr>
      </p:pic>
      <p:pic>
        <p:nvPicPr>
          <p:cNvPr id="18" name="Graphic 17" descr="Meeting">
            <a:extLst>
              <a:ext uri="{FF2B5EF4-FFF2-40B4-BE49-F238E27FC236}">
                <a16:creationId xmlns:a16="http://schemas.microsoft.com/office/drawing/2014/main" id="{B8898337-3613-4ECA-99FE-A2BAC9B4AF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281252" y="2215661"/>
            <a:ext cx="914400" cy="914400"/>
          </a:xfrm>
          <a:prstGeom prst="rect">
            <a:avLst/>
          </a:prstGeom>
        </p:spPr>
      </p:pic>
      <p:pic>
        <p:nvPicPr>
          <p:cNvPr id="20" name="Graphic 19" descr="Group of women">
            <a:extLst>
              <a:ext uri="{FF2B5EF4-FFF2-40B4-BE49-F238E27FC236}">
                <a16:creationId xmlns:a16="http://schemas.microsoft.com/office/drawing/2014/main" id="{F478608B-DAA0-410C-A3AF-B66E047372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171439" y="2224004"/>
            <a:ext cx="914400" cy="914400"/>
          </a:xfrm>
          <a:prstGeom prst="rect">
            <a:avLst/>
          </a:prstGeom>
        </p:spPr>
      </p:pic>
      <p:sp>
        <p:nvSpPr>
          <p:cNvPr id="12" name="TextBox 11">
            <a:extLst>
              <a:ext uri="{FF2B5EF4-FFF2-40B4-BE49-F238E27FC236}">
                <a16:creationId xmlns:a16="http://schemas.microsoft.com/office/drawing/2014/main" id="{046B931F-36A2-4049-9C77-4A6B78C8EB85}"/>
              </a:ext>
            </a:extLst>
          </p:cNvPr>
          <p:cNvSpPr txBox="1"/>
          <p:nvPr/>
        </p:nvSpPr>
        <p:spPr>
          <a:xfrm>
            <a:off x="269421" y="5731999"/>
            <a:ext cx="760384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NIH Data Book (</a:t>
            </a:r>
            <a:r>
              <a:rPr lang="en-US" sz="2400" dirty="0">
                <a:hlinkClick r:id="rId11" tooltip="NIH Data Book "/>
              </a:rPr>
              <a:t>https://report.nih.gov/nihdatabook/</a:t>
            </a:r>
            <a:r>
              <a:rPr lang="en-US" sz="2400" dirty="0"/>
              <a:t>)</a:t>
            </a:r>
          </a:p>
        </p:txBody>
      </p:sp>
      <p:sp>
        <p:nvSpPr>
          <p:cNvPr id="3" name="TextBox 2">
            <a:extLst>
              <a:ext uri="{FF2B5EF4-FFF2-40B4-BE49-F238E27FC236}">
                <a16:creationId xmlns:a16="http://schemas.microsoft.com/office/drawing/2014/main" id="{34885F5A-479E-484C-8CE4-D75B7ED709A0}"/>
              </a:ext>
            </a:extLst>
          </p:cNvPr>
          <p:cNvSpPr txBox="1"/>
          <p:nvPr/>
        </p:nvSpPr>
        <p:spPr>
          <a:xfrm>
            <a:off x="312654" y="1203537"/>
            <a:ext cx="2534668" cy="584775"/>
          </a:xfrm>
          <a:prstGeom prst="rect">
            <a:avLst/>
          </a:prstGeom>
          <a:noFill/>
        </p:spPr>
        <p:txBody>
          <a:bodyPr wrap="none" rtlCol="0">
            <a:spAutoFit/>
          </a:bodyPr>
          <a:lstStyle/>
          <a:p>
            <a:pPr marL="342900" indent="-342900">
              <a:buFont typeface="Arial" panose="020B0604020202020204" pitchFamily="34" charset="0"/>
              <a:buChar char="•"/>
            </a:pPr>
            <a:r>
              <a:rPr lang="en-US" sz="3200" dirty="0"/>
              <a:t>In FY2018:</a:t>
            </a:r>
          </a:p>
        </p:txBody>
      </p:sp>
    </p:spTree>
    <p:extLst>
      <p:ext uri="{BB962C8B-B14F-4D97-AF65-F5344CB8AC3E}">
        <p14:creationId xmlns:p14="http://schemas.microsoft.com/office/powerpoint/2010/main" val="332293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8" y="166687"/>
            <a:ext cx="9144000" cy="1447800"/>
          </a:xfrm>
        </p:spPr>
        <p:txBody>
          <a:bodyPr>
            <a:normAutofit/>
          </a:bodyPr>
          <a:lstStyle/>
          <a:p>
            <a:r>
              <a:rPr lang="en-US" sz="4000" dirty="0"/>
              <a:t>At the Review Meeting</a:t>
            </a:r>
            <a:br>
              <a:rPr lang="en-US" sz="4000" dirty="0"/>
            </a:br>
            <a:r>
              <a:rPr lang="en-US" sz="4000" dirty="0"/>
              <a:t>Continued…</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30</a:t>
            </a:fld>
            <a:endParaRPr lang="en-US" dirty="0"/>
          </a:p>
        </p:txBody>
      </p:sp>
      <p:sp>
        <p:nvSpPr>
          <p:cNvPr id="5" name="Rectangle 4"/>
          <p:cNvSpPr/>
          <p:nvPr/>
        </p:nvSpPr>
        <p:spPr>
          <a:xfrm>
            <a:off x="190501" y="1614487"/>
            <a:ext cx="6065572" cy="4201150"/>
          </a:xfrm>
          <a:prstGeom prst="rect">
            <a:avLst/>
          </a:prstGeom>
        </p:spPr>
        <p:txBody>
          <a:bodyPr wrap="square">
            <a:spAutoFit/>
          </a:bodyPr>
          <a:lstStyle/>
          <a:p>
            <a:pPr marL="685800" lvl="3" indent="-342900">
              <a:spcBef>
                <a:spcPts val="600"/>
              </a:spcBef>
              <a:buClr>
                <a:schemeClr val="tx1"/>
              </a:buClr>
              <a:buSzPct val="88000"/>
              <a:buFont typeface="Arial" panose="020B0604020202020204" pitchFamily="34" charset="0"/>
              <a:buChar char="•"/>
            </a:pPr>
            <a:r>
              <a:rPr lang="en-US" sz="2800" dirty="0"/>
              <a:t>Chair summarizes.</a:t>
            </a:r>
          </a:p>
          <a:p>
            <a:pPr marL="685800" lvl="2" indent="-342900">
              <a:spcBef>
                <a:spcPts val="600"/>
              </a:spcBef>
              <a:buClr>
                <a:schemeClr val="tx1"/>
              </a:buClr>
              <a:buSzPct val="88000"/>
              <a:buFont typeface="Arial" panose="020B0604020202020204" pitchFamily="34" charset="0"/>
              <a:buChar char="•"/>
            </a:pPr>
            <a:r>
              <a:rPr lang="en-US" sz="2800" dirty="0"/>
              <a:t>Assigned reviewers provide final scores (setting range).</a:t>
            </a:r>
          </a:p>
          <a:p>
            <a:pPr marL="685800" lvl="2" indent="-342900">
              <a:spcBef>
                <a:spcPts val="600"/>
              </a:spcBef>
              <a:buClr>
                <a:schemeClr val="tx1"/>
              </a:buClr>
              <a:buSzPct val="88000"/>
              <a:buFont typeface="Arial" panose="020B0604020202020204" pitchFamily="34" charset="0"/>
              <a:buChar char="•"/>
            </a:pPr>
            <a:r>
              <a:rPr lang="en-US" sz="2800" dirty="0"/>
              <a:t>All members provide final scores privately (if voting out of range, rationales are given).</a:t>
            </a:r>
          </a:p>
          <a:p>
            <a:pPr marL="685800" lvl="2" indent="-342900">
              <a:spcBef>
                <a:spcPts val="600"/>
              </a:spcBef>
              <a:buClr>
                <a:schemeClr val="tx1"/>
              </a:buClr>
              <a:buSzPct val="88000"/>
              <a:buFont typeface="Arial" panose="020B0604020202020204" pitchFamily="34" charset="0"/>
              <a:buChar char="•"/>
            </a:pPr>
            <a:r>
              <a:rPr lang="en-US" sz="2800" dirty="0"/>
              <a:t>Non-score-able issues discussed: budget, data sharing plan, foreign applications, etc. </a:t>
            </a:r>
          </a:p>
        </p:txBody>
      </p:sp>
      <p:pic>
        <p:nvPicPr>
          <p:cNvPr id="6" name="Picture 5" descr="Photo of Reviewers discussing grant applications.  Source: NIH/CSR">
            <a:extLst>
              <a:ext uri="{FF2B5EF4-FFF2-40B4-BE49-F238E27FC236}">
                <a16:creationId xmlns:a16="http://schemas.microsoft.com/office/drawing/2014/main" id="{C4489FB6-D50F-425B-AB02-1E2BCB849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876" y="268573"/>
            <a:ext cx="2223623" cy="1484027"/>
          </a:xfrm>
          <a:prstGeom prst="rect">
            <a:avLst/>
          </a:prstGeom>
        </p:spPr>
      </p:pic>
      <p:sp>
        <p:nvSpPr>
          <p:cNvPr id="7" name="TextBox 6">
            <a:extLst>
              <a:ext uri="{FF2B5EF4-FFF2-40B4-BE49-F238E27FC236}">
                <a16:creationId xmlns:a16="http://schemas.microsoft.com/office/drawing/2014/main" id="{6926F61D-F5C7-4681-822F-3642F37CF3B9}"/>
              </a:ext>
            </a:extLst>
          </p:cNvPr>
          <p:cNvSpPr txBox="1"/>
          <p:nvPr/>
        </p:nvSpPr>
        <p:spPr>
          <a:xfrm>
            <a:off x="6463505" y="1788827"/>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30536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Final Impact Scores</a:t>
            </a:r>
          </a:p>
        </p:txBody>
      </p:sp>
      <p:sp>
        <p:nvSpPr>
          <p:cNvPr id="4" name="Rectangle 3"/>
          <p:cNvSpPr/>
          <p:nvPr/>
        </p:nvSpPr>
        <p:spPr>
          <a:xfrm>
            <a:off x="228600" y="1295400"/>
            <a:ext cx="8686800" cy="2923877"/>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Each member votes based on discussion</a:t>
            </a:r>
          </a:p>
          <a:p>
            <a:pPr marL="571500" indent="-228600">
              <a:spcBef>
                <a:spcPts val="300"/>
              </a:spcBef>
              <a:spcAft>
                <a:spcPts val="300"/>
              </a:spcAft>
              <a:buFont typeface="Arial" panose="020B0604020202020204" pitchFamily="34" charset="0"/>
              <a:buChar char="̶"/>
            </a:pPr>
            <a:r>
              <a:rPr lang="en-US" sz="2400" dirty="0"/>
              <a:t>Not just assigned reviewers</a:t>
            </a:r>
          </a:p>
          <a:p>
            <a:pPr marL="365760" indent="-256032">
              <a:spcBef>
                <a:spcPts val="300"/>
              </a:spcBef>
              <a:spcAft>
                <a:spcPts val="300"/>
              </a:spcAft>
              <a:buFont typeface="Arial" panose="020B0604020202020204" pitchFamily="34" charset="0"/>
              <a:buChar char="•"/>
            </a:pPr>
            <a:r>
              <a:rPr lang="en-US" sz="2800" dirty="0"/>
              <a:t>Final Impact Scores range from 10 through 90</a:t>
            </a:r>
          </a:p>
          <a:p>
            <a:pPr marL="365760" indent="-256032">
              <a:spcBef>
                <a:spcPts val="300"/>
              </a:spcBef>
              <a:spcAft>
                <a:spcPts val="300"/>
              </a:spcAft>
              <a:buFont typeface="Arial" panose="020B0604020202020204" pitchFamily="34" charset="0"/>
              <a:buChar char="•"/>
            </a:pPr>
            <a:r>
              <a:rPr lang="en-US" sz="2800" dirty="0"/>
              <a:t>Calculated by averaging all reviewers’ scores and multiplying by 10</a:t>
            </a:r>
          </a:p>
          <a:p>
            <a:pPr marL="365760" indent="-256032">
              <a:spcBef>
                <a:spcPts val="300"/>
              </a:spcBef>
              <a:spcAft>
                <a:spcPts val="300"/>
              </a:spcAft>
              <a:buFont typeface="Arial" panose="020B0604020202020204" pitchFamily="34" charset="0"/>
              <a:buChar char="•"/>
            </a:pPr>
            <a:r>
              <a:rPr lang="en-US" sz="2800" dirty="0" err="1"/>
              <a:t>Percentiled</a:t>
            </a:r>
            <a:r>
              <a:rPr lang="en-US" sz="2800" dirty="0"/>
              <a:t> for some mechanisms</a:t>
            </a:r>
          </a:p>
        </p:txBody>
      </p:sp>
      <p:graphicFrame>
        <p:nvGraphicFramePr>
          <p:cNvPr id="5" name="Diagram 4" descr="The best possible score is 10; the worst possible score is 90;" title="These arrows represent the endpoints of Final Impact Scores"/>
          <p:cNvGraphicFramePr/>
          <p:nvPr>
            <p:extLst>
              <p:ext uri="{D42A27DB-BD31-4B8C-83A1-F6EECF244321}">
                <p14:modId xmlns:p14="http://schemas.microsoft.com/office/powerpoint/2010/main" val="3155657580"/>
              </p:ext>
            </p:extLst>
          </p:nvPr>
        </p:nvGraphicFramePr>
        <p:xfrm>
          <a:off x="2438400" y="5173385"/>
          <a:ext cx="3276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31</a:t>
            </a:fld>
            <a:endParaRPr lang="en-US" dirty="0"/>
          </a:p>
        </p:txBody>
      </p:sp>
    </p:spTree>
    <p:extLst>
      <p:ext uri="{BB962C8B-B14F-4D97-AF65-F5344CB8AC3E}">
        <p14:creationId xmlns:p14="http://schemas.microsoft.com/office/powerpoint/2010/main" val="412717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After the Review</a:t>
            </a:r>
          </a:p>
        </p:txBody>
      </p:sp>
      <p:sp>
        <p:nvSpPr>
          <p:cNvPr id="4" name="Rectangle 3" descr="This hyperlink provides access to the eRA Commons where investigators can look up important information about their applications, including the final summary statement" title="hyper link for eRA Commons"/>
          <p:cNvSpPr/>
          <p:nvPr/>
        </p:nvSpPr>
        <p:spPr>
          <a:xfrm>
            <a:off x="261937" y="1600200"/>
            <a:ext cx="8763000" cy="3877985"/>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eRA Commons (</a:t>
            </a:r>
            <a:r>
              <a:rPr lang="en-US" sz="2800" dirty="0">
                <a:hlinkClick r:id="rId3" tooltip="eRA Commons"/>
              </a:rPr>
              <a:t>https://public.uat.era.nih.gov/commons</a:t>
            </a:r>
            <a:r>
              <a:rPr lang="en-US" sz="2800" dirty="0"/>
              <a:t>)</a:t>
            </a:r>
          </a:p>
          <a:p>
            <a:pPr marL="573088" lvl="2" indent="-231775">
              <a:spcBef>
                <a:spcPts val="300"/>
              </a:spcBef>
              <a:spcAft>
                <a:spcPts val="300"/>
              </a:spcAft>
              <a:buClr>
                <a:schemeClr val="tx1"/>
              </a:buClr>
              <a:buFont typeface="Arial" panose="020B0604020202020204" pitchFamily="34" charset="0"/>
              <a:buChar char="‒"/>
            </a:pPr>
            <a:r>
              <a:rPr lang="en-US" sz="2400" dirty="0">
                <a:solidFill>
                  <a:srgbClr val="000000"/>
                </a:solidFill>
              </a:rPr>
              <a:t> Final Impact Score within 3 days  </a:t>
            </a:r>
          </a:p>
          <a:p>
            <a:pPr marL="573088" lvl="2" indent="-231775">
              <a:spcBef>
                <a:spcPts val="300"/>
              </a:spcBef>
              <a:spcAft>
                <a:spcPts val="300"/>
              </a:spcAft>
              <a:buClr>
                <a:schemeClr val="tx1"/>
              </a:buClr>
              <a:buFont typeface="Arial" panose="020B0604020202020204" pitchFamily="34" charset="0"/>
              <a:buChar char="‒"/>
            </a:pPr>
            <a:r>
              <a:rPr lang="en-US" sz="2400" dirty="0">
                <a:solidFill>
                  <a:srgbClr val="000000"/>
                </a:solidFill>
              </a:rPr>
              <a:t> Summary statement available within 4 – 8 weeks to:</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Funding Institute Program Officer</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PD/PI </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Other NIH Officials </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Advisory Council members </a:t>
            </a:r>
          </a:p>
        </p:txBody>
      </p:sp>
      <p:pic>
        <p:nvPicPr>
          <p:cNvPr id="5" name="Picture 3" descr="This is meant to depict the importance of carefully studying the feedback provided in a smmary statement&#10;&#10;C:\Users\pluded\AppData\Local\Microsoft\Windows\Temporary Internet Files\Content.IE5\W2GB6TLT\dglxasset[1].aspx" title="cartoon of a person using a magnifying glass to read a re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251" y="4267200"/>
            <a:ext cx="2101291" cy="1798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32</a:t>
            </a:fld>
            <a:endParaRPr lang="en-US" dirty="0"/>
          </a:p>
        </p:txBody>
      </p:sp>
    </p:spTree>
    <p:extLst>
      <p:ext uri="{BB962C8B-B14F-4D97-AF65-F5344CB8AC3E}">
        <p14:creationId xmlns:p14="http://schemas.microsoft.com/office/powerpoint/2010/main" val="1061122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ample detailed status screen in eRA Commons"/>
          <p:cNvPicPr>
            <a:picLocks noChangeAspect="1"/>
          </p:cNvPicPr>
          <p:nvPr/>
        </p:nvPicPr>
        <p:blipFill>
          <a:blip r:embed="rId3"/>
          <a:stretch>
            <a:fillRect/>
          </a:stretch>
        </p:blipFill>
        <p:spPr>
          <a:xfrm>
            <a:off x="990600" y="838200"/>
            <a:ext cx="7315200" cy="5850948"/>
          </a:xfrm>
          <a:prstGeom prst="rect">
            <a:avLst/>
          </a:prstGeom>
        </p:spPr>
      </p:pic>
      <p:sp>
        <p:nvSpPr>
          <p:cNvPr id="2" name="Title 1"/>
          <p:cNvSpPr>
            <a:spLocks noGrp="1"/>
          </p:cNvSpPr>
          <p:nvPr>
            <p:ph type="title"/>
          </p:nvPr>
        </p:nvSpPr>
        <p:spPr>
          <a:xfrm>
            <a:off x="76200" y="381000"/>
            <a:ext cx="8915400" cy="838200"/>
          </a:xfrm>
        </p:spPr>
        <p:txBody>
          <a:bodyPr>
            <a:normAutofit fontScale="90000"/>
          </a:bodyPr>
          <a:lstStyle/>
          <a:p>
            <a:r>
              <a:rPr lang="en-US" b="1" kern="0" dirty="0">
                <a:cs typeface="ＭＳ Ｐゴシック"/>
              </a:rPr>
              <a:t/>
            </a:r>
            <a:br>
              <a:rPr lang="en-US" b="1" kern="0" dirty="0">
                <a:cs typeface="ＭＳ Ｐゴシック"/>
              </a:rPr>
            </a:br>
            <a:endParaRPr lang="en-US" dirty="0"/>
          </a:p>
        </p:txBody>
      </p:sp>
      <p:sp>
        <p:nvSpPr>
          <p:cNvPr id="3" name="Slide Number Placeholder 2"/>
          <p:cNvSpPr>
            <a:spLocks noGrp="1"/>
          </p:cNvSpPr>
          <p:nvPr>
            <p:ph type="sldNum" sz="quarter" idx="12"/>
          </p:nvPr>
        </p:nvSpPr>
        <p:spPr>
          <a:xfrm>
            <a:off x="152400" y="6292585"/>
            <a:ext cx="762000" cy="366713"/>
          </a:xfrm>
        </p:spPr>
        <p:txBody>
          <a:bodyPr/>
          <a:lstStyle/>
          <a:p>
            <a:pPr>
              <a:defRPr/>
            </a:pPr>
            <a:fld id="{371CDBCC-57D6-4AF4-91B3-EB8BA5111C2A}" type="slidenum">
              <a:rPr lang="en-US" smtClean="0"/>
              <a:pPr>
                <a:defRPr/>
              </a:pPr>
              <a:t>33</a:t>
            </a:fld>
            <a:endParaRPr lang="en-US" dirty="0"/>
          </a:p>
        </p:txBody>
      </p:sp>
      <p:sp>
        <p:nvSpPr>
          <p:cNvPr id="8" name="Right Arrow 7" title="&quot;&quot;"/>
          <p:cNvSpPr/>
          <p:nvPr/>
        </p:nvSpPr>
        <p:spPr>
          <a:xfrm rot="10800000">
            <a:off x="3810000" y="51816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itle 1"/>
          <p:cNvSpPr txBox="1">
            <a:spLocks/>
          </p:cNvSpPr>
          <p:nvPr/>
        </p:nvSpPr>
        <p:spPr bwMode="auto">
          <a:xfrm>
            <a:off x="152400" y="198702"/>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dirty="0"/>
              <a:t>Check Application Status in the eRA Commons</a:t>
            </a:r>
          </a:p>
        </p:txBody>
      </p:sp>
      <p:sp>
        <p:nvSpPr>
          <p:cNvPr id="20" name="Right Arrow 19" title="&quot;&quot;"/>
          <p:cNvSpPr/>
          <p:nvPr/>
        </p:nvSpPr>
        <p:spPr>
          <a:xfrm rot="10800000">
            <a:off x="3809999" y="29718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46222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Summary Statement</a:t>
            </a:r>
          </a:p>
        </p:txBody>
      </p:sp>
      <p:sp>
        <p:nvSpPr>
          <p:cNvPr id="4" name="Rectangle 3"/>
          <p:cNvSpPr/>
          <p:nvPr/>
        </p:nvSpPr>
        <p:spPr>
          <a:xfrm>
            <a:off x="228600" y="1328747"/>
            <a:ext cx="8763000" cy="479105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 Summary statements contain:</a:t>
            </a:r>
          </a:p>
          <a:p>
            <a:pPr marL="573088" lvl="2" indent="-231775">
              <a:spcBef>
                <a:spcPts val="300"/>
              </a:spcBef>
              <a:spcAft>
                <a:spcPts val="300"/>
              </a:spcAft>
              <a:buFont typeface="Arial" panose="020B0604020202020204" pitchFamily="34" charset="0"/>
              <a:buChar char="‒"/>
            </a:pPr>
            <a:r>
              <a:rPr lang="en-US" sz="2400" dirty="0"/>
              <a:t>Reviewer critiques</a:t>
            </a:r>
          </a:p>
          <a:p>
            <a:pPr marL="573088" lvl="2" indent="-231775">
              <a:spcBef>
                <a:spcPts val="300"/>
              </a:spcBef>
              <a:spcAft>
                <a:spcPts val="300"/>
              </a:spcAft>
              <a:buFont typeface="Arial" panose="020B0604020202020204" pitchFamily="34" charset="0"/>
              <a:buChar char="‒"/>
            </a:pPr>
            <a:r>
              <a:rPr lang="en-US" sz="2400" dirty="0"/>
              <a:t>Criterion scores  </a:t>
            </a:r>
            <a:endParaRPr lang="en-US" sz="2800" dirty="0">
              <a:solidFill>
                <a:srgbClr val="000000"/>
              </a:solidFill>
            </a:endParaRPr>
          </a:p>
          <a:p>
            <a:pPr marL="341313" indent="-230188">
              <a:spcBef>
                <a:spcPts val="675"/>
              </a:spcBef>
              <a:buClr>
                <a:schemeClr val="tx1"/>
              </a:buClr>
              <a:buFont typeface="Arial" charset="0"/>
              <a:buChar char="•"/>
            </a:pPr>
            <a:r>
              <a:rPr lang="en-US" sz="2800" dirty="0"/>
              <a:t>First page</a:t>
            </a:r>
          </a:p>
          <a:p>
            <a:pPr marL="573088" lvl="1" indent="-231775">
              <a:spcBef>
                <a:spcPts val="675"/>
              </a:spcBef>
              <a:buFont typeface="Arial" charset="0"/>
              <a:buChar char="–"/>
            </a:pPr>
            <a:r>
              <a:rPr lang="en-US" sz="2400" b="1" dirty="0">
                <a:solidFill>
                  <a:srgbClr val="000000"/>
                </a:solidFill>
              </a:rPr>
              <a:t> </a:t>
            </a:r>
            <a:r>
              <a:rPr lang="en-US" sz="2400" dirty="0">
                <a:solidFill>
                  <a:srgbClr val="000000"/>
                </a:solidFill>
              </a:rPr>
              <a:t>NIH Program Official (upper left corner)</a:t>
            </a:r>
          </a:p>
          <a:p>
            <a:pPr marL="573088" lvl="1" indent="-231775">
              <a:spcBef>
                <a:spcPts val="675"/>
              </a:spcBef>
              <a:buFont typeface="Arial" charset="0"/>
              <a:buChar char="–"/>
            </a:pPr>
            <a:r>
              <a:rPr lang="en-US" sz="2400" dirty="0">
                <a:solidFill>
                  <a:srgbClr val="000000"/>
                </a:solidFill>
              </a:rPr>
              <a:t> Final Impact Score or other designation</a:t>
            </a:r>
          </a:p>
          <a:p>
            <a:pPr marL="573088" lvl="1" indent="-231775">
              <a:spcBef>
                <a:spcPts val="675"/>
              </a:spcBef>
              <a:buFont typeface="Arial" charset="0"/>
              <a:buChar char="–"/>
            </a:pPr>
            <a:r>
              <a:rPr lang="en-US" sz="2400" dirty="0">
                <a:solidFill>
                  <a:srgbClr val="000000"/>
                </a:solidFill>
              </a:rPr>
              <a:t> Percentile (if applicable)</a:t>
            </a:r>
          </a:p>
          <a:p>
            <a:pPr marL="573088" lvl="1" indent="-231775">
              <a:spcBef>
                <a:spcPts val="675"/>
              </a:spcBef>
              <a:buFont typeface="Arial" charset="0"/>
              <a:buChar char="–"/>
            </a:pPr>
            <a:r>
              <a:rPr lang="en-US" sz="2400" dirty="0">
                <a:solidFill>
                  <a:srgbClr val="000000"/>
                </a:solidFill>
              </a:rPr>
              <a:t> Codes (human subjects, vertebrate animals, inclusion)</a:t>
            </a:r>
          </a:p>
          <a:p>
            <a:pPr marL="573088" lvl="1" indent="-231775">
              <a:spcBef>
                <a:spcPts val="675"/>
              </a:spcBef>
              <a:buFont typeface="Arial" panose="020B0604020202020204" pitchFamily="34" charset="0"/>
              <a:buChar char="–"/>
            </a:pPr>
            <a:r>
              <a:rPr lang="en-US" sz="2400" dirty="0"/>
              <a:t> Budget request</a:t>
            </a:r>
          </a:p>
          <a:p>
            <a:pPr>
              <a:spcBef>
                <a:spcPts val="675"/>
              </a:spcBef>
              <a:buClr>
                <a:schemeClr val="tx1"/>
              </a:buClr>
              <a:buFont typeface="Arial" charset="0"/>
              <a:buChar char="•"/>
            </a:pPr>
            <a:r>
              <a:rPr lang="en-US" sz="2800" dirty="0"/>
              <a:t> A favorable score does not guarantee funding!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34</a:t>
            </a:fld>
            <a:endParaRPr lang="en-US" dirty="0"/>
          </a:p>
        </p:txBody>
      </p:sp>
    </p:spTree>
    <p:extLst>
      <p:ext uri="{BB962C8B-B14F-4D97-AF65-F5344CB8AC3E}">
        <p14:creationId xmlns:p14="http://schemas.microsoft.com/office/powerpoint/2010/main" val="254383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hoto of a female SRO working at her desk.  Source: NIH/CSR">
            <a:extLst>
              <a:ext uri="{FF2B5EF4-FFF2-40B4-BE49-F238E27FC236}">
                <a16:creationId xmlns:a16="http://schemas.microsoft.com/office/drawing/2014/main" id="{F780FA94-3302-4D01-945B-1574EB347D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50" b="10000"/>
          <a:stretch/>
        </p:blipFill>
        <p:spPr>
          <a:xfrm>
            <a:off x="0" y="609600"/>
            <a:ext cx="9144000" cy="5486400"/>
          </a:xfrm>
          <a:prstGeom prst="rect">
            <a:avLst/>
          </a:prstGeom>
        </p:spPr>
      </p:pic>
      <p:sp>
        <p:nvSpPr>
          <p:cNvPr id="54274" name="Rectangle 2"/>
          <p:cNvSpPr>
            <a:spLocks noGrp="1" noChangeArrowheads="1"/>
          </p:cNvSpPr>
          <p:nvPr>
            <p:ph type="title"/>
          </p:nvPr>
        </p:nvSpPr>
        <p:spPr>
          <a:xfrm>
            <a:off x="-5864" y="0"/>
            <a:ext cx="9142325"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r>
              <a:rPr lang="en-US" sz="2600" b="1" dirty="0">
                <a:solidFill>
                  <a:srgbClr val="002774"/>
                </a:solidFill>
              </a:rPr>
              <a:t> After review: the Summary Statement</a:t>
            </a:r>
          </a:p>
        </p:txBody>
      </p:sp>
      <p:sp>
        <p:nvSpPr>
          <p:cNvPr id="4" name="Rectangle 3">
            <a:extLst>
              <a:ext uri="{FF2B5EF4-FFF2-40B4-BE49-F238E27FC236}">
                <a16:creationId xmlns:a16="http://schemas.microsoft.com/office/drawing/2014/main" id="{514081D8-2912-4ABE-9131-5125EB5966FB}"/>
              </a:ext>
              <a:ext uri="{C183D7F6-B498-43B3-948B-1728B52AA6E4}">
                <adec:decorative xmlns:adec="http://schemas.microsoft.com/office/drawing/2017/decorative" xmlns="" val="1"/>
              </a:ext>
            </a:extLst>
          </p:cNvPr>
          <p:cNvSpPr/>
          <p:nvPr/>
        </p:nvSpPr>
        <p:spPr>
          <a:xfrm>
            <a:off x="-5864" y="996463"/>
            <a:ext cx="9149864" cy="513669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A photo of the first page of an NIH summary statement with arrows and text boxes that show the program officer is identified in the top lefhand corner, the Impact/Priority Score with a range of 10-90 is presented in the middle of the summary statement while the percentile is provided in whole number below it. At the bottom left of the first page is where a summary statement will not if the application is an early stage investigator.">
            <a:extLst>
              <a:ext uri="{FF2B5EF4-FFF2-40B4-BE49-F238E27FC236}">
                <a16:creationId xmlns:a16="http://schemas.microsoft.com/office/drawing/2014/main" id="{0C1B1A5A-F493-4B6B-9F5D-477010739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88" y="846138"/>
            <a:ext cx="7413625"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5406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39201" cy="838200"/>
          </a:xfrm>
        </p:spPr>
        <p:txBody>
          <a:bodyPr>
            <a:normAutofit/>
          </a:bodyPr>
          <a:lstStyle/>
          <a:p>
            <a:r>
              <a:rPr lang="en-US" sz="4000" dirty="0"/>
              <a:t>Summary Statement - continued</a:t>
            </a:r>
          </a:p>
        </p:txBody>
      </p:sp>
      <p:sp>
        <p:nvSpPr>
          <p:cNvPr id="4" name="Rectangle 3"/>
          <p:cNvSpPr/>
          <p:nvPr/>
        </p:nvSpPr>
        <p:spPr>
          <a:xfrm>
            <a:off x="152400" y="1447800"/>
            <a:ext cx="8763000" cy="3200876"/>
          </a:xfrm>
          <a:prstGeom prst="rect">
            <a:avLst/>
          </a:prstGeom>
        </p:spPr>
        <p:txBody>
          <a:bodyPr wrap="square">
            <a:spAutoFit/>
          </a:bodyPr>
          <a:lstStyle/>
          <a:p>
            <a:pPr marL="365760" indent="-256032">
              <a:spcBef>
                <a:spcPts val="300"/>
              </a:spcBef>
              <a:spcAft>
                <a:spcPts val="300"/>
              </a:spcAft>
              <a:buClr>
                <a:schemeClr val="tx1"/>
              </a:buClr>
              <a:buFont typeface="Arial" charset="0"/>
              <a:buChar char="•"/>
            </a:pPr>
            <a:r>
              <a:rPr lang="en-US" sz="2800" dirty="0"/>
              <a:t> Subsequent Pages</a:t>
            </a:r>
          </a:p>
          <a:p>
            <a:pPr marL="573088" lvl="5" indent="-231775">
              <a:spcBef>
                <a:spcPts val="300"/>
              </a:spcBef>
              <a:spcAft>
                <a:spcPts val="300"/>
              </a:spcAft>
              <a:buFont typeface="Arial" charset="0"/>
              <a:buChar char="–"/>
            </a:pPr>
            <a:r>
              <a:rPr lang="en-US" sz="2400" dirty="0" err="1"/>
              <a:t>Resum</a:t>
            </a:r>
            <a:r>
              <a:rPr lang="en-US" sz="2400" dirty="0" err="1">
                <a:cs typeface="Arial" charset="0"/>
              </a:rPr>
              <a:t>é</a:t>
            </a:r>
            <a:r>
              <a:rPr lang="en-US" sz="2400" dirty="0">
                <a:cs typeface="Arial" charset="0"/>
              </a:rPr>
              <a:t> and Summary of Discussion (if discussed)</a:t>
            </a:r>
          </a:p>
          <a:p>
            <a:pPr marL="573088" lvl="5" indent="-231775">
              <a:spcBef>
                <a:spcPts val="300"/>
              </a:spcBef>
              <a:spcAft>
                <a:spcPts val="300"/>
              </a:spcAft>
              <a:buFont typeface="Arial" charset="0"/>
              <a:buChar char="–"/>
            </a:pPr>
            <a:r>
              <a:rPr lang="en-US" sz="2400" dirty="0"/>
              <a:t>Description (provided by applicant)</a:t>
            </a:r>
          </a:p>
          <a:p>
            <a:pPr marL="573088" lvl="5" indent="-231775">
              <a:spcBef>
                <a:spcPts val="300"/>
              </a:spcBef>
              <a:spcAft>
                <a:spcPts val="300"/>
              </a:spcAft>
              <a:buFont typeface="Arial" charset="0"/>
              <a:buChar char="–"/>
            </a:pPr>
            <a:r>
              <a:rPr lang="en-US" sz="2400" dirty="0">
                <a:cs typeface="Arial" charset="0"/>
              </a:rPr>
              <a:t>Criterion scores from assigned reviewers </a:t>
            </a:r>
          </a:p>
          <a:p>
            <a:pPr marL="573088" lvl="5" indent="-231775">
              <a:spcBef>
                <a:spcPts val="300"/>
              </a:spcBef>
              <a:spcAft>
                <a:spcPts val="300"/>
              </a:spcAft>
              <a:buFont typeface="Arial" charset="0"/>
              <a:buChar char="–"/>
            </a:pPr>
            <a:r>
              <a:rPr lang="en-US" sz="2400" dirty="0">
                <a:cs typeface="Arial" charset="0"/>
              </a:rPr>
              <a:t>Reviewer critiques – essentially unedited</a:t>
            </a:r>
          </a:p>
          <a:p>
            <a:pPr marL="573088" lvl="5" indent="-231775">
              <a:spcBef>
                <a:spcPts val="300"/>
              </a:spcBef>
              <a:spcAft>
                <a:spcPts val="300"/>
              </a:spcAft>
              <a:buFont typeface="Arial" charset="0"/>
              <a:buChar char="–"/>
            </a:pPr>
            <a:r>
              <a:rPr lang="en-US" sz="2400" dirty="0">
                <a:cs typeface="Arial" charset="0"/>
              </a:rPr>
              <a:t>Administrative Notes</a:t>
            </a:r>
          </a:p>
          <a:p>
            <a:pPr marL="573088" lvl="5" indent="-231775">
              <a:spcBef>
                <a:spcPts val="300"/>
              </a:spcBef>
              <a:spcAft>
                <a:spcPts val="300"/>
              </a:spcAft>
              <a:buFont typeface="Arial" charset="0"/>
              <a:buChar char="–"/>
            </a:pPr>
            <a:r>
              <a:rPr lang="en-US" sz="2400" dirty="0">
                <a:cs typeface="Arial" charset="0"/>
              </a:rPr>
              <a:t>Meeting roster</a:t>
            </a:r>
            <a:endParaRPr lang="en-US" sz="2400" dirty="0"/>
          </a:p>
        </p:txBody>
      </p:sp>
      <p:pic>
        <p:nvPicPr>
          <p:cNvPr id="5" name="Picture 4" descr="This image is meant to depict the importance of carefully studying the summary statement once it is available" title="Picture of a document being held up over a laptop compu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5503" y="4244413"/>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36</a:t>
            </a:fld>
            <a:endParaRPr lang="en-US" dirty="0"/>
          </a:p>
        </p:txBody>
      </p:sp>
      <p:sp>
        <p:nvSpPr>
          <p:cNvPr id="6" name="TextBox 5">
            <a:extLst>
              <a:ext uri="{FF2B5EF4-FFF2-40B4-BE49-F238E27FC236}">
                <a16:creationId xmlns:a16="http://schemas.microsoft.com/office/drawing/2014/main" id="{D20D7D83-ED73-491F-9A1E-F418649237E3}"/>
              </a:ext>
            </a:extLst>
          </p:cNvPr>
          <p:cNvSpPr txBox="1"/>
          <p:nvPr/>
        </p:nvSpPr>
        <p:spPr>
          <a:xfrm>
            <a:off x="2922631" y="5257800"/>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9648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After the Review Meeting</a:t>
            </a:r>
          </a:p>
        </p:txBody>
      </p:sp>
      <p:sp>
        <p:nvSpPr>
          <p:cNvPr id="4" name="Rectangle 3"/>
          <p:cNvSpPr/>
          <p:nvPr/>
        </p:nvSpPr>
        <p:spPr>
          <a:xfrm>
            <a:off x="152400" y="1219200"/>
            <a:ext cx="8763000" cy="4031873"/>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a:t>Your point of contact is the assigned NIH </a:t>
            </a:r>
          </a:p>
          <a:p>
            <a:pPr marL="365760" lvl="1" indent="-256032">
              <a:spcBef>
                <a:spcPts val="300"/>
              </a:spcBef>
              <a:spcAft>
                <a:spcPts val="300"/>
              </a:spcAft>
              <a:buClr>
                <a:schemeClr val="tx1"/>
              </a:buClr>
            </a:pPr>
            <a:r>
              <a:rPr lang="en-US" sz="2800" dirty="0"/>
              <a:t>   Program Official. </a:t>
            </a:r>
          </a:p>
          <a:p>
            <a:pPr marL="342900" lvl="1" indent="-233363">
              <a:spcBef>
                <a:spcPts val="300"/>
              </a:spcBef>
              <a:spcAft>
                <a:spcPts val="300"/>
              </a:spcAft>
              <a:buClr>
                <a:schemeClr val="tx1"/>
              </a:buClr>
              <a:buFont typeface="Arial" panose="020B0604020202020204" pitchFamily="34" charset="0"/>
              <a:buChar char="•"/>
            </a:pPr>
            <a:r>
              <a:rPr lang="en-US" sz="2800" dirty="0"/>
              <a:t>You may need to:</a:t>
            </a:r>
          </a:p>
          <a:p>
            <a:pPr marL="573088" lvl="3" indent="-231775">
              <a:spcBef>
                <a:spcPts val="300"/>
              </a:spcBef>
              <a:spcAft>
                <a:spcPts val="300"/>
              </a:spcAft>
              <a:buClr>
                <a:schemeClr val="tx1"/>
              </a:buClr>
              <a:buFont typeface="Arial" panose="020B0604020202020204" pitchFamily="34" charset="0"/>
              <a:buChar char="‒"/>
            </a:pPr>
            <a:r>
              <a:rPr lang="en-US" sz="2400" dirty="0"/>
              <a:t>Submit Just-in-Time (JIT) information </a:t>
            </a:r>
          </a:p>
          <a:p>
            <a:pPr marL="573088" lvl="3" indent="-231775">
              <a:spcBef>
                <a:spcPts val="300"/>
              </a:spcBef>
              <a:spcAft>
                <a:spcPts val="300"/>
              </a:spcAft>
              <a:buClr>
                <a:schemeClr val="tx1"/>
              </a:buClr>
              <a:buFont typeface="Arial" panose="020B0604020202020204" pitchFamily="34" charset="0"/>
              <a:buChar char="‒"/>
            </a:pPr>
            <a:r>
              <a:rPr lang="en-US" sz="2400" dirty="0"/>
              <a:t>Resolve human subject, vertebrate animal, inclusion codes</a:t>
            </a:r>
          </a:p>
          <a:p>
            <a:pPr marL="573088" lvl="2" indent="-231775">
              <a:spcBef>
                <a:spcPts val="300"/>
              </a:spcBef>
              <a:spcAft>
                <a:spcPts val="300"/>
              </a:spcAft>
              <a:buClr>
                <a:schemeClr val="tx1"/>
              </a:buClr>
              <a:buFont typeface="Arial" panose="020B0604020202020204" pitchFamily="34" charset="0"/>
              <a:buChar char="‒"/>
            </a:pPr>
            <a:r>
              <a:rPr lang="en-US" sz="2400" dirty="0"/>
              <a:t>Consider your options:</a:t>
            </a:r>
          </a:p>
          <a:p>
            <a:pPr marL="800100" lvl="5" indent="-227013">
              <a:spcBef>
                <a:spcPts val="300"/>
              </a:spcBef>
              <a:spcAft>
                <a:spcPts val="300"/>
              </a:spcAft>
              <a:buFont typeface="Wingdings" panose="05000000000000000000" pitchFamily="2" charset="2"/>
              <a:buChar char="§"/>
            </a:pPr>
            <a:r>
              <a:rPr lang="en-US" sz="2000" dirty="0"/>
              <a:t> Submit a new application </a:t>
            </a:r>
          </a:p>
          <a:p>
            <a:pPr marL="800100" lvl="5" indent="-227013">
              <a:spcBef>
                <a:spcPts val="300"/>
              </a:spcBef>
              <a:spcAft>
                <a:spcPts val="300"/>
              </a:spcAft>
              <a:buFont typeface="Wingdings" panose="05000000000000000000" pitchFamily="2" charset="2"/>
              <a:buChar char="§"/>
            </a:pPr>
            <a:r>
              <a:rPr lang="en-US" sz="2000" dirty="0"/>
              <a:t> Revise and resubmit your application</a:t>
            </a:r>
          </a:p>
          <a:p>
            <a:pPr marL="800100" lvl="5" indent="-227013">
              <a:spcBef>
                <a:spcPts val="300"/>
              </a:spcBef>
              <a:spcAft>
                <a:spcPts val="300"/>
              </a:spcAft>
              <a:buFont typeface="Wingdings" panose="05000000000000000000" pitchFamily="2" charset="2"/>
              <a:buChar char="§"/>
            </a:pPr>
            <a:r>
              <a:rPr lang="en-US" sz="2000" dirty="0"/>
              <a:t> Appeal the review outcome (</a:t>
            </a:r>
            <a:r>
              <a:rPr lang="en-US" sz="2000" dirty="0">
                <a:hlinkClick r:id="rId3"/>
              </a:rPr>
              <a:t>NOT-OD-11-064</a:t>
            </a:r>
            <a:r>
              <a:rPr lang="en-US" sz="2000" dirty="0"/>
              <a:t>)</a:t>
            </a:r>
          </a:p>
        </p:txBody>
      </p:sp>
      <p:pic>
        <p:nvPicPr>
          <p:cNvPr id="5" name="Picture 13" descr="This picture is meant to depict the decisions an investigator must make in evaluating the outcome of the NIH peer review process&#10;&#10;C:\Documents and Settings\ameros\Local Settings\Temporary Internet Files\Content.IE5\UFYPVEGQ\MP900431239[1].jpg" title="Picture of pensive face"/>
          <p:cNvPicPr>
            <a:picLocks noChangeAspect="1" noChangeArrowheads="1"/>
          </p:cNvPicPr>
          <p:nvPr/>
        </p:nvPicPr>
        <p:blipFill>
          <a:blip r:embed="rId4" cstate="print"/>
          <a:srcRect/>
          <a:stretch>
            <a:fillRect/>
          </a:stretch>
        </p:blipFill>
        <p:spPr bwMode="auto">
          <a:xfrm>
            <a:off x="7224712" y="304800"/>
            <a:ext cx="1676400" cy="167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37</a:t>
            </a:fld>
            <a:endParaRPr lang="en-US" dirty="0"/>
          </a:p>
        </p:txBody>
      </p:sp>
    </p:spTree>
    <p:extLst>
      <p:ext uri="{BB962C8B-B14F-4D97-AF65-F5344CB8AC3E}">
        <p14:creationId xmlns:p14="http://schemas.microsoft.com/office/powerpoint/2010/main" val="4023967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2 of NIH Peer Review: Councils</a:t>
            </a:r>
          </a:p>
        </p:txBody>
      </p:sp>
      <p:sp>
        <p:nvSpPr>
          <p:cNvPr id="5" name="Rectangle 7"/>
          <p:cNvSpPr txBox="1">
            <a:spLocks noChangeArrowheads="1"/>
          </p:cNvSpPr>
          <p:nvPr/>
        </p:nvSpPr>
        <p:spPr>
          <a:xfrm>
            <a:off x="304800" y="1093787"/>
            <a:ext cx="8648700" cy="1725613"/>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10000"/>
              </a:lnSpc>
              <a:spcAft>
                <a:spcPts val="300"/>
              </a:spcAft>
              <a:buClr>
                <a:schemeClr val="tx1"/>
              </a:buClr>
              <a:buFont typeface="Arial" panose="020B0604020202020204" pitchFamily="34" charset="0"/>
              <a:buChar char="•"/>
              <a:defRPr/>
            </a:pPr>
            <a:r>
              <a:rPr lang="en-US" dirty="0"/>
              <a:t>Key Decisions:</a:t>
            </a:r>
          </a:p>
          <a:p>
            <a:pPr marL="630873" lvl="2" indent="-256032" eaLnBrk="1" hangingPunct="1">
              <a:spcAft>
                <a:spcPts val="300"/>
              </a:spcAft>
              <a:buClr>
                <a:schemeClr val="tx1"/>
              </a:buClr>
              <a:buFont typeface="Arial" panose="020B0604020202020204" pitchFamily="34" charset="0"/>
              <a:buChar char="‒"/>
              <a:defRPr/>
            </a:pPr>
            <a:r>
              <a:rPr lang="en-US" dirty="0">
                <a:solidFill>
                  <a:schemeClr val="tx1"/>
                </a:solidFill>
              </a:rPr>
              <a:t>Funding recommendations</a:t>
            </a:r>
          </a:p>
          <a:p>
            <a:pPr marL="630873" lvl="2" indent="-256032" eaLnBrk="1" hangingPunct="1">
              <a:spcAft>
                <a:spcPts val="300"/>
              </a:spcAft>
              <a:buClr>
                <a:schemeClr val="tx1"/>
              </a:buClr>
              <a:buFont typeface="Arial" panose="020B0604020202020204" pitchFamily="34" charset="0"/>
              <a:buChar char="‒"/>
              <a:defRPr/>
            </a:pPr>
            <a:r>
              <a:rPr lang="en-US" dirty="0">
                <a:solidFill>
                  <a:schemeClr val="tx1"/>
                </a:solidFill>
              </a:rPr>
              <a:t>Program priority</a:t>
            </a:r>
          </a:p>
        </p:txBody>
      </p:sp>
      <p:sp>
        <p:nvSpPr>
          <p:cNvPr id="9" name="Right Arrow 8" descr="This is intended to depict a grant application being submitted to NIH" title="The first arrow represents a grant application"/>
          <p:cNvSpPr/>
          <p:nvPr/>
        </p:nvSpPr>
        <p:spPr>
          <a:xfrm>
            <a:off x="381000" y="4024415"/>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37444" y="4327726"/>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1142967719"/>
              </p:ext>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descr="The red box highlights the Division of Receipt and Referral (DRR) that is the main focus of this slide" title="Red Box"/>
          <p:cNvSpPr/>
          <p:nvPr/>
        </p:nvSpPr>
        <p:spPr>
          <a:xfrm>
            <a:off x="6477000" y="3786085"/>
            <a:ext cx="14859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38</a:t>
            </a:fld>
            <a:endParaRPr lang="en-US" dirty="0"/>
          </a:p>
        </p:txBody>
      </p:sp>
    </p:spTree>
    <p:extLst>
      <p:ext uri="{BB962C8B-B14F-4D97-AF65-F5344CB8AC3E}">
        <p14:creationId xmlns:p14="http://schemas.microsoft.com/office/powerpoint/2010/main" val="870991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13800" cy="838200"/>
          </a:xfrm>
        </p:spPr>
        <p:txBody>
          <a:bodyPr>
            <a:normAutofit fontScale="90000"/>
          </a:bodyPr>
          <a:lstStyle/>
          <a:p>
            <a:r>
              <a:rPr lang="en-US" sz="4400" dirty="0"/>
              <a:t>National Advisory Councils</a:t>
            </a:r>
            <a:r>
              <a:rPr lang="en-US" dirty="0"/>
              <a:t/>
            </a:r>
            <a:br>
              <a:rPr lang="en-US" dirty="0"/>
            </a:br>
            <a:endParaRPr lang="en-US" dirty="0"/>
          </a:p>
        </p:txBody>
      </p:sp>
      <p:sp>
        <p:nvSpPr>
          <p:cNvPr id="4" name="Rectangle 3"/>
          <p:cNvSpPr/>
          <p:nvPr/>
        </p:nvSpPr>
        <p:spPr>
          <a:xfrm>
            <a:off x="152400" y="1143000"/>
            <a:ext cx="8763000" cy="3908762"/>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a:t>Broad and diverse membership</a:t>
            </a:r>
          </a:p>
          <a:p>
            <a:pPr marL="1030288" lvl="7" indent="-231775">
              <a:spcBef>
                <a:spcPts val="300"/>
              </a:spcBef>
              <a:spcAft>
                <a:spcPts val="300"/>
              </a:spcAft>
              <a:buFont typeface="Arial" panose="020B0604020202020204" pitchFamily="34" charset="0"/>
              <a:buChar char="̶"/>
            </a:pPr>
            <a:r>
              <a:rPr lang="en-US" sz="2400" dirty="0"/>
              <a:t>Basic/research scientists</a:t>
            </a:r>
          </a:p>
          <a:p>
            <a:pPr marL="1030288" lvl="7" indent="-231775">
              <a:spcBef>
                <a:spcPts val="300"/>
              </a:spcBef>
              <a:spcAft>
                <a:spcPts val="300"/>
              </a:spcAft>
              <a:buFont typeface="Arial" panose="020B0604020202020204" pitchFamily="34" charset="0"/>
              <a:buChar char="̶"/>
            </a:pPr>
            <a:r>
              <a:rPr lang="en-US" sz="2400" dirty="0"/>
              <a:t>Clinician scientists</a:t>
            </a:r>
          </a:p>
          <a:p>
            <a:pPr marL="1030288" lvl="7" indent="-231775">
              <a:spcBef>
                <a:spcPts val="300"/>
              </a:spcBef>
              <a:spcAft>
                <a:spcPts val="300"/>
              </a:spcAft>
              <a:buFont typeface="Arial" panose="020B0604020202020204" pitchFamily="34" charset="0"/>
              <a:buChar char="̶"/>
            </a:pPr>
            <a:r>
              <a:rPr lang="en-US" sz="2400" dirty="0"/>
              <a:t>“Public” members</a:t>
            </a:r>
          </a:p>
          <a:p>
            <a:pPr marL="365760" lvl="1" indent="-256032">
              <a:spcBef>
                <a:spcPts val="300"/>
              </a:spcBef>
              <a:spcAft>
                <a:spcPts val="300"/>
              </a:spcAft>
              <a:buFont typeface="Arial" panose="020B0604020202020204" pitchFamily="34" charset="0"/>
              <a:buChar char="•"/>
            </a:pPr>
            <a:r>
              <a:rPr lang="en-US" sz="2800" dirty="0"/>
              <a:t>Awards cannot be made without Council approval</a:t>
            </a:r>
          </a:p>
          <a:p>
            <a:pPr marL="365760" lvl="1" indent="-256032">
              <a:spcBef>
                <a:spcPts val="300"/>
              </a:spcBef>
              <a:spcAft>
                <a:spcPts val="300"/>
              </a:spcAft>
              <a:buFont typeface="Arial" panose="020B0604020202020204" pitchFamily="34" charset="0"/>
              <a:buChar char="•"/>
            </a:pPr>
            <a:r>
              <a:rPr lang="en-US" sz="2800" dirty="0"/>
              <a:t>Council procedures vary across IC’s</a:t>
            </a:r>
          </a:p>
          <a:p>
            <a:pPr marL="365760" lvl="1" indent="-256032">
              <a:spcBef>
                <a:spcPts val="300"/>
              </a:spcBef>
              <a:spcAft>
                <a:spcPts val="300"/>
              </a:spcAft>
              <a:buFont typeface="Arial" panose="020B0604020202020204" pitchFamily="34" charset="0"/>
              <a:buChar char="•"/>
            </a:pPr>
            <a:r>
              <a:rPr lang="en-US" sz="2800" dirty="0"/>
              <a:t>Council is chaired by Institute Director, advised by IC extramural research staff</a:t>
            </a:r>
          </a:p>
        </p:txBody>
      </p:sp>
      <p:pic>
        <p:nvPicPr>
          <p:cNvPr id="5" name="Picture 2" descr="This is meant to convey the stature of the Advisory Council members who provide guidance to IC Directors regarding funding decisions&#10;&#10;&#10;C:\Documents and Settings\ameros\Local Settings\Temporary Internet Files\Content.IE5\LS64DSTK\MP900433139[1].jpg" title="Picture of silhoutte figures in front of a global map"/>
          <p:cNvPicPr>
            <a:picLocks noChangeAspect="1" noChangeArrowheads="1"/>
          </p:cNvPicPr>
          <p:nvPr/>
        </p:nvPicPr>
        <p:blipFill>
          <a:blip r:embed="rId3" cstate="print"/>
          <a:srcRect/>
          <a:stretch>
            <a:fillRect/>
          </a:stretch>
        </p:blipFill>
        <p:spPr bwMode="auto">
          <a:xfrm>
            <a:off x="6324600" y="1219200"/>
            <a:ext cx="2295602" cy="1353312"/>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39</a:t>
            </a:fld>
            <a:endParaRPr lang="en-US" dirty="0"/>
          </a:p>
        </p:txBody>
      </p:sp>
    </p:spTree>
    <p:extLst>
      <p:ext uri="{BB962C8B-B14F-4D97-AF65-F5344CB8AC3E}">
        <p14:creationId xmlns:p14="http://schemas.microsoft.com/office/powerpoint/2010/main" val="181699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lstStyle/>
          <a:p>
            <a:r>
              <a:rPr lang="en-US" dirty="0"/>
              <a:t>Division of Receipt and Referral (DRR)</a:t>
            </a:r>
          </a:p>
        </p:txBody>
      </p:sp>
      <p:sp>
        <p:nvSpPr>
          <p:cNvPr id="5" name="Rectangle 7"/>
          <p:cNvSpPr txBox="1">
            <a:spLocks noChangeArrowheads="1"/>
          </p:cNvSpPr>
          <p:nvPr/>
        </p:nvSpPr>
        <p:spPr>
          <a:xfrm>
            <a:off x="304800" y="1093787"/>
            <a:ext cx="8382000" cy="2106613"/>
          </a:xfrm>
          <a:prstGeom prst="rect">
            <a:avLst/>
          </a:prstGeom>
          <a:solidFill>
            <a:schemeClr val="bg1"/>
          </a:solidFill>
          <a:ln w="28575"/>
        </p:spPr>
        <p:txBody>
          <a:bodyPr>
            <a:normAutofit fontScale="92500" lnSpcReduction="1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eaLnBrk="1" hangingPunct="1">
              <a:lnSpc>
                <a:spcPct val="120000"/>
              </a:lnSpc>
              <a:spcAft>
                <a:spcPts val="300"/>
              </a:spcAft>
              <a:buClr>
                <a:schemeClr val="tx1"/>
              </a:buClr>
              <a:defRPr/>
            </a:pPr>
            <a:r>
              <a:rPr lang="en-US" sz="3000" dirty="0"/>
              <a:t>Key decisions</a:t>
            </a: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Policy compliance (format, timeliness, etc.)</a:t>
            </a: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Assignment to Institute(s) for funding consideration</a:t>
            </a:r>
            <a:endParaRPr lang="en-US" sz="4000" dirty="0">
              <a:solidFill>
                <a:schemeClr val="tx1"/>
              </a:solidFill>
            </a:endParaRP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Assignment to study section for initial peer review</a:t>
            </a: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4354608"/>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08019" y="3937000"/>
            <a:ext cx="1000125" cy="1143000"/>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sp>
        <p:nvSpPr>
          <p:cNvPr id="13" name="Rectangle 12" descr="The red box highlights the Division of Receipt and Referral (DRR) that is the main focus of this slide" title="Red Box"/>
          <p:cNvSpPr/>
          <p:nvPr/>
        </p:nvSpPr>
        <p:spPr>
          <a:xfrm>
            <a:off x="1370541" y="3784601"/>
            <a:ext cx="1228724"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1555439209"/>
              </p:ext>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Tree>
    <p:extLst>
      <p:ext uri="{BB962C8B-B14F-4D97-AF65-F5344CB8AC3E}">
        <p14:creationId xmlns:p14="http://schemas.microsoft.com/office/powerpoint/2010/main" val="289851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54533" cy="838200"/>
          </a:xfrm>
        </p:spPr>
        <p:txBody>
          <a:bodyPr>
            <a:normAutofit/>
          </a:bodyPr>
          <a:lstStyle/>
          <a:p>
            <a:r>
              <a:rPr lang="en-US" sz="4000" dirty="0"/>
              <a:t>National Advisory Councils</a:t>
            </a:r>
          </a:p>
        </p:txBody>
      </p:sp>
      <p:sp>
        <p:nvSpPr>
          <p:cNvPr id="4" name="Rectangle 3"/>
          <p:cNvSpPr/>
          <p:nvPr/>
        </p:nvSpPr>
        <p:spPr>
          <a:xfrm>
            <a:off x="210607" y="1066800"/>
            <a:ext cx="8696326" cy="4647426"/>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Advise IC Director about</a:t>
            </a:r>
          </a:p>
          <a:p>
            <a:pPr marL="573088" lvl="3" indent="-231775">
              <a:spcBef>
                <a:spcPts val="300"/>
              </a:spcBef>
              <a:spcAft>
                <a:spcPts val="300"/>
              </a:spcAft>
              <a:buClr>
                <a:schemeClr val="tx1"/>
              </a:buClr>
              <a:buFont typeface="Arial" charset="0"/>
              <a:buChar char="–"/>
            </a:pPr>
            <a:r>
              <a:rPr lang="en-US" sz="2400" dirty="0"/>
              <a:t>Research priority areas</a:t>
            </a:r>
          </a:p>
          <a:p>
            <a:pPr marL="573088" lvl="3" indent="-231775">
              <a:spcBef>
                <a:spcPts val="300"/>
              </a:spcBef>
              <a:spcAft>
                <a:spcPts val="300"/>
              </a:spcAft>
              <a:buClr>
                <a:schemeClr val="tx1"/>
              </a:buClr>
              <a:buFont typeface="Arial" charset="0"/>
              <a:buChar char="–"/>
            </a:pPr>
            <a:r>
              <a:rPr lang="en-US" sz="2400" dirty="0"/>
              <a:t>Diverse policy issues</a:t>
            </a:r>
          </a:p>
          <a:p>
            <a:pPr marL="573088" lvl="3" indent="-231775">
              <a:spcBef>
                <a:spcPts val="300"/>
              </a:spcBef>
              <a:spcAft>
                <a:spcPts val="300"/>
              </a:spcAft>
              <a:buClr>
                <a:schemeClr val="tx1"/>
              </a:buClr>
              <a:buFont typeface="Arial" charset="0"/>
              <a:buChar char="–"/>
            </a:pPr>
            <a:r>
              <a:rPr lang="en-US" sz="2400" dirty="0"/>
              <a:t>Concept clearance for future initiatives</a:t>
            </a:r>
          </a:p>
          <a:p>
            <a:pPr marL="573088" lvl="3" indent="-231775">
              <a:spcBef>
                <a:spcPts val="300"/>
              </a:spcBef>
              <a:spcAft>
                <a:spcPts val="300"/>
              </a:spcAft>
              <a:buClr>
                <a:schemeClr val="tx1"/>
              </a:buClr>
              <a:buFont typeface="Arial" charset="0"/>
              <a:buChar char="–"/>
            </a:pPr>
            <a:r>
              <a:rPr lang="en-US" sz="2400" dirty="0"/>
              <a:t>Funding priorities</a:t>
            </a:r>
          </a:p>
          <a:p>
            <a:pPr marL="365760" indent="-256032">
              <a:spcBef>
                <a:spcPts val="300"/>
              </a:spcBef>
              <a:spcAft>
                <a:spcPts val="300"/>
              </a:spcAft>
              <a:buClr>
                <a:schemeClr val="tx1"/>
              </a:buClr>
              <a:buFont typeface="Arial" panose="020B0604020202020204" pitchFamily="34" charset="0"/>
              <a:buChar char="•"/>
            </a:pPr>
            <a:r>
              <a:rPr lang="en-US" sz="2800" dirty="0"/>
              <a:t>Recommend applications for funding</a:t>
            </a:r>
          </a:p>
          <a:p>
            <a:pPr marL="573088" lvl="3" indent="-292100">
              <a:spcBef>
                <a:spcPts val="300"/>
              </a:spcBef>
              <a:spcAft>
                <a:spcPts val="300"/>
              </a:spcAft>
              <a:buClr>
                <a:schemeClr val="tx1"/>
              </a:buClr>
              <a:buFont typeface="Arial" charset="0"/>
              <a:buChar char="–"/>
            </a:pPr>
            <a:r>
              <a:rPr lang="en-US" sz="2400" dirty="0"/>
              <a:t>Expedited awards</a:t>
            </a:r>
          </a:p>
          <a:p>
            <a:pPr marL="573088" lvl="3" indent="-292100">
              <a:spcBef>
                <a:spcPts val="300"/>
              </a:spcBef>
              <a:spcAft>
                <a:spcPts val="300"/>
              </a:spcAft>
              <a:buClr>
                <a:schemeClr val="tx1"/>
              </a:buClr>
              <a:buFont typeface="Arial" charset="0"/>
              <a:buChar char="–"/>
            </a:pPr>
            <a:r>
              <a:rPr lang="en-US" sz="2400" dirty="0" err="1"/>
              <a:t>En</a:t>
            </a:r>
            <a:r>
              <a:rPr lang="en-US" sz="2400" dirty="0"/>
              <a:t> bloc concurrence</a:t>
            </a:r>
          </a:p>
          <a:p>
            <a:pPr marL="365760" indent="-256032">
              <a:spcBef>
                <a:spcPts val="300"/>
              </a:spcBef>
              <a:spcAft>
                <a:spcPts val="300"/>
              </a:spcAft>
              <a:buClr>
                <a:schemeClr val="tx1"/>
              </a:buClr>
              <a:buFont typeface="Arial" panose="020B0604020202020204" pitchFamily="34" charset="0"/>
              <a:buChar char="•"/>
            </a:pPr>
            <a:r>
              <a:rPr lang="en-US" sz="2800" dirty="0"/>
              <a:t>Consider unresolved appeals and grievances related to initial peer review</a:t>
            </a:r>
          </a:p>
        </p:txBody>
      </p:sp>
      <p:pic>
        <p:nvPicPr>
          <p:cNvPr id="5" name="Picture 2" descr="This is meant to represent the AdvisoryCouncil members who provide advice and guidance to the Institute Directors regarding funding decisions &#10;&#10;C:\Users\pluded\AppData\Local\Microsoft\Windows\Temporary Internet Files\Content.IE5\04F6LSJL\MP900411828[1].jpg" title="Group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88798"/>
            <a:ext cx="2161877" cy="18402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40</a:t>
            </a:fld>
            <a:endParaRPr lang="en-US" dirty="0"/>
          </a:p>
        </p:txBody>
      </p:sp>
    </p:spTree>
    <p:extLst>
      <p:ext uri="{BB962C8B-B14F-4D97-AF65-F5344CB8AC3E}">
        <p14:creationId xmlns:p14="http://schemas.microsoft.com/office/powerpoint/2010/main" val="2394731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Funding Decisions: IC Director</a:t>
            </a:r>
          </a:p>
        </p:txBody>
      </p:sp>
      <p:sp>
        <p:nvSpPr>
          <p:cNvPr id="4" name="Rectangle 3"/>
          <p:cNvSpPr/>
          <p:nvPr/>
        </p:nvSpPr>
        <p:spPr>
          <a:xfrm>
            <a:off x="203667" y="1371600"/>
            <a:ext cx="8696326" cy="4154984"/>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The IC Director makes the final funding decisions</a:t>
            </a:r>
          </a:p>
          <a:p>
            <a:pPr marL="365760" indent="-256032">
              <a:spcBef>
                <a:spcPts val="300"/>
              </a:spcBef>
              <a:spcAft>
                <a:spcPts val="300"/>
              </a:spcAft>
              <a:buClr>
                <a:schemeClr val="tx1"/>
              </a:buClr>
              <a:buFont typeface="Arial" panose="020B0604020202020204" pitchFamily="34" charset="0"/>
              <a:buChar char="•"/>
            </a:pPr>
            <a:r>
              <a:rPr lang="en-US" sz="2800" dirty="0"/>
              <a:t>Based on:</a:t>
            </a:r>
          </a:p>
          <a:p>
            <a:pPr marL="573088" lvl="2" indent="-231775">
              <a:spcBef>
                <a:spcPts val="300"/>
              </a:spcBef>
              <a:spcAft>
                <a:spcPts val="300"/>
              </a:spcAft>
              <a:buClr>
                <a:schemeClr val="tx1"/>
              </a:buClr>
              <a:buFont typeface="Arial" panose="020B0604020202020204" pitchFamily="34" charset="0"/>
              <a:buChar char="̶"/>
            </a:pPr>
            <a:r>
              <a:rPr lang="en-US" sz="2400" dirty="0"/>
              <a:t>Mission of the NIH Institute or Center</a:t>
            </a:r>
          </a:p>
          <a:p>
            <a:pPr marL="573088" lvl="2" indent="-231775">
              <a:spcBef>
                <a:spcPts val="300"/>
              </a:spcBef>
              <a:spcAft>
                <a:spcPts val="300"/>
              </a:spcAft>
              <a:buClr>
                <a:schemeClr val="tx1"/>
              </a:buClr>
              <a:buFont typeface="Arial" panose="020B0604020202020204" pitchFamily="34" charset="0"/>
              <a:buChar char="̶"/>
            </a:pPr>
            <a:r>
              <a:rPr lang="en-US" sz="2400" dirty="0"/>
              <a:t>Program priorities, Congressional mandates</a:t>
            </a:r>
          </a:p>
          <a:p>
            <a:pPr marL="573088" lvl="2" indent="-231775">
              <a:spcBef>
                <a:spcPts val="300"/>
              </a:spcBef>
              <a:spcAft>
                <a:spcPts val="300"/>
              </a:spcAft>
              <a:buClr>
                <a:schemeClr val="tx1"/>
              </a:buClr>
              <a:buFont typeface="Arial" panose="020B0604020202020204" pitchFamily="34" charset="0"/>
              <a:buChar char="̶"/>
            </a:pPr>
            <a:r>
              <a:rPr lang="en-US" sz="2400" dirty="0"/>
              <a:t>Outcome (score/percentile) of initial peer review</a:t>
            </a:r>
          </a:p>
          <a:p>
            <a:pPr marL="573088" lvl="2" indent="-231775">
              <a:spcBef>
                <a:spcPts val="300"/>
              </a:spcBef>
              <a:spcAft>
                <a:spcPts val="300"/>
              </a:spcAft>
              <a:buClr>
                <a:schemeClr val="tx1"/>
              </a:buClr>
              <a:buFont typeface="Arial" panose="020B0604020202020204" pitchFamily="34" charset="0"/>
              <a:buChar char="̶"/>
            </a:pPr>
            <a:r>
              <a:rPr lang="en-US" sz="2400" dirty="0"/>
              <a:t>Additional outside expertise, if needed</a:t>
            </a:r>
          </a:p>
          <a:p>
            <a:pPr marL="573088" lvl="2" indent="-231775">
              <a:spcBef>
                <a:spcPts val="300"/>
              </a:spcBef>
              <a:spcAft>
                <a:spcPts val="300"/>
              </a:spcAft>
              <a:buClr>
                <a:schemeClr val="tx1"/>
              </a:buClr>
              <a:buFont typeface="Arial" panose="020B0604020202020204" pitchFamily="34" charset="0"/>
              <a:buChar char="̶"/>
            </a:pPr>
            <a:r>
              <a:rPr lang="en-US" sz="2400" dirty="0"/>
              <a:t>Recommendation of IC Program Staff</a:t>
            </a:r>
          </a:p>
          <a:p>
            <a:pPr marL="573088" lvl="2" indent="-231775">
              <a:spcBef>
                <a:spcPts val="300"/>
              </a:spcBef>
              <a:spcAft>
                <a:spcPts val="300"/>
              </a:spcAft>
              <a:buClr>
                <a:schemeClr val="tx1"/>
              </a:buClr>
              <a:buFont typeface="Arial" panose="020B0604020202020204" pitchFamily="34" charset="0"/>
              <a:buChar char="̶"/>
            </a:pPr>
            <a:r>
              <a:rPr lang="en-US" sz="2400" dirty="0"/>
              <a:t>Recommendation of the IC Advisory Council</a:t>
            </a:r>
          </a:p>
          <a:p>
            <a:pPr marL="573088" lvl="2" indent="-231775">
              <a:spcBef>
                <a:spcPts val="300"/>
              </a:spcBef>
              <a:spcAft>
                <a:spcPts val="300"/>
              </a:spcAft>
              <a:buClr>
                <a:schemeClr val="tx1"/>
              </a:buClr>
              <a:buFont typeface="Arial" panose="020B0604020202020204" pitchFamily="34" charset="0"/>
              <a:buChar char="̶"/>
            </a:pPr>
            <a:r>
              <a:rPr lang="en-US" sz="2400" dirty="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41</a:t>
            </a:fld>
            <a:endParaRPr lang="en-US" dirty="0"/>
          </a:p>
        </p:txBody>
      </p:sp>
      <p:pic>
        <p:nvPicPr>
          <p:cNvPr id="1027" name="Picture 3" descr="C:\Users\ameros\AppData\Local\Microsoft\Windows\Temporary Internet Files\Content.IE5\MVI5S41Y\1024px-Emoji_u1f389.svg[1].png" title="&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1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838200"/>
          </a:xfrm>
        </p:spPr>
        <p:txBody>
          <a:bodyPr>
            <a:normAutofit/>
          </a:bodyPr>
          <a:lstStyle/>
          <a:p>
            <a:r>
              <a:rPr lang="en-US" sz="4000" dirty="0"/>
              <a:t>New Considerations!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42</a:t>
            </a:fld>
            <a:endParaRPr lang="en-US" dirty="0"/>
          </a:p>
        </p:txBody>
      </p:sp>
      <p:sp>
        <p:nvSpPr>
          <p:cNvPr id="4" name="TextBox 3">
            <a:extLst>
              <a:ext uri="{FF2B5EF4-FFF2-40B4-BE49-F238E27FC236}">
                <a16:creationId xmlns:a16="http://schemas.microsoft.com/office/drawing/2014/main" id="{85A62689-0583-4EDE-BAEB-130179429F99}"/>
              </a:ext>
            </a:extLst>
          </p:cNvPr>
          <p:cNvSpPr txBox="1"/>
          <p:nvPr/>
        </p:nvSpPr>
        <p:spPr>
          <a:xfrm>
            <a:off x="504825" y="1274445"/>
            <a:ext cx="8677275" cy="4001095"/>
          </a:xfrm>
          <a:prstGeom prst="rect">
            <a:avLst/>
          </a:prstGeom>
          <a:noFill/>
        </p:spPr>
        <p:txBody>
          <a:bodyPr wrap="square" rtlCol="0">
            <a:spAutoFit/>
          </a:bodyPr>
          <a:lstStyle/>
          <a:p>
            <a:pPr marL="285750" indent="-285750">
              <a:buFont typeface="Arial" panose="020B0604020202020204" pitchFamily="34" charset="0"/>
              <a:buChar char="•"/>
            </a:pPr>
            <a:r>
              <a:rPr lang="en-US" sz="2800" dirty="0"/>
              <a:t>For the January 25, 2019 due date: </a:t>
            </a:r>
          </a:p>
          <a:p>
            <a:pPr marL="571500" lvl="1" indent="-228600">
              <a:buFont typeface="Arial" panose="020B0604020202020204" pitchFamily="34" charset="0"/>
              <a:buChar char="̶"/>
            </a:pPr>
            <a:r>
              <a:rPr lang="en-US" sz="2400" dirty="0"/>
              <a:t>Revised review criterion language</a:t>
            </a:r>
          </a:p>
          <a:p>
            <a:pPr marL="1143000" lvl="1" indent="-342900">
              <a:buFont typeface="Wingdings" panose="05000000000000000000" pitchFamily="2" charset="2"/>
              <a:buChar char="§"/>
            </a:pPr>
            <a:r>
              <a:rPr lang="en-US" sz="2000" dirty="0"/>
              <a:t>Scientific premise – Rigor of the Prior Research</a:t>
            </a:r>
          </a:p>
          <a:p>
            <a:pPr marL="1143000" lvl="1" indent="-342900">
              <a:buFont typeface="Wingdings" panose="05000000000000000000" pitchFamily="2" charset="2"/>
              <a:buChar char="§"/>
            </a:pPr>
            <a:r>
              <a:rPr lang="en-US" sz="2000" dirty="0"/>
              <a:t>Inclusion across the lifespan</a:t>
            </a:r>
          </a:p>
          <a:p>
            <a:pPr marL="571500" lvl="1" indent="-228600">
              <a:buFont typeface="Arial" panose="020B0604020202020204" pitchFamily="34" charset="0"/>
              <a:buChar char="̶"/>
            </a:pPr>
            <a:r>
              <a:rPr lang="en-US" sz="2400" dirty="0"/>
              <a:t>New Parent Announcements</a:t>
            </a:r>
          </a:p>
          <a:p>
            <a:pPr marL="228600" indent="-342900">
              <a:buFont typeface="Arial" panose="020B0604020202020204" pitchFamily="34" charset="0"/>
              <a:buChar char="•"/>
            </a:pPr>
            <a:endParaRPr lang="en-US" sz="2400" dirty="0"/>
          </a:p>
          <a:p>
            <a:pPr marL="228600" indent="-342900">
              <a:buFont typeface="Arial" panose="020B0604020202020204" pitchFamily="34" charset="0"/>
              <a:buChar char="•"/>
            </a:pPr>
            <a:r>
              <a:rPr lang="en-US" sz="2800" dirty="0"/>
              <a:t>For the September 25, 2019 due date:</a:t>
            </a:r>
          </a:p>
          <a:p>
            <a:pPr marL="685800" lvl="1" indent="-342900">
              <a:buFont typeface="Arial" panose="020B0604020202020204" pitchFamily="34" charset="0"/>
              <a:buChar char="̶"/>
            </a:pPr>
            <a:r>
              <a:rPr lang="en-US" sz="2400" dirty="0"/>
              <a:t>HHS requirements for human fetal tissue research </a:t>
            </a:r>
          </a:p>
          <a:p>
            <a:pPr marL="685800" lvl="1" indent="-342900">
              <a:buFont typeface="Arial" panose="020B0604020202020204" pitchFamily="34" charset="0"/>
              <a:buChar char="̶"/>
            </a:pPr>
            <a:r>
              <a:rPr lang="en-US" sz="2400" dirty="0">
                <a:hlinkClick r:id="rId3"/>
              </a:rPr>
              <a:t>NOT-OD-19-137</a:t>
            </a:r>
            <a:r>
              <a:rPr lang="en-US" sz="2400" dirty="0"/>
              <a:t> and </a:t>
            </a:r>
            <a:r>
              <a:rPr lang="en-US" sz="2400" dirty="0">
                <a:hlinkClick r:id="rId4"/>
              </a:rPr>
              <a:t>NOT-OD-19-128</a:t>
            </a:r>
            <a:r>
              <a:rPr lang="en-US" sz="2400" dirty="0"/>
              <a:t> </a:t>
            </a:r>
          </a:p>
          <a:p>
            <a:pPr marL="685800" lvl="1" indent="-342900">
              <a:buFont typeface="Arial" panose="020B0604020202020204" pitchFamily="34" charset="0"/>
              <a:buChar char="̶"/>
            </a:pPr>
            <a:endParaRPr lang="en-US" sz="2000" dirty="0"/>
          </a:p>
          <a:p>
            <a:endParaRPr lang="en-US" dirty="0"/>
          </a:p>
        </p:txBody>
      </p:sp>
      <p:pic>
        <p:nvPicPr>
          <p:cNvPr id="6" name="Picture 5">
            <a:extLst>
              <a:ext uri="{FF2B5EF4-FFF2-40B4-BE49-F238E27FC236}">
                <a16:creationId xmlns:a16="http://schemas.microsoft.com/office/drawing/2014/main" id="{D986415B-11C5-4321-9403-2F7B32944575}"/>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317" y="4632688"/>
            <a:ext cx="2488883" cy="1659255"/>
          </a:xfrm>
          <a:prstGeom prst="rect">
            <a:avLst/>
          </a:prstGeom>
        </p:spPr>
      </p:pic>
    </p:spTree>
    <p:extLst>
      <p:ext uri="{BB962C8B-B14F-4D97-AF65-F5344CB8AC3E}">
        <p14:creationId xmlns:p14="http://schemas.microsoft.com/office/powerpoint/2010/main" val="68992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838200"/>
          </a:xfrm>
        </p:spPr>
        <p:txBody>
          <a:bodyPr>
            <a:normAutofit/>
          </a:bodyPr>
          <a:lstStyle/>
          <a:p>
            <a:r>
              <a:rPr lang="en-US" sz="4000" dirty="0"/>
              <a:t>Get the Latest News!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43</a:t>
            </a:fld>
            <a:endParaRPr lang="en-US" dirty="0"/>
          </a:p>
        </p:txBody>
      </p:sp>
      <p:sp>
        <p:nvSpPr>
          <p:cNvPr id="4" name="TextBox 3">
            <a:extLst>
              <a:ext uri="{FF2B5EF4-FFF2-40B4-BE49-F238E27FC236}">
                <a16:creationId xmlns:a16="http://schemas.microsoft.com/office/drawing/2014/main" id="{85A62689-0583-4EDE-BAEB-130179429F99}"/>
              </a:ext>
            </a:extLst>
          </p:cNvPr>
          <p:cNvSpPr txBox="1"/>
          <p:nvPr/>
        </p:nvSpPr>
        <p:spPr>
          <a:xfrm>
            <a:off x="489334" y="1459230"/>
            <a:ext cx="8677275" cy="2400657"/>
          </a:xfrm>
          <a:prstGeom prst="rect">
            <a:avLst/>
          </a:prstGeom>
          <a:noFill/>
        </p:spPr>
        <p:txBody>
          <a:bodyPr wrap="square" rtlCol="0">
            <a:spAutoFit/>
          </a:bodyPr>
          <a:lstStyle/>
          <a:p>
            <a:pPr marL="285750" lvl="1" indent="-285750">
              <a:buFont typeface="Arial" panose="020B0604020202020204" pitchFamily="34" charset="0"/>
              <a:buChar char="•"/>
            </a:pPr>
            <a:r>
              <a:rPr lang="en-US" sz="3200" dirty="0"/>
              <a:t>Join the Guide Table of Contents (TOC)!</a:t>
            </a:r>
          </a:p>
          <a:p>
            <a:pPr marL="571500" lvl="1" indent="-228600">
              <a:buFont typeface="Arial" panose="020B0604020202020204" pitchFamily="34" charset="0"/>
              <a:buChar char="̶"/>
            </a:pPr>
            <a:r>
              <a:rPr lang="en-US" sz="2400" u="sng" dirty="0">
                <a:hlinkClick r:id="rId3"/>
              </a:rPr>
              <a:t>http://grants.nih.gov/grants/guide/listserv.htm</a:t>
            </a:r>
            <a:endParaRPr lang="en-US" sz="24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1143000" lvl="1" indent="-342900">
              <a:buFont typeface="Wingdings" panose="05000000000000000000" pitchFamily="2" charset="2"/>
              <a:buChar char="§"/>
            </a:pPr>
            <a:endParaRPr lang="en-US" sz="2000" dirty="0"/>
          </a:p>
          <a:p>
            <a:endParaRPr lang="en-US" dirty="0"/>
          </a:p>
        </p:txBody>
      </p:sp>
      <p:pic>
        <p:nvPicPr>
          <p:cNvPr id="5" name="Picture 4" descr="Screenshot for the Guide table of contents">
            <a:extLst>
              <a:ext uri="{FF2B5EF4-FFF2-40B4-BE49-F238E27FC236}">
                <a16:creationId xmlns:a16="http://schemas.microsoft.com/office/drawing/2014/main" id="{97843DB9-8A9B-47C7-B8E6-28FADCC7E464}"/>
              </a:ext>
            </a:extLst>
          </p:cNvPr>
          <p:cNvPicPr>
            <a:picLocks noChangeAspect="1"/>
          </p:cNvPicPr>
          <p:nvPr/>
        </p:nvPicPr>
        <p:blipFill>
          <a:blip r:embed="rId4"/>
          <a:stretch>
            <a:fillRect/>
          </a:stretch>
        </p:blipFill>
        <p:spPr>
          <a:xfrm>
            <a:off x="304800" y="2743200"/>
            <a:ext cx="8183545" cy="2552424"/>
          </a:xfrm>
          <a:prstGeom prst="rect">
            <a:avLst/>
          </a:prstGeom>
        </p:spPr>
      </p:pic>
    </p:spTree>
    <p:extLst>
      <p:ext uri="{BB962C8B-B14F-4D97-AF65-F5344CB8AC3E}">
        <p14:creationId xmlns:p14="http://schemas.microsoft.com/office/powerpoint/2010/main" val="3028655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838200"/>
          </a:xfrm>
        </p:spPr>
        <p:txBody>
          <a:bodyPr>
            <a:normAutofit/>
          </a:bodyPr>
          <a:lstStyle/>
          <a:p>
            <a:r>
              <a:rPr lang="en-US" sz="4000" dirty="0"/>
              <a:t>NIH Live Mock Study Section!</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44</a:t>
            </a:fld>
            <a:endParaRPr lang="en-US" dirty="0"/>
          </a:p>
        </p:txBody>
      </p:sp>
      <p:sp>
        <p:nvSpPr>
          <p:cNvPr id="4" name="TextBox 3"/>
          <p:cNvSpPr txBox="1"/>
          <p:nvPr/>
        </p:nvSpPr>
        <p:spPr>
          <a:xfrm>
            <a:off x="333575" y="1417410"/>
            <a:ext cx="7786106" cy="1877437"/>
          </a:xfrm>
          <a:prstGeom prst="rect">
            <a:avLst/>
          </a:prstGeom>
          <a:noFill/>
        </p:spPr>
        <p:txBody>
          <a:bodyPr wrap="none" rtlCol="0">
            <a:spAutoFit/>
          </a:bodyPr>
          <a:lstStyle/>
          <a:p>
            <a:pPr marL="341313" indent="-230188">
              <a:buFont typeface="Arial" panose="020B0604020202020204" pitchFamily="34" charset="0"/>
              <a:buChar char="•"/>
            </a:pPr>
            <a:r>
              <a:rPr lang="en-US" sz="2800" dirty="0"/>
              <a:t>Today at 4:45 – 5:30</a:t>
            </a:r>
          </a:p>
          <a:p>
            <a:pPr marL="341313" indent="-230188">
              <a:buFont typeface="Arial" panose="020B0604020202020204" pitchFamily="34" charset="0"/>
              <a:buChar char="•"/>
            </a:pPr>
            <a:r>
              <a:rPr lang="en-US" sz="2800" dirty="0"/>
              <a:t>See typical scenarios from NIH study sections</a:t>
            </a:r>
          </a:p>
          <a:p>
            <a:pPr marL="341313" indent="-230188">
              <a:buFont typeface="Arial" panose="020B0604020202020204" pitchFamily="34" charset="0"/>
              <a:buChar char="•"/>
            </a:pPr>
            <a:r>
              <a:rPr lang="en-US" sz="2800" dirty="0"/>
              <a:t>Ask questions of NIH staff</a:t>
            </a:r>
          </a:p>
          <a:p>
            <a:pPr marL="285750" indent="-285750">
              <a:buFont typeface="Arial" panose="020B0604020202020204" pitchFamily="34" charset="0"/>
              <a:buChar char="•"/>
            </a:pPr>
            <a:endParaRPr lang="en-US" sz="3200" dirty="0"/>
          </a:p>
        </p:txBody>
      </p:sp>
      <p:pic>
        <p:nvPicPr>
          <p:cNvPr id="6" name="Picture 5"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1406" y="3113368"/>
            <a:ext cx="3814762" cy="2538394"/>
          </a:xfrm>
          <a:prstGeom prst="rect">
            <a:avLst/>
          </a:prstGeom>
        </p:spPr>
      </p:pic>
      <p:sp>
        <p:nvSpPr>
          <p:cNvPr id="7" name="TextBox 6"/>
          <p:cNvSpPr txBox="1"/>
          <p:nvPr/>
        </p:nvSpPr>
        <p:spPr>
          <a:xfrm>
            <a:off x="2760342" y="5678269"/>
            <a:ext cx="3480440" cy="646331"/>
          </a:xfrm>
          <a:prstGeom prst="rect">
            <a:avLst/>
          </a:prstGeom>
          <a:noFill/>
        </p:spPr>
        <p:txBody>
          <a:bodyPr wrap="non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2666613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45</a:t>
            </a:fld>
            <a:endParaRPr lang="en-US" dirty="0"/>
          </a:p>
        </p:txBody>
      </p:sp>
      <p:sp>
        <p:nvSpPr>
          <p:cNvPr id="4" name="Rectangle 3"/>
          <p:cNvSpPr/>
          <p:nvPr/>
        </p:nvSpPr>
        <p:spPr>
          <a:xfrm>
            <a:off x="194733" y="1056438"/>
            <a:ext cx="8153401" cy="1169551"/>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3000" dirty="0"/>
              <a:t>Initial peer review: ~ 4 months (minimum)</a:t>
            </a:r>
          </a:p>
          <a:p>
            <a:pPr marL="341313" indent="-230188">
              <a:spcBef>
                <a:spcPts val="600"/>
              </a:spcBef>
              <a:spcAft>
                <a:spcPts val="600"/>
              </a:spcAft>
              <a:buFont typeface="Arial" panose="020B0604020202020204" pitchFamily="34" charset="0"/>
              <a:buChar char="•"/>
            </a:pPr>
            <a:r>
              <a:rPr lang="en-US" sz="3000" dirty="0"/>
              <a:t>Submission to award: ~ 9 months</a:t>
            </a:r>
          </a:p>
        </p:txBody>
      </p:sp>
      <p:sp>
        <p:nvSpPr>
          <p:cNvPr id="2" name="Title 1"/>
          <p:cNvSpPr>
            <a:spLocks noGrp="1"/>
          </p:cNvSpPr>
          <p:nvPr>
            <p:ph type="title"/>
          </p:nvPr>
        </p:nvSpPr>
        <p:spPr>
          <a:xfrm>
            <a:off x="194733" y="304800"/>
            <a:ext cx="8839200" cy="838200"/>
          </a:xfrm>
        </p:spPr>
        <p:txBody>
          <a:bodyPr/>
          <a:lstStyle/>
          <a:p>
            <a:r>
              <a:rPr lang="en-US" dirty="0"/>
              <a:t>Peer Review Timeline</a:t>
            </a:r>
          </a:p>
        </p:txBody>
      </p:sp>
      <p:sp>
        <p:nvSpPr>
          <p:cNvPr id="10" name="Callout: Right Arrow 9">
            <a:extLst>
              <a:ext uri="{FF2B5EF4-FFF2-40B4-BE49-F238E27FC236}">
                <a16:creationId xmlns:a16="http://schemas.microsoft.com/office/drawing/2014/main" id="{FC639A87-823A-4332-B701-169265C0FC5D}"/>
              </a:ext>
            </a:extLst>
          </p:cNvPr>
          <p:cNvSpPr/>
          <p:nvPr/>
        </p:nvSpPr>
        <p:spPr>
          <a:xfrm>
            <a:off x="4188226" y="3346994"/>
            <a:ext cx="1219200" cy="914400"/>
          </a:xfrm>
          <a:prstGeom prst="rightArrowCallout">
            <a:avLst>
              <a:gd name="adj1" fmla="val 25000"/>
              <a:gd name="adj2" fmla="val 25000"/>
              <a:gd name="adj3" fmla="val 25000"/>
              <a:gd name="adj4" fmla="val 71727"/>
            </a:avLst>
          </a:prstGeom>
          <a:solidFill>
            <a:srgbClr val="CCFF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SRG</a:t>
            </a:r>
          </a:p>
          <a:p>
            <a:pPr algn="ctr"/>
            <a:r>
              <a:rPr lang="en-US" dirty="0"/>
              <a:t>Assign</a:t>
            </a:r>
          </a:p>
        </p:txBody>
      </p:sp>
      <p:sp>
        <p:nvSpPr>
          <p:cNvPr id="15" name="Callout: Right Arrow 14">
            <a:extLst>
              <a:ext uri="{FF2B5EF4-FFF2-40B4-BE49-F238E27FC236}">
                <a16:creationId xmlns:a16="http://schemas.microsoft.com/office/drawing/2014/main" id="{3C6FE306-D1CB-46A6-AC9A-6276E774C3DC}"/>
              </a:ext>
            </a:extLst>
          </p:cNvPr>
          <p:cNvSpPr/>
          <p:nvPr/>
        </p:nvSpPr>
        <p:spPr>
          <a:xfrm>
            <a:off x="2590800" y="3316841"/>
            <a:ext cx="1587802" cy="914400"/>
          </a:xfrm>
          <a:prstGeom prst="rightArrowCallout">
            <a:avLst>
              <a:gd name="adj1" fmla="val 25000"/>
              <a:gd name="adj2" fmla="val 25000"/>
              <a:gd name="adj3" fmla="val 25000"/>
              <a:gd name="adj4" fmla="val 77834"/>
            </a:avLst>
          </a:prstGeom>
          <a:solidFill>
            <a:srgbClr val="CCFF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DRR</a:t>
            </a:r>
          </a:p>
        </p:txBody>
      </p:sp>
      <p:sp>
        <p:nvSpPr>
          <p:cNvPr id="16" name="Callout: Right Arrow 15">
            <a:extLst>
              <a:ext uri="{FF2B5EF4-FFF2-40B4-BE49-F238E27FC236}">
                <a16:creationId xmlns:a16="http://schemas.microsoft.com/office/drawing/2014/main" id="{0E5F1049-FBA2-4A8D-BFDB-E043161E4687}"/>
              </a:ext>
            </a:extLst>
          </p:cNvPr>
          <p:cNvSpPr/>
          <p:nvPr/>
        </p:nvSpPr>
        <p:spPr>
          <a:xfrm>
            <a:off x="835578" y="3316841"/>
            <a:ext cx="1604911" cy="914400"/>
          </a:xfrm>
          <a:prstGeom prst="rightArrowCallout">
            <a:avLst>
              <a:gd name="adj1" fmla="val 25000"/>
              <a:gd name="adj2" fmla="val 25000"/>
              <a:gd name="adj3" fmla="val 25000"/>
              <a:gd name="adj4" fmla="val 80930"/>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Prepare</a:t>
            </a:r>
          </a:p>
          <a:p>
            <a:pPr algn="ctr"/>
            <a:r>
              <a:rPr lang="en-US" dirty="0"/>
              <a:t>Submit</a:t>
            </a:r>
          </a:p>
        </p:txBody>
      </p:sp>
      <p:sp>
        <p:nvSpPr>
          <p:cNvPr id="17" name="Callout: Right Arrow 16">
            <a:extLst>
              <a:ext uri="{FF2B5EF4-FFF2-40B4-BE49-F238E27FC236}">
                <a16:creationId xmlns:a16="http://schemas.microsoft.com/office/drawing/2014/main" id="{D61E8997-F84D-4FBB-A9B6-FE41D11CB569}"/>
              </a:ext>
            </a:extLst>
          </p:cNvPr>
          <p:cNvSpPr/>
          <p:nvPr/>
        </p:nvSpPr>
        <p:spPr>
          <a:xfrm>
            <a:off x="5407426" y="3344236"/>
            <a:ext cx="1635303" cy="914400"/>
          </a:xfrm>
          <a:prstGeom prst="rightArrowCallout">
            <a:avLst>
              <a:gd name="adj1" fmla="val 23000"/>
              <a:gd name="adj2" fmla="val 29000"/>
              <a:gd name="adj3" fmla="val 26000"/>
              <a:gd name="adj4" fmla="val 78397"/>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SRO</a:t>
            </a:r>
          </a:p>
          <a:p>
            <a:pPr algn="ctr"/>
            <a:r>
              <a:rPr lang="en-US" dirty="0"/>
              <a:t>Recruit</a:t>
            </a:r>
          </a:p>
          <a:p>
            <a:pPr algn="ctr"/>
            <a:r>
              <a:rPr lang="en-US" dirty="0"/>
              <a:t>Assign</a:t>
            </a:r>
          </a:p>
        </p:txBody>
      </p:sp>
      <p:sp>
        <p:nvSpPr>
          <p:cNvPr id="18" name="Callout: Right Arrow 17">
            <a:extLst>
              <a:ext uri="{FF2B5EF4-FFF2-40B4-BE49-F238E27FC236}">
                <a16:creationId xmlns:a16="http://schemas.microsoft.com/office/drawing/2014/main" id="{DF90C1FA-A967-43E5-8A74-BCEEF90FBE7A}"/>
              </a:ext>
            </a:extLst>
          </p:cNvPr>
          <p:cNvSpPr/>
          <p:nvPr/>
        </p:nvSpPr>
        <p:spPr>
          <a:xfrm>
            <a:off x="7052353" y="3338720"/>
            <a:ext cx="1875890" cy="914400"/>
          </a:xfrm>
          <a:prstGeom prst="rightArrowCallout">
            <a:avLst>
              <a:gd name="adj1" fmla="val 25000"/>
              <a:gd name="adj2" fmla="val 25000"/>
              <a:gd name="adj3" fmla="val 25000"/>
              <a:gd name="adj4" fmla="val 82038"/>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Reviewer</a:t>
            </a:r>
          </a:p>
          <a:p>
            <a:pPr algn="ctr"/>
            <a:r>
              <a:rPr lang="en-US" dirty="0"/>
              <a:t>Critique</a:t>
            </a:r>
          </a:p>
        </p:txBody>
      </p:sp>
      <p:sp>
        <p:nvSpPr>
          <p:cNvPr id="19" name="Callout: Right Arrow 18">
            <a:extLst>
              <a:ext uri="{FF2B5EF4-FFF2-40B4-BE49-F238E27FC236}">
                <a16:creationId xmlns:a16="http://schemas.microsoft.com/office/drawing/2014/main" id="{0A939753-0147-4B91-AC36-8DAA371F6F17}"/>
              </a:ext>
            </a:extLst>
          </p:cNvPr>
          <p:cNvSpPr/>
          <p:nvPr/>
        </p:nvSpPr>
        <p:spPr>
          <a:xfrm>
            <a:off x="308653" y="5157817"/>
            <a:ext cx="1752600" cy="914400"/>
          </a:xfrm>
          <a:prstGeom prst="rightArrowCallout">
            <a:avLst>
              <a:gd name="adj1" fmla="val 25000"/>
              <a:gd name="adj2" fmla="val 25000"/>
              <a:gd name="adj3" fmla="val 25000"/>
              <a:gd name="adj4" fmla="val 81151"/>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Meeting</a:t>
            </a:r>
          </a:p>
          <a:p>
            <a:pPr algn="ctr"/>
            <a:r>
              <a:rPr lang="en-US" dirty="0"/>
              <a:t>(Score)</a:t>
            </a:r>
          </a:p>
        </p:txBody>
      </p:sp>
      <p:sp>
        <p:nvSpPr>
          <p:cNvPr id="20" name="Callout: Right Arrow 19">
            <a:extLst>
              <a:ext uri="{FF2B5EF4-FFF2-40B4-BE49-F238E27FC236}">
                <a16:creationId xmlns:a16="http://schemas.microsoft.com/office/drawing/2014/main" id="{768D2124-8D9E-4878-8411-7DD441556ABD}"/>
              </a:ext>
            </a:extLst>
          </p:cNvPr>
          <p:cNvSpPr/>
          <p:nvPr/>
        </p:nvSpPr>
        <p:spPr>
          <a:xfrm>
            <a:off x="2059969" y="5157817"/>
            <a:ext cx="1900718" cy="914400"/>
          </a:xfrm>
          <a:prstGeom prst="rightArrowCallout">
            <a:avLst>
              <a:gd name="adj1" fmla="val 25000"/>
              <a:gd name="adj2" fmla="val 25000"/>
              <a:gd name="adj3" fmla="val 25000"/>
              <a:gd name="adj4" fmla="val 81334"/>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Summary Statement</a:t>
            </a:r>
          </a:p>
        </p:txBody>
      </p:sp>
      <p:sp>
        <p:nvSpPr>
          <p:cNvPr id="21" name="Callout: Right Arrow 20">
            <a:extLst>
              <a:ext uri="{FF2B5EF4-FFF2-40B4-BE49-F238E27FC236}">
                <a16:creationId xmlns:a16="http://schemas.microsoft.com/office/drawing/2014/main" id="{8E3BEDF5-D7A1-4268-8606-808B957AB6D8}"/>
              </a:ext>
            </a:extLst>
          </p:cNvPr>
          <p:cNvSpPr/>
          <p:nvPr/>
        </p:nvSpPr>
        <p:spPr>
          <a:xfrm>
            <a:off x="3962400" y="5181599"/>
            <a:ext cx="1524000" cy="935135"/>
          </a:xfrm>
          <a:prstGeom prst="rightArrowCallout">
            <a:avLst>
              <a:gd name="adj1" fmla="val 25000"/>
              <a:gd name="adj2" fmla="val 25000"/>
              <a:gd name="adj3" fmla="val 25000"/>
              <a:gd name="adj4" fmla="val 79417"/>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Program</a:t>
            </a:r>
          </a:p>
          <a:p>
            <a:pPr algn="ctr"/>
            <a:r>
              <a:rPr lang="en-US" dirty="0"/>
              <a:t>Assess</a:t>
            </a:r>
          </a:p>
        </p:txBody>
      </p:sp>
      <p:sp>
        <p:nvSpPr>
          <p:cNvPr id="22" name="Callout: Right Arrow 21">
            <a:extLst>
              <a:ext uri="{FF2B5EF4-FFF2-40B4-BE49-F238E27FC236}">
                <a16:creationId xmlns:a16="http://schemas.microsoft.com/office/drawing/2014/main" id="{A3C4087A-42AE-44B7-BEA4-FD8DB9D33416}"/>
              </a:ext>
            </a:extLst>
          </p:cNvPr>
          <p:cNvSpPr/>
          <p:nvPr/>
        </p:nvSpPr>
        <p:spPr>
          <a:xfrm>
            <a:off x="5516161" y="5181600"/>
            <a:ext cx="1417834" cy="914400"/>
          </a:xfrm>
          <a:prstGeom prst="rightArrowCallout">
            <a:avLst>
              <a:gd name="adj1" fmla="val 25000"/>
              <a:gd name="adj2" fmla="val 25000"/>
              <a:gd name="adj3" fmla="val 25000"/>
              <a:gd name="adj4" fmla="val 77751"/>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Council</a:t>
            </a:r>
          </a:p>
        </p:txBody>
      </p:sp>
      <p:sp>
        <p:nvSpPr>
          <p:cNvPr id="24" name="Callout: Down Arrow 23">
            <a:extLst>
              <a:ext uri="{FF2B5EF4-FFF2-40B4-BE49-F238E27FC236}">
                <a16:creationId xmlns:a16="http://schemas.microsoft.com/office/drawing/2014/main" id="{40A583A2-3475-4EB7-99AF-975A62B8C092}"/>
              </a:ext>
            </a:extLst>
          </p:cNvPr>
          <p:cNvSpPr/>
          <p:nvPr/>
        </p:nvSpPr>
        <p:spPr>
          <a:xfrm>
            <a:off x="381000" y="2390265"/>
            <a:ext cx="1905000" cy="914400"/>
          </a:xfrm>
          <a:prstGeom prst="downArrowCallou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Funding Announcement</a:t>
            </a:r>
          </a:p>
        </p:txBody>
      </p:sp>
      <p:sp>
        <p:nvSpPr>
          <p:cNvPr id="25" name="Rectangle 24">
            <a:extLst>
              <a:ext uri="{FF2B5EF4-FFF2-40B4-BE49-F238E27FC236}">
                <a16:creationId xmlns:a16="http://schemas.microsoft.com/office/drawing/2014/main" id="{2171CFE1-4A2C-473A-8531-2F7AE90E0E9A}"/>
              </a:ext>
            </a:extLst>
          </p:cNvPr>
          <p:cNvSpPr/>
          <p:nvPr/>
        </p:nvSpPr>
        <p:spPr>
          <a:xfrm>
            <a:off x="6952283" y="5178552"/>
            <a:ext cx="1524000" cy="938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a:t>
            </a:r>
          </a:p>
        </p:txBody>
      </p:sp>
    </p:spTree>
    <p:extLst>
      <p:ext uri="{BB962C8B-B14F-4D97-AF65-F5344CB8AC3E}">
        <p14:creationId xmlns:p14="http://schemas.microsoft.com/office/powerpoint/2010/main" val="1201711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52412" y="974363"/>
            <a:ext cx="8763000" cy="5286062"/>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Office of Extramural Research</a:t>
            </a:r>
          </a:p>
          <a:p>
            <a:pPr marL="365760" indent="-256032">
              <a:spcBef>
                <a:spcPts val="300"/>
              </a:spcBef>
              <a:spcAft>
                <a:spcPts val="300"/>
              </a:spcAft>
              <a:buNone/>
            </a:pPr>
            <a:r>
              <a:rPr lang="en-US" sz="2800" dirty="0"/>
              <a:t>    </a:t>
            </a:r>
            <a:r>
              <a:rPr lang="en-US" sz="2400" dirty="0">
                <a:hlinkClick r:id="rId3" tooltip="Peer Review Site"/>
              </a:rPr>
              <a:t>http://grants.nih.gov/grants/peer_review_process.htm</a:t>
            </a:r>
            <a:endParaRPr lang="en-US" sz="2400" dirty="0"/>
          </a:p>
          <a:p>
            <a:pPr marL="365760" indent="-256032">
              <a:spcBef>
                <a:spcPts val="300"/>
              </a:spcBef>
              <a:spcAft>
                <a:spcPts val="300"/>
              </a:spcAft>
              <a:buFontTx/>
              <a:buChar char="•"/>
            </a:pPr>
            <a:r>
              <a:rPr lang="en-US" sz="2800" dirty="0"/>
              <a:t>Peer Review Policies &amp; Practices</a:t>
            </a:r>
          </a:p>
          <a:p>
            <a:pPr marL="365760" indent="-256032">
              <a:spcBef>
                <a:spcPts val="300"/>
              </a:spcBef>
              <a:spcAft>
                <a:spcPts val="300"/>
              </a:spcAft>
              <a:buNone/>
            </a:pPr>
            <a:r>
              <a:rPr lang="en-US" sz="2800" dirty="0"/>
              <a:t>     </a:t>
            </a:r>
            <a:r>
              <a:rPr lang="en-US" sz="2400" dirty="0">
                <a:hlinkClick r:id="rId4" tooltip="Link for NIH Peer Review Process"/>
              </a:rPr>
              <a:t>http://grants.nih.gov/grants/peer/peer.htm</a:t>
            </a:r>
            <a:endParaRPr lang="en-US" sz="2400" dirty="0"/>
          </a:p>
          <a:p>
            <a:pPr marL="365760" indent="-256032">
              <a:spcBef>
                <a:spcPts val="300"/>
              </a:spcBef>
              <a:spcAft>
                <a:spcPts val="300"/>
              </a:spcAft>
              <a:buFontTx/>
              <a:buChar char="•"/>
            </a:pPr>
            <a:r>
              <a:rPr lang="en-US" sz="2800" dirty="0"/>
              <a:t>Center for Scientific Review</a:t>
            </a:r>
          </a:p>
          <a:p>
            <a:pPr marL="365760" indent="-256032">
              <a:spcBef>
                <a:spcPts val="300"/>
              </a:spcBef>
              <a:spcAft>
                <a:spcPts val="300"/>
              </a:spcAft>
              <a:buNone/>
            </a:pPr>
            <a:r>
              <a:rPr lang="en-US" sz="2400" dirty="0"/>
              <a:t>     </a:t>
            </a:r>
            <a:r>
              <a:rPr lang="en-US" sz="2400" dirty="0">
                <a:hlinkClick r:id="rId5" tooltip="Link for NIH Center for Scientific Review"/>
              </a:rPr>
              <a:t>http://public.csr.nih.gov/Pages/default.aspx</a:t>
            </a:r>
          </a:p>
          <a:p>
            <a:pPr marL="365760" indent="-256032">
              <a:spcBef>
                <a:spcPts val="300"/>
              </a:spcBef>
              <a:spcAft>
                <a:spcPts val="300"/>
              </a:spcAft>
              <a:buFont typeface="Arial" panose="020B0604020202020204" pitchFamily="34" charset="0"/>
              <a:buChar char="•"/>
            </a:pPr>
            <a:r>
              <a:rPr lang="en-US" sz="2800" dirty="0"/>
              <a:t>NIH Guide to Grants and Contracts</a:t>
            </a:r>
          </a:p>
          <a:p>
            <a:pPr marL="365760" indent="-256032">
              <a:spcBef>
                <a:spcPts val="300"/>
              </a:spcBef>
              <a:spcAft>
                <a:spcPts val="300"/>
              </a:spcAft>
            </a:pPr>
            <a:r>
              <a:rPr lang="en-US" sz="2800" dirty="0"/>
              <a:t>	</a:t>
            </a:r>
            <a:r>
              <a:rPr lang="en-US" sz="2400" dirty="0">
                <a:hlinkClick r:id="rId6" tooltip="NIH Guide for Grants and Contracts"/>
              </a:rPr>
              <a:t>http://grants.nih.gov/grants/guide/index.html</a:t>
            </a:r>
            <a:endParaRPr lang="en-US" sz="2400" dirty="0"/>
          </a:p>
          <a:p>
            <a:pPr marL="347472" indent="-457200">
              <a:buFont typeface="Arial" panose="020B0604020202020204" pitchFamily="34" charset="0"/>
              <a:buChar char="•"/>
            </a:pPr>
            <a:r>
              <a:rPr lang="en-US" sz="2800" dirty="0"/>
              <a:t>NIH </a:t>
            </a:r>
            <a:r>
              <a:rPr lang="en-US" sz="2800" dirty="0" err="1"/>
              <a:t>RePORTER</a:t>
            </a:r>
            <a:r>
              <a:rPr lang="en-US" sz="2800" dirty="0"/>
              <a:t> Matchmaker </a:t>
            </a:r>
            <a:r>
              <a:rPr lang="en-US" sz="2400" dirty="0">
                <a:hlinkClick r:id="rId7"/>
              </a:rPr>
              <a:t>https://projectreporter.nih.gov/reporter_matchmaker.cfm</a:t>
            </a:r>
            <a:endParaRPr lang="en-US" sz="2400" dirty="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46</a:t>
            </a:fld>
            <a:endParaRPr lang="en-US" dirty="0"/>
          </a:p>
        </p:txBody>
      </p:sp>
    </p:spTree>
    <p:extLst>
      <p:ext uri="{BB962C8B-B14F-4D97-AF65-F5344CB8AC3E}">
        <p14:creationId xmlns:p14="http://schemas.microsoft.com/office/powerpoint/2010/main" val="326357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839200" cy="4953000"/>
          </a:xfrm>
        </p:spPr>
        <p:txBody>
          <a:bodyPr>
            <a:noAutofit/>
          </a:bodyPr>
          <a:lstStyle/>
          <a:p>
            <a:pPr marL="0" indent="0">
              <a:buNone/>
            </a:pPr>
            <a:r>
              <a:rPr lang="en-US" sz="1800" b="1" dirty="0">
                <a:solidFill>
                  <a:srgbClr val="719500"/>
                </a:solidFill>
              </a:rPr>
              <a:t>Institutes or Centers (IC) based on…</a:t>
            </a:r>
          </a:p>
          <a:p>
            <a:pPr lvl="1" indent="0">
              <a:buNone/>
            </a:pPr>
            <a:r>
              <a:rPr lang="en-US" sz="1800" dirty="0"/>
              <a:t>Overall mission and guidelines of the Institute or Center(s);</a:t>
            </a:r>
          </a:p>
          <a:p>
            <a:pPr marL="342900" lvl="2" indent="0">
              <a:buNone/>
            </a:pPr>
            <a:r>
              <a:rPr lang="en-US" sz="1800" dirty="0"/>
              <a:t>Specific programmatic mandates and interests of the Institute or Center(s)</a:t>
            </a:r>
          </a:p>
          <a:p>
            <a:pPr marL="0" indent="0">
              <a:buNone/>
            </a:pPr>
            <a:endParaRPr lang="en-US" sz="1800" b="1" dirty="0">
              <a:solidFill>
                <a:srgbClr val="719500"/>
              </a:solidFill>
            </a:endParaRPr>
          </a:p>
          <a:p>
            <a:pPr marL="0" indent="0">
              <a:buNone/>
            </a:pPr>
            <a:r>
              <a:rPr lang="en-US" sz="1800" b="1" dirty="0">
                <a:solidFill>
                  <a:srgbClr val="719500"/>
                </a:solidFill>
              </a:rPr>
              <a:t>	Integrated Review Groups (IRG) based on…</a:t>
            </a:r>
          </a:p>
          <a:p>
            <a:pPr marL="914915" lvl="4" indent="0">
              <a:buNone/>
            </a:pPr>
            <a:r>
              <a:rPr lang="en-US" sz="1800" dirty="0"/>
              <a:t>     </a:t>
            </a:r>
            <a:r>
              <a:rPr lang="en-US" sz="1800" dirty="0">
                <a:solidFill>
                  <a:srgbClr val="002774"/>
                </a:solidFill>
              </a:rPr>
              <a:t>Specific review guidelines for each IRG.</a:t>
            </a:r>
          </a:p>
          <a:p>
            <a:pPr marL="0" indent="0">
              <a:buNone/>
            </a:pPr>
            <a:endParaRPr lang="en-US" sz="1800" b="1" dirty="0"/>
          </a:p>
          <a:p>
            <a:pPr marL="0" indent="0">
              <a:buNone/>
            </a:pPr>
            <a:r>
              <a:rPr lang="en-US" sz="1800" b="1" dirty="0"/>
              <a:t>		</a:t>
            </a:r>
            <a:r>
              <a:rPr lang="en-US" sz="1800" b="1" dirty="0">
                <a:solidFill>
                  <a:srgbClr val="719500"/>
                </a:solidFill>
              </a:rPr>
              <a:t>Standing Study Sections (SRG) based on…</a:t>
            </a:r>
          </a:p>
          <a:p>
            <a:pPr marL="2282581" lvl="5" indent="0">
              <a:buNone/>
            </a:pPr>
            <a:r>
              <a:rPr lang="en-US" dirty="0">
                <a:solidFill>
                  <a:srgbClr val="002774"/>
                </a:solidFill>
              </a:rPr>
              <a:t>Match of subject matter to the referral guidelines for the SRG.</a:t>
            </a:r>
            <a:endParaRPr lang="en-US" dirty="0"/>
          </a:p>
          <a:p>
            <a:pPr marL="1768475" lvl="5" indent="0">
              <a:spcBef>
                <a:spcPts val="0"/>
              </a:spcBef>
              <a:buNone/>
            </a:pPr>
            <a:r>
              <a:rPr lang="en-US" b="1" dirty="0">
                <a:solidFill>
                  <a:srgbClr val="719500"/>
                </a:solidFill>
              </a:rPr>
              <a:t>OR</a:t>
            </a:r>
            <a:endParaRPr lang="en-US" sz="800" b="1" dirty="0">
              <a:solidFill>
                <a:srgbClr val="719500"/>
              </a:solidFill>
            </a:endParaRPr>
          </a:p>
          <a:p>
            <a:pPr marL="1768475" lvl="5" indent="0">
              <a:spcBef>
                <a:spcPts val="0"/>
              </a:spcBef>
              <a:buNone/>
            </a:pPr>
            <a:r>
              <a:rPr lang="en-US" sz="1800" b="1" dirty="0"/>
              <a:t/>
            </a:r>
            <a:br>
              <a:rPr lang="en-US" sz="1800" b="1" dirty="0"/>
            </a:br>
            <a:r>
              <a:rPr lang="en-US" sz="1800" b="1" dirty="0"/>
              <a:t>	</a:t>
            </a:r>
            <a:r>
              <a:rPr lang="en-US" sz="1800" b="1" dirty="0">
                <a:solidFill>
                  <a:srgbClr val="719500"/>
                </a:solidFill>
              </a:rPr>
              <a:t>Special Emphasis Panels (SEPs) based on…</a:t>
            </a:r>
          </a:p>
          <a:p>
            <a:pPr marL="2290763" indent="0">
              <a:lnSpc>
                <a:spcPct val="120000"/>
              </a:lnSpc>
              <a:buNone/>
            </a:pPr>
            <a:r>
              <a:rPr lang="en-US" sz="1800" dirty="0">
                <a:solidFill>
                  <a:srgbClr val="002774"/>
                </a:solidFill>
              </a:rPr>
              <a:t>When certain types of grants are sought (e.g., fellowships, SBIRs); When the subject matter does not fit into any SRG;</a:t>
            </a:r>
          </a:p>
          <a:p>
            <a:pPr marL="2290763" lvl="5" indent="0">
              <a:lnSpc>
                <a:spcPct val="120000"/>
              </a:lnSpc>
              <a:buNone/>
            </a:pPr>
            <a:r>
              <a:rPr lang="en-US" dirty="0">
                <a:solidFill>
                  <a:srgbClr val="002774"/>
                </a:solidFill>
              </a:rPr>
              <a:t>When assignment of an application to the most appropriate study section creates a conflict of interest. </a:t>
            </a:r>
          </a:p>
          <a:p>
            <a:pPr marL="2290763" indent="0">
              <a:lnSpc>
                <a:spcPct val="120000"/>
              </a:lnSpc>
              <a:buNone/>
            </a:pPr>
            <a:endParaRPr lang="en-US" sz="1800" dirty="0">
              <a:solidFill>
                <a:srgbClr val="002774"/>
              </a:solidFill>
            </a:endParaRPr>
          </a:p>
        </p:txBody>
      </p:sp>
      <p:sp>
        <p:nvSpPr>
          <p:cNvPr id="2" name="Title 1"/>
          <p:cNvSpPr>
            <a:spLocks noGrp="1"/>
          </p:cNvSpPr>
          <p:nvPr>
            <p:ph type="title"/>
          </p:nvPr>
        </p:nvSpPr>
        <p:spPr>
          <a:xfrm>
            <a:off x="228600" y="304800"/>
            <a:ext cx="8229600" cy="762000"/>
          </a:xfrm>
        </p:spPr>
        <p:txBody>
          <a:bodyPr/>
          <a:lstStyle/>
          <a:p>
            <a:r>
              <a:rPr lang="en-US" dirty="0"/>
              <a:t>Applications are assigned to:</a:t>
            </a:r>
          </a:p>
        </p:txBody>
      </p:sp>
      <p:sp>
        <p:nvSpPr>
          <p:cNvPr id="7" name="Arrow: Bent 6">
            <a:extLst>
              <a:ext uri="{FF2B5EF4-FFF2-40B4-BE49-F238E27FC236}">
                <a16:creationId xmlns:a16="http://schemas.microsoft.com/office/drawing/2014/main" id="{FC8530BF-285E-461B-9805-FBC158D643C8}"/>
              </a:ext>
              <a:ext uri="{C183D7F6-B498-43B3-948B-1728B52AA6E4}">
                <adec:decorative xmlns:adec="http://schemas.microsoft.com/office/drawing/2017/decorative" xmlns="" val="1"/>
              </a:ext>
            </a:extLst>
          </p:cNvPr>
          <p:cNvSpPr/>
          <p:nvPr/>
        </p:nvSpPr>
        <p:spPr>
          <a:xfrm flipV="1">
            <a:off x="381000" y="1600200"/>
            <a:ext cx="609600" cy="838200"/>
          </a:xfrm>
          <a:prstGeom prst="bentArrow">
            <a:avLst>
              <a:gd name="adj1" fmla="val 14500"/>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id="{2EBB24A7-B001-439C-A7F2-DB08A66052E5}"/>
              </a:ext>
              <a:ext uri="{C183D7F6-B498-43B3-948B-1728B52AA6E4}">
                <adec:decorative xmlns:adec="http://schemas.microsoft.com/office/drawing/2017/decorative" xmlns="" val="1"/>
              </a:ext>
            </a:extLst>
          </p:cNvPr>
          <p:cNvSpPr/>
          <p:nvPr/>
        </p:nvSpPr>
        <p:spPr>
          <a:xfrm flipV="1">
            <a:off x="1194816" y="2743200"/>
            <a:ext cx="609600" cy="838200"/>
          </a:xfrm>
          <a:prstGeom prst="bentArrow">
            <a:avLst>
              <a:gd name="adj1" fmla="val 13000"/>
              <a:gd name="adj2" fmla="val 29343"/>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Bent 8">
            <a:extLst>
              <a:ext uri="{FF2B5EF4-FFF2-40B4-BE49-F238E27FC236}">
                <a16:creationId xmlns:a16="http://schemas.microsoft.com/office/drawing/2014/main" id="{81E3C6F6-9306-4A12-A8B6-8477D7D3F677}"/>
              </a:ext>
              <a:ext uri="{C183D7F6-B498-43B3-948B-1728B52AA6E4}">
                <adec:decorative xmlns:adec="http://schemas.microsoft.com/office/drawing/2017/decorative" xmlns="" val="1"/>
              </a:ext>
            </a:extLst>
          </p:cNvPr>
          <p:cNvSpPr/>
          <p:nvPr/>
        </p:nvSpPr>
        <p:spPr>
          <a:xfrm flipV="1">
            <a:off x="1225296" y="4000500"/>
            <a:ext cx="609600" cy="838200"/>
          </a:xfrm>
          <a:prstGeom prst="bentArrow">
            <a:avLst>
              <a:gd name="adj1" fmla="val 16000"/>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69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60AEB4A9-2EE8-40AD-9086-D59DA50A64A9}"/>
              </a:ext>
              <a:ext uri="{C183D7F6-B498-43B3-948B-1728B52AA6E4}">
                <adec:decorative xmlns:adec="http://schemas.microsoft.com/office/drawing/2017/decorative" xmlns="" val="1"/>
              </a:ext>
            </a:extLst>
          </p:cNvPr>
          <p:cNvSpPr/>
          <p:nvPr/>
        </p:nvSpPr>
        <p:spPr>
          <a:xfrm>
            <a:off x="820537" y="5911843"/>
            <a:ext cx="7382544" cy="782986"/>
          </a:xfrm>
          <a:prstGeom prst="roundRect">
            <a:avLst/>
          </a:prstGeom>
          <a:solidFill>
            <a:schemeClr val="bg2"/>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A4650A1-F413-4B5F-8A51-BF4CA09D7F06}"/>
              </a:ext>
              <a:ext uri="{C183D7F6-B498-43B3-948B-1728B52AA6E4}">
                <adec:decorative xmlns:adec="http://schemas.microsoft.com/office/drawing/2017/decorative" xmlns="" val="1"/>
              </a:ext>
            </a:extLst>
          </p:cNvPr>
          <p:cNvSpPr/>
          <p:nvPr/>
        </p:nvSpPr>
        <p:spPr>
          <a:xfrm>
            <a:off x="228600" y="1676400"/>
            <a:ext cx="914400"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on Aging</a:t>
            </a:r>
          </a:p>
        </p:txBody>
      </p:sp>
      <p:sp>
        <p:nvSpPr>
          <p:cNvPr id="8" name="Rectangle: Rounded Corners 7">
            <a:extLst>
              <a:ext uri="{FF2B5EF4-FFF2-40B4-BE49-F238E27FC236}">
                <a16:creationId xmlns:a16="http://schemas.microsoft.com/office/drawing/2014/main" id="{CD156763-80BB-4794-B7E0-95E106194E9B}"/>
              </a:ext>
              <a:ext uri="{C183D7F6-B498-43B3-948B-1728B52AA6E4}">
                <adec:decorative xmlns:adec="http://schemas.microsoft.com/office/drawing/2017/decorative" xmlns="" val="1"/>
              </a:ext>
            </a:extLst>
          </p:cNvPr>
          <p:cNvSpPr/>
          <p:nvPr/>
        </p:nvSpPr>
        <p:spPr>
          <a:xfrm>
            <a:off x="1219200" y="1674478"/>
            <a:ext cx="1447800"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on Alcohol Abuse and Alcoholism</a:t>
            </a:r>
          </a:p>
        </p:txBody>
      </p:sp>
      <p:sp>
        <p:nvSpPr>
          <p:cNvPr id="9" name="Rectangle: Rounded Corners 8">
            <a:extLst>
              <a:ext uri="{FF2B5EF4-FFF2-40B4-BE49-F238E27FC236}">
                <a16:creationId xmlns:a16="http://schemas.microsoft.com/office/drawing/2014/main" id="{E4CF9701-86D7-4187-9A7F-42331D5E07F6}"/>
              </a:ext>
              <a:ext uri="{C183D7F6-B498-43B3-948B-1728B52AA6E4}">
                <adec:decorative xmlns:adec="http://schemas.microsoft.com/office/drawing/2017/decorative" xmlns="" val="1"/>
              </a:ext>
            </a:extLst>
          </p:cNvPr>
          <p:cNvSpPr/>
          <p:nvPr/>
        </p:nvSpPr>
        <p:spPr>
          <a:xfrm>
            <a:off x="2766252" y="1661671"/>
            <a:ext cx="1600200"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Allergy and Infectious Diseases</a:t>
            </a:r>
          </a:p>
        </p:txBody>
      </p:sp>
      <p:sp>
        <p:nvSpPr>
          <p:cNvPr id="10" name="Rectangle: Rounded Corners 9">
            <a:extLst>
              <a:ext uri="{FF2B5EF4-FFF2-40B4-BE49-F238E27FC236}">
                <a16:creationId xmlns:a16="http://schemas.microsoft.com/office/drawing/2014/main" id="{50156037-2E49-464B-8658-00AA76F51A79}"/>
              </a:ext>
              <a:ext uri="{C183D7F6-B498-43B3-948B-1728B52AA6E4}">
                <adec:decorative xmlns:adec="http://schemas.microsoft.com/office/drawing/2017/decorative" xmlns="" val="1"/>
              </a:ext>
            </a:extLst>
          </p:cNvPr>
          <p:cNvSpPr/>
          <p:nvPr/>
        </p:nvSpPr>
        <p:spPr>
          <a:xfrm>
            <a:off x="4511809" y="1661671"/>
            <a:ext cx="1789739"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Arthritis and Musculoskeletal and Skin Diseases</a:t>
            </a:r>
          </a:p>
        </p:txBody>
      </p:sp>
      <p:sp>
        <p:nvSpPr>
          <p:cNvPr id="11" name="Rectangle: Rounded Corners 10">
            <a:extLst>
              <a:ext uri="{FF2B5EF4-FFF2-40B4-BE49-F238E27FC236}">
                <a16:creationId xmlns:a16="http://schemas.microsoft.com/office/drawing/2014/main" id="{B0E4FE4C-6038-4481-B8F2-8E4A342E68FD}"/>
              </a:ext>
              <a:ext uri="{C183D7F6-B498-43B3-948B-1728B52AA6E4}">
                <adec:decorative xmlns:adec="http://schemas.microsoft.com/office/drawing/2017/decorative" xmlns="" val="1"/>
              </a:ext>
            </a:extLst>
          </p:cNvPr>
          <p:cNvSpPr/>
          <p:nvPr/>
        </p:nvSpPr>
        <p:spPr>
          <a:xfrm>
            <a:off x="6400800" y="1676399"/>
            <a:ext cx="1066800"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Cancer Institute</a:t>
            </a:r>
          </a:p>
        </p:txBody>
      </p:sp>
      <p:sp>
        <p:nvSpPr>
          <p:cNvPr id="12" name="Rectangle: Rounded Corners 11">
            <a:extLst>
              <a:ext uri="{FF2B5EF4-FFF2-40B4-BE49-F238E27FC236}">
                <a16:creationId xmlns:a16="http://schemas.microsoft.com/office/drawing/2014/main" id="{2D488F58-1464-45D2-B4D8-C146E4E74433}"/>
              </a:ext>
              <a:ext uri="{C183D7F6-B498-43B3-948B-1728B52AA6E4}">
                <adec:decorative xmlns:adec="http://schemas.microsoft.com/office/drawing/2017/decorative" xmlns="" val="1"/>
              </a:ext>
            </a:extLst>
          </p:cNvPr>
          <p:cNvSpPr/>
          <p:nvPr/>
        </p:nvSpPr>
        <p:spPr>
          <a:xfrm>
            <a:off x="7543800" y="1661671"/>
            <a:ext cx="1447800" cy="76392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Child Health and Human Development</a:t>
            </a:r>
          </a:p>
        </p:txBody>
      </p:sp>
      <p:sp>
        <p:nvSpPr>
          <p:cNvPr id="19" name="Rectangle: Rounded Corners 18">
            <a:extLst>
              <a:ext uri="{FF2B5EF4-FFF2-40B4-BE49-F238E27FC236}">
                <a16:creationId xmlns:a16="http://schemas.microsoft.com/office/drawing/2014/main" id="{433F53EC-AB15-471F-BFEA-D234D6724E10}"/>
              </a:ext>
              <a:ext uri="{C183D7F6-B498-43B3-948B-1728B52AA6E4}">
                <adec:decorative xmlns:adec="http://schemas.microsoft.com/office/drawing/2017/decorative" xmlns="" val="1"/>
              </a:ext>
            </a:extLst>
          </p:cNvPr>
          <p:cNvSpPr/>
          <p:nvPr/>
        </p:nvSpPr>
        <p:spPr>
          <a:xfrm>
            <a:off x="7395884" y="2665224"/>
            <a:ext cx="9144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Eye Institute </a:t>
            </a:r>
          </a:p>
        </p:txBody>
      </p:sp>
      <p:sp>
        <p:nvSpPr>
          <p:cNvPr id="20" name="Rectangle: Rounded Corners 19">
            <a:extLst>
              <a:ext uri="{FF2B5EF4-FFF2-40B4-BE49-F238E27FC236}">
                <a16:creationId xmlns:a16="http://schemas.microsoft.com/office/drawing/2014/main" id="{853AADCF-C916-4833-9FA7-BE57E478A536}"/>
              </a:ext>
            </a:extLst>
          </p:cNvPr>
          <p:cNvSpPr/>
          <p:nvPr/>
        </p:nvSpPr>
        <p:spPr>
          <a:xfrm>
            <a:off x="162805" y="2665224"/>
            <a:ext cx="1455804"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on Deafness and Other Communication Disorders</a:t>
            </a:r>
          </a:p>
        </p:txBody>
      </p:sp>
      <p:sp>
        <p:nvSpPr>
          <p:cNvPr id="21" name="Rectangle: Rounded Corners 20">
            <a:extLst>
              <a:ext uri="{FF2B5EF4-FFF2-40B4-BE49-F238E27FC236}">
                <a16:creationId xmlns:a16="http://schemas.microsoft.com/office/drawing/2014/main" id="{FF43B9BE-50BE-45EF-B32B-B23CE0D0CA48}"/>
              </a:ext>
              <a:ext uri="{C183D7F6-B498-43B3-948B-1728B52AA6E4}">
                <adec:decorative xmlns:adec="http://schemas.microsoft.com/office/drawing/2017/decorative" xmlns="" val="1"/>
              </a:ext>
            </a:extLst>
          </p:cNvPr>
          <p:cNvSpPr/>
          <p:nvPr/>
        </p:nvSpPr>
        <p:spPr>
          <a:xfrm>
            <a:off x="2956752" y="2665224"/>
            <a:ext cx="14097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Diabetes and Digestive and Kidney Diseases</a:t>
            </a:r>
          </a:p>
        </p:txBody>
      </p:sp>
      <p:sp>
        <p:nvSpPr>
          <p:cNvPr id="22" name="Rectangle: Rounded Corners 21">
            <a:extLst>
              <a:ext uri="{FF2B5EF4-FFF2-40B4-BE49-F238E27FC236}">
                <a16:creationId xmlns:a16="http://schemas.microsoft.com/office/drawing/2014/main" id="{9272B86D-D737-45D1-A72E-22B26C560B46}"/>
              </a:ext>
              <a:ext uri="{C183D7F6-B498-43B3-948B-1728B52AA6E4}">
                <adec:decorative xmlns:adec="http://schemas.microsoft.com/office/drawing/2017/decorative" xmlns="" val="1"/>
              </a:ext>
            </a:extLst>
          </p:cNvPr>
          <p:cNvSpPr/>
          <p:nvPr/>
        </p:nvSpPr>
        <p:spPr>
          <a:xfrm>
            <a:off x="4511809" y="2665224"/>
            <a:ext cx="11430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on Drug Abuse</a:t>
            </a:r>
          </a:p>
        </p:txBody>
      </p:sp>
      <p:sp>
        <p:nvSpPr>
          <p:cNvPr id="24" name="Rectangle: Rounded Corners 23">
            <a:extLst>
              <a:ext uri="{FF2B5EF4-FFF2-40B4-BE49-F238E27FC236}">
                <a16:creationId xmlns:a16="http://schemas.microsoft.com/office/drawing/2014/main" id="{D7612ACE-9D07-4368-B177-58CEA0292AC0}"/>
              </a:ext>
              <a:ext uri="{C183D7F6-B498-43B3-948B-1728B52AA6E4}">
                <adec:decorative xmlns:adec="http://schemas.microsoft.com/office/drawing/2017/decorative" xmlns="" val="1"/>
              </a:ext>
            </a:extLst>
          </p:cNvPr>
          <p:cNvSpPr/>
          <p:nvPr/>
        </p:nvSpPr>
        <p:spPr>
          <a:xfrm>
            <a:off x="5800166" y="2665224"/>
            <a:ext cx="14478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Environmental Health Sciences</a:t>
            </a:r>
          </a:p>
        </p:txBody>
      </p:sp>
      <p:sp>
        <p:nvSpPr>
          <p:cNvPr id="25" name="Rectangle: Rounded Corners 24">
            <a:extLst>
              <a:ext uri="{FF2B5EF4-FFF2-40B4-BE49-F238E27FC236}">
                <a16:creationId xmlns:a16="http://schemas.microsoft.com/office/drawing/2014/main" id="{48146027-4051-4DA2-9118-4FF98C706512}"/>
              </a:ext>
              <a:ext uri="{C183D7F6-B498-43B3-948B-1728B52AA6E4}">
                <adec:decorative xmlns:adec="http://schemas.microsoft.com/office/drawing/2017/decorative" xmlns="" val="1"/>
              </a:ext>
            </a:extLst>
          </p:cNvPr>
          <p:cNvSpPr/>
          <p:nvPr/>
        </p:nvSpPr>
        <p:spPr>
          <a:xfrm>
            <a:off x="1659751" y="2665224"/>
            <a:ext cx="1269466"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Dental and Craniofacial Research</a:t>
            </a:r>
          </a:p>
        </p:txBody>
      </p:sp>
      <p:sp>
        <p:nvSpPr>
          <p:cNvPr id="33" name="Rectangle: Rounded Corners 32">
            <a:extLst>
              <a:ext uri="{FF2B5EF4-FFF2-40B4-BE49-F238E27FC236}">
                <a16:creationId xmlns:a16="http://schemas.microsoft.com/office/drawing/2014/main" id="{21786C63-D94D-4B8C-B5AE-58B95218A45B}"/>
              </a:ext>
            </a:extLst>
          </p:cNvPr>
          <p:cNvSpPr/>
          <p:nvPr/>
        </p:nvSpPr>
        <p:spPr>
          <a:xfrm>
            <a:off x="162805" y="3834649"/>
            <a:ext cx="1455804"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General Medical Sciences</a:t>
            </a:r>
          </a:p>
        </p:txBody>
      </p:sp>
      <p:sp>
        <p:nvSpPr>
          <p:cNvPr id="34" name="Rectangle: Rounded Corners 33">
            <a:extLst>
              <a:ext uri="{FF2B5EF4-FFF2-40B4-BE49-F238E27FC236}">
                <a16:creationId xmlns:a16="http://schemas.microsoft.com/office/drawing/2014/main" id="{1387EF0D-B878-48E8-86C2-EAE948FE0E55}"/>
              </a:ext>
              <a:ext uri="{C183D7F6-B498-43B3-948B-1728B52AA6E4}">
                <adec:decorative xmlns:adec="http://schemas.microsoft.com/office/drawing/2017/decorative" xmlns="" val="1"/>
              </a:ext>
            </a:extLst>
          </p:cNvPr>
          <p:cNvSpPr/>
          <p:nvPr/>
        </p:nvSpPr>
        <p:spPr>
          <a:xfrm>
            <a:off x="2956752" y="3834649"/>
            <a:ext cx="14097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Human Genome Research Institute</a:t>
            </a:r>
          </a:p>
        </p:txBody>
      </p:sp>
      <p:sp>
        <p:nvSpPr>
          <p:cNvPr id="37" name="Rectangle: Rounded Corners 36">
            <a:extLst>
              <a:ext uri="{FF2B5EF4-FFF2-40B4-BE49-F238E27FC236}">
                <a16:creationId xmlns:a16="http://schemas.microsoft.com/office/drawing/2014/main" id="{EC211031-B57C-4846-9EE4-731737EA3AE6}"/>
              </a:ext>
              <a:ext uri="{C183D7F6-B498-43B3-948B-1728B52AA6E4}">
                <adec:decorative xmlns:adec="http://schemas.microsoft.com/office/drawing/2017/decorative" xmlns="" val="1"/>
              </a:ext>
            </a:extLst>
          </p:cNvPr>
          <p:cNvSpPr/>
          <p:nvPr/>
        </p:nvSpPr>
        <p:spPr>
          <a:xfrm>
            <a:off x="1659751" y="3834649"/>
            <a:ext cx="1269466"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Heart, Lung, and Blood Institute</a:t>
            </a:r>
          </a:p>
        </p:txBody>
      </p:sp>
      <p:sp>
        <p:nvSpPr>
          <p:cNvPr id="38" name="Rectangle: Rounded Corners 37">
            <a:extLst>
              <a:ext uri="{FF2B5EF4-FFF2-40B4-BE49-F238E27FC236}">
                <a16:creationId xmlns:a16="http://schemas.microsoft.com/office/drawing/2014/main" id="{FF59076E-EC0C-41EE-A580-79B0582A6F64}"/>
              </a:ext>
              <a:ext uri="{C183D7F6-B498-43B3-948B-1728B52AA6E4}">
                <adec:decorative xmlns:adec="http://schemas.microsoft.com/office/drawing/2017/decorative" xmlns="" val="1"/>
              </a:ext>
            </a:extLst>
          </p:cNvPr>
          <p:cNvSpPr/>
          <p:nvPr/>
        </p:nvSpPr>
        <p:spPr>
          <a:xfrm>
            <a:off x="4493398" y="3834649"/>
            <a:ext cx="1306768"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Mental Health</a:t>
            </a:r>
          </a:p>
        </p:txBody>
      </p:sp>
      <p:sp>
        <p:nvSpPr>
          <p:cNvPr id="39" name="Rectangle: Rounded Corners 38">
            <a:extLst>
              <a:ext uri="{FF2B5EF4-FFF2-40B4-BE49-F238E27FC236}">
                <a16:creationId xmlns:a16="http://schemas.microsoft.com/office/drawing/2014/main" id="{910BEE0C-4AED-45EE-BC25-AA3E96E0E55A}"/>
              </a:ext>
              <a:ext uri="{C183D7F6-B498-43B3-948B-1728B52AA6E4}">
                <adec:decorative xmlns:adec="http://schemas.microsoft.com/office/drawing/2017/decorative" xmlns="" val="1"/>
              </a:ext>
            </a:extLst>
          </p:cNvPr>
          <p:cNvSpPr/>
          <p:nvPr/>
        </p:nvSpPr>
        <p:spPr>
          <a:xfrm>
            <a:off x="7287345" y="3834649"/>
            <a:ext cx="1409700"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Nursing Research</a:t>
            </a:r>
          </a:p>
        </p:txBody>
      </p:sp>
      <p:sp>
        <p:nvSpPr>
          <p:cNvPr id="40" name="Rectangle: Rounded Corners 39">
            <a:extLst>
              <a:ext uri="{FF2B5EF4-FFF2-40B4-BE49-F238E27FC236}">
                <a16:creationId xmlns:a16="http://schemas.microsoft.com/office/drawing/2014/main" id="{4D85AF05-0BA4-44A2-9D84-22FB5EAB9FE5}"/>
              </a:ext>
              <a:ext uri="{C183D7F6-B498-43B3-948B-1728B52AA6E4}">
                <adec:decorative xmlns:adec="http://schemas.microsoft.com/office/drawing/2017/decorative" xmlns="" val="1"/>
              </a:ext>
            </a:extLst>
          </p:cNvPr>
          <p:cNvSpPr/>
          <p:nvPr/>
        </p:nvSpPr>
        <p:spPr>
          <a:xfrm>
            <a:off x="5867400" y="3834649"/>
            <a:ext cx="1332698"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Neurological Disorders and Stroke</a:t>
            </a:r>
          </a:p>
        </p:txBody>
      </p:sp>
      <p:sp>
        <p:nvSpPr>
          <p:cNvPr id="41" name="Rectangle: Rounded Corners 40">
            <a:extLst>
              <a:ext uri="{FF2B5EF4-FFF2-40B4-BE49-F238E27FC236}">
                <a16:creationId xmlns:a16="http://schemas.microsoft.com/office/drawing/2014/main" id="{51301A96-F53D-4E3D-8D88-DAB371198DD5}"/>
              </a:ext>
            </a:extLst>
          </p:cNvPr>
          <p:cNvSpPr/>
          <p:nvPr/>
        </p:nvSpPr>
        <p:spPr>
          <a:xfrm>
            <a:off x="162805" y="4967405"/>
            <a:ext cx="1455804"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on Minority Health and Health Disparities</a:t>
            </a:r>
          </a:p>
        </p:txBody>
      </p:sp>
      <p:sp>
        <p:nvSpPr>
          <p:cNvPr id="42" name="Rectangle: Rounded Corners 41">
            <a:extLst>
              <a:ext uri="{FF2B5EF4-FFF2-40B4-BE49-F238E27FC236}">
                <a16:creationId xmlns:a16="http://schemas.microsoft.com/office/drawing/2014/main" id="{4AE3C66F-C9BE-438A-8936-064B573FE948}"/>
              </a:ext>
              <a:ext uri="{C183D7F6-B498-43B3-948B-1728B52AA6E4}">
                <adec:decorative xmlns:adec="http://schemas.microsoft.com/office/drawing/2017/decorative" xmlns="" val="1"/>
              </a:ext>
            </a:extLst>
          </p:cNvPr>
          <p:cNvSpPr/>
          <p:nvPr/>
        </p:nvSpPr>
        <p:spPr>
          <a:xfrm>
            <a:off x="3249226" y="4967405"/>
            <a:ext cx="1117226"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Fogarty International Center</a:t>
            </a:r>
          </a:p>
        </p:txBody>
      </p:sp>
      <p:sp>
        <p:nvSpPr>
          <p:cNvPr id="43" name="Rectangle: Rounded Corners 42">
            <a:extLst>
              <a:ext uri="{FF2B5EF4-FFF2-40B4-BE49-F238E27FC236}">
                <a16:creationId xmlns:a16="http://schemas.microsoft.com/office/drawing/2014/main" id="{1CB74E61-7C47-4E2F-8737-D2EFEFE26385}"/>
              </a:ext>
              <a:ext uri="{C183D7F6-B498-43B3-948B-1728B52AA6E4}">
                <adec:decorative xmlns:adec="http://schemas.microsoft.com/office/drawing/2017/decorative" xmlns="" val="1"/>
              </a:ext>
            </a:extLst>
          </p:cNvPr>
          <p:cNvSpPr/>
          <p:nvPr/>
        </p:nvSpPr>
        <p:spPr>
          <a:xfrm>
            <a:off x="1676402" y="4967405"/>
            <a:ext cx="1523998"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Center for Complementary and Integrative Health</a:t>
            </a:r>
          </a:p>
        </p:txBody>
      </p:sp>
      <p:sp>
        <p:nvSpPr>
          <p:cNvPr id="44" name="Rectangle: Rounded Corners 43">
            <a:extLst>
              <a:ext uri="{FF2B5EF4-FFF2-40B4-BE49-F238E27FC236}">
                <a16:creationId xmlns:a16="http://schemas.microsoft.com/office/drawing/2014/main" id="{EC2E08CF-7A23-46D0-B9E0-FB851C052FA3}"/>
              </a:ext>
              <a:ext uri="{C183D7F6-B498-43B3-948B-1728B52AA6E4}">
                <adec:decorative xmlns:adec="http://schemas.microsoft.com/office/drawing/2017/decorative" xmlns="" val="1"/>
              </a:ext>
            </a:extLst>
          </p:cNvPr>
          <p:cNvSpPr/>
          <p:nvPr/>
        </p:nvSpPr>
        <p:spPr>
          <a:xfrm>
            <a:off x="4549055" y="4967405"/>
            <a:ext cx="1455804"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Center for Advancing Translational Sciences</a:t>
            </a:r>
          </a:p>
        </p:txBody>
      </p:sp>
      <p:sp>
        <p:nvSpPr>
          <p:cNvPr id="45" name="Rectangle: Rounded Corners 44">
            <a:extLst>
              <a:ext uri="{FF2B5EF4-FFF2-40B4-BE49-F238E27FC236}">
                <a16:creationId xmlns:a16="http://schemas.microsoft.com/office/drawing/2014/main" id="{98075539-47AE-4A56-B3AB-6192E8EE176B}"/>
              </a:ext>
              <a:ext uri="{C183D7F6-B498-43B3-948B-1728B52AA6E4}">
                <adec:decorative xmlns:adec="http://schemas.microsoft.com/office/drawing/2017/decorative" xmlns="" val="1"/>
              </a:ext>
            </a:extLst>
          </p:cNvPr>
          <p:cNvSpPr/>
          <p:nvPr/>
        </p:nvSpPr>
        <p:spPr>
          <a:xfrm>
            <a:off x="7363545" y="4967405"/>
            <a:ext cx="1551855"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Institute of Biomedical Imaging and Bioengineering</a:t>
            </a:r>
          </a:p>
        </p:txBody>
      </p:sp>
      <p:sp>
        <p:nvSpPr>
          <p:cNvPr id="46" name="Rectangle: Rounded Corners 45">
            <a:extLst>
              <a:ext uri="{FF2B5EF4-FFF2-40B4-BE49-F238E27FC236}">
                <a16:creationId xmlns:a16="http://schemas.microsoft.com/office/drawing/2014/main" id="{1E944EE0-577A-488A-8CA7-1166E3FBB513}"/>
              </a:ext>
              <a:ext uri="{C183D7F6-B498-43B3-948B-1728B52AA6E4}">
                <adec:decorative xmlns:adec="http://schemas.microsoft.com/office/drawing/2017/decorative" xmlns="" val="1"/>
              </a:ext>
            </a:extLst>
          </p:cNvPr>
          <p:cNvSpPr/>
          <p:nvPr/>
        </p:nvSpPr>
        <p:spPr>
          <a:xfrm>
            <a:off x="6053685" y="4967405"/>
            <a:ext cx="1269466" cy="8798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National Library of Medicine</a:t>
            </a:r>
          </a:p>
        </p:txBody>
      </p:sp>
      <p:cxnSp>
        <p:nvCxnSpPr>
          <p:cNvPr id="51" name="Straight Connector 50">
            <a:extLst>
              <a:ext uri="{FF2B5EF4-FFF2-40B4-BE49-F238E27FC236}">
                <a16:creationId xmlns:a16="http://schemas.microsoft.com/office/drawing/2014/main" id="{4C3CA8C0-D1D1-409F-B024-915922DD6372}"/>
              </a:ext>
              <a:ext uri="{C183D7F6-B498-43B3-948B-1728B52AA6E4}">
                <adec:decorative xmlns:adec="http://schemas.microsoft.com/office/drawing/2017/decorative" xmlns="" val="1"/>
              </a:ext>
            </a:extLst>
          </p:cNvPr>
          <p:cNvCxnSpPr>
            <a:cxnSpLocks/>
          </p:cNvCxnSpPr>
          <p:nvPr/>
        </p:nvCxnSpPr>
        <p:spPr>
          <a:xfrm>
            <a:off x="2956752" y="1219200"/>
            <a:ext cx="457200" cy="0"/>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53" name="Straight Connector 52">
            <a:extLst>
              <a:ext uri="{FF2B5EF4-FFF2-40B4-BE49-F238E27FC236}">
                <a16:creationId xmlns:a16="http://schemas.microsoft.com/office/drawing/2014/main" id="{A055A582-DE1D-40BA-A5FA-623F6F88DBD5}"/>
              </a:ext>
              <a:ext uri="{C183D7F6-B498-43B3-948B-1728B52AA6E4}">
                <adec:decorative xmlns:adec="http://schemas.microsoft.com/office/drawing/2017/decorative" xmlns="" val="1"/>
              </a:ext>
            </a:extLst>
          </p:cNvPr>
          <p:cNvCxnSpPr>
            <a:cxnSpLocks/>
          </p:cNvCxnSpPr>
          <p:nvPr/>
        </p:nvCxnSpPr>
        <p:spPr>
          <a:xfrm flipV="1">
            <a:off x="668076" y="1570104"/>
            <a:ext cx="7624484" cy="2"/>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56" name="Straight Connector 55">
            <a:extLst>
              <a:ext uri="{FF2B5EF4-FFF2-40B4-BE49-F238E27FC236}">
                <a16:creationId xmlns:a16="http://schemas.microsoft.com/office/drawing/2014/main" id="{4DC91C4B-5EEA-47B3-B06C-D6DC9FAB76B2}"/>
              </a:ext>
              <a:ext uri="{C183D7F6-B498-43B3-948B-1728B52AA6E4}">
                <adec:decorative xmlns:adec="http://schemas.microsoft.com/office/drawing/2017/decorative" xmlns="" val="1"/>
              </a:ext>
            </a:extLst>
          </p:cNvPr>
          <p:cNvCxnSpPr>
            <a:cxnSpLocks/>
          </p:cNvCxnSpPr>
          <p:nvPr/>
        </p:nvCxnSpPr>
        <p:spPr>
          <a:xfrm>
            <a:off x="888652" y="2553020"/>
            <a:ext cx="6959948" cy="7686"/>
          </a:xfrm>
          <a:prstGeom prst="line">
            <a:avLst/>
          </a:prstGeom>
          <a:ln/>
        </p:spPr>
        <p:style>
          <a:lnRef idx="1">
            <a:schemeClr val="accent2"/>
          </a:lnRef>
          <a:fillRef idx="2">
            <a:schemeClr val="accent2"/>
          </a:fillRef>
          <a:effectRef idx="1">
            <a:schemeClr val="accent2"/>
          </a:effectRef>
          <a:fontRef idx="minor">
            <a:schemeClr val="dk1"/>
          </a:fontRef>
        </p:style>
      </p:cxnSp>
      <p:sp>
        <p:nvSpPr>
          <p:cNvPr id="5" name="Rectangle 4">
            <a:extLst>
              <a:ext uri="{FF2B5EF4-FFF2-40B4-BE49-F238E27FC236}">
                <a16:creationId xmlns:a16="http://schemas.microsoft.com/office/drawing/2014/main" id="{B958662B-7D11-4C43-B09A-BA9CD2EE672D}"/>
              </a:ext>
            </a:extLst>
          </p:cNvPr>
          <p:cNvSpPr/>
          <p:nvPr/>
        </p:nvSpPr>
        <p:spPr>
          <a:xfrm>
            <a:off x="3276600" y="990600"/>
            <a:ext cx="2523566" cy="4665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Office of the Director</a:t>
            </a:r>
          </a:p>
        </p:txBody>
      </p:sp>
      <p:sp>
        <p:nvSpPr>
          <p:cNvPr id="6" name="Rectangle: Rounded Corners 5">
            <a:extLst>
              <a:ext uri="{FF2B5EF4-FFF2-40B4-BE49-F238E27FC236}">
                <a16:creationId xmlns:a16="http://schemas.microsoft.com/office/drawing/2014/main" id="{87746543-300B-4867-9A47-F6212DB9A374}"/>
              </a:ext>
            </a:extLst>
          </p:cNvPr>
          <p:cNvSpPr/>
          <p:nvPr/>
        </p:nvSpPr>
        <p:spPr>
          <a:xfrm>
            <a:off x="381000" y="990600"/>
            <a:ext cx="2667000" cy="457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Office of Research </a:t>
            </a:r>
            <a:br>
              <a:rPr lang="en-US" sz="1200" b="1" dirty="0"/>
            </a:br>
            <a:r>
              <a:rPr lang="en-US" sz="1200" b="1" dirty="0"/>
              <a:t>Infrastructure Programs</a:t>
            </a:r>
          </a:p>
        </p:txBody>
      </p:sp>
      <p:cxnSp>
        <p:nvCxnSpPr>
          <p:cNvPr id="59" name="Straight Connector 58">
            <a:extLst>
              <a:ext uri="{FF2B5EF4-FFF2-40B4-BE49-F238E27FC236}">
                <a16:creationId xmlns:a16="http://schemas.microsoft.com/office/drawing/2014/main" id="{6AD4E0FF-B181-4732-A3B8-87318378D4A5}"/>
              </a:ext>
              <a:ext uri="{C183D7F6-B498-43B3-948B-1728B52AA6E4}">
                <adec:decorative xmlns:adec="http://schemas.microsoft.com/office/drawing/2017/decorative" xmlns="" val="1"/>
              </a:ext>
            </a:extLst>
          </p:cNvPr>
          <p:cNvCxnSpPr>
            <a:cxnSpLocks/>
            <a:endCxn id="48" idx="0"/>
          </p:cNvCxnSpPr>
          <p:nvPr/>
        </p:nvCxnSpPr>
        <p:spPr>
          <a:xfrm>
            <a:off x="4435129" y="1447800"/>
            <a:ext cx="0" cy="465555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66D1C-725D-49FC-879E-CF70C8FB1EA3}"/>
              </a:ext>
              <a:ext uri="{C183D7F6-B498-43B3-948B-1728B52AA6E4}">
                <adec:decorative xmlns:adec="http://schemas.microsoft.com/office/drawing/2017/decorative" xmlns="" val="1"/>
              </a:ext>
            </a:extLst>
          </p:cNvPr>
          <p:cNvCxnSpPr>
            <a:cxnSpLocks/>
            <a:stCxn id="7" idx="0"/>
          </p:cNvCxnSpPr>
          <p:nvPr/>
        </p:nvCxnSpPr>
        <p:spPr>
          <a:xfrm flipV="1">
            <a:off x="685800" y="157010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70" name="Straight Connector 69">
            <a:extLst>
              <a:ext uri="{FF2B5EF4-FFF2-40B4-BE49-F238E27FC236}">
                <a16:creationId xmlns:a16="http://schemas.microsoft.com/office/drawing/2014/main" id="{BC066507-47A0-4E8F-A3EF-EA4848F8DD85}"/>
              </a:ext>
              <a:ext uri="{C183D7F6-B498-43B3-948B-1728B52AA6E4}">
                <adec:decorative xmlns:adec="http://schemas.microsoft.com/office/drawing/2017/decorative" xmlns="" val="1"/>
              </a:ext>
            </a:extLst>
          </p:cNvPr>
          <p:cNvCxnSpPr>
            <a:cxnSpLocks/>
          </p:cNvCxnSpPr>
          <p:nvPr/>
        </p:nvCxnSpPr>
        <p:spPr>
          <a:xfrm flipV="1">
            <a:off x="1905000" y="157010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71" name="Straight Connector 70">
            <a:extLst>
              <a:ext uri="{FF2B5EF4-FFF2-40B4-BE49-F238E27FC236}">
                <a16:creationId xmlns:a16="http://schemas.microsoft.com/office/drawing/2014/main" id="{54B726C8-5489-44D0-A67E-04B8B4CE49B6}"/>
              </a:ext>
              <a:ext uri="{C183D7F6-B498-43B3-948B-1728B52AA6E4}">
                <adec:decorative xmlns:adec="http://schemas.microsoft.com/office/drawing/2017/decorative" xmlns="" val="1"/>
              </a:ext>
            </a:extLst>
          </p:cNvPr>
          <p:cNvCxnSpPr>
            <a:cxnSpLocks/>
          </p:cNvCxnSpPr>
          <p:nvPr/>
        </p:nvCxnSpPr>
        <p:spPr>
          <a:xfrm flipV="1">
            <a:off x="3565452" y="157010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72" name="Straight Connector 71">
            <a:extLst>
              <a:ext uri="{FF2B5EF4-FFF2-40B4-BE49-F238E27FC236}">
                <a16:creationId xmlns:a16="http://schemas.microsoft.com/office/drawing/2014/main" id="{6264EBEC-35B0-4375-BA7A-AED9BFC997E3}"/>
              </a:ext>
              <a:ext uri="{C183D7F6-B498-43B3-948B-1728B52AA6E4}">
                <adec:decorative xmlns:adec="http://schemas.microsoft.com/office/drawing/2017/decorative" xmlns="" val="1"/>
              </a:ext>
            </a:extLst>
          </p:cNvPr>
          <p:cNvCxnSpPr>
            <a:cxnSpLocks/>
          </p:cNvCxnSpPr>
          <p:nvPr/>
        </p:nvCxnSpPr>
        <p:spPr>
          <a:xfrm flipV="1">
            <a:off x="5410200" y="157010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73" name="Straight Connector 72">
            <a:extLst>
              <a:ext uri="{FF2B5EF4-FFF2-40B4-BE49-F238E27FC236}">
                <a16:creationId xmlns:a16="http://schemas.microsoft.com/office/drawing/2014/main" id="{02AD22FB-7734-4814-9D1C-B353CA3750BB}"/>
              </a:ext>
              <a:ext uri="{C183D7F6-B498-43B3-948B-1728B52AA6E4}">
                <adec:decorative xmlns:adec="http://schemas.microsoft.com/office/drawing/2017/decorative" xmlns="" val="1"/>
              </a:ext>
            </a:extLst>
          </p:cNvPr>
          <p:cNvCxnSpPr>
            <a:cxnSpLocks/>
          </p:cNvCxnSpPr>
          <p:nvPr/>
        </p:nvCxnSpPr>
        <p:spPr>
          <a:xfrm flipV="1">
            <a:off x="6934200" y="1584252"/>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74" name="Straight Connector 73">
            <a:extLst>
              <a:ext uri="{FF2B5EF4-FFF2-40B4-BE49-F238E27FC236}">
                <a16:creationId xmlns:a16="http://schemas.microsoft.com/office/drawing/2014/main" id="{7354B5F6-04E1-4F7C-9CDB-B75A8158994B}"/>
              </a:ext>
              <a:ext uri="{C183D7F6-B498-43B3-948B-1728B52AA6E4}">
                <adec:decorative xmlns:adec="http://schemas.microsoft.com/office/drawing/2017/decorative" xmlns="" val="1"/>
              </a:ext>
            </a:extLst>
          </p:cNvPr>
          <p:cNvCxnSpPr>
            <a:cxnSpLocks/>
          </p:cNvCxnSpPr>
          <p:nvPr/>
        </p:nvCxnSpPr>
        <p:spPr>
          <a:xfrm flipV="1">
            <a:off x="8284536" y="1568304"/>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1" name="Straight Connector 80">
            <a:extLst>
              <a:ext uri="{FF2B5EF4-FFF2-40B4-BE49-F238E27FC236}">
                <a16:creationId xmlns:a16="http://schemas.microsoft.com/office/drawing/2014/main" id="{AF53C55C-3292-43F2-8CAF-F78AEA79EC54}"/>
              </a:ext>
              <a:ext uri="{C183D7F6-B498-43B3-948B-1728B52AA6E4}">
                <adec:decorative xmlns:adec="http://schemas.microsoft.com/office/drawing/2017/decorative" xmlns="" val="1"/>
              </a:ext>
            </a:extLst>
          </p:cNvPr>
          <p:cNvCxnSpPr>
            <a:cxnSpLocks/>
          </p:cNvCxnSpPr>
          <p:nvPr/>
        </p:nvCxnSpPr>
        <p:spPr>
          <a:xfrm flipV="1">
            <a:off x="901992" y="2550074"/>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2" name="Straight Connector 81">
            <a:extLst>
              <a:ext uri="{FF2B5EF4-FFF2-40B4-BE49-F238E27FC236}">
                <a16:creationId xmlns:a16="http://schemas.microsoft.com/office/drawing/2014/main" id="{A4B75B42-4EB3-4AAE-9674-4BDC1EC55671}"/>
              </a:ext>
              <a:ext uri="{C183D7F6-B498-43B3-948B-1728B52AA6E4}">
                <adec:decorative xmlns:adec="http://schemas.microsoft.com/office/drawing/2017/decorative" xmlns="" val="1"/>
              </a:ext>
            </a:extLst>
          </p:cNvPr>
          <p:cNvCxnSpPr>
            <a:cxnSpLocks/>
          </p:cNvCxnSpPr>
          <p:nvPr/>
        </p:nvCxnSpPr>
        <p:spPr>
          <a:xfrm flipV="1">
            <a:off x="2275368" y="2546560"/>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3" name="Straight Connector 82">
            <a:extLst>
              <a:ext uri="{FF2B5EF4-FFF2-40B4-BE49-F238E27FC236}">
                <a16:creationId xmlns:a16="http://schemas.microsoft.com/office/drawing/2014/main" id="{521B1831-BB04-4B40-99A0-66D91C956FA8}"/>
              </a:ext>
              <a:ext uri="{C183D7F6-B498-43B3-948B-1728B52AA6E4}">
                <adec:decorative xmlns:adec="http://schemas.microsoft.com/office/drawing/2017/decorative" xmlns="" val="1"/>
              </a:ext>
            </a:extLst>
          </p:cNvPr>
          <p:cNvCxnSpPr>
            <a:cxnSpLocks/>
          </p:cNvCxnSpPr>
          <p:nvPr/>
        </p:nvCxnSpPr>
        <p:spPr>
          <a:xfrm flipV="1">
            <a:off x="3657600" y="2546560"/>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4" name="Straight Connector 83">
            <a:extLst>
              <a:ext uri="{FF2B5EF4-FFF2-40B4-BE49-F238E27FC236}">
                <a16:creationId xmlns:a16="http://schemas.microsoft.com/office/drawing/2014/main" id="{D6813F29-E4C0-4F5D-AF7A-1076ADDB127B}"/>
              </a:ext>
              <a:ext uri="{C183D7F6-B498-43B3-948B-1728B52AA6E4}">
                <adec:decorative xmlns:adec="http://schemas.microsoft.com/office/drawing/2017/decorative" xmlns="" val="1"/>
              </a:ext>
            </a:extLst>
          </p:cNvPr>
          <p:cNvCxnSpPr>
            <a:cxnSpLocks/>
          </p:cNvCxnSpPr>
          <p:nvPr/>
        </p:nvCxnSpPr>
        <p:spPr>
          <a:xfrm flipV="1">
            <a:off x="5100084" y="2546560"/>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5" name="Straight Connector 84">
            <a:extLst>
              <a:ext uri="{FF2B5EF4-FFF2-40B4-BE49-F238E27FC236}">
                <a16:creationId xmlns:a16="http://schemas.microsoft.com/office/drawing/2014/main" id="{28ECF343-B9B8-4C5F-A8F8-A49AC522F294}"/>
              </a:ext>
              <a:ext uri="{C183D7F6-B498-43B3-948B-1728B52AA6E4}">
                <adec:decorative xmlns:adec="http://schemas.microsoft.com/office/drawing/2017/decorative" xmlns="" val="1"/>
              </a:ext>
            </a:extLst>
          </p:cNvPr>
          <p:cNvCxnSpPr>
            <a:cxnSpLocks/>
          </p:cNvCxnSpPr>
          <p:nvPr/>
        </p:nvCxnSpPr>
        <p:spPr>
          <a:xfrm flipV="1">
            <a:off x="6526620" y="256070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6" name="Straight Connector 85">
            <a:extLst>
              <a:ext uri="{FF2B5EF4-FFF2-40B4-BE49-F238E27FC236}">
                <a16:creationId xmlns:a16="http://schemas.microsoft.com/office/drawing/2014/main" id="{A4E4B014-C73D-467A-83BD-A9EFB9CD38FF}"/>
              </a:ext>
              <a:ext uri="{C183D7F6-B498-43B3-948B-1728B52AA6E4}">
                <adec:decorative xmlns:adec="http://schemas.microsoft.com/office/drawing/2017/decorative" xmlns="" val="1"/>
              </a:ext>
            </a:extLst>
          </p:cNvPr>
          <p:cNvCxnSpPr>
            <a:cxnSpLocks/>
          </p:cNvCxnSpPr>
          <p:nvPr/>
        </p:nvCxnSpPr>
        <p:spPr>
          <a:xfrm flipV="1">
            <a:off x="7848600" y="2544758"/>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8" name="Straight Connector 87">
            <a:extLst>
              <a:ext uri="{FF2B5EF4-FFF2-40B4-BE49-F238E27FC236}">
                <a16:creationId xmlns:a16="http://schemas.microsoft.com/office/drawing/2014/main" id="{B6D57776-0F3C-4E1B-8067-4FD17058C3EC}"/>
              </a:ext>
              <a:ext uri="{C183D7F6-B498-43B3-948B-1728B52AA6E4}">
                <adec:decorative xmlns:adec="http://schemas.microsoft.com/office/drawing/2017/decorative" xmlns="" val="1"/>
              </a:ext>
            </a:extLst>
          </p:cNvPr>
          <p:cNvCxnSpPr>
            <a:cxnSpLocks/>
          </p:cNvCxnSpPr>
          <p:nvPr/>
        </p:nvCxnSpPr>
        <p:spPr>
          <a:xfrm>
            <a:off x="838200" y="3729692"/>
            <a:ext cx="6959948" cy="7686"/>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89" name="Straight Connector 88">
            <a:extLst>
              <a:ext uri="{FF2B5EF4-FFF2-40B4-BE49-F238E27FC236}">
                <a16:creationId xmlns:a16="http://schemas.microsoft.com/office/drawing/2014/main" id="{6E43E0AD-A022-494E-9698-35AF5831565D}"/>
              </a:ext>
              <a:ext uri="{C183D7F6-B498-43B3-948B-1728B52AA6E4}">
                <adec:decorative xmlns:adec="http://schemas.microsoft.com/office/drawing/2017/decorative" xmlns="" val="1"/>
              </a:ext>
            </a:extLst>
          </p:cNvPr>
          <p:cNvCxnSpPr>
            <a:cxnSpLocks/>
          </p:cNvCxnSpPr>
          <p:nvPr/>
        </p:nvCxnSpPr>
        <p:spPr>
          <a:xfrm flipV="1">
            <a:off x="851540" y="3726746"/>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0" name="Straight Connector 89">
            <a:extLst>
              <a:ext uri="{FF2B5EF4-FFF2-40B4-BE49-F238E27FC236}">
                <a16:creationId xmlns:a16="http://schemas.microsoft.com/office/drawing/2014/main" id="{A2039A3B-0B50-4331-B99E-3D6E0BFE6ACD}"/>
              </a:ext>
              <a:ext uri="{C183D7F6-B498-43B3-948B-1728B52AA6E4}">
                <adec:decorative xmlns:adec="http://schemas.microsoft.com/office/drawing/2017/decorative" xmlns="" val="1"/>
              </a:ext>
            </a:extLst>
          </p:cNvPr>
          <p:cNvCxnSpPr>
            <a:cxnSpLocks/>
          </p:cNvCxnSpPr>
          <p:nvPr/>
        </p:nvCxnSpPr>
        <p:spPr>
          <a:xfrm flipV="1">
            <a:off x="2224916" y="3723232"/>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1" name="Straight Connector 90">
            <a:extLst>
              <a:ext uri="{FF2B5EF4-FFF2-40B4-BE49-F238E27FC236}">
                <a16:creationId xmlns:a16="http://schemas.microsoft.com/office/drawing/2014/main" id="{B72D4B50-EF20-4652-BECC-38DDBD3853A2}"/>
              </a:ext>
              <a:ext uri="{C183D7F6-B498-43B3-948B-1728B52AA6E4}">
                <adec:decorative xmlns:adec="http://schemas.microsoft.com/office/drawing/2017/decorative" xmlns="" val="1"/>
              </a:ext>
            </a:extLst>
          </p:cNvPr>
          <p:cNvCxnSpPr>
            <a:cxnSpLocks/>
          </p:cNvCxnSpPr>
          <p:nvPr/>
        </p:nvCxnSpPr>
        <p:spPr>
          <a:xfrm flipV="1">
            <a:off x="3607148" y="3723232"/>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2" name="Straight Connector 91">
            <a:extLst>
              <a:ext uri="{FF2B5EF4-FFF2-40B4-BE49-F238E27FC236}">
                <a16:creationId xmlns:a16="http://schemas.microsoft.com/office/drawing/2014/main" id="{F9D1FDF4-06D2-4397-9EAF-30D94FE25096}"/>
              </a:ext>
              <a:ext uri="{C183D7F6-B498-43B3-948B-1728B52AA6E4}">
                <adec:decorative xmlns:adec="http://schemas.microsoft.com/office/drawing/2017/decorative" xmlns="" val="1"/>
              </a:ext>
            </a:extLst>
          </p:cNvPr>
          <p:cNvCxnSpPr>
            <a:cxnSpLocks/>
          </p:cNvCxnSpPr>
          <p:nvPr/>
        </p:nvCxnSpPr>
        <p:spPr>
          <a:xfrm flipV="1">
            <a:off x="5049632" y="3723232"/>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3" name="Straight Connector 92">
            <a:extLst>
              <a:ext uri="{FF2B5EF4-FFF2-40B4-BE49-F238E27FC236}">
                <a16:creationId xmlns:a16="http://schemas.microsoft.com/office/drawing/2014/main" id="{23D0F782-3E41-4A4C-9A96-6596E60E4499}"/>
              </a:ext>
              <a:ext uri="{C183D7F6-B498-43B3-948B-1728B52AA6E4}">
                <adec:decorative xmlns:adec="http://schemas.microsoft.com/office/drawing/2017/decorative" xmlns="" val="1"/>
              </a:ext>
            </a:extLst>
          </p:cNvPr>
          <p:cNvCxnSpPr>
            <a:cxnSpLocks/>
          </p:cNvCxnSpPr>
          <p:nvPr/>
        </p:nvCxnSpPr>
        <p:spPr>
          <a:xfrm flipV="1">
            <a:off x="6476168" y="3737378"/>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4" name="Straight Connector 93">
            <a:extLst>
              <a:ext uri="{FF2B5EF4-FFF2-40B4-BE49-F238E27FC236}">
                <a16:creationId xmlns:a16="http://schemas.microsoft.com/office/drawing/2014/main" id="{20D67616-2D77-41A4-AA79-0BC1103BE87A}"/>
              </a:ext>
              <a:ext uri="{C183D7F6-B498-43B3-948B-1728B52AA6E4}">
                <adec:decorative xmlns:adec="http://schemas.microsoft.com/office/drawing/2017/decorative" xmlns="" val="1"/>
              </a:ext>
            </a:extLst>
          </p:cNvPr>
          <p:cNvCxnSpPr>
            <a:cxnSpLocks/>
          </p:cNvCxnSpPr>
          <p:nvPr/>
        </p:nvCxnSpPr>
        <p:spPr>
          <a:xfrm flipV="1">
            <a:off x="7798148" y="3721430"/>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5" name="Straight Connector 94">
            <a:extLst>
              <a:ext uri="{FF2B5EF4-FFF2-40B4-BE49-F238E27FC236}">
                <a16:creationId xmlns:a16="http://schemas.microsoft.com/office/drawing/2014/main" id="{730CC928-23C0-49CC-BE0E-67C6D6035A73}"/>
              </a:ext>
              <a:ext uri="{C183D7F6-B498-43B3-948B-1728B52AA6E4}">
                <adec:decorative xmlns:adec="http://schemas.microsoft.com/office/drawing/2017/decorative" xmlns="" val="1"/>
              </a:ext>
            </a:extLst>
          </p:cNvPr>
          <p:cNvCxnSpPr>
            <a:cxnSpLocks/>
          </p:cNvCxnSpPr>
          <p:nvPr/>
        </p:nvCxnSpPr>
        <p:spPr>
          <a:xfrm flipV="1">
            <a:off x="901992" y="4826793"/>
            <a:ext cx="7175208" cy="5316"/>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6" name="Straight Connector 95">
            <a:extLst>
              <a:ext uri="{FF2B5EF4-FFF2-40B4-BE49-F238E27FC236}">
                <a16:creationId xmlns:a16="http://schemas.microsoft.com/office/drawing/2014/main" id="{53D11351-81FE-47C8-AAFF-3D9CA604EF22}"/>
              </a:ext>
              <a:ext uri="{C183D7F6-B498-43B3-948B-1728B52AA6E4}">
                <adec:decorative xmlns:adec="http://schemas.microsoft.com/office/drawing/2017/decorative" xmlns="" val="1"/>
              </a:ext>
            </a:extLst>
          </p:cNvPr>
          <p:cNvCxnSpPr>
            <a:cxnSpLocks/>
          </p:cNvCxnSpPr>
          <p:nvPr/>
        </p:nvCxnSpPr>
        <p:spPr>
          <a:xfrm flipV="1">
            <a:off x="901992" y="4830307"/>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7" name="Straight Connector 96">
            <a:extLst>
              <a:ext uri="{FF2B5EF4-FFF2-40B4-BE49-F238E27FC236}">
                <a16:creationId xmlns:a16="http://schemas.microsoft.com/office/drawing/2014/main" id="{93B76AFA-715A-46DD-9404-2D04C40809E0}"/>
              </a:ext>
              <a:ext uri="{C183D7F6-B498-43B3-948B-1728B52AA6E4}">
                <adec:decorative xmlns:adec="http://schemas.microsoft.com/office/drawing/2017/decorative" xmlns="" val="1"/>
              </a:ext>
            </a:extLst>
          </p:cNvPr>
          <p:cNvCxnSpPr>
            <a:cxnSpLocks/>
          </p:cNvCxnSpPr>
          <p:nvPr/>
        </p:nvCxnSpPr>
        <p:spPr>
          <a:xfrm flipV="1">
            <a:off x="2438400" y="4832109"/>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8" name="Straight Connector 97">
            <a:extLst>
              <a:ext uri="{FF2B5EF4-FFF2-40B4-BE49-F238E27FC236}">
                <a16:creationId xmlns:a16="http://schemas.microsoft.com/office/drawing/2014/main" id="{3B6FFD92-3444-429F-A2F6-B31F7D6C0D65}"/>
              </a:ext>
              <a:ext uri="{C183D7F6-B498-43B3-948B-1728B52AA6E4}">
                <adec:decorative xmlns:adec="http://schemas.microsoft.com/office/drawing/2017/decorative" xmlns="" val="1"/>
              </a:ext>
            </a:extLst>
          </p:cNvPr>
          <p:cNvCxnSpPr>
            <a:cxnSpLocks/>
          </p:cNvCxnSpPr>
          <p:nvPr/>
        </p:nvCxnSpPr>
        <p:spPr>
          <a:xfrm flipV="1">
            <a:off x="3810000" y="4826793"/>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99" name="Straight Connector 98">
            <a:extLst>
              <a:ext uri="{FF2B5EF4-FFF2-40B4-BE49-F238E27FC236}">
                <a16:creationId xmlns:a16="http://schemas.microsoft.com/office/drawing/2014/main" id="{9B02D737-334A-4063-8608-4C02311D43E7}"/>
              </a:ext>
              <a:ext uri="{C183D7F6-B498-43B3-948B-1728B52AA6E4}">
                <adec:decorative xmlns:adec="http://schemas.microsoft.com/office/drawing/2017/decorative" xmlns="" val="1"/>
              </a:ext>
            </a:extLst>
          </p:cNvPr>
          <p:cNvCxnSpPr>
            <a:cxnSpLocks/>
          </p:cNvCxnSpPr>
          <p:nvPr/>
        </p:nvCxnSpPr>
        <p:spPr>
          <a:xfrm flipV="1">
            <a:off x="5181600" y="4826793"/>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00" name="Straight Connector 99">
            <a:extLst>
              <a:ext uri="{FF2B5EF4-FFF2-40B4-BE49-F238E27FC236}">
                <a16:creationId xmlns:a16="http://schemas.microsoft.com/office/drawing/2014/main" id="{932A75CA-4062-4AED-BA9F-F2F6F9DEA0FF}"/>
              </a:ext>
              <a:ext uri="{C183D7F6-B498-43B3-948B-1728B52AA6E4}">
                <adec:decorative xmlns:adec="http://schemas.microsoft.com/office/drawing/2017/decorative" xmlns="" val="1"/>
              </a:ext>
            </a:extLst>
          </p:cNvPr>
          <p:cNvCxnSpPr>
            <a:cxnSpLocks/>
          </p:cNvCxnSpPr>
          <p:nvPr/>
        </p:nvCxnSpPr>
        <p:spPr>
          <a:xfrm flipV="1">
            <a:off x="6629400" y="4840939"/>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01" name="Straight Connector 100">
            <a:extLst>
              <a:ext uri="{FF2B5EF4-FFF2-40B4-BE49-F238E27FC236}">
                <a16:creationId xmlns:a16="http://schemas.microsoft.com/office/drawing/2014/main" id="{F1F15E85-CF45-4EE3-8FC6-D61BA7F63522}"/>
              </a:ext>
              <a:ext uri="{C183D7F6-B498-43B3-948B-1728B52AA6E4}">
                <adec:decorative xmlns:adec="http://schemas.microsoft.com/office/drawing/2017/decorative" xmlns="" val="1"/>
              </a:ext>
            </a:extLst>
          </p:cNvPr>
          <p:cNvCxnSpPr>
            <a:cxnSpLocks/>
          </p:cNvCxnSpPr>
          <p:nvPr/>
        </p:nvCxnSpPr>
        <p:spPr>
          <a:xfrm flipV="1">
            <a:off x="8077200" y="4824991"/>
            <a:ext cx="0" cy="106294"/>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03" name="Straight Connector 102">
            <a:extLst>
              <a:ext uri="{FF2B5EF4-FFF2-40B4-BE49-F238E27FC236}">
                <a16:creationId xmlns:a16="http://schemas.microsoft.com/office/drawing/2014/main" id="{68E8A3E9-05AF-45AF-8FEC-2D205CA1B99F}"/>
              </a:ext>
              <a:ext uri="{C183D7F6-B498-43B3-948B-1728B52AA6E4}">
                <adec:decorative xmlns:adec="http://schemas.microsoft.com/office/drawing/2017/decorative" xmlns="" val="1"/>
              </a:ext>
            </a:extLst>
          </p:cNvPr>
          <p:cNvCxnSpPr>
            <a:cxnSpLocks/>
          </p:cNvCxnSpPr>
          <p:nvPr/>
        </p:nvCxnSpPr>
        <p:spPr>
          <a:xfrm flipV="1">
            <a:off x="2022792" y="6015050"/>
            <a:ext cx="4987608" cy="646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21AC80B-8B7D-44AB-BE5E-5D135DDDECFE}"/>
              </a:ext>
              <a:ext uri="{C183D7F6-B498-43B3-948B-1728B52AA6E4}">
                <adec:decorative xmlns:adec="http://schemas.microsoft.com/office/drawing/2017/decorative" xmlns="" val="1"/>
              </a:ext>
            </a:extLst>
          </p:cNvPr>
          <p:cNvCxnSpPr>
            <a:cxnSpLocks/>
          </p:cNvCxnSpPr>
          <p:nvPr/>
        </p:nvCxnSpPr>
        <p:spPr>
          <a:xfrm flipV="1">
            <a:off x="2036132" y="6018564"/>
            <a:ext cx="0" cy="10629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0FB684B-F098-4F3A-A3BF-DDA18A0D356D}"/>
              </a:ext>
              <a:ext uri="{C183D7F6-B498-43B3-948B-1728B52AA6E4}">
                <adec:decorative xmlns:adec="http://schemas.microsoft.com/office/drawing/2017/decorative" xmlns="" val="1"/>
              </a:ext>
            </a:extLst>
          </p:cNvPr>
          <p:cNvCxnSpPr>
            <a:cxnSpLocks/>
          </p:cNvCxnSpPr>
          <p:nvPr/>
        </p:nvCxnSpPr>
        <p:spPr>
          <a:xfrm flipV="1">
            <a:off x="7005510" y="6015050"/>
            <a:ext cx="0" cy="10629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51094947-D327-47A4-BB5E-F9A721B34B8D}"/>
              </a:ext>
            </a:extLst>
          </p:cNvPr>
          <p:cNvSpPr/>
          <p:nvPr/>
        </p:nvSpPr>
        <p:spPr>
          <a:xfrm>
            <a:off x="1104901" y="6115209"/>
            <a:ext cx="1943099" cy="457200"/>
          </a:xfrm>
          <a:prstGeom prst="roundRect">
            <a:avLst/>
          </a:prstGeom>
          <a:solidFill>
            <a:srgbClr val="6C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NIH Clinical Center</a:t>
            </a:r>
          </a:p>
        </p:txBody>
      </p:sp>
      <p:sp>
        <p:nvSpPr>
          <p:cNvPr id="48" name="Rectangle: Rounded Corners 47">
            <a:extLst>
              <a:ext uri="{FF2B5EF4-FFF2-40B4-BE49-F238E27FC236}">
                <a16:creationId xmlns:a16="http://schemas.microsoft.com/office/drawing/2014/main" id="{2F7C18D4-591A-4B84-A6EE-445799092F12}"/>
              </a:ext>
            </a:extLst>
          </p:cNvPr>
          <p:cNvSpPr/>
          <p:nvPr/>
        </p:nvSpPr>
        <p:spPr>
          <a:xfrm>
            <a:off x="3463580" y="6103359"/>
            <a:ext cx="1943098" cy="457200"/>
          </a:xfrm>
          <a:prstGeom prst="roundRect">
            <a:avLst/>
          </a:prstGeom>
          <a:solidFill>
            <a:srgbClr val="6C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 for Information Technology</a:t>
            </a:r>
          </a:p>
        </p:txBody>
      </p:sp>
      <p:sp>
        <p:nvSpPr>
          <p:cNvPr id="49" name="Rectangle: Rounded Corners 48">
            <a:extLst>
              <a:ext uri="{FF2B5EF4-FFF2-40B4-BE49-F238E27FC236}">
                <a16:creationId xmlns:a16="http://schemas.microsoft.com/office/drawing/2014/main" id="{55FDAC8A-1DC5-4E4C-800C-379B83342E1F}"/>
              </a:ext>
            </a:extLst>
          </p:cNvPr>
          <p:cNvSpPr/>
          <p:nvPr/>
        </p:nvSpPr>
        <p:spPr>
          <a:xfrm>
            <a:off x="5867400" y="6103359"/>
            <a:ext cx="2171699" cy="457200"/>
          </a:xfrm>
          <a:prstGeom prst="roundRect">
            <a:avLst/>
          </a:prstGeom>
          <a:solidFill>
            <a:srgbClr val="68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Center for Scientific Review</a:t>
            </a:r>
          </a:p>
        </p:txBody>
      </p:sp>
      <p:sp>
        <p:nvSpPr>
          <p:cNvPr id="114" name="Title 1">
            <a:extLst>
              <a:ext uri="{FF2B5EF4-FFF2-40B4-BE49-F238E27FC236}">
                <a16:creationId xmlns:a16="http://schemas.microsoft.com/office/drawing/2014/main" id="{8DA277A6-6354-430B-96B1-4BD76D1AF278}"/>
              </a:ext>
            </a:extLst>
          </p:cNvPr>
          <p:cNvSpPr>
            <a:spLocks noGrp="1"/>
          </p:cNvSpPr>
          <p:nvPr>
            <p:ph type="title"/>
          </p:nvPr>
        </p:nvSpPr>
        <p:spPr>
          <a:xfrm>
            <a:off x="220265" y="228600"/>
            <a:ext cx="8697516" cy="762000"/>
          </a:xfrm>
        </p:spPr>
        <p:txBody>
          <a:bodyPr>
            <a:noAutofit/>
          </a:bodyPr>
          <a:lstStyle/>
          <a:p>
            <a:r>
              <a:rPr lang="en-US" sz="2800" b="0" dirty="0"/>
              <a:t>The NIH is comprised of 27 Institutes and Centers.</a:t>
            </a:r>
          </a:p>
        </p:txBody>
      </p:sp>
    </p:spTree>
    <p:extLst>
      <p:ext uri="{BB962C8B-B14F-4D97-AF65-F5344CB8AC3E}">
        <p14:creationId xmlns:p14="http://schemas.microsoft.com/office/powerpoint/2010/main" val="359005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Submitting a Cover Letter</a:t>
            </a:r>
          </a:p>
        </p:txBody>
      </p:sp>
      <p:sp>
        <p:nvSpPr>
          <p:cNvPr id="4" name="Content Placeholder 2"/>
          <p:cNvSpPr txBox="1">
            <a:spLocks/>
          </p:cNvSpPr>
          <p:nvPr/>
        </p:nvSpPr>
        <p:spPr>
          <a:xfrm>
            <a:off x="228600" y="1325880"/>
            <a:ext cx="8686800" cy="499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The cover letter conveys important information:  </a:t>
            </a:r>
          </a:p>
          <a:p>
            <a:pPr>
              <a:spcBef>
                <a:spcPts val="0"/>
              </a:spcBef>
              <a:spcAft>
                <a:spcPts val="0"/>
              </a:spcAft>
              <a:defRPr/>
            </a:pPr>
            <a:endParaRPr lang="en-US" sz="200" dirty="0"/>
          </a:p>
          <a:p>
            <a:pPr>
              <a:spcBef>
                <a:spcPts val="300"/>
              </a:spcBef>
              <a:spcAft>
                <a:spcPts val="300"/>
              </a:spcAft>
              <a:defRPr/>
            </a:pPr>
            <a:endParaRPr lang="en-US" sz="200" dirty="0"/>
          </a:p>
          <a:p>
            <a:pPr marL="573088" lvl="1" indent="-231775">
              <a:spcBef>
                <a:spcPts val="300"/>
              </a:spcBef>
              <a:spcAft>
                <a:spcPts val="300"/>
              </a:spcAft>
              <a:defRPr/>
            </a:pPr>
            <a:r>
              <a:rPr lang="en-US" sz="2400" dirty="0"/>
              <a:t>Application title</a:t>
            </a:r>
          </a:p>
          <a:p>
            <a:pPr marL="573088" lvl="1" indent="-231775">
              <a:spcBef>
                <a:spcPts val="300"/>
              </a:spcBef>
              <a:spcAft>
                <a:spcPts val="300"/>
              </a:spcAft>
              <a:defRPr/>
            </a:pPr>
            <a:r>
              <a:rPr lang="en-US" sz="2400" dirty="0"/>
              <a:t>FOA # and title</a:t>
            </a:r>
          </a:p>
          <a:p>
            <a:pPr marL="573088" lvl="1" indent="-231775">
              <a:spcBef>
                <a:spcPts val="300"/>
              </a:spcBef>
              <a:spcAft>
                <a:spcPts val="300"/>
              </a:spcAft>
              <a:defRPr/>
            </a:pPr>
            <a:r>
              <a:rPr lang="en-US" sz="2400" dirty="0"/>
              <a:t>Any special situations (such as a late application)</a:t>
            </a:r>
          </a:p>
          <a:p>
            <a:pPr marL="573088" lvl="1" indent="-231775">
              <a:spcBef>
                <a:spcPts val="300"/>
              </a:spcBef>
              <a:spcAft>
                <a:spcPts val="300"/>
              </a:spcAft>
              <a:defRPr/>
            </a:pPr>
            <a:r>
              <a:rPr lang="en-US" sz="2400" dirty="0"/>
              <a:t>Statement if proposed studies will:</a:t>
            </a:r>
          </a:p>
          <a:p>
            <a:pPr marL="973138" lvl="2" indent="-231775">
              <a:spcBef>
                <a:spcPts val="300"/>
              </a:spcBef>
              <a:spcAft>
                <a:spcPts val="300"/>
              </a:spcAft>
              <a:defRPr/>
            </a:pPr>
            <a:r>
              <a:rPr lang="en-US" sz="2000" dirty="0"/>
              <a:t>Generate large-scale genomic data or</a:t>
            </a:r>
          </a:p>
          <a:p>
            <a:pPr marL="973138" lvl="2" indent="-231775">
              <a:spcBef>
                <a:spcPts val="300"/>
              </a:spcBef>
              <a:spcAft>
                <a:spcPts val="300"/>
              </a:spcAft>
              <a:defRPr/>
            </a:pPr>
            <a:r>
              <a:rPr lang="en-US" sz="2000" dirty="0"/>
              <a:t>Involve Human Fetal Tissue research</a:t>
            </a:r>
          </a:p>
          <a:p>
            <a:pPr marL="573088" lvl="1" indent="-231775">
              <a:spcBef>
                <a:spcPts val="300"/>
              </a:spcBef>
              <a:spcAft>
                <a:spcPts val="300"/>
              </a:spcAft>
              <a:defRPr/>
            </a:pPr>
            <a:r>
              <a:rPr lang="en-US" sz="2400" dirty="0"/>
              <a:t>If a video will be submitted</a:t>
            </a:r>
          </a:p>
          <a:p>
            <a:pPr marL="573088" indent="-231775">
              <a:spcBef>
                <a:spcPts val="0"/>
              </a:spcBef>
              <a:spcAft>
                <a:spcPts val="0"/>
              </a:spcAft>
              <a:buFontTx/>
              <a:buNone/>
              <a:defRPr/>
            </a:pPr>
            <a:endParaRPr lang="en-US" sz="200" dirty="0"/>
          </a:p>
          <a:p>
            <a:pPr marL="682625" indent="-220663">
              <a:spcBef>
                <a:spcPts val="300"/>
              </a:spcBef>
              <a:spcAft>
                <a:spcPts val="300"/>
              </a:spcAft>
              <a:buFontTx/>
              <a:buNone/>
              <a:defRPr/>
            </a:pPr>
            <a:endParaRPr lang="en-US" sz="200" dirty="0"/>
          </a:p>
          <a:p>
            <a:pPr marL="321638" indent="-321638">
              <a:buFontTx/>
              <a:buNone/>
              <a:defRPr/>
            </a:pPr>
            <a:endParaRPr lang="en-US" sz="2300" dirty="0"/>
          </a:p>
          <a:p>
            <a:pPr marL="321638" indent="-321638">
              <a:buFontTx/>
              <a:buNone/>
              <a:defRPr/>
            </a:pPr>
            <a:endParaRPr lang="en-US" sz="2300" dirty="0"/>
          </a:p>
          <a:p>
            <a:pPr marL="321638" indent="-321638">
              <a:buFontTx/>
              <a:buNone/>
              <a:defRPr/>
            </a:pPr>
            <a:endParaRPr lang="en-US" sz="2300" dirty="0"/>
          </a:p>
        </p:txBody>
      </p:sp>
      <p:pic>
        <p:nvPicPr>
          <p:cNvPr id="5" name="Picture 3" descr="This image is meant to depict a cover letter that should accompany any grant submission. Its link is found at this url:&#10;&#10;C:\Users\pluded\AppData\Local\Microsoft\Windows\Temporary Internet Files\Content.IE5\04F6LSJL\MC900431536[1].png" title="Picture of a document in an 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43400"/>
            <a:ext cx="1828800" cy="1798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7</a:t>
            </a:fld>
            <a:endParaRPr lang="en-US" dirty="0"/>
          </a:p>
        </p:txBody>
      </p:sp>
    </p:spTree>
    <p:extLst>
      <p:ext uri="{BB962C8B-B14F-4D97-AF65-F5344CB8AC3E}">
        <p14:creationId xmlns:p14="http://schemas.microsoft.com/office/powerpoint/2010/main" val="428854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PHS Assignment Request Form</a:t>
            </a:r>
          </a:p>
        </p:txBody>
      </p:sp>
      <p:sp>
        <p:nvSpPr>
          <p:cNvPr id="4" name="Content Placeholder 2"/>
          <p:cNvSpPr txBox="1">
            <a:spLocks/>
          </p:cNvSpPr>
          <p:nvPr/>
        </p:nvSpPr>
        <p:spPr>
          <a:xfrm>
            <a:off x="228600" y="1346781"/>
            <a:ext cx="8686800" cy="51611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The PHS Assignment Request form conveys:</a:t>
            </a:r>
          </a:p>
          <a:p>
            <a:pPr marL="633413" lvl="1" indent="-292100">
              <a:spcBef>
                <a:spcPts val="300"/>
              </a:spcBef>
              <a:spcAft>
                <a:spcPts val="300"/>
              </a:spcAft>
              <a:defRPr/>
            </a:pPr>
            <a:r>
              <a:rPr lang="en-US" sz="2400" dirty="0"/>
              <a:t>Awarding component assignment requests </a:t>
            </a:r>
          </a:p>
          <a:p>
            <a:pPr marL="633413" lvl="1" indent="-292100">
              <a:spcBef>
                <a:spcPts val="300"/>
              </a:spcBef>
              <a:spcAft>
                <a:spcPts val="300"/>
              </a:spcAft>
              <a:defRPr/>
            </a:pPr>
            <a:r>
              <a:rPr lang="en-US" sz="2400" dirty="0"/>
              <a:t>Study section assignment requests </a:t>
            </a:r>
          </a:p>
          <a:p>
            <a:pPr marL="633413" lvl="1" indent="-292100">
              <a:spcBef>
                <a:spcPts val="300"/>
              </a:spcBef>
              <a:spcAft>
                <a:spcPts val="300"/>
              </a:spcAft>
              <a:defRPr/>
            </a:pPr>
            <a:r>
              <a:rPr lang="en-US" sz="2400" dirty="0"/>
              <a:t>Individuals who should not review your application and why</a:t>
            </a:r>
          </a:p>
          <a:p>
            <a:pPr marL="633413" lvl="1" indent="-292100">
              <a:spcBef>
                <a:spcPts val="300"/>
              </a:spcBef>
              <a:spcAft>
                <a:spcPts val="300"/>
              </a:spcAft>
              <a:defRPr/>
            </a:pPr>
            <a:r>
              <a:rPr lang="en-US" sz="2400" dirty="0"/>
              <a:t>Expertise needed to review the application</a:t>
            </a:r>
          </a:p>
          <a:p>
            <a:pPr marL="341313" indent="-230188">
              <a:defRPr/>
            </a:pPr>
            <a:r>
              <a:rPr lang="en-US" sz="2800" dirty="0"/>
              <a:t>Optional form in all NIH application form packages.</a:t>
            </a:r>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pic>
        <p:nvPicPr>
          <p:cNvPr id="6" name="Picture 5" title="PHS Assignment Request 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37403">
            <a:off x="7099028" y="4727285"/>
            <a:ext cx="1361830" cy="1320103"/>
          </a:xfrm>
          <a:prstGeom prst="rect">
            <a:avLst/>
          </a:prstGeom>
          <a:ln>
            <a:solidFill>
              <a:schemeClr val="tx1"/>
            </a:solidFill>
          </a:ln>
        </p:spPr>
      </p:pic>
    </p:spTree>
    <p:extLst>
      <p:ext uri="{BB962C8B-B14F-4D97-AF65-F5344CB8AC3E}">
        <p14:creationId xmlns:p14="http://schemas.microsoft.com/office/powerpoint/2010/main" val="25717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5257800" cy="1069848"/>
          </a:xfrm>
        </p:spPr>
        <p:txBody>
          <a:bodyPr/>
          <a:lstStyle/>
          <a:p>
            <a:r>
              <a:rPr lang="en-US" dirty="0"/>
              <a:t>New PHS Assignment Request form</a:t>
            </a:r>
          </a:p>
        </p:txBody>
      </p:sp>
      <p:sp>
        <p:nvSpPr>
          <p:cNvPr id="3" name="Slide Number Placeholder 2"/>
          <p:cNvSpPr>
            <a:spLocks noGrp="1"/>
          </p:cNvSpPr>
          <p:nvPr>
            <p:ph type="sldNum" sz="quarter" idx="12"/>
          </p:nvPr>
        </p:nvSpPr>
        <p:spPr/>
        <p:txBody>
          <a:bodyPr/>
          <a:lstStyle/>
          <a:p>
            <a:pPr>
              <a:defRPr/>
            </a:pPr>
            <a:fld id="{F39E8EE1-BCC5-4FFC-9D02-CA3B48317ABE}" type="slidenum">
              <a:rPr lang="en-US" smtClean="0"/>
              <a:pPr>
                <a:defRPr/>
              </a:pPr>
              <a:t>9</a:t>
            </a:fld>
            <a:endParaRPr lang="en-US" dirty="0"/>
          </a:p>
        </p:txBody>
      </p:sp>
      <p:pic>
        <p:nvPicPr>
          <p:cNvPr id="6" name="Picture 5" descr="Screenshot of PHS assignment request form">
            <a:extLst>
              <a:ext uri="{FF2B5EF4-FFF2-40B4-BE49-F238E27FC236}">
                <a16:creationId xmlns:a16="http://schemas.microsoft.com/office/drawing/2014/main" id="{DAF23176-74AC-44E8-A781-D3F9BBB7A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9" t="14445" r="4494" b="10000"/>
          <a:stretch/>
        </p:blipFill>
        <p:spPr>
          <a:xfrm>
            <a:off x="457200" y="152400"/>
            <a:ext cx="7006188" cy="4370832"/>
          </a:xfrm>
          <a:prstGeom prst="rect">
            <a:avLst/>
          </a:prstGeom>
        </p:spPr>
      </p:pic>
      <p:pic>
        <p:nvPicPr>
          <p:cNvPr id="8" name="Picture 7" descr="Screenshot of PHS assignment ">
            <a:extLst>
              <a:ext uri="{FF2B5EF4-FFF2-40B4-BE49-F238E27FC236}">
                <a16:creationId xmlns:a16="http://schemas.microsoft.com/office/drawing/2014/main" id="{B87A0E03-61A9-4504-B934-7A2104CB44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9" t="16667" r="1919" b="46667"/>
          <a:stretch/>
        </p:blipFill>
        <p:spPr>
          <a:xfrm>
            <a:off x="457200" y="4584461"/>
            <a:ext cx="7199018" cy="2121139"/>
          </a:xfrm>
          <a:prstGeom prst="rect">
            <a:avLst/>
          </a:prstGeom>
        </p:spPr>
      </p:pic>
    </p:spTree>
    <p:extLst>
      <p:ext uri="{BB962C8B-B14F-4D97-AF65-F5344CB8AC3E}">
        <p14:creationId xmlns:p14="http://schemas.microsoft.com/office/powerpoint/2010/main" val="2476480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7|22.1|13.9|28.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7245222-5FF8-4BAF-87E1-D8D214B5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03ED9886-8626-4258-9E3C-8AC46B353C9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24dec6e-ef8a-4098-9e68-5eb61f99d0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22124</TotalTime>
  <Words>2395</Words>
  <Application>Microsoft Office PowerPoint</Application>
  <PresentationFormat>On-screen Show (4:3)</PresentationFormat>
  <Paragraphs>616</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ＭＳ Ｐゴシック</vt:lpstr>
      <vt:lpstr>Arial</vt:lpstr>
      <vt:lpstr>Georgia</vt:lpstr>
      <vt:lpstr>Times</vt:lpstr>
      <vt:lpstr>Trebuchet MS</vt:lpstr>
      <vt:lpstr>Wingdings</vt:lpstr>
      <vt:lpstr>Wingdings 2</vt:lpstr>
      <vt:lpstr>Urban</vt:lpstr>
      <vt:lpstr>OER PowerPoint template</vt:lpstr>
      <vt:lpstr>The NIH peer review process</vt:lpstr>
      <vt:lpstr>NIH Peer Review</vt:lpstr>
      <vt:lpstr>NIH Does A Lot of Peer Review!</vt:lpstr>
      <vt:lpstr>Division of Receipt and Referral (DRR)</vt:lpstr>
      <vt:lpstr>Applications are assigned to:</vt:lpstr>
      <vt:lpstr>The NIH is comprised of 27 Institutes and Centers.</vt:lpstr>
      <vt:lpstr>Submitting a Cover Letter</vt:lpstr>
      <vt:lpstr>PHS Assignment Request Form</vt:lpstr>
      <vt:lpstr>New PHS Assignment Request form</vt:lpstr>
      <vt:lpstr>Identify an Appropriate Study Section</vt:lpstr>
      <vt:lpstr>Post-Submission Materials </vt:lpstr>
      <vt:lpstr>Post-Submission Materials</vt:lpstr>
      <vt:lpstr>Integrity in Peer Review</vt:lpstr>
      <vt:lpstr>Review Integrity: Right or Wrong?</vt:lpstr>
      <vt:lpstr>Possible Consequences for Violations</vt:lpstr>
      <vt:lpstr>Level 1: Initial Peer Review</vt:lpstr>
      <vt:lpstr>Level 1: Initial Peer Review</vt:lpstr>
      <vt:lpstr>Reviewers</vt:lpstr>
      <vt:lpstr>Reviewer Recruitment</vt:lpstr>
      <vt:lpstr>Managing Conflict of Interest</vt:lpstr>
      <vt:lpstr>What Reviewers Do Before the Meeting</vt:lpstr>
      <vt:lpstr>Written Critiques</vt:lpstr>
      <vt:lpstr>Review Criteria: Overall Impact</vt:lpstr>
      <vt:lpstr>Types of Review Criteria</vt:lpstr>
      <vt:lpstr>Rigor and Transparency</vt:lpstr>
      <vt:lpstr>Clinical Trials</vt:lpstr>
      <vt:lpstr>The peer review process: scoring</vt:lpstr>
      <vt:lpstr>Streamlining Applications</vt:lpstr>
      <vt:lpstr>At the Review Meeting</vt:lpstr>
      <vt:lpstr>At the Review Meeting Continued…</vt:lpstr>
      <vt:lpstr>Final Impact Scores</vt:lpstr>
      <vt:lpstr>After the Review</vt:lpstr>
      <vt:lpstr> </vt:lpstr>
      <vt:lpstr>Summary Statement</vt:lpstr>
      <vt:lpstr> After review: the Summary Statement</vt:lpstr>
      <vt:lpstr>Summary Statement - continued</vt:lpstr>
      <vt:lpstr>After the Review Meeting</vt:lpstr>
      <vt:lpstr>Level 2 of NIH Peer Review: Councils</vt:lpstr>
      <vt:lpstr>National Advisory Councils </vt:lpstr>
      <vt:lpstr>National Advisory Councils</vt:lpstr>
      <vt:lpstr>Funding Decisions: IC Director</vt:lpstr>
      <vt:lpstr>New Considerations!</vt:lpstr>
      <vt:lpstr>Get the Latest News!</vt:lpstr>
      <vt:lpstr>NIH Live Mock Study Section!</vt:lpstr>
      <vt:lpstr>Peer Review Timeline</vt:lpstr>
      <vt:lpstr>Additional Information</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May2018</dc:title>
  <dc:subject>OER PPT</dc:subject>
  <dc:creator>NIH/OER</dc:creator>
  <cp:keywords>NIH Peer Review</cp:keywords>
  <cp:lastModifiedBy>Levan, Sophie B.</cp:lastModifiedBy>
  <cp:revision>994</cp:revision>
  <cp:lastPrinted>2019-04-10T16:05:09Z</cp:lastPrinted>
  <dcterms:created xsi:type="dcterms:W3CDTF">2006-12-01T15:20:27Z</dcterms:created>
  <dcterms:modified xsi:type="dcterms:W3CDTF">2020-01-07T17:59:39Z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