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3" r:id="rId4"/>
    <p:sldMasterId id="2147485426" r:id="rId5"/>
    <p:sldMasterId id="2147485451" r:id="rId6"/>
  </p:sldMasterIdLst>
  <p:notesMasterIdLst>
    <p:notesMasterId r:id="rId48"/>
  </p:notesMasterIdLst>
  <p:handoutMasterIdLst>
    <p:handoutMasterId r:id="rId49"/>
  </p:handoutMasterIdLst>
  <p:sldIdLst>
    <p:sldId id="1228" r:id="rId7"/>
    <p:sldId id="1229" r:id="rId8"/>
    <p:sldId id="1230" r:id="rId9"/>
    <p:sldId id="1231" r:id="rId10"/>
    <p:sldId id="460" r:id="rId11"/>
    <p:sldId id="1232" r:id="rId12"/>
    <p:sldId id="1233" r:id="rId13"/>
    <p:sldId id="1234" r:id="rId14"/>
    <p:sldId id="1235" r:id="rId15"/>
    <p:sldId id="1236" r:id="rId16"/>
    <p:sldId id="1239" r:id="rId17"/>
    <p:sldId id="1241" r:id="rId18"/>
    <p:sldId id="447" r:id="rId19"/>
    <p:sldId id="267" r:id="rId20"/>
    <p:sldId id="351" r:id="rId21"/>
    <p:sldId id="372" r:id="rId22"/>
    <p:sldId id="439" r:id="rId23"/>
    <p:sldId id="418" r:id="rId24"/>
    <p:sldId id="408" r:id="rId25"/>
    <p:sldId id="433" r:id="rId26"/>
    <p:sldId id="409" r:id="rId27"/>
    <p:sldId id="410" r:id="rId28"/>
    <p:sldId id="411" r:id="rId29"/>
    <p:sldId id="412" r:id="rId30"/>
    <p:sldId id="413" r:id="rId31"/>
    <p:sldId id="414" r:id="rId32"/>
    <p:sldId id="400" r:id="rId33"/>
    <p:sldId id="383" r:id="rId34"/>
    <p:sldId id="376" r:id="rId35"/>
    <p:sldId id="384" r:id="rId36"/>
    <p:sldId id="441" r:id="rId37"/>
    <p:sldId id="401" r:id="rId38"/>
    <p:sldId id="445" r:id="rId39"/>
    <p:sldId id="446" r:id="rId40"/>
    <p:sldId id="444" r:id="rId41"/>
    <p:sldId id="453" r:id="rId42"/>
    <p:sldId id="452" r:id="rId43"/>
    <p:sldId id="450" r:id="rId44"/>
    <p:sldId id="451" r:id="rId45"/>
    <p:sldId id="415" r:id="rId46"/>
    <p:sldId id="1238" r:id="rId47"/>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NIH Biosketch" id="{B46405F9-6ACC-0443-8861-964D9F8A71D7}">
          <p14:sldIdLst>
            <p14:sldId id="1228"/>
            <p14:sldId id="1229"/>
            <p14:sldId id="1230"/>
            <p14:sldId id="1231"/>
            <p14:sldId id="460"/>
            <p14:sldId id="1232"/>
            <p14:sldId id="1233"/>
            <p14:sldId id="1234"/>
            <p14:sldId id="1235"/>
            <p14:sldId id="1236"/>
            <p14:sldId id="1239"/>
          </p14:sldIdLst>
        </p14:section>
        <p14:section name="SciENcv" id="{C50572AB-2A61-EF45-805E-F0FE11FF6142}">
          <p14:sldIdLst>
            <p14:sldId id="1241"/>
            <p14:sldId id="447"/>
            <p14:sldId id="267"/>
            <p14:sldId id="351"/>
            <p14:sldId id="372"/>
            <p14:sldId id="439"/>
            <p14:sldId id="418"/>
            <p14:sldId id="408"/>
            <p14:sldId id="433"/>
            <p14:sldId id="409"/>
            <p14:sldId id="410"/>
            <p14:sldId id="411"/>
            <p14:sldId id="412"/>
            <p14:sldId id="413"/>
            <p14:sldId id="414"/>
            <p14:sldId id="400"/>
            <p14:sldId id="383"/>
            <p14:sldId id="376"/>
            <p14:sldId id="384"/>
            <p14:sldId id="441"/>
            <p14:sldId id="401"/>
            <p14:sldId id="445"/>
            <p14:sldId id="446"/>
            <p14:sldId id="444"/>
            <p14:sldId id="453"/>
            <p14:sldId id="452"/>
            <p14:sldId id="450"/>
            <p14:sldId id="451"/>
            <p14:sldId id="415"/>
          </p14:sldIdLst>
        </p14:section>
        <p14:section name="Backup slides" id="{FAE0C13A-1893-9741-9673-4FB9A2E5E8F9}">
          <p14:sldIdLst>
            <p14:sldId id="123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8">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8000"/>
    <a:srgbClr val="5F5F5F"/>
    <a:srgbClr val="CCFFCC"/>
    <a:srgbClr val="33CCFF"/>
    <a:srgbClr val="00CCFF"/>
    <a:srgbClr val="336699"/>
    <a:srgbClr val="002774"/>
    <a:srgbClr val="1008D6"/>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38" autoAdjust="0"/>
    <p:restoredTop sz="86236" autoAdjust="0"/>
  </p:normalViewPr>
  <p:slideViewPr>
    <p:cSldViewPr>
      <p:cViewPr varScale="1">
        <p:scale>
          <a:sx n="64" d="100"/>
          <a:sy n="64" d="100"/>
        </p:scale>
        <p:origin x="1122" y="84"/>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4320"/>
    </p:cViewPr>
  </p:sorterViewPr>
  <p:notesViewPr>
    <p:cSldViewPr>
      <p:cViewPr varScale="1">
        <p:scale>
          <a:sx n="84" d="100"/>
          <a:sy n="84" d="100"/>
        </p:scale>
        <p:origin x="3936" y="184"/>
      </p:cViewPr>
      <p:guideLst>
        <p:guide orient="horz" pos="2908"/>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12329" cy="462120"/>
          </a:xfrm>
          <a:prstGeom prst="rect">
            <a:avLst/>
          </a:prstGeom>
          <a:noFill/>
          <a:ln w="9525">
            <a:noFill/>
            <a:miter lim="800000"/>
            <a:headEnd/>
            <a:tailEnd/>
          </a:ln>
          <a:effectLst/>
        </p:spPr>
        <p:txBody>
          <a:bodyPr vert="horz" wrap="square" lIns="92478" tIns="46240" rIns="92478" bIns="46240" numCol="1" anchor="t" anchorCtr="0" compatLnSpc="1">
            <a:prstTxWarp prst="textNoShape">
              <a:avLst/>
            </a:prstTxWarp>
          </a:bodyPr>
          <a:lstStyle>
            <a:lvl1pPr defTabSz="924967">
              <a:defRPr sz="1200"/>
            </a:lvl1pPr>
          </a:lstStyle>
          <a:p>
            <a:pPr>
              <a:defRPr/>
            </a:pPr>
            <a:endParaRPr lang="en-US" dirty="0"/>
          </a:p>
        </p:txBody>
      </p:sp>
      <p:sp>
        <p:nvSpPr>
          <p:cNvPr id="18435" name="Rectangle 3"/>
          <p:cNvSpPr>
            <a:spLocks noGrp="1" noChangeArrowheads="1"/>
          </p:cNvSpPr>
          <p:nvPr>
            <p:ph type="dt" sz="quarter" idx="1"/>
          </p:nvPr>
        </p:nvSpPr>
        <p:spPr bwMode="auto">
          <a:xfrm>
            <a:off x="3936173" y="0"/>
            <a:ext cx="3012329" cy="462120"/>
          </a:xfrm>
          <a:prstGeom prst="rect">
            <a:avLst/>
          </a:prstGeom>
          <a:noFill/>
          <a:ln w="9525">
            <a:noFill/>
            <a:miter lim="800000"/>
            <a:headEnd/>
            <a:tailEnd/>
          </a:ln>
          <a:effectLst/>
        </p:spPr>
        <p:txBody>
          <a:bodyPr vert="horz" wrap="square" lIns="92478" tIns="46240" rIns="92478" bIns="46240" numCol="1" anchor="t" anchorCtr="0" compatLnSpc="1">
            <a:prstTxWarp prst="textNoShape">
              <a:avLst/>
            </a:prstTxWarp>
          </a:bodyPr>
          <a:lstStyle>
            <a:lvl1pPr algn="r" defTabSz="924967">
              <a:defRPr sz="1200"/>
            </a:lvl1pPr>
          </a:lstStyle>
          <a:p>
            <a:pPr>
              <a:defRPr/>
            </a:pPr>
            <a:endParaRPr lang="en-US" dirty="0"/>
          </a:p>
        </p:txBody>
      </p:sp>
      <p:sp>
        <p:nvSpPr>
          <p:cNvPr id="18436" name="Rectangle 4"/>
          <p:cNvSpPr>
            <a:spLocks noGrp="1" noChangeArrowheads="1"/>
          </p:cNvSpPr>
          <p:nvPr>
            <p:ph type="ftr" sz="quarter" idx="2"/>
          </p:nvPr>
        </p:nvSpPr>
        <p:spPr bwMode="auto">
          <a:xfrm>
            <a:off x="0" y="8772378"/>
            <a:ext cx="3012329" cy="462120"/>
          </a:xfrm>
          <a:prstGeom prst="rect">
            <a:avLst/>
          </a:prstGeom>
          <a:noFill/>
          <a:ln w="9525">
            <a:noFill/>
            <a:miter lim="800000"/>
            <a:headEnd/>
            <a:tailEnd/>
          </a:ln>
          <a:effectLst/>
        </p:spPr>
        <p:txBody>
          <a:bodyPr vert="horz" wrap="square" lIns="92478" tIns="46240" rIns="92478" bIns="46240" numCol="1" anchor="b" anchorCtr="0" compatLnSpc="1">
            <a:prstTxWarp prst="textNoShape">
              <a:avLst/>
            </a:prstTxWarp>
          </a:bodyPr>
          <a:lstStyle>
            <a:lvl1pPr defTabSz="924967">
              <a:defRPr sz="1200"/>
            </a:lvl1pPr>
          </a:lstStyle>
          <a:p>
            <a:pPr>
              <a:defRPr/>
            </a:pPr>
            <a:endParaRPr lang="en-US" dirty="0"/>
          </a:p>
        </p:txBody>
      </p:sp>
      <p:sp>
        <p:nvSpPr>
          <p:cNvPr id="18437" name="Rectangle 5"/>
          <p:cNvSpPr>
            <a:spLocks noGrp="1" noChangeArrowheads="1"/>
          </p:cNvSpPr>
          <p:nvPr>
            <p:ph type="sldNum" sz="quarter" idx="3"/>
          </p:nvPr>
        </p:nvSpPr>
        <p:spPr bwMode="auto">
          <a:xfrm>
            <a:off x="3936173" y="8772378"/>
            <a:ext cx="3012329" cy="462120"/>
          </a:xfrm>
          <a:prstGeom prst="rect">
            <a:avLst/>
          </a:prstGeom>
          <a:noFill/>
          <a:ln w="9525">
            <a:noFill/>
            <a:miter lim="800000"/>
            <a:headEnd/>
            <a:tailEnd/>
          </a:ln>
          <a:effectLst/>
        </p:spPr>
        <p:txBody>
          <a:bodyPr vert="horz" wrap="square" lIns="92478" tIns="46240" rIns="92478" bIns="46240" numCol="1" anchor="b" anchorCtr="0" compatLnSpc="1">
            <a:prstTxWarp prst="textNoShape">
              <a:avLst/>
            </a:prstTxWarp>
          </a:bodyPr>
          <a:lstStyle>
            <a:lvl1pPr algn="r" defTabSz="924967">
              <a:defRPr sz="1200"/>
            </a:lvl1pPr>
          </a:lstStyle>
          <a:p>
            <a:pPr>
              <a:defRPr/>
            </a:pPr>
            <a:fld id="{4FFFEF2C-A1AB-4CBC-8C6D-D06F75FB72E5}" type="slidenum">
              <a:rPr lang="en-US"/>
              <a:pPr>
                <a:defRPr/>
              </a:pPr>
              <a:t>‹#›</a:t>
            </a:fld>
            <a:endParaRPr lang="en-US" dirty="0"/>
          </a:p>
        </p:txBody>
      </p:sp>
    </p:spTree>
    <p:extLst>
      <p:ext uri="{BB962C8B-B14F-4D97-AF65-F5344CB8AC3E}">
        <p14:creationId xmlns:p14="http://schemas.microsoft.com/office/powerpoint/2010/main" val="1210253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12329" cy="462120"/>
          </a:xfrm>
          <a:prstGeom prst="rect">
            <a:avLst/>
          </a:prstGeom>
          <a:noFill/>
          <a:ln w="9525">
            <a:noFill/>
            <a:miter lim="800000"/>
            <a:headEnd/>
            <a:tailEnd/>
          </a:ln>
          <a:effectLst/>
        </p:spPr>
        <p:txBody>
          <a:bodyPr vert="horz" wrap="square" lIns="92478" tIns="46240" rIns="92478" bIns="46240" numCol="1" anchor="t" anchorCtr="0" compatLnSpc="1">
            <a:prstTxWarp prst="textNoShape">
              <a:avLst/>
            </a:prstTxWarp>
          </a:bodyPr>
          <a:lstStyle>
            <a:lvl1pPr defTabSz="924967">
              <a:defRPr sz="1200"/>
            </a:lvl1pPr>
          </a:lstStyle>
          <a:p>
            <a:pPr>
              <a:defRPr/>
            </a:pPr>
            <a:endParaRPr lang="en-US" dirty="0"/>
          </a:p>
        </p:txBody>
      </p:sp>
      <p:sp>
        <p:nvSpPr>
          <p:cNvPr id="4099" name="Rectangle 3"/>
          <p:cNvSpPr>
            <a:spLocks noGrp="1" noChangeArrowheads="1"/>
          </p:cNvSpPr>
          <p:nvPr>
            <p:ph type="dt" idx="1"/>
          </p:nvPr>
        </p:nvSpPr>
        <p:spPr bwMode="auto">
          <a:xfrm>
            <a:off x="3936173" y="0"/>
            <a:ext cx="3012329" cy="462120"/>
          </a:xfrm>
          <a:prstGeom prst="rect">
            <a:avLst/>
          </a:prstGeom>
          <a:noFill/>
          <a:ln w="9525">
            <a:noFill/>
            <a:miter lim="800000"/>
            <a:headEnd/>
            <a:tailEnd/>
          </a:ln>
          <a:effectLst/>
        </p:spPr>
        <p:txBody>
          <a:bodyPr vert="horz" wrap="square" lIns="92478" tIns="46240" rIns="92478" bIns="46240" numCol="1" anchor="t" anchorCtr="0" compatLnSpc="1">
            <a:prstTxWarp prst="textNoShape">
              <a:avLst/>
            </a:prstTxWarp>
          </a:bodyPr>
          <a:lstStyle>
            <a:lvl1pPr algn="r" defTabSz="924967">
              <a:defRPr sz="1200"/>
            </a:lvl1pPr>
          </a:lstStyle>
          <a:p>
            <a:pPr>
              <a:defRPr/>
            </a:pPr>
            <a:endParaRPr lang="en-US" dirty="0"/>
          </a:p>
        </p:txBody>
      </p:sp>
      <p:sp>
        <p:nvSpPr>
          <p:cNvPr id="88068" name="Rectangle 4"/>
          <p:cNvSpPr>
            <a:spLocks noGrp="1" noRot="1" noChangeAspect="1" noChangeArrowheads="1" noTextEdit="1"/>
          </p:cNvSpPr>
          <p:nvPr>
            <p:ph type="sldImg" idx="2"/>
          </p:nvPr>
        </p:nvSpPr>
        <p:spPr bwMode="auto">
          <a:xfrm>
            <a:off x="1166813" y="692150"/>
            <a:ext cx="4616450" cy="346392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95637" y="4387767"/>
            <a:ext cx="5558801" cy="4155919"/>
          </a:xfrm>
          <a:prstGeom prst="rect">
            <a:avLst/>
          </a:prstGeom>
          <a:noFill/>
          <a:ln w="9525">
            <a:noFill/>
            <a:miter lim="800000"/>
            <a:headEnd/>
            <a:tailEnd/>
          </a:ln>
          <a:effectLst/>
        </p:spPr>
        <p:txBody>
          <a:bodyPr vert="horz" wrap="square" lIns="92478" tIns="46240" rIns="92478" bIns="462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772378"/>
            <a:ext cx="3012329" cy="462120"/>
          </a:xfrm>
          <a:prstGeom prst="rect">
            <a:avLst/>
          </a:prstGeom>
          <a:noFill/>
          <a:ln w="9525">
            <a:noFill/>
            <a:miter lim="800000"/>
            <a:headEnd/>
            <a:tailEnd/>
          </a:ln>
          <a:effectLst/>
        </p:spPr>
        <p:txBody>
          <a:bodyPr vert="horz" wrap="square" lIns="92478" tIns="46240" rIns="92478" bIns="46240" numCol="1" anchor="b" anchorCtr="0" compatLnSpc="1">
            <a:prstTxWarp prst="textNoShape">
              <a:avLst/>
            </a:prstTxWarp>
          </a:bodyPr>
          <a:lstStyle>
            <a:lvl1pPr defTabSz="924967">
              <a:defRPr sz="1200"/>
            </a:lvl1pPr>
          </a:lstStyle>
          <a:p>
            <a:pPr>
              <a:defRPr/>
            </a:pPr>
            <a:endParaRPr lang="en-US" dirty="0"/>
          </a:p>
        </p:txBody>
      </p:sp>
      <p:sp>
        <p:nvSpPr>
          <p:cNvPr id="4103" name="Rectangle 7"/>
          <p:cNvSpPr>
            <a:spLocks noGrp="1" noChangeArrowheads="1"/>
          </p:cNvSpPr>
          <p:nvPr>
            <p:ph type="sldNum" sz="quarter" idx="5"/>
          </p:nvPr>
        </p:nvSpPr>
        <p:spPr bwMode="auto">
          <a:xfrm>
            <a:off x="3936173" y="8772378"/>
            <a:ext cx="3012329" cy="462120"/>
          </a:xfrm>
          <a:prstGeom prst="rect">
            <a:avLst/>
          </a:prstGeom>
          <a:noFill/>
          <a:ln w="9525">
            <a:noFill/>
            <a:miter lim="800000"/>
            <a:headEnd/>
            <a:tailEnd/>
          </a:ln>
          <a:effectLst/>
        </p:spPr>
        <p:txBody>
          <a:bodyPr vert="horz" wrap="square" lIns="92478" tIns="46240" rIns="92478" bIns="46240" numCol="1" anchor="b" anchorCtr="0" compatLnSpc="1">
            <a:prstTxWarp prst="textNoShape">
              <a:avLst/>
            </a:prstTxWarp>
          </a:bodyPr>
          <a:lstStyle>
            <a:lvl1pPr algn="r" defTabSz="924967">
              <a:defRPr sz="1200"/>
            </a:lvl1pPr>
          </a:lstStyle>
          <a:p>
            <a:pPr>
              <a:defRPr/>
            </a:pPr>
            <a:fld id="{6DB84531-532E-4955-9D8E-510EA9476B6B}" type="slidenum">
              <a:rPr lang="en-US"/>
              <a:pPr>
                <a:defRPr/>
              </a:pPr>
              <a:t>‹#›</a:t>
            </a:fld>
            <a:endParaRPr lang="en-US" dirty="0"/>
          </a:p>
        </p:txBody>
      </p:sp>
    </p:spTree>
    <p:extLst>
      <p:ext uri="{BB962C8B-B14F-4D97-AF65-F5344CB8AC3E}">
        <p14:creationId xmlns:p14="http://schemas.microsoft.com/office/powerpoint/2010/main" val="35813574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1</a:t>
            </a:fld>
            <a:endParaRPr lang="en-US" dirty="0"/>
          </a:p>
        </p:txBody>
      </p:sp>
    </p:spTree>
    <p:extLst>
      <p:ext uri="{BB962C8B-B14F-4D97-AF65-F5344CB8AC3E}">
        <p14:creationId xmlns:p14="http://schemas.microsoft.com/office/powerpoint/2010/main" val="1664246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Additional Information: Research Support and/or Scholastic Performance </a:t>
            </a:r>
          </a:p>
          <a:p>
            <a:pPr algn="l"/>
            <a:r>
              <a:rPr lang="en-US" dirty="0"/>
              <a:t> </a:t>
            </a:r>
          </a:p>
          <a:p>
            <a:pPr algn="l"/>
            <a:r>
              <a:rPr lang="en-US" dirty="0"/>
              <a:t>This section should be straightforward to complete. You can list any of your ongoing or completed research support, focusing on the goal of the research and your role. The description is likely something you can pull right from the abstract.</a:t>
            </a:r>
          </a:p>
          <a:p>
            <a:pPr algn="l"/>
            <a:r>
              <a:rPr lang="en-US" dirty="0"/>
              <a:t> </a:t>
            </a:r>
          </a:p>
          <a:p>
            <a:pPr algn="l"/>
            <a:r>
              <a:rPr lang="en-US" dirty="0"/>
              <a:t>Fellowship applicants list their courses and grades, and are not expected to list research support, but they can if they have some, which may be important for post-doctoral applicants.</a:t>
            </a:r>
          </a:p>
        </p:txBody>
      </p:sp>
      <p:sp>
        <p:nvSpPr>
          <p:cNvPr id="4" name="Slide Number Placeholder 3"/>
          <p:cNvSpPr>
            <a:spLocks noGrp="1"/>
          </p:cNvSpPr>
          <p:nvPr>
            <p:ph type="sldNum" sz="quarter" idx="10"/>
          </p:nvPr>
        </p:nvSpPr>
        <p:spPr/>
        <p:txBody>
          <a:bodyPr/>
          <a:lstStyle/>
          <a:p>
            <a:fld id="{8482FE0E-8575-6C4A-A35D-78E52184C2B0}" type="slidenum">
              <a:rPr lang="en-US" smtClean="0"/>
              <a:pPr/>
              <a:t>10</a:t>
            </a:fld>
            <a:endParaRPr lang="en-US" dirty="0"/>
          </a:p>
        </p:txBody>
      </p:sp>
    </p:spTree>
    <p:extLst>
      <p:ext uri="{BB962C8B-B14F-4D97-AF65-F5344CB8AC3E}">
        <p14:creationId xmlns:p14="http://schemas.microsoft.com/office/powerpoint/2010/main" val="455206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noProof="0"/>
              <a:t>In closing, this is your one opportunity for the investigator to show they are the best, most appropriate person to lead the study, and the only place to share important information about your career, and any personal or family responsibilities that have caused a gap</a:t>
            </a:r>
          </a:p>
          <a:p>
            <a:pPr algn="l"/>
            <a:r>
              <a:rPr lang="en-US" noProof="0"/>
              <a:t> </a:t>
            </a:r>
          </a:p>
          <a:p>
            <a:pPr algn="l"/>
            <a:r>
              <a:rPr lang="en-US" noProof="0"/>
              <a:t>In crafting this, make sure you look at the online examples and get examples from your colleagues. </a:t>
            </a:r>
          </a:p>
          <a:p>
            <a:pPr algn="l"/>
            <a:r>
              <a:rPr lang="en-US" noProof="0"/>
              <a:t> </a:t>
            </a:r>
          </a:p>
          <a:p>
            <a:pPr algn="l"/>
            <a:r>
              <a:rPr lang="en-US" noProof="0"/>
              <a:t>Help the reviewers make a case for you in the study section.  Reviewers are instructed to take your career stage into account, but make sure to make that case yourself.</a:t>
            </a:r>
          </a:p>
          <a:p>
            <a:pPr algn="l"/>
            <a:r>
              <a:rPr lang="en-US" noProof="0"/>
              <a:t> </a:t>
            </a:r>
          </a:p>
          <a:p>
            <a:pPr algn="l"/>
            <a:r>
              <a:rPr lang="en-US" noProof="0"/>
              <a:t>Be concise and clear, and don’t overstuff the section. Try to use shorter sentences, bullets and shorter paragraphs</a:t>
            </a:r>
          </a:p>
          <a:p>
            <a:pPr algn="l"/>
            <a:r>
              <a:rPr lang="en-US" noProof="0"/>
              <a:t> </a:t>
            </a:r>
          </a:p>
          <a:p>
            <a:pPr algn="l"/>
            <a:r>
              <a:rPr lang="en-US" noProof="0"/>
              <a:t>Look for opportunities to cite interim research products if you have them, and if you want to share your full bibliography you can do so on a .gov website.</a:t>
            </a:r>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11</a:t>
            </a:fld>
            <a:endParaRPr lang="en-US" dirty="0"/>
          </a:p>
        </p:txBody>
      </p:sp>
    </p:spTree>
    <p:extLst>
      <p:ext uri="{BB962C8B-B14F-4D97-AF65-F5344CB8AC3E}">
        <p14:creationId xmlns:p14="http://schemas.microsoft.com/office/powerpoint/2010/main" val="997025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8482FE0E-8575-6C4A-A35D-78E52184C2B0}" type="slidenum">
              <a:rPr lang="en-US" smtClean="0"/>
              <a:pPr/>
              <a:t>12</a:t>
            </a:fld>
            <a:endParaRPr lang="en-US" dirty="0"/>
          </a:p>
        </p:txBody>
      </p:sp>
    </p:spTree>
    <p:extLst>
      <p:ext uri="{BB962C8B-B14F-4D97-AF65-F5344CB8AC3E}">
        <p14:creationId xmlns:p14="http://schemas.microsoft.com/office/powerpoint/2010/main" val="1247072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13</a:t>
            </a:fld>
            <a:endParaRPr lang="en-US" dirty="0"/>
          </a:p>
        </p:txBody>
      </p:sp>
    </p:spTree>
    <p:extLst>
      <p:ext uri="{BB962C8B-B14F-4D97-AF65-F5344CB8AC3E}">
        <p14:creationId xmlns:p14="http://schemas.microsoft.com/office/powerpoint/2010/main" val="460211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14</a:t>
            </a:fld>
            <a:endParaRPr lang="en-US" dirty="0"/>
          </a:p>
        </p:txBody>
      </p:sp>
    </p:spTree>
    <p:extLst>
      <p:ext uri="{BB962C8B-B14F-4D97-AF65-F5344CB8AC3E}">
        <p14:creationId xmlns:p14="http://schemas.microsoft.com/office/powerpoint/2010/main" val="823712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82FE0E-8575-6C4A-A35D-78E52184C2B0}" type="slidenum">
              <a:rPr lang="en-US" smtClean="0"/>
              <a:pPr/>
              <a:t>15</a:t>
            </a:fld>
            <a:endParaRPr lang="en-US"/>
          </a:p>
        </p:txBody>
      </p:sp>
    </p:spTree>
    <p:extLst>
      <p:ext uri="{BB962C8B-B14F-4D97-AF65-F5344CB8AC3E}">
        <p14:creationId xmlns:p14="http://schemas.microsoft.com/office/powerpoint/2010/main" val="1287193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16</a:t>
            </a:fld>
            <a:endParaRPr lang="en-US" dirty="0"/>
          </a:p>
        </p:txBody>
      </p:sp>
    </p:spTree>
    <p:extLst>
      <p:ext uri="{BB962C8B-B14F-4D97-AF65-F5344CB8AC3E}">
        <p14:creationId xmlns:p14="http://schemas.microsoft.com/office/powerpoint/2010/main" val="4232752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96954-6E00-4690-B214-29C0BC8394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8074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  Bart, how</a:t>
            </a:r>
            <a:r>
              <a:rPr lang="en-US" baseline="0" dirty="0"/>
              <a:t> do we access </a:t>
            </a:r>
            <a:r>
              <a:rPr lang="en-US" baseline="0" dirty="0" err="1"/>
              <a:t>SciENcv</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82FE0E-8575-6C4A-A35D-78E52184C2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9186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BEDB6-EB92-4D2A-8E1B-7623F9BCB4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0951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2</a:t>
            </a:fld>
            <a:endParaRPr lang="en-US" dirty="0"/>
          </a:p>
        </p:txBody>
      </p:sp>
    </p:spTree>
    <p:extLst>
      <p:ext uri="{BB962C8B-B14F-4D97-AF65-F5344CB8AC3E}">
        <p14:creationId xmlns:p14="http://schemas.microsoft.com/office/powerpoint/2010/main" val="1978808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BEDB6-EB92-4D2A-8E1B-7623F9BCB4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7462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 Bart, can NIH employees use</a:t>
            </a:r>
            <a:r>
              <a:rPr lang="en-US" baseline="0" dirty="0"/>
              <a:t> </a:t>
            </a:r>
            <a:r>
              <a:rPr lang="en-US" baseline="0" dirty="0" err="1"/>
              <a:t>SciENcv</a:t>
            </a:r>
            <a:r>
              <a:rPr lang="en-US" baseline="0" dirty="0"/>
              <a:t> too?</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BEDB6-EB92-4D2A-8E1B-7623F9BCB4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9555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BEDB6-EB92-4D2A-8E1B-7623F9BCB4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9223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 Bart, what are all these windows </a:t>
            </a:r>
            <a:r>
              <a:rPr lang="en-US" baseline="0" dirty="0"/>
              <a:t>for?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BEDB6-EB92-4D2A-8E1B-7623F9BCB4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5993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 Bart, What is a profile on </a:t>
            </a:r>
            <a:r>
              <a:rPr lang="en-US" dirty="0" err="1"/>
              <a:t>sciENcv</a:t>
            </a:r>
            <a:r>
              <a:rPr lang="en-US" dirty="0"/>
              <a:t>?</a:t>
            </a:r>
            <a:r>
              <a:rPr lang="en-US" baseline="0" dirty="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82FE0E-8575-6C4A-A35D-78E52184C2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64098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 Bart, what is ORCID?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82FE0E-8575-6C4A-A35D-78E52184C2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39148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 Bart,</a:t>
            </a:r>
            <a:r>
              <a:rPr lang="en-US" baseline="0" dirty="0"/>
              <a:t> who can see a profile?  Why would someone want to share it?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82FE0E-8575-6C4A-A35D-78E52184C2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3119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27</a:t>
            </a:fld>
            <a:endParaRPr lang="en-US" dirty="0"/>
          </a:p>
        </p:txBody>
      </p:sp>
    </p:spTree>
    <p:extLst>
      <p:ext uri="{BB962C8B-B14F-4D97-AF65-F5344CB8AC3E}">
        <p14:creationId xmlns:p14="http://schemas.microsoft.com/office/powerpoint/2010/main" val="33984462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28</a:t>
            </a:fld>
            <a:endParaRPr lang="en-US" dirty="0"/>
          </a:p>
        </p:txBody>
      </p:sp>
    </p:spTree>
    <p:extLst>
      <p:ext uri="{BB962C8B-B14F-4D97-AF65-F5344CB8AC3E}">
        <p14:creationId xmlns:p14="http://schemas.microsoft.com/office/powerpoint/2010/main" val="20697696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D981B-31DE-4B0F-882F-88489772AA5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8957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Thank you, the slides I’m using today are streamlined from the ones you have. We’ll have the final version available from the program website later.</a:t>
            </a:r>
          </a:p>
          <a:p>
            <a:pPr algn="l"/>
            <a:r>
              <a:rPr lang="en-US" dirty="0"/>
              <a:t> </a:t>
            </a:r>
          </a:p>
          <a:p>
            <a:pPr algn="l"/>
            <a:r>
              <a:rPr lang="en-US" dirty="0"/>
              <a:t>The </a:t>
            </a:r>
            <a:r>
              <a:rPr lang="en-US" dirty="0" err="1"/>
              <a:t>biosketch</a:t>
            </a:r>
            <a:r>
              <a:rPr lang="en-US" dirty="0"/>
              <a:t> is the only opportunity to tell reviewers how the investigator is uniquely qualified to lead a project. Similarly, this is required for all key personnel, so they may wish to customize their </a:t>
            </a:r>
            <a:r>
              <a:rPr lang="en-US" dirty="0" err="1"/>
              <a:t>biosketch</a:t>
            </a:r>
            <a:r>
              <a:rPr lang="en-US" dirty="0"/>
              <a:t> to the proposal being prepared. Remember, this is part of the peer review score and under the Investigator criterion.</a:t>
            </a:r>
          </a:p>
          <a:p>
            <a:pPr algn="l"/>
            <a:r>
              <a:rPr lang="en-US" dirty="0"/>
              <a:t> </a:t>
            </a:r>
          </a:p>
          <a:p>
            <a:pPr algn="l"/>
            <a:r>
              <a:rPr lang="en-US" dirty="0"/>
              <a:t>Reviewers use the bio sketch to evaluate whether you have the experience to carry out the research plan and will look at your team’s </a:t>
            </a:r>
            <a:r>
              <a:rPr lang="en-US" dirty="0" err="1"/>
              <a:t>biosketches</a:t>
            </a:r>
            <a:r>
              <a:rPr lang="en-US" dirty="0"/>
              <a:t> to see you have asked for the right mix of people, time, and expertise.  </a:t>
            </a:r>
          </a:p>
          <a:p>
            <a:endParaRPr lang="en-US"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482FE0E-8575-6C4A-A35D-78E52184C2B0}" type="slidenum">
              <a:rPr lang="en-US" smtClean="0"/>
              <a:pPr/>
              <a:t>3</a:t>
            </a:fld>
            <a:endParaRPr lang="en-US" dirty="0"/>
          </a:p>
        </p:txBody>
      </p:sp>
    </p:spTree>
    <p:extLst>
      <p:ext uri="{BB962C8B-B14F-4D97-AF65-F5344CB8AC3E}">
        <p14:creationId xmlns:p14="http://schemas.microsoft.com/office/powerpoint/2010/main" val="7439358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 Bart, what if my paper is not listed here? Should I add them to My Bibliography or ORCID?  How do I decide?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82FE0E-8575-6C4A-A35D-78E52184C2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31568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31</a:t>
            </a:fld>
            <a:endParaRPr lang="en-US" dirty="0"/>
          </a:p>
        </p:txBody>
      </p:sp>
    </p:spTree>
    <p:extLst>
      <p:ext uri="{BB962C8B-B14F-4D97-AF65-F5344CB8AC3E}">
        <p14:creationId xmlns:p14="http://schemas.microsoft.com/office/powerpoint/2010/main" val="6604456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32</a:t>
            </a:fld>
            <a:endParaRPr lang="en-US" dirty="0"/>
          </a:p>
        </p:txBody>
      </p:sp>
    </p:spTree>
    <p:extLst>
      <p:ext uri="{BB962C8B-B14F-4D97-AF65-F5344CB8AC3E}">
        <p14:creationId xmlns:p14="http://schemas.microsoft.com/office/powerpoint/2010/main" val="19646231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33</a:t>
            </a:fld>
            <a:endParaRPr lang="en-US" dirty="0"/>
          </a:p>
        </p:txBody>
      </p:sp>
    </p:spTree>
    <p:extLst>
      <p:ext uri="{BB962C8B-B14F-4D97-AF65-F5344CB8AC3E}">
        <p14:creationId xmlns:p14="http://schemas.microsoft.com/office/powerpoint/2010/main" val="24191144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34</a:t>
            </a:fld>
            <a:endParaRPr lang="en-US" dirty="0"/>
          </a:p>
        </p:txBody>
      </p:sp>
    </p:spTree>
    <p:extLst>
      <p:ext uri="{BB962C8B-B14F-4D97-AF65-F5344CB8AC3E}">
        <p14:creationId xmlns:p14="http://schemas.microsoft.com/office/powerpoint/2010/main" val="2361407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 Bart,</a:t>
            </a:r>
            <a:r>
              <a:rPr lang="en-US" baseline="0" dirty="0"/>
              <a:t> what is the user tab? Is that manual entry?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82FE0E-8575-6C4A-A35D-78E52184C2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78127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 Bart,</a:t>
            </a:r>
            <a:r>
              <a:rPr lang="en-US" baseline="0" dirty="0"/>
              <a:t> what is the user tab? Is that manual entry?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82FE0E-8575-6C4A-A35D-78E52184C2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65483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 Bart,</a:t>
            </a:r>
            <a:r>
              <a:rPr lang="en-US" baseline="0" dirty="0"/>
              <a:t> what is the user tab? Is that manual entry?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82FE0E-8575-6C4A-A35D-78E52184C2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64802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38</a:t>
            </a:fld>
            <a:endParaRPr lang="en-US" dirty="0"/>
          </a:p>
        </p:txBody>
      </p:sp>
    </p:spTree>
    <p:extLst>
      <p:ext uri="{BB962C8B-B14F-4D97-AF65-F5344CB8AC3E}">
        <p14:creationId xmlns:p14="http://schemas.microsoft.com/office/powerpoint/2010/main" val="20955914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39</a:t>
            </a:fld>
            <a:endParaRPr lang="en-US" dirty="0"/>
          </a:p>
        </p:txBody>
      </p:sp>
    </p:spTree>
    <p:extLst>
      <p:ext uri="{BB962C8B-B14F-4D97-AF65-F5344CB8AC3E}">
        <p14:creationId xmlns:p14="http://schemas.microsoft.com/office/powerpoint/2010/main" val="3407433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Since the </a:t>
            </a:r>
            <a:r>
              <a:rPr lang="en-US" dirty="0" err="1"/>
              <a:t>biosketch</a:t>
            </a:r>
            <a:r>
              <a:rPr lang="en-US" dirty="0"/>
              <a:t> is required for all types of grant programs,</a:t>
            </a:r>
          </a:p>
          <a:p>
            <a:pPr algn="l"/>
            <a:r>
              <a:rPr lang="en-US" dirty="0"/>
              <a:t> today we want to make sure you understand the sections of the </a:t>
            </a:r>
            <a:r>
              <a:rPr lang="en-US" dirty="0" err="1"/>
              <a:t>biosketch</a:t>
            </a:r>
            <a:r>
              <a:rPr lang="en-US" dirty="0"/>
              <a:t> and how important it is to customize this for your applications. </a:t>
            </a:r>
          </a:p>
          <a:p>
            <a:pPr algn="l"/>
            <a:r>
              <a:rPr lang="en-US" dirty="0"/>
              <a:t> </a:t>
            </a:r>
          </a:p>
          <a:p>
            <a:pPr algn="l"/>
            <a:r>
              <a:rPr lang="en-US" dirty="0"/>
              <a:t>In particular, you will want to emphasize the significance of the investigator’s scientific contributions and provide details about their research experience and career in general.</a:t>
            </a:r>
          </a:p>
          <a:p>
            <a:pPr algn="l"/>
            <a:endParaRPr lang="en-US" dirty="0"/>
          </a:p>
          <a:p>
            <a:pPr algn="l"/>
            <a:r>
              <a:rPr lang="en-US" dirty="0"/>
              <a:t>This is the only place in the application to make this case and for the investigator to talk about themselves.</a:t>
            </a:r>
            <a:r>
              <a:rPr lang="en-US" b="1" dirty="0"/>
              <a: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4</a:t>
            </a:fld>
            <a:endParaRPr lang="en-US" dirty="0"/>
          </a:p>
        </p:txBody>
      </p:sp>
    </p:spTree>
    <p:extLst>
      <p:ext uri="{BB962C8B-B14F-4D97-AF65-F5344CB8AC3E}">
        <p14:creationId xmlns:p14="http://schemas.microsoft.com/office/powerpoint/2010/main" val="12568118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40</a:t>
            </a:fld>
            <a:endParaRPr lang="en-US" dirty="0"/>
          </a:p>
        </p:txBody>
      </p:sp>
    </p:spTree>
    <p:extLst>
      <p:ext uri="{BB962C8B-B14F-4D97-AF65-F5344CB8AC3E}">
        <p14:creationId xmlns:p14="http://schemas.microsoft.com/office/powerpoint/2010/main" val="34656898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4967" rtl="0" eaLnBrk="1" fontAlgn="base" latinLnBrk="0" hangingPunct="1">
              <a:lnSpc>
                <a:spcPct val="100000"/>
              </a:lnSpc>
              <a:spcBef>
                <a:spcPct val="0"/>
              </a:spcBef>
              <a:spcAft>
                <a:spcPct val="0"/>
              </a:spcAft>
              <a:buClrTx/>
              <a:buSzTx/>
              <a:buFontTx/>
              <a:buNone/>
              <a:tabLst/>
              <a:defRPr/>
            </a:pPr>
            <a:fld id="{B0542718-09AD-45CF-9069-CEA15487B515}"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24967"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998472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Grant applications must include </a:t>
            </a:r>
            <a:r>
              <a:rPr lang="en-US" sz="1200" kern="1200" dirty="0" err="1">
                <a:solidFill>
                  <a:schemeClr val="tx1"/>
                </a:solidFill>
                <a:effectLst/>
                <a:latin typeface="+mn-lt"/>
                <a:ea typeface="+mn-ea"/>
                <a:cs typeface="+mn-cs"/>
              </a:rPr>
              <a:t>biosketches</a:t>
            </a:r>
            <a:r>
              <a:rPr lang="en-US" sz="1200" kern="1200" dirty="0">
                <a:solidFill>
                  <a:schemeClr val="tx1"/>
                </a:solidFill>
                <a:effectLst/>
                <a:latin typeface="+mn-lt"/>
                <a:ea typeface="+mn-ea"/>
                <a:cs typeface="+mn-cs"/>
              </a:rPr>
              <a:t> for all key personnel and other significant contributors</a:t>
            </a:r>
          </a:p>
          <a:p>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Remember that the investigator  and many of your key personnel also need to register in commons, postdocs and students, and so make sure that is handled well in advance.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Other significant contributors are those that are zero-person months or ‘as needed’, and they do not expect to provide measurable effort towards the project</a:t>
            </a:r>
          </a:p>
        </p:txBody>
      </p:sp>
      <p:sp>
        <p:nvSpPr>
          <p:cNvPr id="4" name="Slide Number Placeholder 3"/>
          <p:cNvSpPr>
            <a:spLocks noGrp="1"/>
          </p:cNvSpPr>
          <p:nvPr>
            <p:ph type="sldNum" sz="quarter" idx="5"/>
          </p:nvPr>
        </p:nvSpPr>
        <p:spPr/>
        <p:txBody>
          <a:bodyPr/>
          <a:lstStyle/>
          <a:p>
            <a:fld id="{8482FE0E-8575-6C4A-A35D-78E52184C2B0}" type="slidenum">
              <a:rPr lang="en-US" smtClean="0"/>
              <a:pPr/>
              <a:t>5</a:t>
            </a:fld>
            <a:endParaRPr lang="en-US"/>
          </a:p>
        </p:txBody>
      </p:sp>
    </p:spTree>
    <p:extLst>
      <p:ext uri="{BB962C8B-B14F-4D97-AF65-F5344CB8AC3E}">
        <p14:creationId xmlns:p14="http://schemas.microsoft.com/office/powerpoint/2010/main" val="3003842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You can find the </a:t>
            </a:r>
            <a:r>
              <a:rPr lang="en-US" dirty="0" err="1"/>
              <a:t>biosketch</a:t>
            </a:r>
            <a:r>
              <a:rPr lang="en-US" dirty="0"/>
              <a:t> template forms on the NIH website at the link below, and I can provide the updated slides for you after the talk. </a:t>
            </a:r>
          </a:p>
          <a:p>
            <a:pPr algn="l"/>
            <a:r>
              <a:rPr lang="en-US" dirty="0"/>
              <a:t>This is the current form, but If you use </a:t>
            </a:r>
            <a:r>
              <a:rPr lang="en-US" dirty="0" err="1"/>
              <a:t>SciENcv</a:t>
            </a:r>
            <a:r>
              <a:rPr lang="en-US" dirty="0"/>
              <a:t> to prepare your bio sketch, you will always be using the latest version of the template. </a:t>
            </a:r>
          </a:p>
          <a:p>
            <a:pPr algn="l"/>
            <a:endParaRPr lang="en-US" dirty="0"/>
          </a:p>
          <a:p>
            <a:pPr algn="l"/>
            <a:r>
              <a:rPr lang="en-US" dirty="0"/>
              <a:t>The first thing you need to know is that there is a five-page limit. </a:t>
            </a:r>
          </a:p>
          <a:p>
            <a:pPr algn="l"/>
            <a:r>
              <a:rPr lang="en-US" dirty="0"/>
              <a:t>How you use the pages for the multiple sections is up to you, but you should review and compare with your colleagues</a:t>
            </a:r>
          </a:p>
          <a:p>
            <a:pPr algn="l"/>
            <a:r>
              <a:rPr lang="en-US" dirty="0"/>
              <a:t>  </a:t>
            </a:r>
          </a:p>
          <a:p>
            <a:pPr algn="l"/>
            <a:r>
              <a:rPr lang="en-US" dirty="0"/>
              <a:t>At the top of the form are where you put your name, title and commons information, along with your educational and any medical residency positions, all of which are pretty self-explanatory.</a:t>
            </a:r>
          </a:p>
          <a:p>
            <a:pPr algn="l"/>
            <a:r>
              <a:rPr lang="en-US" dirty="0"/>
              <a:t> </a:t>
            </a:r>
          </a:p>
          <a:p>
            <a:pPr algn="l"/>
            <a:r>
              <a:rPr lang="en-US" dirty="0"/>
              <a:t>Remember that the investigator  and many of your key personnel also need to register in commons, postdocs and students, and so make sure that is handled well in advance.</a:t>
            </a:r>
          </a:p>
        </p:txBody>
      </p:sp>
      <p:sp>
        <p:nvSpPr>
          <p:cNvPr id="4" name="Slide Number Placeholder 3"/>
          <p:cNvSpPr>
            <a:spLocks noGrp="1"/>
          </p:cNvSpPr>
          <p:nvPr>
            <p:ph type="sldNum" sz="quarter" idx="10"/>
          </p:nvPr>
        </p:nvSpPr>
        <p:spPr/>
        <p:txBody>
          <a:bodyPr/>
          <a:lstStyle/>
          <a:p>
            <a:fld id="{8482FE0E-8575-6C4A-A35D-78E52184C2B0}" type="slidenum">
              <a:rPr lang="en-US" smtClean="0"/>
              <a:pPr/>
              <a:t>6</a:t>
            </a:fld>
            <a:endParaRPr lang="en-US" dirty="0"/>
          </a:p>
        </p:txBody>
      </p:sp>
    </p:spTree>
    <p:extLst>
      <p:ext uri="{BB962C8B-B14F-4D97-AF65-F5344CB8AC3E}">
        <p14:creationId xmlns:p14="http://schemas.microsoft.com/office/powerpoint/2010/main" val="1265045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Next up is the Personal Statement section, where you make your case why you are well-suited to your role on the project.</a:t>
            </a:r>
          </a:p>
          <a:p>
            <a:pPr algn="l"/>
            <a:r>
              <a:rPr lang="en-US" dirty="0"/>
              <a:t> </a:t>
            </a:r>
          </a:p>
          <a:p>
            <a:pPr algn="l"/>
            <a:r>
              <a:rPr lang="en-US" dirty="0"/>
              <a:t>You might include key aspects of training or past experience, technical expertise, significant collaborations, and past performance</a:t>
            </a:r>
          </a:p>
          <a:p>
            <a:pPr algn="l"/>
            <a:r>
              <a:rPr lang="en-US" dirty="0"/>
              <a:t> </a:t>
            </a:r>
          </a:p>
          <a:p>
            <a:pPr algn="l"/>
            <a:r>
              <a:rPr lang="en-US" dirty="0"/>
              <a:t>This is also an opportunity to explain anything else you’d like the reviewers to know about your career and research directions.</a:t>
            </a:r>
          </a:p>
          <a:p>
            <a:pPr algn="l"/>
            <a:r>
              <a:rPr lang="en-US" dirty="0"/>
              <a:t> </a:t>
            </a:r>
          </a:p>
          <a:p>
            <a:pPr algn="l"/>
            <a:r>
              <a:rPr lang="en-US" dirty="0"/>
              <a:t>For instance, this is where you can describe how you are proposing work in a new direction, or significant training or mentorships relationships, or any personal or family situations such as parental leave, child care, elder care, or medical conditions</a:t>
            </a:r>
          </a:p>
          <a:p>
            <a:pPr algn="l"/>
            <a:r>
              <a:rPr lang="en-US" dirty="0"/>
              <a:t> </a:t>
            </a:r>
          </a:p>
          <a:p>
            <a:pPr algn="l"/>
            <a:r>
              <a:rPr lang="en-US" dirty="0"/>
              <a:t>Finally, you can provide information on up to 4 publications or research products, and this is not limited to publications—it could be key software, videos, research methods or models, or a variety of other interim products. I have a slide later that specifically mentions the policies regarding these interim products.</a:t>
            </a:r>
          </a:p>
          <a:p>
            <a:endParaRPr lang="en-US" dirty="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7</a:t>
            </a:fld>
            <a:endParaRPr lang="en-US" dirty="0"/>
          </a:p>
        </p:txBody>
      </p:sp>
    </p:spTree>
    <p:extLst>
      <p:ext uri="{BB962C8B-B14F-4D97-AF65-F5344CB8AC3E}">
        <p14:creationId xmlns:p14="http://schemas.microsoft.com/office/powerpoint/2010/main" val="739455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Section B for positions and honors is fairly self-explanatory, where you can list your current and past positions that are relevant to the proposal.</a:t>
            </a:r>
          </a:p>
          <a:p>
            <a:pPr algn="l"/>
            <a:r>
              <a:rPr lang="en-US" dirty="0"/>
              <a:t> </a:t>
            </a:r>
          </a:p>
          <a:p>
            <a:pPr algn="l"/>
            <a:r>
              <a:rPr lang="en-US" dirty="0"/>
              <a:t> If you are moving to a new organization, you can note the expected start date. </a:t>
            </a:r>
          </a:p>
          <a:p>
            <a:pPr algn="l"/>
            <a:r>
              <a:rPr lang="en-US" dirty="0"/>
              <a:t> </a:t>
            </a:r>
          </a:p>
          <a:p>
            <a:pPr algn="l"/>
            <a:r>
              <a:rPr lang="en-US" dirty="0"/>
              <a:t>You may also wish to include any board certifications or clinical licensures that are relevant.</a:t>
            </a:r>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8</a:t>
            </a:fld>
            <a:endParaRPr lang="en-US" dirty="0"/>
          </a:p>
        </p:txBody>
      </p:sp>
    </p:spTree>
    <p:extLst>
      <p:ext uri="{BB962C8B-B14F-4D97-AF65-F5344CB8AC3E}">
        <p14:creationId xmlns:p14="http://schemas.microsoft.com/office/powerpoint/2010/main" val="496750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In the Contributions section, applicants may list up to 5 significant contributions, each around a half page in length, and each with up to 4 publications. You note the historical background, the central finding, how that affected your field or the application to health or technology, and most importantly, your role in the work. </a:t>
            </a:r>
          </a:p>
          <a:p>
            <a:pPr algn="l"/>
            <a:r>
              <a:rPr lang="en-US" dirty="0"/>
              <a:t> </a:t>
            </a:r>
          </a:p>
          <a:p>
            <a:pPr algn="l"/>
            <a:r>
              <a:rPr lang="en-US" dirty="0"/>
              <a:t>Make this personal!</a:t>
            </a:r>
          </a:p>
          <a:p>
            <a:pPr algn="l"/>
            <a:r>
              <a:rPr lang="en-US" dirty="0"/>
              <a:t> </a:t>
            </a:r>
          </a:p>
          <a:p>
            <a:pPr algn="l"/>
            <a:r>
              <a:rPr lang="en-US" dirty="0"/>
              <a:t>For junior investigators, it’s expected that they will have fewer contributions, but they can cite conference proceedings such as meeting abstracts, posters or other presentations, (in-progress products can be mentioned, but not cited), and the citations do not have be authored by the investigator , but do have to be relevant to your contributions.</a:t>
            </a:r>
          </a:p>
          <a:p>
            <a:pPr algn="l"/>
            <a:r>
              <a:rPr lang="en-US" dirty="0"/>
              <a:t> </a:t>
            </a:r>
          </a:p>
          <a:p>
            <a:pPr algn="l"/>
            <a:r>
              <a:rPr lang="en-US" dirty="0"/>
              <a:t>You can also submit a hyperlink to an on-line bibliography but it must be hosted on  federal (.</a:t>
            </a:r>
            <a:r>
              <a:rPr lang="en-US" dirty="0" err="1"/>
              <a:t>gov</a:t>
            </a:r>
            <a:r>
              <a:rPr lang="en-US" dirty="0"/>
              <a:t>) website.</a:t>
            </a:r>
          </a:p>
        </p:txBody>
      </p:sp>
      <p:sp>
        <p:nvSpPr>
          <p:cNvPr id="4" name="Slide Number Placeholder 3"/>
          <p:cNvSpPr>
            <a:spLocks noGrp="1"/>
          </p:cNvSpPr>
          <p:nvPr>
            <p:ph type="sldNum" sz="quarter" idx="10"/>
          </p:nvPr>
        </p:nvSpPr>
        <p:spPr/>
        <p:txBody>
          <a:bodyPr/>
          <a:lstStyle/>
          <a:p>
            <a:fld id="{8482FE0E-8575-6C4A-A35D-78E52184C2B0}" type="slidenum">
              <a:rPr lang="en-US" smtClean="0"/>
              <a:pPr/>
              <a:t>9</a:t>
            </a:fld>
            <a:endParaRPr lang="en-US" dirty="0"/>
          </a:p>
        </p:txBody>
      </p:sp>
    </p:spTree>
    <p:extLst>
      <p:ext uri="{BB962C8B-B14F-4D97-AF65-F5344CB8AC3E}">
        <p14:creationId xmlns:p14="http://schemas.microsoft.com/office/powerpoint/2010/main" val="627276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endParaRPr lang="en-US" dirty="0"/>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r>
              <a:rPr lang="en-US" dirty="0"/>
              <a:t>DESIGN SAMPLE DEC 1</a:t>
            </a:r>
          </a:p>
        </p:txBody>
      </p:sp>
      <p:sp>
        <p:nvSpPr>
          <p:cNvPr id="19" name="Slide Number Placeholder 28"/>
          <p:cNvSpPr>
            <a:spLocks noGrp="1"/>
          </p:cNvSpPr>
          <p:nvPr>
            <p:ph type="sldNum" sz="quarter" idx="12"/>
          </p:nvPr>
        </p:nvSpPr>
        <p:spPr>
          <a:xfrm>
            <a:off x="76200" y="6400800"/>
            <a:ext cx="747713" cy="365125"/>
          </a:xfrm>
        </p:spPr>
        <p:txBody>
          <a:bodyPr/>
          <a:lstStyle>
            <a:lvl1pPr algn="r">
              <a:defRPr sz="1800">
                <a:solidFill>
                  <a:schemeClr val="tx1"/>
                </a:solidFill>
              </a:defRPr>
            </a:lvl1pPr>
          </a:lstStyle>
          <a:p>
            <a:pPr>
              <a:defRPr/>
            </a:pPr>
            <a:fld id="{2D830D10-542A-447B-87CA-BD3ADA618F6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61627A0-52BE-49C3-90CB-787EE860760A}" type="slidenum">
              <a:rPr lang="en-US" smtClean="0"/>
              <a:pPr>
                <a:defRPr/>
              </a:pPr>
              <a:t>‹#›</a:t>
            </a:fld>
            <a:endParaRPr lang="en-US" dirty="0"/>
          </a:p>
        </p:txBody>
      </p:sp>
    </p:spTree>
    <p:extLst>
      <p:ext uri="{BB962C8B-B14F-4D97-AF65-F5344CB8AC3E}">
        <p14:creationId xmlns:p14="http://schemas.microsoft.com/office/powerpoint/2010/main" val="1935170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2C44F9A-9CE8-4653-A3D7-6121B0D6C7B6}" type="slidenum">
              <a:rPr lang="en-US"/>
              <a:pPr>
                <a:defRPr/>
              </a:pPr>
              <a:t>‹#›</a:t>
            </a:fld>
            <a:endParaRPr lang="en-US" dirty="0"/>
          </a:p>
        </p:txBody>
      </p:sp>
    </p:spTree>
    <p:extLst>
      <p:ext uri="{BB962C8B-B14F-4D97-AF65-F5344CB8AC3E}">
        <p14:creationId xmlns:p14="http://schemas.microsoft.com/office/powerpoint/2010/main" val="347471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CB1515FC-D72B-4CAF-A499-034D60B6BD18}" type="slidenum">
              <a:rPr lang="en-US" smtClean="0"/>
              <a:pPr>
                <a:defRPr/>
              </a:pPr>
              <a:t>‹#›</a:t>
            </a:fld>
            <a:endParaRPr lang="en-US" dirty="0"/>
          </a:p>
        </p:txBody>
      </p:sp>
    </p:spTree>
    <p:extLst>
      <p:ext uri="{BB962C8B-B14F-4D97-AF65-F5344CB8AC3E}">
        <p14:creationId xmlns:p14="http://schemas.microsoft.com/office/powerpoint/2010/main" val="3890551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val="3171655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F39E8EE1-BCC5-4FFC-9D02-CA3B48317ABE}" type="slidenum">
              <a:rPr lang="en-US" smtClean="0"/>
              <a:pPr>
                <a:defRPr/>
              </a:pPr>
              <a:t>‹#›</a:t>
            </a:fld>
            <a:endParaRPr lang="en-US" dirty="0"/>
          </a:p>
        </p:txBody>
      </p:sp>
    </p:spTree>
    <p:extLst>
      <p:ext uri="{BB962C8B-B14F-4D97-AF65-F5344CB8AC3E}">
        <p14:creationId xmlns:p14="http://schemas.microsoft.com/office/powerpoint/2010/main" val="3067097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7B76949-AF80-435D-9E97-14B6AAF2E0ED}" type="slidenum">
              <a:rPr lang="en-US" smtClean="0"/>
              <a:pPr>
                <a:defRPr/>
              </a:pPr>
              <a:t>‹#›</a:t>
            </a:fld>
            <a:endParaRPr lang="en-US" dirty="0"/>
          </a:p>
        </p:txBody>
      </p:sp>
    </p:spTree>
    <p:extLst>
      <p:ext uri="{BB962C8B-B14F-4D97-AF65-F5344CB8AC3E}">
        <p14:creationId xmlns:p14="http://schemas.microsoft.com/office/powerpoint/2010/main" val="3129795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val="3355094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val="2720938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val="3327674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28600"/>
            <a:ext cx="20764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769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val="83370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066800"/>
          </a:xfrm>
        </p:spPr>
        <p:txBody>
          <a:bodyPr/>
          <a:lstStyle>
            <a:lvl1pPr>
              <a:defRPr b="1">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52400" y="1371600"/>
            <a:ext cx="8229600" cy="4324350"/>
          </a:xfrm>
        </p:spPr>
        <p:txBody>
          <a:bodyPr/>
          <a:lstStyle>
            <a:lvl1pPr>
              <a:defRPr>
                <a:solidFill>
                  <a:schemeClr val="tx1"/>
                </a:solidFill>
                <a:latin typeface="Arial" pitchFamily="34" charset="0"/>
                <a:cs typeface="Arial" pitchFamily="34" charset="0"/>
              </a:defRPr>
            </a:lvl1pPr>
            <a:lvl2pPr>
              <a:defRPr>
                <a:solidFill>
                  <a:srgbClr val="008000"/>
                </a:solidFill>
                <a:latin typeface="Arial" pitchFamily="34" charset="0"/>
                <a:cs typeface="Arial" pitchFamily="34" charset="0"/>
              </a:defRPr>
            </a:lvl2pPr>
            <a:lvl3pPr>
              <a:defRPr>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solidFill>
                  <a:schemeClr val="tx1"/>
                </a:solidFill>
              </a:defRPr>
            </a:lvl1pPr>
          </a:lstStyle>
          <a:p>
            <a:pPr>
              <a:defRPr/>
            </a:pPr>
            <a:fld id="{161627A0-52BE-49C3-90CB-787EE860760A}"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0DC7B35-C4F5-E849-B5B4-1530B2287C10}" type="datetime1">
              <a:rPr lang="en-US" smtClean="0">
                <a:solidFill>
                  <a:prstClr val="black">
                    <a:tint val="75000"/>
                  </a:prstClr>
                </a:solidFill>
                <a:latin typeface="Calibri"/>
              </a:rPr>
              <a:t>1/7/2020</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a:solidFill>
                  <a:prstClr val="black">
                    <a:tint val="75000"/>
                  </a:prstClr>
                </a:solidFill>
                <a:latin typeface="Calibri"/>
              </a:rPr>
              <a:t>Footer Text</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A9B540C-44DA-4F69-89C9-7C84606640D3}"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8597140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DDA588-441C-284E-A975-6D5E770733E6}" type="datetime1">
              <a:rPr lang="en-US" smtClean="0">
                <a:solidFill>
                  <a:prstClr val="black">
                    <a:tint val="75000"/>
                  </a:prstClr>
                </a:solidFill>
                <a:latin typeface="Calibri"/>
              </a:rPr>
              <a:t>1/7/2020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a:solidFill>
                  <a:prstClr val="black">
                    <a:tint val="75000"/>
                  </a:prstClr>
                </a:solidFill>
                <a:latin typeface="Calibri"/>
              </a:rPr>
              <a:t>Footer Text</a:t>
            </a:r>
          </a:p>
        </p:txBody>
      </p:sp>
      <p:sp>
        <p:nvSpPr>
          <p:cNvPr id="6" name="Slide Number Placeholder 5"/>
          <p:cNvSpPr>
            <a:spLocks noGrp="1"/>
          </p:cNvSpPr>
          <p:nvPr>
            <p:ph type="sldNum" sz="quarter" idx="12"/>
          </p:nvPr>
        </p:nvSpPr>
        <p:spPr/>
        <p:txBody>
          <a:bodyPr/>
          <a:lstStyle/>
          <a:p>
            <a:fld id="{BA9B540C-44DA-4F69-89C9-7C84606640D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76815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E9A724-508D-FB49-AF77-CFED48A947E9}" type="datetime1">
              <a:rPr lang="en-US" smtClean="0">
                <a:solidFill>
                  <a:prstClr val="black">
                    <a:tint val="75000"/>
                  </a:prstClr>
                </a:solidFill>
                <a:latin typeface="Calibri"/>
              </a:rPr>
              <a:t>1/7/2020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a:solidFill>
                  <a:prstClr val="black">
                    <a:tint val="75000"/>
                  </a:prstClr>
                </a:solidFill>
                <a:latin typeface="Calibri"/>
              </a:rPr>
              <a:t>Footer Text</a:t>
            </a:r>
          </a:p>
        </p:txBody>
      </p:sp>
      <p:sp>
        <p:nvSpPr>
          <p:cNvPr id="6" name="Slide Number Placeholder 5"/>
          <p:cNvSpPr>
            <a:spLocks noGrp="1"/>
          </p:cNvSpPr>
          <p:nvPr>
            <p:ph type="sldNum" sz="quarter" idx="12"/>
          </p:nvPr>
        </p:nvSpPr>
        <p:spPr/>
        <p:txBody>
          <a:bodyPr/>
          <a:lstStyle/>
          <a:p>
            <a:fld id="{BA9B540C-44DA-4F69-89C9-7C84606640D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844378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A8348A-20BD-A844-B84F-C7CD380A8EFC}" type="datetime1">
              <a:rPr lang="en-US" smtClean="0">
                <a:solidFill>
                  <a:prstClr val="black">
                    <a:tint val="75000"/>
                  </a:prstClr>
                </a:solidFill>
                <a:latin typeface="Calibri"/>
              </a:rPr>
              <a:t>1/7/2020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a:solidFill>
                  <a:prstClr val="black">
                    <a:tint val="75000"/>
                  </a:prstClr>
                </a:solidFill>
                <a:latin typeface="Calibri"/>
              </a:rPr>
              <a:t>Footer Text</a:t>
            </a:r>
          </a:p>
        </p:txBody>
      </p:sp>
      <p:sp>
        <p:nvSpPr>
          <p:cNvPr id="7" name="Slide Number Placeholder 6"/>
          <p:cNvSpPr>
            <a:spLocks noGrp="1"/>
          </p:cNvSpPr>
          <p:nvPr>
            <p:ph type="sldNum" sz="quarter" idx="12"/>
          </p:nvPr>
        </p:nvSpPr>
        <p:spPr/>
        <p:txBody>
          <a:bodyPr/>
          <a:lstStyle/>
          <a:p>
            <a:fld id="{BA9B540C-44DA-4F69-89C9-7C84606640D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83514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3248D7-F125-8B43-9CA6-2D51BE25976C}" type="datetime1">
              <a:rPr lang="en-US" smtClean="0">
                <a:solidFill>
                  <a:prstClr val="black">
                    <a:tint val="75000"/>
                  </a:prstClr>
                </a:solidFill>
                <a:latin typeface="Calibri"/>
              </a:rPr>
              <a:t>1/7/2020</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en-US">
                <a:solidFill>
                  <a:prstClr val="black">
                    <a:tint val="75000"/>
                  </a:prstClr>
                </a:solidFill>
                <a:latin typeface="Calibri"/>
              </a:rPr>
              <a:t>Footer Text</a:t>
            </a:r>
          </a:p>
        </p:txBody>
      </p:sp>
      <p:sp>
        <p:nvSpPr>
          <p:cNvPr id="9" name="Slide Number Placeholder 8"/>
          <p:cNvSpPr>
            <a:spLocks noGrp="1"/>
          </p:cNvSpPr>
          <p:nvPr>
            <p:ph type="sldNum" sz="quarter" idx="12"/>
          </p:nvPr>
        </p:nvSpPr>
        <p:spPr/>
        <p:txBody>
          <a:bodyPr/>
          <a:lstStyle/>
          <a:p>
            <a:fld id="{BA9B540C-44DA-4F69-89C9-7C84606640D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368634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95A9FC-77B6-6F47-BD46-0776341C8021}" type="datetime1">
              <a:rPr lang="en-US" smtClean="0">
                <a:solidFill>
                  <a:prstClr val="black">
                    <a:tint val="75000"/>
                  </a:prstClr>
                </a:solidFill>
                <a:latin typeface="Calibri"/>
              </a:rPr>
              <a:t>1/7/2020</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r>
              <a:rPr lang="en-US">
                <a:solidFill>
                  <a:prstClr val="black">
                    <a:tint val="75000"/>
                  </a:prstClr>
                </a:solidFill>
                <a:latin typeface="Calibri"/>
              </a:rPr>
              <a:t>Footer Text</a:t>
            </a:r>
          </a:p>
        </p:txBody>
      </p:sp>
      <p:sp>
        <p:nvSpPr>
          <p:cNvPr id="5" name="Slide Number Placeholder 4"/>
          <p:cNvSpPr>
            <a:spLocks noGrp="1"/>
          </p:cNvSpPr>
          <p:nvPr>
            <p:ph type="sldNum" sz="quarter" idx="12"/>
          </p:nvPr>
        </p:nvSpPr>
        <p:spPr/>
        <p:txBody>
          <a:bodyPr/>
          <a:lstStyle/>
          <a:p>
            <a:fld id="{BA9B540C-44DA-4F69-89C9-7C84606640D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150918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764952-F7C1-6340-AD63-FA0AB6F9CAC6}" type="datetime1">
              <a:rPr lang="en-US" smtClean="0">
                <a:solidFill>
                  <a:prstClr val="black">
                    <a:tint val="75000"/>
                  </a:prstClr>
                </a:solidFill>
                <a:latin typeface="Calibri"/>
              </a:rPr>
              <a:t>1/7/2020</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a:solidFill>
                  <a:prstClr val="black">
                    <a:tint val="75000"/>
                  </a:prstClr>
                </a:solidFill>
                <a:latin typeface="Calibri"/>
              </a:rPr>
              <a:t>Footer Text</a:t>
            </a:r>
          </a:p>
        </p:txBody>
      </p:sp>
      <p:sp>
        <p:nvSpPr>
          <p:cNvPr id="4" name="Slide Number Placeholder 3"/>
          <p:cNvSpPr>
            <a:spLocks noGrp="1"/>
          </p:cNvSpPr>
          <p:nvPr>
            <p:ph type="sldNum" sz="quarter" idx="12"/>
          </p:nvPr>
        </p:nvSpPr>
        <p:spPr/>
        <p:txBody>
          <a:bodyPr/>
          <a:lstStyle/>
          <a:p>
            <a:fld id="{BA9B540C-44DA-4F69-89C9-7C84606640D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361299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3F30F4-095C-E14B-9CFF-660AB1BB76AE}" type="datetime1">
              <a:rPr lang="en-US" smtClean="0">
                <a:solidFill>
                  <a:prstClr val="black">
                    <a:tint val="75000"/>
                  </a:prstClr>
                </a:solidFill>
                <a:latin typeface="Calibri"/>
              </a:rPr>
              <a:t>1/7/2020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a:solidFill>
                  <a:prstClr val="black">
                    <a:tint val="75000"/>
                  </a:prstClr>
                </a:solidFill>
                <a:latin typeface="Calibri"/>
              </a:rPr>
              <a:t>Footer Text</a:t>
            </a:r>
          </a:p>
        </p:txBody>
      </p:sp>
      <p:sp>
        <p:nvSpPr>
          <p:cNvPr id="7" name="Slide Number Placeholder 6"/>
          <p:cNvSpPr>
            <a:spLocks noGrp="1"/>
          </p:cNvSpPr>
          <p:nvPr>
            <p:ph type="sldNum" sz="quarter" idx="12"/>
          </p:nvPr>
        </p:nvSpPr>
        <p:spPr/>
        <p:txBody>
          <a:bodyPr/>
          <a:lstStyle/>
          <a:p>
            <a:fld id="{BA9B540C-44DA-4F69-89C9-7C84606640D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612795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F51F3E-6057-064F-92BA-020BE1A1E962}" type="datetime1">
              <a:rPr lang="en-US" smtClean="0">
                <a:solidFill>
                  <a:prstClr val="black">
                    <a:tint val="75000"/>
                  </a:prstClr>
                </a:solidFill>
                <a:latin typeface="Calibri"/>
              </a:rPr>
              <a:t>1/7/2020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a:solidFill>
                  <a:prstClr val="black">
                    <a:tint val="75000"/>
                  </a:prstClr>
                </a:solidFill>
                <a:latin typeface="Calibri"/>
              </a:rPr>
              <a:t>Footer Text</a:t>
            </a:r>
          </a:p>
        </p:txBody>
      </p:sp>
      <p:sp>
        <p:nvSpPr>
          <p:cNvPr id="7" name="Slide Number Placeholder 6"/>
          <p:cNvSpPr>
            <a:spLocks noGrp="1"/>
          </p:cNvSpPr>
          <p:nvPr>
            <p:ph type="sldNum" sz="quarter" idx="12"/>
          </p:nvPr>
        </p:nvSpPr>
        <p:spPr/>
        <p:txBody>
          <a:bodyPr/>
          <a:lstStyle/>
          <a:p>
            <a:fld id="{BA9B540C-44DA-4F69-89C9-7C84606640D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429508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EDD908-E851-0845-9E69-C489A6C239D0}" type="datetime1">
              <a:rPr lang="en-US" smtClean="0">
                <a:solidFill>
                  <a:prstClr val="black">
                    <a:tint val="75000"/>
                  </a:prstClr>
                </a:solidFill>
                <a:latin typeface="Calibri"/>
              </a:rPr>
              <a:t>1/7/2020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a:solidFill>
                  <a:prstClr val="black">
                    <a:tint val="75000"/>
                  </a:prstClr>
                </a:solidFill>
                <a:latin typeface="Calibri"/>
              </a:rPr>
              <a:t>Footer Text</a:t>
            </a:r>
          </a:p>
        </p:txBody>
      </p:sp>
      <p:sp>
        <p:nvSpPr>
          <p:cNvPr id="6" name="Slide Number Placeholder 5"/>
          <p:cNvSpPr>
            <a:spLocks noGrp="1"/>
          </p:cNvSpPr>
          <p:nvPr>
            <p:ph type="sldNum" sz="quarter" idx="12"/>
          </p:nvPr>
        </p:nvSpPr>
        <p:spPr/>
        <p:txBody>
          <a:bodyPr/>
          <a:lstStyle/>
          <a:p>
            <a:fld id="{BA9B540C-44DA-4F69-89C9-7C84606640D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9845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838200"/>
          </a:xfrm>
        </p:spPr>
        <p:txBody>
          <a:bodyPr>
            <a:normAutofit/>
          </a:bodyPr>
          <a:lstStyle>
            <a:lvl1pPr>
              <a:defRPr sz="3600"/>
            </a:lvl1pPr>
          </a:lstStyle>
          <a:p>
            <a:r>
              <a:rPr lang="en-US" dirty="0"/>
              <a:t>Click to edit Master title style</a:t>
            </a:r>
          </a:p>
        </p:txBody>
      </p:sp>
      <p:sp>
        <p:nvSpPr>
          <p:cNvPr id="3" name="Date Placeholder 13"/>
          <p:cNvSpPr>
            <a:spLocks noGrp="1"/>
          </p:cNvSpPr>
          <p:nvPr>
            <p:ph type="dt" sz="half" idx="10"/>
          </p:nvPr>
        </p:nvSpPr>
        <p:spPr/>
        <p:txBody>
          <a:bodyPr/>
          <a:lstStyle>
            <a:lvl1pPr>
              <a:defRPr/>
            </a:lvl1pPr>
          </a:lstStyle>
          <a:p>
            <a:pPr>
              <a:defRPr/>
            </a:pPr>
            <a:endParaRPr lang="en-US" dirty="0"/>
          </a:p>
        </p:txBody>
      </p:sp>
      <p:sp>
        <p:nvSpPr>
          <p:cNvPr id="4" name="Footer Placeholder 2"/>
          <p:cNvSpPr>
            <a:spLocks noGrp="1"/>
          </p:cNvSpPr>
          <p:nvPr>
            <p:ph type="ftr" sz="quarter" idx="11"/>
          </p:nvPr>
        </p:nvSpPr>
        <p:spPr/>
        <p:txBody>
          <a:bodyPr/>
          <a:lstStyle>
            <a:lvl1pPr>
              <a:defRPr/>
            </a:lvl1pPr>
          </a:lstStyle>
          <a:p>
            <a:pPr>
              <a:defRPr/>
            </a:pPr>
            <a:r>
              <a:rPr lang="en-US" dirty="0"/>
              <a:t>DESIGN SAMPLE DEC 1</a:t>
            </a:r>
          </a:p>
        </p:txBody>
      </p:sp>
      <p:sp>
        <p:nvSpPr>
          <p:cNvPr id="5" name="Slide Number Placeholder 22"/>
          <p:cNvSpPr>
            <a:spLocks noGrp="1"/>
          </p:cNvSpPr>
          <p:nvPr>
            <p:ph type="sldNum" sz="quarter" idx="12"/>
          </p:nvPr>
        </p:nvSpPr>
        <p:spPr/>
        <p:txBody>
          <a:bodyPr/>
          <a:lstStyle>
            <a:lvl1pPr>
              <a:defRPr>
                <a:solidFill>
                  <a:schemeClr val="tx1"/>
                </a:solidFill>
              </a:defRPr>
            </a:lvl1pPr>
          </a:lstStyle>
          <a:p>
            <a:pPr>
              <a:defRPr/>
            </a:pPr>
            <a:fld id="{371CDBCC-57D6-4AF4-91B3-EB8BA5111C2A}"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C09993-06AB-EA42-A081-CA6489587663}" type="datetime1">
              <a:rPr lang="en-US" smtClean="0">
                <a:solidFill>
                  <a:prstClr val="black">
                    <a:tint val="75000"/>
                  </a:prstClr>
                </a:solidFill>
                <a:latin typeface="Calibri"/>
              </a:rPr>
              <a:t>1/7/2020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a:solidFill>
                  <a:prstClr val="black">
                    <a:tint val="75000"/>
                  </a:prstClr>
                </a:solidFill>
                <a:latin typeface="Calibri"/>
              </a:rPr>
              <a:t>Footer Text</a:t>
            </a:r>
          </a:p>
        </p:txBody>
      </p:sp>
      <p:sp>
        <p:nvSpPr>
          <p:cNvPr id="6" name="Slide Number Placeholder 5"/>
          <p:cNvSpPr>
            <a:spLocks noGrp="1"/>
          </p:cNvSpPr>
          <p:nvPr>
            <p:ph type="sldNum" sz="quarter" idx="12"/>
          </p:nvPr>
        </p:nvSpPr>
        <p:spPr/>
        <p:txBody>
          <a:bodyPr/>
          <a:lstStyle/>
          <a:p>
            <a:fld id="{BA9B540C-44DA-4F69-89C9-7C84606640D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163120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ntent - Plai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628650" y="1920875"/>
            <a:ext cx="7886700" cy="3930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28650" y="6236208"/>
            <a:ext cx="7886700" cy="309970"/>
          </a:xfrm>
          <a:prstGeom prst="rect">
            <a:avLst/>
          </a:prstGeom>
        </p:spPr>
      </p:pic>
    </p:spTree>
    <p:extLst>
      <p:ext uri="{BB962C8B-B14F-4D97-AF65-F5344CB8AC3E}">
        <p14:creationId xmlns:p14="http://schemas.microsoft.com/office/powerpoint/2010/main" val="233872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DESIGN SAMPLE DEC 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p:nvPr userDrawn="1"/>
        </p:nvSpPr>
        <p:spPr>
          <a:xfrm>
            <a:off x="0" y="2514600"/>
            <a:ext cx="91440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0" y="3048000"/>
            <a:ext cx="9144000" cy="1295400"/>
          </a:xfrm>
        </p:spPr>
        <p:txBody>
          <a:bodyPr anchor="b">
            <a:noAutofit/>
          </a:bodyPr>
          <a:lstStyle>
            <a:lvl1pPr algn="ctr">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dirty="0"/>
              <a:t>Click to edit Master title style</a:t>
            </a:r>
            <a:br>
              <a:rPr lang="en-US" dirty="0"/>
            </a:br>
            <a:endParaRPr lang="en-US" dirty="0"/>
          </a:p>
        </p:txBody>
      </p:sp>
      <p:sp>
        <p:nvSpPr>
          <p:cNvPr id="3" name="Text Placeholder 2"/>
          <p:cNvSpPr>
            <a:spLocks noGrp="1"/>
          </p:cNvSpPr>
          <p:nvPr>
            <p:ph type="body" idx="1"/>
          </p:nvPr>
        </p:nvSpPr>
        <p:spPr>
          <a:xfrm>
            <a:off x="152400" y="5257800"/>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a:t>Click to edit Master text styles</a:t>
            </a:r>
          </a:p>
        </p:txBody>
      </p:sp>
      <p:pic>
        <p:nvPicPr>
          <p:cNvPr id="7" name="Picture 6" descr="People and Place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 y="-152400"/>
            <a:ext cx="9144000" cy="2811203"/>
          </a:xfrm>
          <a:prstGeom prst="rect">
            <a:avLst/>
          </a:prstGeom>
        </p:spPr>
      </p:pic>
      <p:sp>
        <p:nvSpPr>
          <p:cNvPr id="11" name="Text Placeholder 10"/>
          <p:cNvSpPr>
            <a:spLocks noGrp="1"/>
          </p:cNvSpPr>
          <p:nvPr>
            <p:ph type="body" sz="quarter" idx="10" hasCustomPrompt="1"/>
          </p:nvPr>
        </p:nvSpPr>
        <p:spPr>
          <a:xfrm>
            <a:off x="0" y="4648200"/>
            <a:ext cx="9124950" cy="457200"/>
          </a:xfrm>
        </p:spPr>
        <p:txBody>
          <a:bodyPr/>
          <a:lstStyle>
            <a:lvl1pPr marL="109537" indent="0" algn="ctr">
              <a:buNone/>
              <a:defRPr sz="2000">
                <a:solidFill>
                  <a:srgbClr val="008000"/>
                </a:solidFill>
              </a:defRPr>
            </a:lvl1pPr>
          </a:lstStyle>
          <a:p>
            <a:pPr lvl="0"/>
            <a:r>
              <a:rPr lang="en-US" dirty="0"/>
              <a:t>Date</a:t>
            </a:r>
          </a:p>
        </p:txBody>
      </p:sp>
    </p:spTree>
    <p:extLst>
      <p:ext uri="{BB962C8B-B14F-4D97-AF65-F5344CB8AC3E}">
        <p14:creationId xmlns:p14="http://schemas.microsoft.com/office/powerpoint/2010/main" val="3120230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dirty="0"/>
              <a:t>DESIGN SAMPLE DEC 1</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pPr>
              <a:defRPr/>
            </a:pPr>
            <a:fld id="{CB1515FC-D72B-4CAF-A499-034D60B6BD1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dirty="0"/>
              <a:t>Click to edit Master title style</a:t>
            </a:r>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t>DESIGN SAMPLE DEC 1</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pPr>
              <a:defRPr/>
            </a:pPr>
            <a:fld id="{F39E8EE1-BCC5-4FFC-9D02-CA3B48317AB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lvl1pPr>
          </a:lstStyle>
          <a:p>
            <a:pPr>
              <a:defRPr/>
            </a:pPr>
            <a:r>
              <a:rPr lang="en-US" dirty="0"/>
              <a:t>DESIGN SAMPLE DEC 1</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pPr>
              <a:defRPr/>
            </a:pPr>
            <a:fld id="{F7B76949-AF80-435D-9E97-14B6AAF2E0E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2D830D10-542A-447B-87CA-BD3ADA618F6A}" type="slidenum">
              <a:rPr lang="en-US" smtClean="0"/>
              <a:pPr>
                <a:defRPr/>
              </a:pPr>
              <a:t>‹#›</a:t>
            </a:fld>
            <a:endParaRPr lang="en-US" dirty="0"/>
          </a:p>
        </p:txBody>
      </p:sp>
    </p:spTree>
    <p:extLst>
      <p:ext uri="{BB962C8B-B14F-4D97-AF65-F5344CB8AC3E}">
        <p14:creationId xmlns:p14="http://schemas.microsoft.com/office/powerpoint/2010/main" val="1520046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5.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7.emf"/><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081" name="Title Placeholder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82" name="Text Placeholder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defRPr>
            </a:lvl1pPr>
          </a:lstStyle>
          <a:p>
            <a:pPr>
              <a:defRPr/>
            </a:pPr>
            <a:endParaRPr lang="en-US" dirty="0"/>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defRPr>
            </a:lvl1pPr>
          </a:lstStyle>
          <a:p>
            <a:pPr>
              <a:defRPr/>
            </a:pPr>
            <a:r>
              <a:rPr lang="en-US" dirty="0"/>
              <a:t>DESIGN SAMPLE DEC 1</a:t>
            </a:r>
          </a:p>
        </p:txBody>
      </p:sp>
      <p:sp>
        <p:nvSpPr>
          <p:cNvPr id="23" name="Slide Number Placeholder 22"/>
          <p:cNvSpPr>
            <a:spLocks noGrp="1"/>
          </p:cNvSpPr>
          <p:nvPr>
            <p:ph type="sldNum" sz="quarter" idx="4"/>
          </p:nvPr>
        </p:nvSpPr>
        <p:spPr>
          <a:xfrm>
            <a:off x="152400" y="6324600"/>
            <a:ext cx="762000" cy="366713"/>
          </a:xfrm>
          <a:prstGeom prst="rect">
            <a:avLst/>
          </a:prstGeom>
        </p:spPr>
        <p:txBody>
          <a:bodyPr vert="horz" anchor="b"/>
          <a:lstStyle>
            <a:lvl1pPr algn="r" eaLnBrk="1" latinLnBrk="0" hangingPunct="1">
              <a:defRPr kumimoji="0" sz="1800">
                <a:solidFill>
                  <a:srgbClr val="FFFFFF"/>
                </a:solidFill>
              </a:defRPr>
            </a:lvl1pPr>
          </a:lstStyle>
          <a:p>
            <a:pPr>
              <a:defRPr/>
            </a:pPr>
            <a:fld id="{28F09152-4AE8-43EA-B2CC-655DE9FC6C96}" type="slidenum">
              <a:rPr lang="en-US"/>
              <a:pPr>
                <a:defRPr/>
              </a:pPr>
              <a:t>‹#›</a:t>
            </a:fld>
            <a:endParaRPr lang="en-US" dirty="0"/>
          </a:p>
        </p:txBody>
      </p:sp>
      <p:sp>
        <p:nvSpPr>
          <p:cNvPr id="22" name="Rectangle 21"/>
          <p:cNvSpPr/>
          <p:nvPr userDrawn="1"/>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pic>
        <p:nvPicPr>
          <p:cNvPr id="16" name="Picture 15"/>
          <p:cNvPicPr>
            <a:picLocks noChangeAspect="1"/>
          </p:cNvPicPr>
          <p:nvPr userDrawn="1"/>
        </p:nvPicPr>
        <p:blipFill>
          <a:blip r:embed="rId10" cstate="print">
            <a:clrChange>
              <a:clrFrom>
                <a:srgbClr val="FFFFFB"/>
              </a:clrFrom>
              <a:clrTo>
                <a:srgbClr val="FFFFFB">
                  <a:alpha val="0"/>
                </a:srgbClr>
              </a:clrTo>
            </a:clrChange>
            <a:duotone>
              <a:prstClr val="black"/>
              <a:schemeClr val="accent1">
                <a:tint val="45000"/>
                <a:satMod val="400000"/>
              </a:schemeClr>
            </a:duotone>
          </a:blip>
          <a:srcRect r="80282"/>
          <a:stretch>
            <a:fillRect/>
          </a:stretch>
        </p:blipFill>
        <p:spPr bwMode="auto">
          <a:xfrm>
            <a:off x="7000874" y="6321576"/>
            <a:ext cx="403226" cy="384024"/>
          </a:xfrm>
          <a:prstGeom prst="rect">
            <a:avLst/>
          </a:prstGeom>
          <a:ln>
            <a:noFill/>
          </a:ln>
        </p:spPr>
      </p:pic>
      <p:pic>
        <p:nvPicPr>
          <p:cNvPr id="2" name="Picture 1" descr="NIH_OER_Master_Logo_2Color.jp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467600" y="6363696"/>
            <a:ext cx="1524000" cy="303804"/>
          </a:xfrm>
          <a:prstGeom prst="rect">
            <a:avLst/>
          </a:prstGeom>
        </p:spPr>
      </p:pic>
    </p:spTree>
  </p:cSld>
  <p:clrMap bg1="lt1" tx1="dk1" bg2="lt2" tx2="dk2" accent1="accent1" accent2="accent2" accent3="accent3" accent4="accent4" accent5="accent5" accent6="accent6" hlink="hlink" folHlink="folHlink"/>
  <p:sldLayoutIdLst>
    <p:sldLayoutId id="2147485419" r:id="rId1"/>
    <p:sldLayoutId id="2147485420" r:id="rId2"/>
    <p:sldLayoutId id="2147485421" r:id="rId3"/>
    <p:sldLayoutId id="2147485422" r:id="rId4"/>
    <p:sldLayoutId id="2147485450" r:id="rId5"/>
    <p:sldLayoutId id="2147485423" r:id="rId6"/>
    <p:sldLayoutId id="2147485424" r:id="rId7"/>
    <p:sldLayoutId id="2147485425" r:id="rId8"/>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CBCBFF"/>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CBCBFF"/>
        </a:buClr>
        <a:buFont typeface="Georgia" pitchFamily="18" charset="0"/>
        <a:buChar char="▫"/>
        <a:defRPr sz="2000" kern="1200">
          <a:solidFill>
            <a:srgbClr val="CBCBFF"/>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2050" name="Picture 7" descr="top_header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04800" y="127000"/>
            <a:ext cx="85598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1143000" y="228600"/>
            <a:ext cx="76200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New investigator</a:t>
            </a:r>
          </a:p>
        </p:txBody>
      </p:sp>
      <p:sp>
        <p:nvSpPr>
          <p:cNvPr id="2052" name="Rectangle 3"/>
          <p:cNvSpPr>
            <a:spLocks noGrp="1" noChangeArrowheads="1"/>
          </p:cNvSpPr>
          <p:nvPr>
            <p:ph type="body" idx="1"/>
          </p:nvPr>
        </p:nvSpPr>
        <p:spPr bwMode="auto">
          <a:xfrm>
            <a:off x="457200" y="11430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7772400" y="6553200"/>
            <a:ext cx="1371600" cy="155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fld id="{28F09152-4AE8-43EA-B2CC-655DE9FC6C96}" type="slidenum">
              <a:rPr lang="en-US" smtClean="0"/>
              <a:pPr>
                <a:defRPr/>
              </a:pPr>
              <a:t>‹#›</a:t>
            </a:fld>
            <a:endParaRPr lang="en-US" dirty="0"/>
          </a:p>
        </p:txBody>
      </p:sp>
      <p:sp>
        <p:nvSpPr>
          <p:cNvPr id="9" name="Rectangle 8"/>
          <p:cNvSpPr/>
          <p:nvPr userDrawn="1"/>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pic>
        <p:nvPicPr>
          <p:cNvPr id="3" name="Picture 2" descr="NIH_OER_Master_Logo_2Color.eps"/>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81000" y="6172200"/>
            <a:ext cx="1651000" cy="281740"/>
          </a:xfrm>
          <a:prstGeom prst="rect">
            <a:avLst/>
          </a:prstGeom>
        </p:spPr>
      </p:pic>
    </p:spTree>
  </p:cSld>
  <p:clrMap bg1="lt1" tx1="dk1" bg2="lt2" tx2="dk2" accent1="accent1" accent2="accent2" accent3="accent3" accent4="accent4" accent5="accent5" accent6="accent6" hlink="hlink" folHlink="folHlink"/>
  <p:sldLayoutIdLst>
    <p:sldLayoutId id="2147485427" r:id="rId1"/>
    <p:sldLayoutId id="2147485428" r:id="rId2"/>
    <p:sldLayoutId id="2147485429" r:id="rId3"/>
    <p:sldLayoutId id="2147485430" r:id="rId4"/>
    <p:sldLayoutId id="2147485431" r:id="rId5"/>
    <p:sldLayoutId id="2147485432" r:id="rId6"/>
    <p:sldLayoutId id="2147485433" r:id="rId7"/>
    <p:sldLayoutId id="2147485434" r:id="rId8"/>
    <p:sldLayoutId id="2147485435" r:id="rId9"/>
    <p:sldLayoutId id="2147485436" r:id="rId10"/>
    <p:sldLayoutId id="2147485437" r:id="rId11"/>
  </p:sldLayoutIdLst>
  <p:hf hdr="0" ftr="0" dt="0"/>
  <p:txStyles>
    <p:title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cs typeface="Arial" charset="0"/>
        </a:defRPr>
      </a:lvl2pPr>
      <a:lvl3pPr algn="r" rtl="0" eaLnBrk="1" fontAlgn="base" hangingPunct="1">
        <a:spcBef>
          <a:spcPct val="0"/>
        </a:spcBef>
        <a:spcAft>
          <a:spcPct val="0"/>
        </a:spcAft>
        <a:defRPr sz="2400" b="1">
          <a:solidFill>
            <a:schemeClr val="bg1"/>
          </a:solidFill>
          <a:latin typeface="Arial" charset="0"/>
          <a:cs typeface="Arial" charset="0"/>
        </a:defRPr>
      </a:lvl3pPr>
      <a:lvl4pPr algn="r" rtl="0" eaLnBrk="1" fontAlgn="base" hangingPunct="1">
        <a:spcBef>
          <a:spcPct val="0"/>
        </a:spcBef>
        <a:spcAft>
          <a:spcPct val="0"/>
        </a:spcAft>
        <a:defRPr sz="2400" b="1">
          <a:solidFill>
            <a:schemeClr val="bg1"/>
          </a:solidFill>
          <a:latin typeface="Arial" charset="0"/>
          <a:cs typeface="Arial" charset="0"/>
        </a:defRPr>
      </a:lvl4pPr>
      <a:lvl5pPr algn="r" rtl="0" eaLnBrk="1" fontAlgn="base" hangingPunct="1">
        <a:spcBef>
          <a:spcPct val="0"/>
        </a:spcBef>
        <a:spcAft>
          <a:spcPct val="0"/>
        </a:spcAft>
        <a:defRPr sz="2400" b="1">
          <a:solidFill>
            <a:schemeClr val="bg1"/>
          </a:solidFill>
          <a:latin typeface="Arial" charset="0"/>
          <a:cs typeface="Arial" charset="0"/>
        </a:defRPr>
      </a:lvl5pPr>
      <a:lvl6pPr marL="457200" algn="r" rtl="0" eaLnBrk="1" fontAlgn="base" hangingPunct="1">
        <a:spcBef>
          <a:spcPct val="0"/>
        </a:spcBef>
        <a:spcAft>
          <a:spcPct val="0"/>
        </a:spcAft>
        <a:defRPr sz="2400" b="1">
          <a:solidFill>
            <a:schemeClr val="bg1"/>
          </a:solidFill>
          <a:latin typeface="Arial" charset="0"/>
          <a:cs typeface="Arial" charset="0"/>
        </a:defRPr>
      </a:lvl6pPr>
      <a:lvl7pPr marL="914400" algn="r" rtl="0" eaLnBrk="1" fontAlgn="base" hangingPunct="1">
        <a:spcBef>
          <a:spcPct val="0"/>
        </a:spcBef>
        <a:spcAft>
          <a:spcPct val="0"/>
        </a:spcAft>
        <a:defRPr sz="2400" b="1">
          <a:solidFill>
            <a:schemeClr val="bg1"/>
          </a:solidFill>
          <a:latin typeface="Arial" charset="0"/>
          <a:cs typeface="Arial" charset="0"/>
        </a:defRPr>
      </a:lvl7pPr>
      <a:lvl8pPr marL="1371600" algn="r" rtl="0" eaLnBrk="1" fontAlgn="base" hangingPunct="1">
        <a:spcBef>
          <a:spcPct val="0"/>
        </a:spcBef>
        <a:spcAft>
          <a:spcPct val="0"/>
        </a:spcAft>
        <a:defRPr sz="2400" b="1">
          <a:solidFill>
            <a:schemeClr val="bg1"/>
          </a:solidFill>
          <a:latin typeface="Arial" charset="0"/>
          <a:cs typeface="Arial" charset="0"/>
        </a:defRPr>
      </a:lvl8pPr>
      <a:lvl9pPr marL="1828800" algn="r" rtl="0" eaLnBrk="1" fontAlgn="base" hangingPunct="1">
        <a:spcBef>
          <a:spcPct val="0"/>
        </a:spcBef>
        <a:spcAft>
          <a:spcPct val="0"/>
        </a:spcAft>
        <a:defRPr sz="2400" b="1">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rgbClr val="003366"/>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496D9B-E496-994F-8B36-A3B7D5938A3F}" type="datetime1">
              <a:rPr lang="en-US" smtClean="0">
                <a:solidFill>
                  <a:prstClr val="black">
                    <a:tint val="75000"/>
                  </a:prstClr>
                </a:solidFill>
                <a:latin typeface="Calibri"/>
              </a:rPr>
              <a:t>1/7/2020</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latin typeface="Calibri"/>
              </a:rPr>
              <a:t>Footer Text</a:t>
            </a: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B540C-44DA-4F69-89C9-7C84606640D3}"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276313994"/>
      </p:ext>
    </p:extLst>
  </p:cSld>
  <p:clrMap bg1="lt1" tx1="dk1" bg2="lt2" tx2="dk2" accent1="accent1" accent2="accent2" accent3="accent3" accent4="accent4" accent5="accent5" accent6="accent6" hlink="hlink" folHlink="folHlink"/>
  <p:sldLayoutIdLst>
    <p:sldLayoutId id="2147485452" r:id="rId1"/>
    <p:sldLayoutId id="2147485453" r:id="rId2"/>
    <p:sldLayoutId id="2147485454" r:id="rId3"/>
    <p:sldLayoutId id="2147485455" r:id="rId4"/>
    <p:sldLayoutId id="2147485456" r:id="rId5"/>
    <p:sldLayoutId id="2147485457" r:id="rId6"/>
    <p:sldLayoutId id="2147485458" r:id="rId7"/>
    <p:sldLayoutId id="2147485459" r:id="rId8"/>
    <p:sldLayoutId id="2147485460" r:id="rId9"/>
    <p:sldLayoutId id="2147485461" r:id="rId10"/>
    <p:sldLayoutId id="2147485462" r:id="rId11"/>
    <p:sldLayoutId id="2147485463"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1.xml"/><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5.xml"/><Relationship Id="rId6" Type="http://schemas.openxmlformats.org/officeDocument/2006/relationships/image" Target="../media/image17.emf"/><Relationship Id="rId5" Type="http://schemas.openxmlformats.org/officeDocument/2006/relationships/image" Target="../media/image21.pn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image" Target="../media/image22.emf"/><Relationship Id="rId7"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6.xml"/><Relationship Id="rId6" Type="http://schemas.openxmlformats.org/officeDocument/2006/relationships/image" Target="../media/image25.emf"/><Relationship Id="rId11" Type="http://schemas.openxmlformats.org/officeDocument/2006/relationships/image" Target="../media/image29.png"/><Relationship Id="rId5" Type="http://schemas.openxmlformats.org/officeDocument/2006/relationships/image" Target="../media/image24.emf"/><Relationship Id="rId10" Type="http://schemas.openxmlformats.org/officeDocument/2006/relationships/image" Target="../media/image28.png"/><Relationship Id="rId4" Type="http://schemas.openxmlformats.org/officeDocument/2006/relationships/image" Target="../media/image23.emf"/><Relationship Id="rId9" Type="http://schemas.openxmlformats.org/officeDocument/2006/relationships/hyperlink" Target="http://orcid.org/"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hyperlink" Target="http://www.ncbi.nlm.nih.gov/sciencv" TargetMode="External"/><Relationship Id="rId2" Type="http://schemas.openxmlformats.org/officeDocument/2006/relationships/notesSlide" Target="../notesSlides/notesSlide19.xml"/><Relationship Id="rId1" Type="http://schemas.openxmlformats.org/officeDocument/2006/relationships/slideLayout" Target="../slideLayouts/slideLayout21.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1.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1.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25.xml"/><Relationship Id="rId5" Type="http://schemas.openxmlformats.org/officeDocument/2006/relationships/image" Target="../media/image40.jpeg"/><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25.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9.xml"/><Relationship Id="rId1" Type="http://schemas.openxmlformats.org/officeDocument/2006/relationships/slideLayout" Target="../slideLayouts/slideLayout25.xml"/><Relationship Id="rId4" Type="http://schemas.openxmlformats.org/officeDocument/2006/relationships/image" Target="../media/image46.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25.xml"/><Relationship Id="rId5" Type="http://schemas.openxmlformats.org/officeDocument/2006/relationships/image" Target="../media/image53.png"/><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55.tiff"/><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7.xml"/><Relationship Id="rId1" Type="http://schemas.openxmlformats.org/officeDocument/2006/relationships/slideLayout" Target="../slideLayouts/slideLayout25.xml"/><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hyperlink" Target="https://grants.nih.gov/grants/forms/biosketch.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youtu.be/PRWy-3GXhtU" TargetMode="External"/><Relationship Id="rId3" Type="http://schemas.openxmlformats.org/officeDocument/2006/relationships/hyperlink" Target="http://www.ncbi.nlm.nih.gov/books/NBK3843/" TargetMode="External"/><Relationship Id="rId7" Type="http://schemas.openxmlformats.org/officeDocument/2006/relationships/hyperlink" Target="http://www.ncbi.nlm.nih.gov/sciencv" TargetMode="External"/><Relationship Id="rId2" Type="http://schemas.openxmlformats.org/officeDocument/2006/relationships/notesSlide" Target="../notesSlides/notesSlide40.xml"/><Relationship Id="rId1" Type="http://schemas.openxmlformats.org/officeDocument/2006/relationships/slideLayout" Target="../slideLayouts/slideLayout21.xml"/><Relationship Id="rId6" Type="http://schemas.openxmlformats.org/officeDocument/2006/relationships/hyperlink" Target="http://www.ncbi.nlm.nih.gov/books/NBK154494/" TargetMode="External"/><Relationship Id="rId5" Type="http://schemas.openxmlformats.org/officeDocument/2006/relationships/hyperlink" Target="http://publicaccess.nih.gov/" TargetMode="External"/><Relationship Id="rId4" Type="http://schemas.openxmlformats.org/officeDocument/2006/relationships/hyperlink" Target="http://youtu.be/JYODIOD_YYE" TargetMode="External"/><Relationship Id="rId9" Type="http://schemas.openxmlformats.org/officeDocument/2006/relationships/hyperlink" Target="mailto:info@ncbi.nlm.nih.gov"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grants.nih.gov/grants/guide/notice-files/NOT-OD-17-050.html"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grants.nih.gov/grants/glossary.htm#OtherSignificantContributors(OSC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grants.nih.gov/grants/forms/biosketch.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95600"/>
            <a:ext cx="9144000" cy="838200"/>
          </a:xfrm>
        </p:spPr>
        <p:txBody>
          <a:bodyPr/>
          <a:lstStyle/>
          <a:p>
            <a:r>
              <a:rPr lang="en-US" sz="4400" spc="50" dirty="0">
                <a:ln w="9525" cmpd="sng">
                  <a:solidFill>
                    <a:schemeClr val="accent1"/>
                  </a:solidFill>
                  <a:prstDash val="solid"/>
                </a:ln>
                <a:solidFill>
                  <a:srgbClr val="70AD47">
                    <a:tint val="1000"/>
                  </a:srgbClr>
                </a:solidFill>
                <a:effectLst>
                  <a:glow rad="38100">
                    <a:schemeClr val="accent1">
                      <a:alpha val="40000"/>
                    </a:schemeClr>
                  </a:glow>
                </a:effectLst>
              </a:rPr>
              <a:t>The NIH Biosketch and SciENcv</a:t>
            </a:r>
            <a:endParaRPr lang="en-US"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4" name="TextBox 3"/>
          <p:cNvSpPr txBox="1"/>
          <p:nvPr/>
        </p:nvSpPr>
        <p:spPr>
          <a:xfrm>
            <a:off x="5366" y="4495800"/>
            <a:ext cx="9144000" cy="369332"/>
          </a:xfrm>
          <a:prstGeom prst="rect">
            <a:avLst/>
          </a:prstGeom>
          <a:noFill/>
        </p:spPr>
        <p:txBody>
          <a:bodyPr wrap="square" rtlCol="0">
            <a:spAutoFit/>
          </a:bodyPr>
          <a:lstStyle/>
          <a:p>
            <a:pPr algn="ctr"/>
            <a:r>
              <a:rPr lang="en-US" dirty="0">
                <a:solidFill>
                  <a:srgbClr val="008000"/>
                </a:solidFill>
              </a:rPr>
              <a:t>NIH Regional Seminar 2019</a:t>
            </a:r>
          </a:p>
        </p:txBody>
      </p:sp>
      <p:sp>
        <p:nvSpPr>
          <p:cNvPr id="3" name="Text Placeholder 2"/>
          <p:cNvSpPr>
            <a:spLocks noGrp="1"/>
          </p:cNvSpPr>
          <p:nvPr>
            <p:ph type="body" idx="1"/>
          </p:nvPr>
        </p:nvSpPr>
        <p:spPr>
          <a:xfrm>
            <a:off x="152400" y="4870498"/>
            <a:ext cx="8839200" cy="1600200"/>
          </a:xfrm>
        </p:spPr>
        <p:txBody>
          <a:bodyPr/>
          <a:lstStyle/>
          <a:p>
            <a:pPr algn="ctr">
              <a:defRPr/>
            </a:pPr>
            <a:r>
              <a:rPr lang="en-US" sz="1400" b="1" dirty="0">
                <a:solidFill>
                  <a:schemeClr val="tx2">
                    <a:lumMod val="75000"/>
                  </a:schemeClr>
                </a:solidFill>
              </a:rPr>
              <a:t>Pritty Joshi, Ph.D., Ph.D. </a:t>
            </a:r>
          </a:p>
          <a:p>
            <a:pPr algn="ctr">
              <a:defRPr/>
            </a:pPr>
            <a:r>
              <a:rPr lang="en-US" sz="1400" dirty="0">
                <a:solidFill>
                  <a:schemeClr val="tx2">
                    <a:lumMod val="75000"/>
                  </a:schemeClr>
                </a:solidFill>
              </a:rPr>
              <a:t>Office of Extramural Research</a:t>
            </a:r>
          </a:p>
          <a:p>
            <a:pPr algn="ctr">
              <a:defRPr/>
            </a:pPr>
            <a:r>
              <a:rPr lang="en-US" sz="1400" dirty="0">
                <a:solidFill>
                  <a:schemeClr val="tx2">
                    <a:lumMod val="75000"/>
                  </a:schemeClr>
                </a:solidFill>
              </a:rPr>
              <a:t>      National Institutes of Health	</a:t>
            </a:r>
          </a:p>
          <a:p>
            <a:pPr algn="ctr">
              <a:defRPr/>
            </a:pPr>
            <a:r>
              <a:rPr lang="en-US" sz="1400" b="1" dirty="0">
                <a:solidFill>
                  <a:schemeClr val="tx2">
                    <a:lumMod val="75000"/>
                  </a:schemeClr>
                </a:solidFill>
              </a:rPr>
              <a:t>Bart Trawick, Ph.D.</a:t>
            </a:r>
          </a:p>
          <a:p>
            <a:pPr algn="ctr">
              <a:defRPr/>
            </a:pPr>
            <a:r>
              <a:rPr lang="en-US" sz="1400" dirty="0">
                <a:solidFill>
                  <a:schemeClr val="tx2">
                    <a:lumMod val="75000"/>
                  </a:schemeClr>
                </a:solidFill>
              </a:rPr>
              <a:t>                NCBI, NIH	</a:t>
            </a:r>
            <a:r>
              <a:rPr lang="en-US" sz="1600" dirty="0">
                <a:solidFill>
                  <a:schemeClr val="tx2">
                    <a:lumMod val="75000"/>
                  </a:schemeClr>
                </a:solidFill>
              </a:rPr>
              <a:t>	</a:t>
            </a:r>
            <a:endParaRPr lang="en-US" sz="1600" dirty="0"/>
          </a:p>
        </p:txBody>
      </p:sp>
    </p:spTree>
    <p:extLst>
      <p:ext uri="{BB962C8B-B14F-4D97-AF65-F5344CB8AC3E}">
        <p14:creationId xmlns:p14="http://schemas.microsoft.com/office/powerpoint/2010/main" val="3513551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5448"/>
            <a:ext cx="8229600" cy="494152"/>
          </a:xfrm>
        </p:spPr>
        <p:txBody>
          <a:bodyPr>
            <a:noAutofit/>
          </a:bodyPr>
          <a:lstStyle/>
          <a:p>
            <a:r>
              <a:rPr lang="en-US" sz="4000" dirty="0">
                <a:solidFill>
                  <a:srgbClr val="4F81BD"/>
                </a:solidFill>
              </a:rPr>
              <a:t>NIH Biosketch, Section D</a:t>
            </a:r>
            <a:endParaRPr lang="en-US" dirty="0">
              <a:solidFill>
                <a:srgbClr val="4F81BD"/>
              </a:solidFill>
            </a:endParaRPr>
          </a:p>
        </p:txBody>
      </p:sp>
      <p:sp>
        <p:nvSpPr>
          <p:cNvPr id="2" name="Slide Number Placeholder 1"/>
          <p:cNvSpPr>
            <a:spLocks noGrp="1"/>
          </p:cNvSpPr>
          <p:nvPr>
            <p:ph type="sldNum" sz="quarter" idx="12"/>
          </p:nvPr>
        </p:nvSpPr>
        <p:spPr/>
        <p:txBody>
          <a:bodyPr/>
          <a:lstStyle/>
          <a:p>
            <a:fld id="{BA9B540C-44DA-4F69-89C9-7C84606640D3}" type="slidenum">
              <a:rPr lang="en-US" smtClean="0">
                <a:solidFill>
                  <a:prstClr val="black">
                    <a:tint val="75000"/>
                  </a:prstClr>
                </a:solidFill>
                <a:latin typeface="Calibri"/>
              </a:rPr>
              <a:pPr/>
              <a:t>10</a:t>
            </a:fld>
            <a:endParaRPr lang="en-US" dirty="0">
              <a:solidFill>
                <a:prstClr val="black">
                  <a:tint val="75000"/>
                </a:prstClr>
              </a:solidFill>
              <a:latin typeface="Calibri"/>
            </a:endParaRPr>
          </a:p>
        </p:txBody>
      </p:sp>
      <p:sp>
        <p:nvSpPr>
          <p:cNvPr id="6" name="TextBox 5"/>
          <p:cNvSpPr txBox="1"/>
          <p:nvPr/>
        </p:nvSpPr>
        <p:spPr>
          <a:xfrm>
            <a:off x="457200" y="5862935"/>
            <a:ext cx="7205242" cy="461665"/>
          </a:xfrm>
          <a:prstGeom prst="rect">
            <a:avLst/>
          </a:prstGeom>
          <a:noFill/>
        </p:spPr>
        <p:txBody>
          <a:bodyPr wrap="none" rtlCol="0">
            <a:spAutoFit/>
          </a:bodyPr>
          <a:lstStyle/>
          <a:p>
            <a:r>
              <a:rPr lang="en-US" sz="2400" b="1" dirty="0"/>
              <a:t>Your </a:t>
            </a:r>
            <a:r>
              <a:rPr lang="en-US" sz="2400" b="1" u="sng" dirty="0"/>
              <a:t>Research Support </a:t>
            </a:r>
            <a:r>
              <a:rPr lang="en-US" sz="2400" b="1" dirty="0"/>
              <a:t> and/or  </a:t>
            </a:r>
            <a:r>
              <a:rPr lang="en-US" sz="2400" b="1" u="sng" dirty="0"/>
              <a:t>Scholastic Performance</a:t>
            </a:r>
          </a:p>
        </p:txBody>
      </p:sp>
      <p:pic>
        <p:nvPicPr>
          <p:cNvPr id="3" name="Picture 2" descr="Samples can be retrieved from https://grants.nih.gov/grants/forms/biosketch.htm " title="Image of Sample Scholastic Performance section">
            <a:extLst>
              <a:ext uri="{FF2B5EF4-FFF2-40B4-BE49-F238E27FC236}">
                <a16:creationId xmlns:a16="http://schemas.microsoft.com/office/drawing/2014/main" id="{1F49C0CD-1AFE-8646-8521-FAE6D43BA1BA}"/>
              </a:ext>
            </a:extLst>
          </p:cNvPr>
          <p:cNvPicPr>
            <a:picLocks noChangeAspect="1"/>
          </p:cNvPicPr>
          <p:nvPr/>
        </p:nvPicPr>
        <p:blipFill>
          <a:blip r:embed="rId3"/>
          <a:stretch>
            <a:fillRect/>
          </a:stretch>
        </p:blipFill>
        <p:spPr>
          <a:xfrm>
            <a:off x="762000" y="3578237"/>
            <a:ext cx="5721745" cy="2144174"/>
          </a:xfrm>
          <a:prstGeom prst="rect">
            <a:avLst/>
          </a:prstGeom>
          <a:effectLst>
            <a:outerShdw blurRad="152400" dist="63500" dir="2700000" algn="tl" rotWithShape="0">
              <a:srgbClr val="000000">
                <a:alpha val="43000"/>
              </a:srgbClr>
            </a:outerShdw>
          </a:effectLst>
        </p:spPr>
      </p:pic>
      <p:pic>
        <p:nvPicPr>
          <p:cNvPr id="7" name="Picture 6" descr="Samples can be retrieved from https://grants.nih.gov/grants/forms/biosketch.htm " title="Image of Sample Research Support section">
            <a:extLst>
              <a:ext uri="{FF2B5EF4-FFF2-40B4-BE49-F238E27FC236}">
                <a16:creationId xmlns:a16="http://schemas.microsoft.com/office/drawing/2014/main" id="{C1F67C84-7FA5-754F-A940-0EA024E03C4D}"/>
              </a:ext>
            </a:extLst>
          </p:cNvPr>
          <p:cNvPicPr>
            <a:picLocks noChangeAspect="1"/>
          </p:cNvPicPr>
          <p:nvPr/>
        </p:nvPicPr>
        <p:blipFill>
          <a:blip r:embed="rId4"/>
          <a:stretch>
            <a:fillRect/>
          </a:stretch>
        </p:blipFill>
        <p:spPr>
          <a:xfrm>
            <a:off x="1828800" y="1032219"/>
            <a:ext cx="7154061" cy="2025390"/>
          </a:xfrm>
          <a:prstGeom prst="rect">
            <a:avLst/>
          </a:prstGeom>
          <a:effectLst>
            <a:outerShdw blurRad="152400" dist="63500" dir="2700000" algn="tl" rotWithShape="0">
              <a:srgbClr val="000000">
                <a:alpha val="43000"/>
              </a:srgbClr>
            </a:outerShdw>
          </a:effectLst>
        </p:spPr>
      </p:pic>
      <p:sp>
        <p:nvSpPr>
          <p:cNvPr id="8" name="TextBox 7">
            <a:extLst>
              <a:ext uri="{FF2B5EF4-FFF2-40B4-BE49-F238E27FC236}">
                <a16:creationId xmlns:a16="http://schemas.microsoft.com/office/drawing/2014/main" id="{1EE87598-059D-44BD-ABCF-8CB92B9FE1B5}"/>
              </a:ext>
            </a:extLst>
          </p:cNvPr>
          <p:cNvSpPr txBox="1"/>
          <p:nvPr/>
        </p:nvSpPr>
        <p:spPr>
          <a:xfrm>
            <a:off x="6766727" y="4137106"/>
            <a:ext cx="1600200" cy="646331"/>
          </a:xfrm>
          <a:prstGeom prst="rect">
            <a:avLst/>
          </a:prstGeom>
          <a:ln w="254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Fellowship Application</a:t>
            </a:r>
          </a:p>
        </p:txBody>
      </p:sp>
      <p:sp>
        <p:nvSpPr>
          <p:cNvPr id="9" name="TextBox 8">
            <a:extLst>
              <a:ext uri="{FF2B5EF4-FFF2-40B4-BE49-F238E27FC236}">
                <a16:creationId xmlns:a16="http://schemas.microsoft.com/office/drawing/2014/main" id="{5CC7FC4B-1BE5-4997-B32B-B5DA440F6EA5}"/>
              </a:ext>
            </a:extLst>
          </p:cNvPr>
          <p:cNvSpPr txBox="1"/>
          <p:nvPr/>
        </p:nvSpPr>
        <p:spPr>
          <a:xfrm>
            <a:off x="182544" y="1524000"/>
            <a:ext cx="1524000" cy="923330"/>
          </a:xfrm>
          <a:prstGeom prst="rect">
            <a:avLst/>
          </a:prstGeom>
          <a:ln w="254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Non-Fellowship Application</a:t>
            </a:r>
          </a:p>
        </p:txBody>
      </p:sp>
    </p:spTree>
    <p:extLst>
      <p:ext uri="{BB962C8B-B14F-4D97-AF65-F5344CB8AC3E}">
        <p14:creationId xmlns:p14="http://schemas.microsoft.com/office/powerpoint/2010/main" val="636593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105"/>
            <a:ext cx="8229600" cy="1143000"/>
          </a:xfrm>
        </p:spPr>
        <p:txBody>
          <a:bodyPr/>
          <a:lstStyle/>
          <a:p>
            <a:r>
              <a:rPr lang="en-US" dirty="0" err="1"/>
              <a:t>Biosketch</a:t>
            </a:r>
            <a:r>
              <a:rPr lang="en-US" dirty="0"/>
              <a:t> Summary</a:t>
            </a:r>
          </a:p>
        </p:txBody>
      </p:sp>
      <p:sp>
        <p:nvSpPr>
          <p:cNvPr id="3" name="Content Placeholder 2"/>
          <p:cNvSpPr>
            <a:spLocks noGrp="1"/>
          </p:cNvSpPr>
          <p:nvPr>
            <p:ph idx="1"/>
          </p:nvPr>
        </p:nvSpPr>
        <p:spPr>
          <a:xfrm>
            <a:off x="457200" y="852056"/>
            <a:ext cx="8229600" cy="5274108"/>
          </a:xfrm>
        </p:spPr>
        <p:txBody>
          <a:bodyPr>
            <a:normAutofit fontScale="92500" lnSpcReduction="20000"/>
          </a:bodyPr>
          <a:lstStyle/>
          <a:p>
            <a:r>
              <a:rPr lang="en-US" dirty="0"/>
              <a:t>General advice</a:t>
            </a:r>
          </a:p>
          <a:p>
            <a:pPr lvl="1"/>
            <a:r>
              <a:rPr lang="en-US" dirty="0"/>
              <a:t>Make it personal</a:t>
            </a:r>
          </a:p>
          <a:p>
            <a:pPr lvl="2"/>
            <a:r>
              <a:rPr lang="en-US" dirty="0"/>
              <a:t>Only opportunity to tell the reviewers about you, your career, and expertise</a:t>
            </a:r>
          </a:p>
          <a:p>
            <a:pPr lvl="2"/>
            <a:r>
              <a:rPr lang="en-US" dirty="0"/>
              <a:t>Seek advice and examples from peers and senior colleagues about what a biosketch looks like</a:t>
            </a:r>
          </a:p>
          <a:p>
            <a:pPr lvl="1"/>
            <a:r>
              <a:rPr lang="en-US" dirty="0"/>
              <a:t>Help the reviewers!</a:t>
            </a:r>
          </a:p>
          <a:p>
            <a:pPr lvl="2"/>
            <a:r>
              <a:rPr lang="en-US" dirty="0"/>
              <a:t>Demonstrate that you are the most qualified investigator to do the work</a:t>
            </a:r>
          </a:p>
          <a:p>
            <a:pPr lvl="2"/>
            <a:r>
              <a:rPr lang="en-US" dirty="0"/>
              <a:t>Reviewers instructed that publication track record for early career investigators will not match more senior investigators</a:t>
            </a:r>
          </a:p>
          <a:p>
            <a:pPr lvl="2"/>
            <a:r>
              <a:rPr lang="en-US" dirty="0"/>
              <a:t>Favor clarity over detail and jargon </a:t>
            </a:r>
          </a:p>
          <a:p>
            <a:pPr lvl="1"/>
            <a:r>
              <a:rPr lang="en-US" dirty="0"/>
              <a:t>Provide a URL to publications via a federal (.gov) website </a:t>
            </a:r>
          </a:p>
          <a:p>
            <a:r>
              <a:rPr lang="en-US" dirty="0"/>
              <a:t>Questions about the biosketch?</a:t>
            </a:r>
          </a:p>
        </p:txBody>
      </p:sp>
    </p:spTree>
    <p:extLst>
      <p:ext uri="{BB962C8B-B14F-4D97-AF65-F5344CB8AC3E}">
        <p14:creationId xmlns:p14="http://schemas.microsoft.com/office/powerpoint/2010/main" val="1526236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lstStyle/>
          <a:p>
            <a:pPr algn="ctr"/>
            <a:r>
              <a:rPr lang="en-US" dirty="0">
                <a:solidFill>
                  <a:srgbClr val="4F81BD"/>
                </a:solidFill>
              </a:rPr>
              <a:t>SciENcv Overview</a:t>
            </a:r>
            <a:br>
              <a:rPr lang="en-US" dirty="0">
                <a:solidFill>
                  <a:srgbClr val="4F81BD"/>
                </a:solidFill>
              </a:rPr>
            </a:br>
            <a:r>
              <a:rPr lang="en-US" dirty="0">
                <a:solidFill>
                  <a:srgbClr val="4F81BD"/>
                </a:solidFill>
              </a:rPr>
              <a:t/>
            </a:r>
            <a:br>
              <a:rPr lang="en-US" dirty="0">
                <a:solidFill>
                  <a:srgbClr val="4F81BD"/>
                </a:solidFill>
              </a:rPr>
            </a:br>
            <a:r>
              <a:rPr lang="en-US" sz="3200" b="1" dirty="0">
                <a:solidFill>
                  <a:schemeClr val="tx1"/>
                </a:solidFill>
              </a:rPr>
              <a:t>Bart Trawick, Ph.D.</a:t>
            </a:r>
            <a:br>
              <a:rPr lang="en-US" sz="3200" b="1" dirty="0">
                <a:solidFill>
                  <a:schemeClr val="tx1"/>
                </a:solidFill>
              </a:rPr>
            </a:br>
            <a:r>
              <a:rPr lang="en-US" sz="3200" dirty="0">
                <a:solidFill>
                  <a:schemeClr val="tx1"/>
                </a:solidFill>
              </a:rPr>
              <a:t>Director, Customer Services Division</a:t>
            </a:r>
            <a:br>
              <a:rPr lang="en-US" sz="3200" dirty="0">
                <a:solidFill>
                  <a:schemeClr val="tx1"/>
                </a:solidFill>
              </a:rPr>
            </a:br>
            <a:r>
              <a:rPr lang="en-US" sz="3200" dirty="0">
                <a:solidFill>
                  <a:schemeClr val="tx1"/>
                </a:solidFill>
              </a:rPr>
              <a:t>NCBI, NIH</a:t>
            </a:r>
          </a:p>
        </p:txBody>
      </p:sp>
      <p:sp>
        <p:nvSpPr>
          <p:cNvPr id="3" name="Slide Number Placeholder 2"/>
          <p:cNvSpPr>
            <a:spLocks noGrp="1"/>
          </p:cNvSpPr>
          <p:nvPr>
            <p:ph type="sldNum" sz="quarter" idx="12"/>
          </p:nvPr>
        </p:nvSpPr>
        <p:spPr/>
        <p:txBody>
          <a:bodyPr/>
          <a:lstStyle/>
          <a:p>
            <a:fld id="{BA9B540C-44DA-4F69-89C9-7C84606640D3}" type="slidenum">
              <a:rPr lang="en-US" smtClean="0">
                <a:solidFill>
                  <a:prstClr val="black">
                    <a:tint val="75000"/>
                  </a:prstClr>
                </a:solidFill>
                <a:latin typeface="Calibri"/>
              </a:rPr>
              <a:pPr/>
              <a:t>12</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355266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solidFill>
                  <a:srgbClr val="4F81BD"/>
                </a:solidFill>
              </a:rPr>
              <a:t>SciENcv = Science Experts Network Curriculum Vitae</a:t>
            </a:r>
          </a:p>
        </p:txBody>
      </p:sp>
      <p:sp>
        <p:nvSpPr>
          <p:cNvPr id="3" name="Content Placeholder 2"/>
          <p:cNvSpPr>
            <a:spLocks noGrp="1"/>
          </p:cNvSpPr>
          <p:nvPr>
            <p:ph idx="1"/>
          </p:nvPr>
        </p:nvSpPr>
        <p:spPr>
          <a:xfrm>
            <a:off x="533400" y="1624012"/>
            <a:ext cx="8229600" cy="4525963"/>
          </a:xfrm>
        </p:spPr>
        <p:txBody>
          <a:bodyPr>
            <a:normAutofit/>
          </a:bodyPr>
          <a:lstStyle/>
          <a:p>
            <a:pPr marL="0" lvl="1" indent="0">
              <a:buNone/>
            </a:pPr>
            <a:r>
              <a:rPr lang="en-US" sz="1800" b="1" i="1" dirty="0">
                <a:solidFill>
                  <a:schemeClr val="tx1"/>
                </a:solidFill>
              </a:rPr>
              <a:t>Vision- </a:t>
            </a:r>
            <a:r>
              <a:rPr lang="en-US" sz="1800" i="1" dirty="0">
                <a:solidFill>
                  <a:schemeClr val="tx1"/>
                </a:solidFill>
              </a:rPr>
              <a:t>Let investigators harvest their data from multiple systems to support funding applications, reporting and collaboration with less burden and complexity</a:t>
            </a:r>
            <a:endParaRPr lang="en-US" sz="1100" b="1" dirty="0"/>
          </a:p>
          <a:p>
            <a:pPr marL="0" indent="0">
              <a:buNone/>
            </a:pPr>
            <a:r>
              <a:rPr lang="en-US" sz="1800" b="1" dirty="0"/>
              <a:t>Goals</a:t>
            </a:r>
          </a:p>
          <a:p>
            <a:pPr lvl="1"/>
            <a:r>
              <a:rPr lang="en-US" sz="1600" b="1" dirty="0"/>
              <a:t>Reduce burden </a:t>
            </a:r>
            <a:r>
              <a:rPr lang="en-US" sz="1600" dirty="0"/>
              <a:t>of applying for federal funds and maintaining federal profiles</a:t>
            </a:r>
          </a:p>
          <a:p>
            <a:pPr lvl="1"/>
            <a:r>
              <a:rPr lang="en-US" sz="1600" b="1" dirty="0"/>
              <a:t>Track impact </a:t>
            </a:r>
            <a:r>
              <a:rPr lang="en-US" sz="1600" dirty="0"/>
              <a:t>of federal investments in science and scientist careers through scientist-curated data </a:t>
            </a:r>
          </a:p>
          <a:p>
            <a:pPr lvl="1"/>
            <a:r>
              <a:rPr lang="en-US" sz="1600" b="1" dirty="0"/>
              <a:t>Support collaboration and networking services </a:t>
            </a:r>
            <a:r>
              <a:rPr lang="en-US" sz="1600" dirty="0"/>
              <a:t>to find reviewers, collaborators, mentors, etc. </a:t>
            </a:r>
          </a:p>
          <a:p>
            <a:pPr marL="0" indent="0">
              <a:buNone/>
            </a:pPr>
            <a:r>
              <a:rPr lang="en-US" sz="1800" b="1" dirty="0"/>
              <a:t>Products to date</a:t>
            </a:r>
          </a:p>
          <a:p>
            <a:pPr lvl="1"/>
            <a:r>
              <a:rPr lang="en-US" sz="1600" dirty="0"/>
              <a:t>NIH biosketches, NSF biosketch, Ed IES biosketch</a:t>
            </a:r>
          </a:p>
          <a:p>
            <a:pPr lvl="1"/>
            <a:r>
              <a:rPr lang="en-US" sz="1600" dirty="0"/>
              <a:t>Embedded XML</a:t>
            </a:r>
          </a:p>
          <a:p>
            <a:pPr lvl="1"/>
            <a:r>
              <a:rPr lang="en-US" sz="1600" dirty="0"/>
              <a:t>Integration with ORCID, Fastlane, PubMed and eRA</a:t>
            </a:r>
          </a:p>
          <a:p>
            <a:pPr lvl="1"/>
            <a:r>
              <a:rPr lang="en-US" sz="1600" dirty="0"/>
              <a:t>Bulk upload of citations from reference manager software</a:t>
            </a:r>
          </a:p>
          <a:p>
            <a:pPr lvl="1"/>
            <a:r>
              <a:rPr lang="en-US" sz="1600" dirty="0"/>
              <a:t>Internal refinements: user testing, adopting agile software principles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9B540C-44DA-4F69-89C9-7C84606640D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4771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6375A-D33A-CA4C-8371-339D9E58E173}"/>
              </a:ext>
            </a:extLst>
          </p:cNvPr>
          <p:cNvSpPr>
            <a:spLocks noGrp="1"/>
          </p:cNvSpPr>
          <p:nvPr>
            <p:ph type="title"/>
          </p:nvPr>
        </p:nvSpPr>
        <p:spPr>
          <a:xfrm>
            <a:off x="628650" y="620422"/>
            <a:ext cx="7886700" cy="994172"/>
          </a:xfrm>
        </p:spPr>
        <p:txBody>
          <a:bodyPr/>
          <a:lstStyle/>
          <a:p>
            <a:pPr algn="ctr"/>
            <a:r>
              <a:rPr lang="en-US" dirty="0"/>
              <a:t>Research Funding Cycle</a:t>
            </a:r>
          </a:p>
        </p:txBody>
      </p:sp>
      <p:pic>
        <p:nvPicPr>
          <p:cNvPr id="4" name="Content Placeholder 3" descr="Graphic of the grants application process">
            <a:extLst>
              <a:ext uri="{FF2B5EF4-FFF2-40B4-BE49-F238E27FC236}">
                <a16:creationId xmlns:a16="http://schemas.microsoft.com/office/drawing/2014/main" id="{DE314D59-76D1-9C45-9792-57214D23B53A}"/>
              </a:ext>
            </a:extLst>
          </p:cNvPr>
          <p:cNvPicPr>
            <a:picLocks noGrp="1" noChangeAspect="1"/>
          </p:cNvPicPr>
          <p:nvPr>
            <p:ph sz="quarter" idx="10"/>
          </p:nvPr>
        </p:nvPicPr>
        <p:blipFill>
          <a:blip r:embed="rId3"/>
          <a:stretch>
            <a:fillRect/>
          </a:stretch>
        </p:blipFill>
        <p:spPr>
          <a:xfrm>
            <a:off x="2549351" y="1750984"/>
            <a:ext cx="4045298" cy="3416385"/>
          </a:xfrm>
          <a:prstGeom prst="rect">
            <a:avLst/>
          </a:prstGeom>
        </p:spPr>
      </p:pic>
      <p:sp>
        <p:nvSpPr>
          <p:cNvPr id="5" name="TextBox 4">
            <a:extLst>
              <a:ext uri="{FF2B5EF4-FFF2-40B4-BE49-F238E27FC236}">
                <a16:creationId xmlns:a16="http://schemas.microsoft.com/office/drawing/2014/main" id="{470B2667-BA52-6F43-A55B-5CD48921BAA5}"/>
              </a:ext>
            </a:extLst>
          </p:cNvPr>
          <p:cNvSpPr txBox="1"/>
          <p:nvPr/>
        </p:nvSpPr>
        <p:spPr>
          <a:xfrm>
            <a:off x="3212726" y="5244791"/>
            <a:ext cx="2718549" cy="213585"/>
          </a:xfrm>
          <a:prstGeom prst="rect">
            <a:avLst/>
          </a:prstGeom>
          <a:noFill/>
        </p:spPr>
        <p:txBody>
          <a:bodyPr wrap="square" rtlCol="0">
            <a:spAutoFit/>
          </a:bodyPr>
          <a:lstStyle/>
          <a:p>
            <a:pPr algn="ctr"/>
            <a:r>
              <a:rPr lang="en-US" sz="788" i="1" dirty="0">
                <a:solidFill>
                  <a:schemeClr val="tx1">
                    <a:lumMod val="50000"/>
                    <a:lumOff val="50000"/>
                  </a:schemeClr>
                </a:solidFill>
              </a:rPr>
              <a:t>Source: https://</a:t>
            </a:r>
            <a:r>
              <a:rPr lang="en-US" sz="788" i="1" dirty="0" err="1">
                <a:solidFill>
                  <a:schemeClr val="tx1">
                    <a:lumMod val="50000"/>
                    <a:lumOff val="50000"/>
                  </a:schemeClr>
                </a:solidFill>
              </a:rPr>
              <a:t>grants.nih.gov</a:t>
            </a:r>
            <a:r>
              <a:rPr lang="en-US" sz="788" i="1" dirty="0">
                <a:solidFill>
                  <a:schemeClr val="tx1">
                    <a:lumMod val="50000"/>
                    <a:lumOff val="50000"/>
                  </a:schemeClr>
                </a:solidFill>
              </a:rPr>
              <a:t>/grants/</a:t>
            </a:r>
            <a:r>
              <a:rPr lang="en-US" sz="788" i="1" dirty="0" err="1">
                <a:solidFill>
                  <a:schemeClr val="tx1">
                    <a:lumMod val="50000"/>
                    <a:lumOff val="50000"/>
                  </a:schemeClr>
                </a:solidFill>
              </a:rPr>
              <a:t>grants_process.htm</a:t>
            </a:r>
            <a:endParaRPr lang="en-US" sz="788" i="1" dirty="0">
              <a:solidFill>
                <a:schemeClr val="tx1">
                  <a:lumMod val="50000"/>
                  <a:lumOff val="50000"/>
                </a:schemeClr>
              </a:solidFill>
            </a:endParaRPr>
          </a:p>
        </p:txBody>
      </p:sp>
      <p:cxnSp>
        <p:nvCxnSpPr>
          <p:cNvPr id="6" name="Straight Arrow Connector 5">
            <a:extLst>
              <a:ext uri="{FF2B5EF4-FFF2-40B4-BE49-F238E27FC236}">
                <a16:creationId xmlns:a16="http://schemas.microsoft.com/office/drawing/2014/main" id="{FD13EDE5-A09D-3146-A5EB-FE72F4C217C8}"/>
              </a:ext>
              <a:ext uri="{C183D7F6-B498-43B3-948B-1728B52AA6E4}">
                <adec:decorative xmlns:adec="http://schemas.microsoft.com/office/drawing/2017/decorative" xmlns="" val="1"/>
              </a:ext>
            </a:extLst>
          </p:cNvPr>
          <p:cNvCxnSpPr/>
          <p:nvPr/>
        </p:nvCxnSpPr>
        <p:spPr>
          <a:xfrm flipH="1" flipV="1">
            <a:off x="6148503" y="4071286"/>
            <a:ext cx="330653" cy="1385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0" name="Picture 9" descr="SciENcv">
            <a:extLst>
              <a:ext uri="{FF2B5EF4-FFF2-40B4-BE49-F238E27FC236}">
                <a16:creationId xmlns:a16="http://schemas.microsoft.com/office/drawing/2014/main" id="{06D02240-6B89-1C45-B3A6-22C1551CD514}"/>
              </a:ext>
            </a:extLst>
          </p:cNvPr>
          <p:cNvPicPr>
            <a:picLocks noChangeAspect="1"/>
          </p:cNvPicPr>
          <p:nvPr/>
        </p:nvPicPr>
        <p:blipFill>
          <a:blip r:embed="rId4"/>
          <a:stretch>
            <a:fillRect/>
          </a:stretch>
        </p:blipFill>
        <p:spPr>
          <a:xfrm>
            <a:off x="6479156" y="3902964"/>
            <a:ext cx="1136614" cy="917225"/>
          </a:xfrm>
          <a:prstGeom prst="rect">
            <a:avLst/>
          </a:prstGeom>
        </p:spPr>
      </p:pic>
      <p:sp>
        <p:nvSpPr>
          <p:cNvPr id="11" name="TextBox 10">
            <a:extLst>
              <a:ext uri="{FF2B5EF4-FFF2-40B4-BE49-F238E27FC236}">
                <a16:creationId xmlns:a16="http://schemas.microsoft.com/office/drawing/2014/main" id="{2E37F806-64E9-8749-B07D-23E43F98C6DC}"/>
              </a:ext>
            </a:extLst>
          </p:cNvPr>
          <p:cNvSpPr txBox="1"/>
          <p:nvPr/>
        </p:nvSpPr>
        <p:spPr>
          <a:xfrm>
            <a:off x="6615293" y="4071287"/>
            <a:ext cx="864339" cy="307777"/>
          </a:xfrm>
          <a:prstGeom prst="rect">
            <a:avLst/>
          </a:prstGeom>
          <a:noFill/>
        </p:spPr>
        <p:txBody>
          <a:bodyPr wrap="none" rtlCol="0">
            <a:spAutoFit/>
          </a:bodyPr>
          <a:lstStyle/>
          <a:p>
            <a:pPr algn="ctr"/>
            <a:r>
              <a:rPr lang="en-US" sz="1400" dirty="0" err="1">
                <a:solidFill>
                  <a:srgbClr val="FFFF00"/>
                </a:solidFill>
              </a:rPr>
              <a:t>SciENcv</a:t>
            </a:r>
            <a:endParaRPr lang="en-US" sz="1400" dirty="0">
              <a:solidFill>
                <a:srgbClr val="FFFF00"/>
              </a:solidFill>
            </a:endParaRPr>
          </a:p>
        </p:txBody>
      </p:sp>
      <p:cxnSp>
        <p:nvCxnSpPr>
          <p:cNvPr id="9" name="Straight Arrow Connector 8">
            <a:extLst>
              <a:ext uri="{FF2B5EF4-FFF2-40B4-BE49-F238E27FC236}">
                <a16:creationId xmlns:a16="http://schemas.microsoft.com/office/drawing/2014/main" id="{2A80C56D-2FF8-A84F-A2A6-7EE75CF78130}"/>
              </a:ext>
              <a:ext uri="{C183D7F6-B498-43B3-948B-1728B52AA6E4}">
                <adec:decorative xmlns:adec="http://schemas.microsoft.com/office/drawing/2017/decorative" xmlns="" val="1"/>
              </a:ext>
            </a:extLst>
          </p:cNvPr>
          <p:cNvCxnSpPr>
            <a:cxnSpLocks/>
          </p:cNvCxnSpPr>
          <p:nvPr/>
        </p:nvCxnSpPr>
        <p:spPr>
          <a:xfrm>
            <a:off x="2576542" y="2659397"/>
            <a:ext cx="396674" cy="18871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2" name="Picture 11" descr="My bibliography">
            <a:extLst>
              <a:ext uri="{FF2B5EF4-FFF2-40B4-BE49-F238E27FC236}">
                <a16:creationId xmlns:a16="http://schemas.microsoft.com/office/drawing/2014/main" id="{83DB8503-11E7-0C4A-AFB6-830DDC916467}"/>
              </a:ext>
            </a:extLst>
          </p:cNvPr>
          <p:cNvPicPr>
            <a:picLocks noChangeAspect="1"/>
          </p:cNvPicPr>
          <p:nvPr/>
        </p:nvPicPr>
        <p:blipFill>
          <a:blip r:embed="rId4"/>
          <a:stretch>
            <a:fillRect/>
          </a:stretch>
        </p:blipFill>
        <p:spPr>
          <a:xfrm>
            <a:off x="1439928" y="2286543"/>
            <a:ext cx="1136614" cy="917225"/>
          </a:xfrm>
          <a:prstGeom prst="rect">
            <a:avLst/>
          </a:prstGeom>
        </p:spPr>
      </p:pic>
      <p:sp>
        <p:nvSpPr>
          <p:cNvPr id="13" name="TextBox 12">
            <a:extLst>
              <a:ext uri="{FF2B5EF4-FFF2-40B4-BE49-F238E27FC236}">
                <a16:creationId xmlns:a16="http://schemas.microsoft.com/office/drawing/2014/main" id="{A38A7F9A-1DB6-9140-81AB-07C403A0E33C}"/>
              </a:ext>
            </a:extLst>
          </p:cNvPr>
          <p:cNvSpPr txBox="1"/>
          <p:nvPr/>
        </p:nvSpPr>
        <p:spPr>
          <a:xfrm>
            <a:off x="1466489" y="2345564"/>
            <a:ext cx="1083491" cy="430887"/>
          </a:xfrm>
          <a:prstGeom prst="rect">
            <a:avLst/>
          </a:prstGeom>
          <a:noFill/>
        </p:spPr>
        <p:txBody>
          <a:bodyPr wrap="square" rtlCol="0">
            <a:spAutoFit/>
          </a:bodyPr>
          <a:lstStyle/>
          <a:p>
            <a:pPr algn="ctr"/>
            <a:r>
              <a:rPr lang="en-US" sz="1100" dirty="0">
                <a:solidFill>
                  <a:srgbClr val="FFFF00"/>
                </a:solidFill>
              </a:rPr>
              <a:t>My Bibliography</a:t>
            </a:r>
          </a:p>
        </p:txBody>
      </p:sp>
    </p:spTree>
    <p:extLst>
      <p:ext uri="{BB962C8B-B14F-4D97-AF65-F5344CB8AC3E}">
        <p14:creationId xmlns:p14="http://schemas.microsoft.com/office/powerpoint/2010/main" val="1399145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485901" y="533400"/>
            <a:ext cx="6172200" cy="639893"/>
          </a:xfrm>
        </p:spPr>
        <p:txBody>
          <a:bodyPr>
            <a:normAutofit/>
          </a:bodyPr>
          <a:lstStyle/>
          <a:p>
            <a:r>
              <a:rPr lang="en-US" sz="2400" dirty="0">
                <a:solidFill>
                  <a:srgbClr val="FF0000"/>
                </a:solidFill>
              </a:rPr>
              <a:t>SF424 Application guide, 245 pages</a:t>
            </a:r>
          </a:p>
        </p:txBody>
      </p:sp>
      <p:pic>
        <p:nvPicPr>
          <p:cNvPr id="3" name="Picture 2" descr="Screenshot of SF424 instruction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3664" y="1219200"/>
            <a:ext cx="6936672" cy="4800600"/>
          </a:xfrm>
          <a:prstGeom prst="rect">
            <a:avLst/>
          </a:prstGeom>
        </p:spPr>
      </p:pic>
    </p:spTree>
    <p:extLst>
      <p:ext uri="{BB962C8B-B14F-4D97-AF65-F5344CB8AC3E}">
        <p14:creationId xmlns:p14="http://schemas.microsoft.com/office/powerpoint/2010/main" val="4146633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xmlns="" val="1"/>
              </a:ext>
            </a:extLst>
          </p:cNvPr>
          <p:cNvPicPr>
            <a:picLocks noChangeAspect="1"/>
          </p:cNvPicPr>
          <p:nvPr/>
        </p:nvPicPr>
        <p:blipFill>
          <a:blip r:embed="rId3" cstate="print">
            <a:alphaModFix amt="20000"/>
            <a:extLst>
              <a:ext uri="{28A0092B-C50C-407E-A947-70E740481C1C}">
                <a14:useLocalDpi xmlns:a14="http://schemas.microsoft.com/office/drawing/2010/main" val="0"/>
              </a:ext>
            </a:extLst>
          </a:blip>
          <a:stretch>
            <a:fillRect/>
          </a:stretch>
        </p:blipFill>
        <p:spPr>
          <a:xfrm rot="20060900">
            <a:off x="5183990" y="3104479"/>
            <a:ext cx="2658433" cy="1695073"/>
          </a:xfrm>
          <a:prstGeom prst="rect">
            <a:avLst/>
          </a:prstGeom>
        </p:spPr>
      </p:pic>
      <p:sp>
        <p:nvSpPr>
          <p:cNvPr id="15" name="Title 14"/>
          <p:cNvSpPr>
            <a:spLocks noGrp="1"/>
          </p:cNvSpPr>
          <p:nvPr>
            <p:ph type="title"/>
          </p:nvPr>
        </p:nvSpPr>
        <p:spPr>
          <a:xfrm>
            <a:off x="1485900" y="833153"/>
            <a:ext cx="6172200" cy="639893"/>
          </a:xfrm>
        </p:spPr>
        <p:txBody>
          <a:bodyPr>
            <a:noAutofit/>
          </a:bodyPr>
          <a:lstStyle/>
          <a:p>
            <a:r>
              <a:rPr lang="en-US" sz="3600" dirty="0" err="1">
                <a:solidFill>
                  <a:srgbClr val="4F81BD"/>
                </a:solidFill>
              </a:rPr>
              <a:t>Grants.gov</a:t>
            </a:r>
            <a:endParaRPr lang="en-US" sz="3600" dirty="0">
              <a:solidFill>
                <a:srgbClr val="4F81BD"/>
              </a:solidFill>
            </a:endParaRPr>
          </a:p>
        </p:txBody>
      </p:sp>
      <p:pic>
        <p:nvPicPr>
          <p:cNvPr id="2" name="Picture 1">
            <a:extLst>
              <a:ext uri="{C183D7F6-B498-43B3-948B-1728B52AA6E4}">
                <adec:decorative xmlns:adec="http://schemas.microsoft.com/office/drawing/2017/decorative" xmlns="" val="1"/>
              </a:ext>
            </a:extLst>
          </p:cNvPr>
          <p:cNvPicPr>
            <a:picLocks noChangeAspect="1"/>
          </p:cNvPicPr>
          <p:nvPr/>
        </p:nvPicPr>
        <p:blipFill>
          <a:blip r:embed="rId4" cstate="screen">
            <a:alphaModFix amt="35000"/>
            <a:extLst>
              <a:ext uri="{28A0092B-C50C-407E-A947-70E740481C1C}">
                <a14:useLocalDpi xmlns:a14="http://schemas.microsoft.com/office/drawing/2010/main"/>
              </a:ext>
            </a:extLst>
          </a:blip>
          <a:stretch>
            <a:fillRect/>
          </a:stretch>
        </p:blipFill>
        <p:spPr>
          <a:xfrm>
            <a:off x="1406635" y="2343016"/>
            <a:ext cx="1945857" cy="2786328"/>
          </a:xfrm>
          <a:prstGeom prst="rect">
            <a:avLst/>
          </a:prstGeom>
        </p:spPr>
      </p:pic>
      <p:sp>
        <p:nvSpPr>
          <p:cNvPr id="3" name="TextBox 2"/>
          <p:cNvSpPr txBox="1"/>
          <p:nvPr/>
        </p:nvSpPr>
        <p:spPr>
          <a:xfrm>
            <a:off x="1554442" y="2700549"/>
            <a:ext cx="2209800" cy="2677656"/>
          </a:xfrm>
          <a:prstGeom prst="rect">
            <a:avLst/>
          </a:prstGeom>
          <a:noFill/>
        </p:spPr>
        <p:txBody>
          <a:bodyPr wrap="square" rtlCol="0">
            <a:spAutoFit/>
          </a:bodyPr>
          <a:lstStyle/>
          <a:p>
            <a:r>
              <a:rPr lang="en-US" sz="2100" dirty="0"/>
              <a:t>Cover letter</a:t>
            </a:r>
          </a:p>
          <a:p>
            <a:r>
              <a:rPr lang="en-US" sz="2100" dirty="0"/>
              <a:t>Budget</a:t>
            </a:r>
          </a:p>
          <a:p>
            <a:r>
              <a:rPr lang="en-US" sz="2100" dirty="0"/>
              <a:t>Research Plan</a:t>
            </a:r>
          </a:p>
          <a:p>
            <a:r>
              <a:rPr lang="en-US" sz="2100" b="1" dirty="0" err="1">
                <a:solidFill>
                  <a:srgbClr val="FF0000"/>
                </a:solidFill>
              </a:rPr>
              <a:t>Biosketches</a:t>
            </a:r>
            <a:endParaRPr lang="en-US" sz="2100" b="1" dirty="0">
              <a:solidFill>
                <a:srgbClr val="FF0000"/>
              </a:solidFill>
            </a:endParaRPr>
          </a:p>
          <a:p>
            <a:r>
              <a:rPr lang="en-US" sz="2100" dirty="0"/>
              <a:t>Bibliography</a:t>
            </a:r>
          </a:p>
          <a:p>
            <a:r>
              <a:rPr lang="en-US" sz="2100" dirty="0"/>
              <a:t>Facilities</a:t>
            </a:r>
          </a:p>
          <a:p>
            <a:r>
              <a:rPr lang="en-US" sz="2100" dirty="0"/>
              <a:t>Animal Welfare</a:t>
            </a:r>
          </a:p>
          <a:p>
            <a:endParaRPr lang="en-US" sz="2100" dirty="0"/>
          </a:p>
        </p:txBody>
      </p:sp>
      <p:pic>
        <p:nvPicPr>
          <p:cNvPr id="4" name="Picture 3">
            <a:extLst>
              <a:ext uri="{C183D7F6-B498-43B3-948B-1728B52AA6E4}">
                <adec:decorative xmlns:adec="http://schemas.microsoft.com/office/drawing/2017/decorative" xmlns=""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87910" y="1703123"/>
            <a:ext cx="1168181" cy="769937"/>
          </a:xfrm>
          <a:prstGeom prst="rect">
            <a:avLst/>
          </a:prstGeom>
        </p:spPr>
      </p:pic>
      <p:sp>
        <p:nvSpPr>
          <p:cNvPr id="9" name="Down Arrow 8">
            <a:extLst>
              <a:ext uri="{C183D7F6-B498-43B3-948B-1728B52AA6E4}">
                <adec:decorative xmlns:adec="http://schemas.microsoft.com/office/drawing/2017/decorative" xmlns="" val="1"/>
              </a:ext>
            </a:extLst>
          </p:cNvPr>
          <p:cNvSpPr/>
          <p:nvPr/>
        </p:nvSpPr>
        <p:spPr>
          <a:xfrm rot="13564897">
            <a:off x="3377107" y="2442212"/>
            <a:ext cx="535228" cy="858076"/>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9">
            <a:extLst>
              <a:ext uri="{C183D7F6-B498-43B3-948B-1728B52AA6E4}">
                <adec:decorative xmlns:adec="http://schemas.microsoft.com/office/drawing/2017/decorative" xmlns="" val="1"/>
              </a:ext>
            </a:extLst>
          </p:cNvPr>
          <p:cNvSpPr/>
          <p:nvPr/>
        </p:nvSpPr>
        <p:spPr>
          <a:xfrm rot="18835103" flipH="1">
            <a:off x="5244003" y="2556512"/>
            <a:ext cx="535228" cy="858076"/>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991335" y="2741204"/>
            <a:ext cx="2209800" cy="3000821"/>
          </a:xfrm>
          <a:prstGeom prst="rect">
            <a:avLst/>
          </a:prstGeom>
          <a:noFill/>
        </p:spPr>
        <p:txBody>
          <a:bodyPr wrap="square" rtlCol="0">
            <a:spAutoFit/>
          </a:bodyPr>
          <a:lstStyle/>
          <a:p>
            <a:r>
              <a:rPr lang="en-US" sz="2100" dirty="0"/>
              <a:t>Load to </a:t>
            </a:r>
            <a:r>
              <a:rPr lang="en-US" sz="2100" dirty="0" err="1"/>
              <a:t>eRA</a:t>
            </a:r>
            <a:endParaRPr lang="en-US" sz="2100" dirty="0"/>
          </a:p>
          <a:p>
            <a:r>
              <a:rPr lang="en-US" sz="2100" dirty="0"/>
              <a:t>Completeness?</a:t>
            </a:r>
          </a:p>
          <a:p>
            <a:r>
              <a:rPr lang="en-US" sz="2100" dirty="0"/>
              <a:t>Determine area</a:t>
            </a:r>
          </a:p>
          <a:p>
            <a:r>
              <a:rPr lang="en-US" sz="2100" dirty="0"/>
              <a:t>Assign to IC</a:t>
            </a:r>
          </a:p>
          <a:p>
            <a:r>
              <a:rPr lang="en-US" sz="2100" dirty="0"/>
              <a:t>Assign to Review</a:t>
            </a:r>
          </a:p>
          <a:p>
            <a:r>
              <a:rPr lang="en-US" sz="2100" dirty="0"/>
              <a:t>SRO</a:t>
            </a:r>
          </a:p>
          <a:p>
            <a:r>
              <a:rPr lang="en-US" sz="2100" dirty="0"/>
              <a:t>Scoring</a:t>
            </a:r>
          </a:p>
          <a:p>
            <a:endParaRPr lang="en-US" sz="2100" dirty="0"/>
          </a:p>
        </p:txBody>
      </p:sp>
      <p:cxnSp>
        <p:nvCxnSpPr>
          <p:cNvPr id="12" name="Straight Arrow Connector 11">
            <a:extLst>
              <a:ext uri="{FF2B5EF4-FFF2-40B4-BE49-F238E27FC236}">
                <a16:creationId xmlns:a16="http://schemas.microsoft.com/office/drawing/2014/main" id="{4C8B116F-9D1A-A14E-A287-8758863313A0}"/>
              </a:ext>
              <a:ext uri="{C183D7F6-B498-43B3-948B-1728B52AA6E4}">
                <adec:decorative xmlns:adec="http://schemas.microsoft.com/office/drawing/2017/decorative" xmlns="" val="1"/>
              </a:ext>
            </a:extLst>
          </p:cNvPr>
          <p:cNvCxnSpPr>
            <a:cxnSpLocks/>
          </p:cNvCxnSpPr>
          <p:nvPr/>
        </p:nvCxnSpPr>
        <p:spPr>
          <a:xfrm>
            <a:off x="1241872" y="3886200"/>
            <a:ext cx="329525"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3" name="Picture 12" descr="SciENcv">
            <a:extLst>
              <a:ext uri="{FF2B5EF4-FFF2-40B4-BE49-F238E27FC236}">
                <a16:creationId xmlns:a16="http://schemas.microsoft.com/office/drawing/2014/main" id="{C3B3B3CC-3274-5E4E-BD26-CD5D201009B4}"/>
              </a:ext>
            </a:extLst>
          </p:cNvPr>
          <p:cNvPicPr>
            <a:picLocks noChangeAspect="1"/>
          </p:cNvPicPr>
          <p:nvPr/>
        </p:nvPicPr>
        <p:blipFill>
          <a:blip r:embed="rId6"/>
          <a:stretch>
            <a:fillRect/>
          </a:stretch>
        </p:blipFill>
        <p:spPr>
          <a:xfrm>
            <a:off x="202910" y="3475915"/>
            <a:ext cx="1136614" cy="917225"/>
          </a:xfrm>
          <a:prstGeom prst="rect">
            <a:avLst/>
          </a:prstGeom>
        </p:spPr>
      </p:pic>
      <p:sp>
        <p:nvSpPr>
          <p:cNvPr id="14" name="TextBox 13">
            <a:extLst>
              <a:ext uri="{FF2B5EF4-FFF2-40B4-BE49-F238E27FC236}">
                <a16:creationId xmlns:a16="http://schemas.microsoft.com/office/drawing/2014/main" id="{FDC0D2E4-48C2-1142-8F2E-4AF4A0E15B1F}"/>
              </a:ext>
            </a:extLst>
          </p:cNvPr>
          <p:cNvSpPr txBox="1"/>
          <p:nvPr/>
        </p:nvSpPr>
        <p:spPr>
          <a:xfrm>
            <a:off x="339047" y="3644238"/>
            <a:ext cx="864339" cy="307777"/>
          </a:xfrm>
          <a:prstGeom prst="rect">
            <a:avLst/>
          </a:prstGeom>
          <a:noFill/>
        </p:spPr>
        <p:txBody>
          <a:bodyPr wrap="none" rtlCol="0">
            <a:spAutoFit/>
          </a:bodyPr>
          <a:lstStyle/>
          <a:p>
            <a:pPr algn="ctr"/>
            <a:r>
              <a:rPr lang="en-US" sz="1400" dirty="0" err="1">
                <a:solidFill>
                  <a:srgbClr val="FFFF00"/>
                </a:solidFill>
              </a:rPr>
              <a:t>SciENcv</a:t>
            </a:r>
            <a:endParaRPr lang="en-US" sz="1400" dirty="0">
              <a:solidFill>
                <a:srgbClr val="FFFF00"/>
              </a:solidFill>
            </a:endParaRPr>
          </a:p>
        </p:txBody>
      </p:sp>
    </p:spTree>
    <p:extLst>
      <p:ext uri="{BB962C8B-B14F-4D97-AF65-F5344CB8AC3E}">
        <p14:creationId xmlns:p14="http://schemas.microsoft.com/office/powerpoint/2010/main" val="328205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ctangle 116">
            <a:extLst>
              <a:ext uri="{C183D7F6-B498-43B3-948B-1728B52AA6E4}">
                <adec:decorative xmlns:adec="http://schemas.microsoft.com/office/drawing/2017/decorative" xmlns="" val="1"/>
              </a:ext>
            </a:extLst>
          </p:cNvPr>
          <p:cNvSpPr/>
          <p:nvPr/>
        </p:nvSpPr>
        <p:spPr>
          <a:xfrm>
            <a:off x="4191000" y="990600"/>
            <a:ext cx="4849633" cy="5421761"/>
          </a:xfrm>
          <a:prstGeom prst="rect">
            <a:avLst/>
          </a:prstGeom>
          <a:solidFill>
            <a:srgbClr val="FFFF00">
              <a:alpha val="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51" name="Group 50">
            <a:extLst>
              <a:ext uri="{C183D7F6-B498-43B3-948B-1728B52AA6E4}">
                <adec:decorative xmlns:adec="http://schemas.microsoft.com/office/drawing/2017/decorative" xmlns="" val="1"/>
              </a:ext>
            </a:extLst>
          </p:cNvPr>
          <p:cNvGrpSpPr/>
          <p:nvPr/>
        </p:nvGrpSpPr>
        <p:grpSpPr>
          <a:xfrm>
            <a:off x="76200" y="1143000"/>
            <a:ext cx="4648200" cy="5029200"/>
            <a:chOff x="542958" y="735060"/>
            <a:chExt cx="4648200" cy="5029200"/>
          </a:xfrm>
        </p:grpSpPr>
        <p:pic>
          <p:nvPicPr>
            <p:cNvPr id="5" name="Picture 4" descr="My NCBI"/>
            <p:cNvPicPr>
              <a:picLocks noChangeAspect="1"/>
            </p:cNvPicPr>
            <p:nvPr/>
          </p:nvPicPr>
          <p:blipFill>
            <a:blip r:embed="rId3"/>
            <a:stretch>
              <a:fillRect/>
            </a:stretch>
          </p:blipFill>
          <p:spPr>
            <a:xfrm>
              <a:off x="4093632" y="887460"/>
              <a:ext cx="1097526" cy="906436"/>
            </a:xfrm>
            <a:prstGeom prst="rect">
              <a:avLst/>
            </a:prstGeom>
          </p:spPr>
        </p:pic>
        <p:grpSp>
          <p:nvGrpSpPr>
            <p:cNvPr id="7" name="Group 6"/>
            <p:cNvGrpSpPr/>
            <p:nvPr/>
          </p:nvGrpSpPr>
          <p:grpSpPr>
            <a:xfrm>
              <a:off x="1887027" y="2349500"/>
              <a:ext cx="977900" cy="698500"/>
              <a:chOff x="5029200" y="1600200"/>
              <a:chExt cx="977900" cy="698500"/>
            </a:xfrm>
          </p:grpSpPr>
          <p:pic>
            <p:nvPicPr>
              <p:cNvPr id="8" name="Picture 7" descr="eRA&#10;"/>
              <p:cNvPicPr>
                <a:picLocks noChangeAspect="1"/>
              </p:cNvPicPr>
              <p:nvPr/>
            </p:nvPicPr>
            <p:blipFill>
              <a:blip r:embed="rId4"/>
              <a:stretch>
                <a:fillRect/>
              </a:stretch>
            </p:blipFill>
            <p:spPr>
              <a:xfrm>
                <a:off x="5029200" y="1600200"/>
                <a:ext cx="977900" cy="698500"/>
              </a:xfrm>
              <a:prstGeom prst="rect">
                <a:avLst/>
              </a:prstGeom>
            </p:spPr>
          </p:pic>
          <p:sp>
            <p:nvSpPr>
              <p:cNvPr id="9" name="TextBox 8"/>
              <p:cNvSpPr txBox="1"/>
              <p:nvPr/>
            </p:nvSpPr>
            <p:spPr>
              <a:xfrm>
                <a:off x="5201396" y="1845340"/>
                <a:ext cx="63350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eRA</a:t>
                </a:r>
              </a:p>
            </p:txBody>
          </p:sp>
        </p:grpSp>
        <p:grpSp>
          <p:nvGrpSpPr>
            <p:cNvPr id="10" name="Group 9"/>
            <p:cNvGrpSpPr/>
            <p:nvPr/>
          </p:nvGrpSpPr>
          <p:grpSpPr>
            <a:xfrm>
              <a:off x="1934550" y="3254226"/>
              <a:ext cx="1043876" cy="698500"/>
              <a:chOff x="5011775" y="1600200"/>
              <a:chExt cx="1043876" cy="698500"/>
            </a:xfrm>
          </p:grpSpPr>
          <p:pic>
            <p:nvPicPr>
              <p:cNvPr id="11" name="Picture 10" descr="PubMed"/>
              <p:cNvPicPr>
                <a:picLocks noChangeAspect="1"/>
              </p:cNvPicPr>
              <p:nvPr/>
            </p:nvPicPr>
            <p:blipFill>
              <a:blip r:embed="rId4"/>
              <a:stretch>
                <a:fillRect/>
              </a:stretch>
            </p:blipFill>
            <p:spPr>
              <a:xfrm>
                <a:off x="5029200" y="1600200"/>
                <a:ext cx="977900" cy="698500"/>
              </a:xfrm>
              <a:prstGeom prst="rect">
                <a:avLst/>
              </a:prstGeom>
            </p:spPr>
          </p:pic>
          <p:sp>
            <p:nvSpPr>
              <p:cNvPr id="12" name="TextBox 11"/>
              <p:cNvSpPr txBox="1"/>
              <p:nvPr/>
            </p:nvSpPr>
            <p:spPr>
              <a:xfrm>
                <a:off x="5011775" y="1845340"/>
                <a:ext cx="10438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PubMed</a:t>
                </a:r>
              </a:p>
            </p:txBody>
          </p:sp>
        </p:grpSp>
        <p:grpSp>
          <p:nvGrpSpPr>
            <p:cNvPr id="13" name="Group 12"/>
            <p:cNvGrpSpPr/>
            <p:nvPr/>
          </p:nvGrpSpPr>
          <p:grpSpPr>
            <a:xfrm>
              <a:off x="1948384" y="4508103"/>
              <a:ext cx="977900" cy="698500"/>
              <a:chOff x="5029200" y="1600200"/>
              <a:chExt cx="977900" cy="698500"/>
            </a:xfrm>
          </p:grpSpPr>
          <p:pic>
            <p:nvPicPr>
              <p:cNvPr id="14" name="Picture 13" descr="PMC"/>
              <p:cNvPicPr>
                <a:picLocks noChangeAspect="1"/>
              </p:cNvPicPr>
              <p:nvPr/>
            </p:nvPicPr>
            <p:blipFill>
              <a:blip r:embed="rId4"/>
              <a:stretch>
                <a:fillRect/>
              </a:stretch>
            </p:blipFill>
            <p:spPr>
              <a:xfrm>
                <a:off x="5029200" y="1600200"/>
                <a:ext cx="977900" cy="698500"/>
              </a:xfrm>
              <a:prstGeom prst="rect">
                <a:avLst/>
              </a:prstGeom>
            </p:spPr>
          </p:pic>
          <p:sp>
            <p:nvSpPr>
              <p:cNvPr id="15" name="TextBox 14"/>
              <p:cNvSpPr txBox="1"/>
              <p:nvPr/>
            </p:nvSpPr>
            <p:spPr>
              <a:xfrm>
                <a:off x="5201396" y="1845340"/>
                <a:ext cx="69762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PMC</a:t>
                </a:r>
              </a:p>
            </p:txBody>
          </p:sp>
        </p:grpSp>
        <p:grpSp>
          <p:nvGrpSpPr>
            <p:cNvPr id="16" name="Group 15"/>
            <p:cNvGrpSpPr/>
            <p:nvPr/>
          </p:nvGrpSpPr>
          <p:grpSpPr>
            <a:xfrm>
              <a:off x="3279925" y="3432010"/>
              <a:ext cx="977900" cy="605316"/>
              <a:chOff x="5029200" y="1600200"/>
              <a:chExt cx="977900" cy="698500"/>
            </a:xfrm>
          </p:grpSpPr>
          <p:pic>
            <p:nvPicPr>
              <p:cNvPr id="17" name="Picture 16" descr="NIHMS"/>
              <p:cNvPicPr>
                <a:picLocks noChangeAspect="1"/>
              </p:cNvPicPr>
              <p:nvPr/>
            </p:nvPicPr>
            <p:blipFill>
              <a:blip r:embed="rId4"/>
              <a:stretch>
                <a:fillRect/>
              </a:stretch>
            </p:blipFill>
            <p:spPr>
              <a:xfrm>
                <a:off x="5029200" y="1600200"/>
                <a:ext cx="977900" cy="698500"/>
              </a:xfrm>
              <a:prstGeom prst="rect">
                <a:avLst/>
              </a:prstGeom>
            </p:spPr>
          </p:pic>
          <p:sp>
            <p:nvSpPr>
              <p:cNvPr id="18" name="TextBox 17"/>
              <p:cNvSpPr txBox="1"/>
              <p:nvPr/>
            </p:nvSpPr>
            <p:spPr>
              <a:xfrm>
                <a:off x="5063631" y="1831744"/>
                <a:ext cx="928459" cy="4261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NIHMS</a:t>
                </a:r>
              </a:p>
            </p:txBody>
          </p:sp>
        </p:grpSp>
        <p:grpSp>
          <p:nvGrpSpPr>
            <p:cNvPr id="19" name="Group 18"/>
            <p:cNvGrpSpPr/>
            <p:nvPr/>
          </p:nvGrpSpPr>
          <p:grpSpPr>
            <a:xfrm>
              <a:off x="783416" y="4645672"/>
              <a:ext cx="806631" cy="1037432"/>
              <a:chOff x="7331309" y="2885378"/>
              <a:chExt cx="1115646" cy="1287265"/>
            </a:xfrm>
          </p:grpSpPr>
          <p:pic>
            <p:nvPicPr>
              <p:cNvPr id="20" name="Picture 19" descr="Published articles"/>
              <p:cNvPicPr>
                <a:picLocks noChangeAspect="1"/>
              </p:cNvPicPr>
              <p:nvPr/>
            </p:nvPicPr>
            <p:blipFill>
              <a:blip r:embed="rId5"/>
              <a:stretch>
                <a:fillRect/>
              </a:stretch>
            </p:blipFill>
            <p:spPr>
              <a:xfrm>
                <a:off x="7565282" y="2885378"/>
                <a:ext cx="647700" cy="723900"/>
              </a:xfrm>
              <a:prstGeom prst="rect">
                <a:avLst/>
              </a:prstGeom>
            </p:spPr>
          </p:pic>
          <p:sp>
            <p:nvSpPr>
              <p:cNvPr id="21" name="TextBox 20"/>
              <p:cNvSpPr txBox="1"/>
              <p:nvPr/>
            </p:nvSpPr>
            <p:spPr>
              <a:xfrm>
                <a:off x="7331309" y="3637990"/>
                <a:ext cx="1115646" cy="53465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79646"/>
                    </a:solidFill>
                    <a:effectLst/>
                    <a:uLnTx/>
                    <a:uFillTx/>
                    <a:latin typeface="Calibri"/>
                    <a:ea typeface="+mn-ea"/>
                    <a:cs typeface="+mn-cs"/>
                  </a:rPr>
                  <a:t>Published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79646"/>
                    </a:solidFill>
                    <a:effectLst/>
                    <a:uLnTx/>
                    <a:uFillTx/>
                    <a:latin typeface="Calibri"/>
                    <a:ea typeface="+mn-ea"/>
                    <a:cs typeface="+mn-cs"/>
                  </a:rPr>
                  <a:t>Articles</a:t>
                </a:r>
              </a:p>
            </p:txBody>
          </p:sp>
        </p:grpSp>
        <p:grpSp>
          <p:nvGrpSpPr>
            <p:cNvPr id="22" name="Group 21"/>
            <p:cNvGrpSpPr/>
            <p:nvPr/>
          </p:nvGrpSpPr>
          <p:grpSpPr>
            <a:xfrm>
              <a:off x="3307179" y="4725639"/>
              <a:ext cx="944489" cy="1038621"/>
              <a:chOff x="696094" y="2961938"/>
              <a:chExt cx="1272832" cy="1345225"/>
            </a:xfrm>
          </p:grpSpPr>
          <p:grpSp>
            <p:nvGrpSpPr>
              <p:cNvPr id="23" name="Group 22"/>
              <p:cNvGrpSpPr/>
              <p:nvPr/>
            </p:nvGrpSpPr>
            <p:grpSpPr>
              <a:xfrm>
                <a:off x="961958" y="2961938"/>
                <a:ext cx="714442" cy="776567"/>
                <a:chOff x="961958" y="2961938"/>
                <a:chExt cx="876300" cy="952500"/>
              </a:xfrm>
            </p:grpSpPr>
            <p:pic>
              <p:nvPicPr>
                <p:cNvPr id="25" name="Picture 24" descr="Author manuscripts "/>
                <p:cNvPicPr>
                  <a:picLocks noChangeAspect="1"/>
                </p:cNvPicPr>
                <p:nvPr/>
              </p:nvPicPr>
              <p:blipFill>
                <a:blip r:embed="rId6"/>
                <a:stretch>
                  <a:fillRect/>
                </a:stretch>
              </p:blipFill>
              <p:spPr>
                <a:xfrm>
                  <a:off x="961958" y="2961938"/>
                  <a:ext cx="571500" cy="647700"/>
                </a:xfrm>
                <a:prstGeom prst="rect">
                  <a:avLst/>
                </a:prstGeom>
              </p:spPr>
            </p:pic>
            <p:pic>
              <p:nvPicPr>
                <p:cNvPr id="26" name="Picture 25">
                  <a:extLst>
                    <a:ext uri="{C183D7F6-B498-43B3-948B-1728B52AA6E4}">
                      <adec:decorative xmlns:adec="http://schemas.microsoft.com/office/drawing/2017/decorative" xmlns="" val="1"/>
                    </a:ext>
                  </a:extLst>
                </p:cNvPr>
                <p:cNvPicPr>
                  <a:picLocks noChangeAspect="1"/>
                </p:cNvPicPr>
                <p:nvPr/>
              </p:nvPicPr>
              <p:blipFill>
                <a:blip r:embed="rId6"/>
                <a:stretch>
                  <a:fillRect/>
                </a:stretch>
              </p:blipFill>
              <p:spPr>
                <a:xfrm>
                  <a:off x="1114358" y="3114338"/>
                  <a:ext cx="571500" cy="647700"/>
                </a:xfrm>
                <a:prstGeom prst="rect">
                  <a:avLst/>
                </a:prstGeom>
              </p:spPr>
            </p:pic>
            <p:pic>
              <p:nvPicPr>
                <p:cNvPr id="27" name="Picture 26">
                  <a:extLst>
                    <a:ext uri="{C183D7F6-B498-43B3-948B-1728B52AA6E4}">
                      <adec:decorative xmlns:adec="http://schemas.microsoft.com/office/drawing/2017/decorative" xmlns="" val="1"/>
                    </a:ext>
                  </a:extLst>
                </p:cNvPr>
                <p:cNvPicPr>
                  <a:picLocks noChangeAspect="1"/>
                </p:cNvPicPr>
                <p:nvPr/>
              </p:nvPicPr>
              <p:blipFill>
                <a:blip r:embed="rId6"/>
                <a:stretch>
                  <a:fillRect/>
                </a:stretch>
              </p:blipFill>
              <p:spPr>
                <a:xfrm>
                  <a:off x="1266758" y="3266738"/>
                  <a:ext cx="571500" cy="647700"/>
                </a:xfrm>
                <a:prstGeom prst="rect">
                  <a:avLst/>
                </a:prstGeom>
              </p:spPr>
            </p:pic>
          </p:grpSp>
          <p:sp>
            <p:nvSpPr>
              <p:cNvPr id="24" name="TextBox 23"/>
              <p:cNvSpPr txBox="1"/>
              <p:nvPr/>
            </p:nvSpPr>
            <p:spPr>
              <a:xfrm>
                <a:off x="696094" y="3749077"/>
                <a:ext cx="1272832" cy="5580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79646"/>
                    </a:solidFill>
                    <a:effectLst/>
                    <a:uLnTx/>
                    <a:uFillTx/>
                    <a:latin typeface="Calibri"/>
                    <a:ea typeface="+mn-ea"/>
                    <a:cs typeface="+mn-cs"/>
                  </a:rPr>
                  <a:t>Author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79646"/>
                    </a:solidFill>
                    <a:effectLst/>
                    <a:uLnTx/>
                    <a:uFillTx/>
                    <a:latin typeface="Calibri"/>
                    <a:ea typeface="+mn-ea"/>
                    <a:cs typeface="+mn-cs"/>
                  </a:rPr>
                  <a:t>Manuscripts</a:t>
                </a:r>
              </a:p>
            </p:txBody>
          </p:sp>
        </p:grpSp>
        <p:grpSp>
          <p:nvGrpSpPr>
            <p:cNvPr id="28" name="Group 27"/>
            <p:cNvGrpSpPr/>
            <p:nvPr/>
          </p:nvGrpSpPr>
          <p:grpSpPr>
            <a:xfrm>
              <a:off x="542958" y="2017361"/>
              <a:ext cx="932778" cy="843685"/>
              <a:chOff x="387405" y="1424951"/>
              <a:chExt cx="932778" cy="843685"/>
            </a:xfrm>
          </p:grpSpPr>
          <p:grpSp>
            <p:nvGrpSpPr>
              <p:cNvPr id="29" name="Group 28"/>
              <p:cNvGrpSpPr/>
              <p:nvPr/>
            </p:nvGrpSpPr>
            <p:grpSpPr>
              <a:xfrm>
                <a:off x="550949" y="1424951"/>
                <a:ext cx="571500" cy="647700"/>
                <a:chOff x="1233254" y="1197640"/>
                <a:chExt cx="571500" cy="647700"/>
              </a:xfrm>
            </p:grpSpPr>
            <p:pic>
              <p:nvPicPr>
                <p:cNvPr id="31" name="Picture 30">
                  <a:extLst>
                    <a:ext uri="{C183D7F6-B498-43B3-948B-1728B52AA6E4}">
                      <adec:decorative xmlns:adec="http://schemas.microsoft.com/office/drawing/2017/decorative" xmlns="" val="1"/>
                    </a:ext>
                  </a:extLst>
                </p:cNvPr>
                <p:cNvPicPr>
                  <a:picLocks noChangeAspect="1"/>
                </p:cNvPicPr>
                <p:nvPr/>
              </p:nvPicPr>
              <p:blipFill>
                <a:blip r:embed="rId6"/>
                <a:stretch>
                  <a:fillRect/>
                </a:stretch>
              </p:blipFill>
              <p:spPr>
                <a:xfrm>
                  <a:off x="1233254" y="1197640"/>
                  <a:ext cx="571500" cy="647700"/>
                </a:xfrm>
                <a:prstGeom prst="rect">
                  <a:avLst/>
                </a:prstGeom>
              </p:spPr>
            </p:pic>
            <p:pic>
              <p:nvPicPr>
                <p:cNvPr id="32" name="Picture 4">
                  <a:extLst>
                    <a:ext uri="{C183D7F6-B498-43B3-948B-1728B52AA6E4}">
                      <adec:decorative xmlns:adec="http://schemas.microsoft.com/office/drawing/2017/decorative" xmlns="" val="1"/>
                    </a:ext>
                  </a:extLst>
                </p:cNvPr>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t="18850" b="18753"/>
                <a:stretch/>
              </p:blipFill>
              <p:spPr bwMode="auto">
                <a:xfrm>
                  <a:off x="1324717" y="1660720"/>
                  <a:ext cx="165716" cy="103400"/>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extBox 29"/>
              <p:cNvSpPr txBox="1"/>
              <p:nvPr/>
            </p:nvSpPr>
            <p:spPr>
              <a:xfrm>
                <a:off x="387405" y="2007026"/>
                <a:ext cx="93277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79646"/>
                    </a:solidFill>
                    <a:effectLst/>
                    <a:uLnTx/>
                    <a:uFillTx/>
                    <a:latin typeface="Calibri"/>
                    <a:ea typeface="+mn-ea"/>
                    <a:cs typeface="+mn-cs"/>
                  </a:rPr>
                  <a:t>NIH RPPR</a:t>
                </a:r>
              </a:p>
            </p:txBody>
          </p:sp>
        </p:grpSp>
        <p:cxnSp>
          <p:nvCxnSpPr>
            <p:cNvPr id="33" name="Straight Arrow Connector 32"/>
            <p:cNvCxnSpPr/>
            <p:nvPr/>
          </p:nvCxnSpPr>
          <p:spPr>
            <a:xfrm>
              <a:off x="2864927" y="2583841"/>
              <a:ext cx="414998" cy="10799"/>
            </a:xfrm>
            <a:prstGeom prst="straightConnector1">
              <a:avLst/>
            </a:prstGeom>
            <a:ln>
              <a:headEnd type="triangle"/>
              <a:tailEnd type="triangle"/>
            </a:ln>
          </p:spPr>
          <p:style>
            <a:lnRef idx="2">
              <a:schemeClr val="accent4"/>
            </a:lnRef>
            <a:fillRef idx="0">
              <a:schemeClr val="accent4"/>
            </a:fillRef>
            <a:effectRef idx="1">
              <a:schemeClr val="accent4"/>
            </a:effectRef>
            <a:fontRef idx="minor">
              <a:schemeClr val="tx1"/>
            </a:fontRef>
          </p:style>
        </p:cxnSp>
        <p:cxnSp>
          <p:nvCxnSpPr>
            <p:cNvPr id="35" name="Straight Arrow Connector 34"/>
            <p:cNvCxnSpPr/>
            <p:nvPr/>
          </p:nvCxnSpPr>
          <p:spPr>
            <a:xfrm>
              <a:off x="2464763" y="4005321"/>
              <a:ext cx="4630" cy="393687"/>
            </a:xfrm>
            <a:prstGeom prst="straightConnector1">
              <a:avLst/>
            </a:prstGeom>
            <a:ln>
              <a:headEnd type="triangle"/>
              <a:tailEnd type="triangle"/>
            </a:ln>
          </p:spPr>
          <p:style>
            <a:lnRef idx="2">
              <a:schemeClr val="accent4"/>
            </a:lnRef>
            <a:fillRef idx="0">
              <a:schemeClr val="accent4"/>
            </a:fillRef>
            <a:effectRef idx="1">
              <a:schemeClr val="accent4"/>
            </a:effectRef>
            <a:fontRef idx="minor">
              <a:schemeClr val="tx1"/>
            </a:fontRef>
          </p:style>
        </p:cxnSp>
        <p:cxnSp>
          <p:nvCxnSpPr>
            <p:cNvPr id="36" name="Straight Arrow Connector 35"/>
            <p:cNvCxnSpPr/>
            <p:nvPr/>
          </p:nvCxnSpPr>
          <p:spPr>
            <a:xfrm flipV="1">
              <a:off x="3791422" y="2881255"/>
              <a:ext cx="486" cy="493943"/>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7" name="Straight Arrow Connector 36"/>
            <p:cNvCxnSpPr/>
            <p:nvPr/>
          </p:nvCxnSpPr>
          <p:spPr>
            <a:xfrm flipH="1">
              <a:off x="2818207" y="4000537"/>
              <a:ext cx="420428" cy="386863"/>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8" name="Straight Arrow Connector 37"/>
            <p:cNvCxnSpPr/>
            <p:nvPr/>
          </p:nvCxnSpPr>
          <p:spPr>
            <a:xfrm flipH="1" flipV="1">
              <a:off x="1374254" y="2551697"/>
              <a:ext cx="356753" cy="6362"/>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9" name="Straight Arrow Connector 38"/>
            <p:cNvCxnSpPr/>
            <p:nvPr/>
          </p:nvCxnSpPr>
          <p:spPr>
            <a:xfrm flipH="1" flipV="1">
              <a:off x="1304837" y="2197304"/>
              <a:ext cx="1930888" cy="3850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40" name="Straight Arrow Connector 39"/>
            <p:cNvCxnSpPr/>
            <p:nvPr/>
          </p:nvCxnSpPr>
          <p:spPr>
            <a:xfrm>
              <a:off x="1478700" y="5025841"/>
              <a:ext cx="361607" cy="5"/>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41" name="Straight Arrow Connector 40"/>
            <p:cNvCxnSpPr/>
            <p:nvPr/>
          </p:nvCxnSpPr>
          <p:spPr>
            <a:xfrm flipH="1" flipV="1">
              <a:off x="3801246" y="4132615"/>
              <a:ext cx="9897" cy="512032"/>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42" name="TextBox 41"/>
            <p:cNvSpPr txBox="1"/>
            <p:nvPr/>
          </p:nvSpPr>
          <p:spPr>
            <a:xfrm>
              <a:off x="1318174" y="735060"/>
              <a:ext cx="218521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NIH grant/paper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reporting systems</a:t>
              </a:r>
            </a:p>
          </p:txBody>
        </p:sp>
        <p:cxnSp>
          <p:nvCxnSpPr>
            <p:cNvPr id="49" name="Straight Arrow Connector 48"/>
            <p:cNvCxnSpPr/>
            <p:nvPr/>
          </p:nvCxnSpPr>
          <p:spPr>
            <a:xfrm flipH="1">
              <a:off x="2995852" y="2849747"/>
              <a:ext cx="538804" cy="404479"/>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grpSp>
      <p:sp>
        <p:nvSpPr>
          <p:cNvPr id="52" name="TextBox 51"/>
          <p:cNvSpPr txBox="1"/>
          <p:nvPr/>
        </p:nvSpPr>
        <p:spPr>
          <a:xfrm>
            <a:off x="6008369" y="1023402"/>
            <a:ext cx="1107997"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SciENcv</a:t>
            </a:r>
          </a:p>
        </p:txBody>
      </p:sp>
      <p:cxnSp>
        <p:nvCxnSpPr>
          <p:cNvPr id="53" name="Straight Arrow Connector 52">
            <a:extLst>
              <a:ext uri="{C183D7F6-B498-43B3-948B-1728B52AA6E4}">
                <adec:decorative xmlns:adec="http://schemas.microsoft.com/office/drawing/2017/decorative" xmlns="" val="1"/>
              </a:ext>
            </a:extLst>
          </p:cNvPr>
          <p:cNvCxnSpPr/>
          <p:nvPr/>
        </p:nvCxnSpPr>
        <p:spPr>
          <a:xfrm flipH="1" flipV="1">
            <a:off x="4677288" y="1972733"/>
            <a:ext cx="803472" cy="264824"/>
          </a:xfrm>
          <a:prstGeom prst="straightConnector1">
            <a:avLst/>
          </a:prstGeom>
          <a:ln w="44450">
            <a:solidFill>
              <a:schemeClr val="accent6"/>
            </a:solidFill>
            <a:headEnd type="triangle"/>
            <a:tailEnd type="triangle"/>
          </a:ln>
        </p:spPr>
        <p:style>
          <a:lnRef idx="2">
            <a:schemeClr val="dk1"/>
          </a:lnRef>
          <a:fillRef idx="0">
            <a:schemeClr val="dk1"/>
          </a:fillRef>
          <a:effectRef idx="1">
            <a:schemeClr val="dk1"/>
          </a:effectRef>
          <a:fontRef idx="minor">
            <a:schemeClr val="tx1"/>
          </a:fontRef>
        </p:style>
      </p:cxnSp>
      <p:grpSp>
        <p:nvGrpSpPr>
          <p:cNvPr id="54" name="Group 53" descr="SciENcv"/>
          <p:cNvGrpSpPr/>
          <p:nvPr/>
        </p:nvGrpSpPr>
        <p:grpSpPr>
          <a:xfrm>
            <a:off x="5499100" y="1816100"/>
            <a:ext cx="1137774" cy="698500"/>
            <a:chOff x="5157145" y="1600200"/>
            <a:chExt cx="1137774" cy="698500"/>
          </a:xfrm>
        </p:grpSpPr>
        <p:pic>
          <p:nvPicPr>
            <p:cNvPr id="55" name="Picture 54">
              <a:extLs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5157145" y="1600200"/>
              <a:ext cx="977900" cy="698500"/>
            </a:xfrm>
            <a:prstGeom prst="rect">
              <a:avLst/>
            </a:prstGeom>
          </p:spPr>
        </p:pic>
        <p:sp>
          <p:nvSpPr>
            <p:cNvPr id="56" name="TextBox 55"/>
            <p:cNvSpPr txBox="1"/>
            <p:nvPr/>
          </p:nvSpPr>
          <p:spPr>
            <a:xfrm>
              <a:off x="5186923" y="1835969"/>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79646"/>
                  </a:solidFill>
                  <a:effectLst/>
                  <a:uLnTx/>
                  <a:uFillTx/>
                  <a:latin typeface="Calibri"/>
                  <a:ea typeface="+mn-ea"/>
                  <a:cs typeface="+mn-cs"/>
                </a:rPr>
                <a:t>SciENcv</a:t>
              </a:r>
            </a:p>
          </p:txBody>
        </p:sp>
      </p:grpSp>
      <p:grpSp>
        <p:nvGrpSpPr>
          <p:cNvPr id="57" name="Group 56" descr="Report formats: NIH biosketch, NSF biosketch, CV format"/>
          <p:cNvGrpSpPr/>
          <p:nvPr/>
        </p:nvGrpSpPr>
        <p:grpSpPr>
          <a:xfrm>
            <a:off x="6998166" y="1600200"/>
            <a:ext cx="1873952" cy="2588935"/>
            <a:chOff x="232225" y="1565949"/>
            <a:chExt cx="1873952" cy="2588935"/>
          </a:xfrm>
        </p:grpSpPr>
        <p:grpSp>
          <p:nvGrpSpPr>
            <p:cNvPr id="58" name="Group 57"/>
            <p:cNvGrpSpPr/>
            <p:nvPr/>
          </p:nvGrpSpPr>
          <p:grpSpPr>
            <a:xfrm>
              <a:off x="276352" y="1938482"/>
              <a:ext cx="828949" cy="1038943"/>
              <a:chOff x="443754" y="1484016"/>
              <a:chExt cx="828949" cy="1038943"/>
            </a:xfrm>
          </p:grpSpPr>
          <p:grpSp>
            <p:nvGrpSpPr>
              <p:cNvPr id="78" name="Group 77"/>
              <p:cNvGrpSpPr/>
              <p:nvPr/>
            </p:nvGrpSpPr>
            <p:grpSpPr>
              <a:xfrm>
                <a:off x="550949" y="1484016"/>
                <a:ext cx="571500" cy="647700"/>
                <a:chOff x="1233254" y="1256705"/>
                <a:chExt cx="571500" cy="647700"/>
              </a:xfrm>
            </p:grpSpPr>
            <p:pic>
              <p:nvPicPr>
                <p:cNvPr id="80" name="Picture 79">
                  <a:extLst>
                    <a:ext uri="{C183D7F6-B498-43B3-948B-1728B52AA6E4}">
                      <adec:decorative xmlns:adec="http://schemas.microsoft.com/office/drawing/2017/decorative" xmlns="" val="1"/>
                    </a:ext>
                  </a:extLst>
                </p:cNvPr>
                <p:cNvPicPr>
                  <a:picLocks noChangeAspect="1"/>
                </p:cNvPicPr>
                <p:nvPr/>
              </p:nvPicPr>
              <p:blipFill>
                <a:blip r:embed="rId6"/>
                <a:stretch>
                  <a:fillRect/>
                </a:stretch>
              </p:blipFill>
              <p:spPr>
                <a:xfrm>
                  <a:off x="1233254" y="1256705"/>
                  <a:ext cx="571500" cy="647700"/>
                </a:xfrm>
                <a:prstGeom prst="rect">
                  <a:avLst/>
                </a:prstGeom>
              </p:spPr>
            </p:pic>
            <p:pic>
              <p:nvPicPr>
                <p:cNvPr id="81" name="Picture 4">
                  <a:extLst>
                    <a:ext uri="{C183D7F6-B498-43B3-948B-1728B52AA6E4}">
                      <adec:decorative xmlns:adec="http://schemas.microsoft.com/office/drawing/2017/decorative" xmlns="" val="1"/>
                    </a:ext>
                  </a:extLst>
                </p:cNvPr>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t="18850" b="18753"/>
                <a:stretch/>
              </p:blipFill>
              <p:spPr bwMode="auto">
                <a:xfrm>
                  <a:off x="1335818" y="1719825"/>
                  <a:ext cx="165716" cy="103400"/>
                </a:xfrm>
                <a:prstGeom prst="rect">
                  <a:avLst/>
                </a:prstGeom>
                <a:noFill/>
                <a:extLst>
                  <a:ext uri="{909E8E84-426E-40DD-AFC4-6F175D3DCCD1}">
                    <a14:hiddenFill xmlns:a14="http://schemas.microsoft.com/office/drawing/2010/main">
                      <a:solidFill>
                        <a:srgbClr val="FFFFFF"/>
                      </a:solidFill>
                    </a14:hiddenFill>
                  </a:ext>
                </a:extLst>
              </p:spPr>
            </p:pic>
          </p:grpSp>
          <p:sp>
            <p:nvSpPr>
              <p:cNvPr id="79" name="TextBox 78"/>
              <p:cNvSpPr txBox="1"/>
              <p:nvPr/>
            </p:nvSpPr>
            <p:spPr>
              <a:xfrm>
                <a:off x="443754" y="1984350"/>
                <a:ext cx="828949"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NIH</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100" b="0" i="0" u="none" strike="noStrike" kern="1200" cap="none" spc="0" normalizeH="0" baseline="0" noProof="0" dirty="0">
                    <a:ln>
                      <a:noFill/>
                    </a:ln>
                    <a:solidFill>
                      <a:prstClr val="black"/>
                    </a:solidFill>
                    <a:effectLst/>
                    <a:uLnTx/>
                    <a:uFillTx/>
                    <a:latin typeface="Calibri"/>
                    <a:ea typeface="+mn-ea"/>
                    <a:cs typeface="+mn-cs"/>
                  </a:rPr>
                  <a:t>biosketch</a:t>
                </a:r>
              </a:p>
            </p:txBody>
          </p:sp>
        </p:grpSp>
        <p:grpSp>
          <p:nvGrpSpPr>
            <p:cNvPr id="59" name="Group 58"/>
            <p:cNvGrpSpPr/>
            <p:nvPr/>
          </p:nvGrpSpPr>
          <p:grpSpPr>
            <a:xfrm>
              <a:off x="1232652" y="1925511"/>
              <a:ext cx="828949" cy="1221191"/>
              <a:chOff x="1507989" y="2370417"/>
              <a:chExt cx="828949" cy="1221191"/>
            </a:xfrm>
          </p:grpSpPr>
          <p:grpSp>
            <p:nvGrpSpPr>
              <p:cNvPr id="74" name="Group 73"/>
              <p:cNvGrpSpPr/>
              <p:nvPr/>
            </p:nvGrpSpPr>
            <p:grpSpPr>
              <a:xfrm>
                <a:off x="1611570" y="2370417"/>
                <a:ext cx="571500" cy="647700"/>
                <a:chOff x="1611570" y="2370417"/>
                <a:chExt cx="571500" cy="647700"/>
              </a:xfrm>
            </p:grpSpPr>
            <p:pic>
              <p:nvPicPr>
                <p:cNvPr id="76" name="Picture 75">
                  <a:extLst>
                    <a:ext uri="{C183D7F6-B498-43B3-948B-1728B52AA6E4}">
                      <adec:decorative xmlns:adec="http://schemas.microsoft.com/office/drawing/2017/decorative" xmlns="" val="1"/>
                    </a:ext>
                  </a:extLst>
                </p:cNvPr>
                <p:cNvPicPr>
                  <a:picLocks noChangeAspect="1"/>
                </p:cNvPicPr>
                <p:nvPr/>
              </p:nvPicPr>
              <p:blipFill>
                <a:blip r:embed="rId6"/>
                <a:stretch>
                  <a:fillRect/>
                </a:stretch>
              </p:blipFill>
              <p:spPr>
                <a:xfrm>
                  <a:off x="1611570" y="2370417"/>
                  <a:ext cx="571500" cy="647700"/>
                </a:xfrm>
                <a:prstGeom prst="rect">
                  <a:avLst/>
                </a:prstGeom>
              </p:spPr>
            </p:pic>
            <p:pic>
              <p:nvPicPr>
                <p:cNvPr id="77" name="Picture 6" descr="thumbnail of small NSF logo in color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73753" y="2752249"/>
                  <a:ext cx="223567" cy="227060"/>
                </a:xfrm>
                <a:prstGeom prst="rect">
                  <a:avLst/>
                </a:prstGeom>
                <a:noFill/>
                <a:extLst>
                  <a:ext uri="{909E8E84-426E-40DD-AFC4-6F175D3DCCD1}">
                    <a14:hiddenFill xmlns:a14="http://schemas.microsoft.com/office/drawing/2010/main">
                      <a:solidFill>
                        <a:srgbClr val="FFFFFF"/>
                      </a:solidFill>
                    </a14:hiddenFill>
                  </a:ext>
                </a:extLst>
              </p:spPr>
            </p:pic>
          </p:grpSp>
          <p:sp>
            <p:nvSpPr>
              <p:cNvPr id="75" name="TextBox 74"/>
              <p:cNvSpPr txBox="1"/>
              <p:nvPr/>
            </p:nvSpPr>
            <p:spPr>
              <a:xfrm>
                <a:off x="1507989" y="2991444"/>
                <a:ext cx="828949"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NSF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Biosketch (pilot)</a:t>
                </a:r>
              </a:p>
            </p:txBody>
          </p:sp>
        </p:grpSp>
        <p:grpSp>
          <p:nvGrpSpPr>
            <p:cNvPr id="61" name="Group 60"/>
            <p:cNvGrpSpPr/>
            <p:nvPr/>
          </p:nvGrpSpPr>
          <p:grpSpPr>
            <a:xfrm>
              <a:off x="276352" y="2967901"/>
              <a:ext cx="932778" cy="1085951"/>
              <a:chOff x="2067337" y="1412219"/>
              <a:chExt cx="932778" cy="1085951"/>
            </a:xfrm>
          </p:grpSpPr>
          <p:grpSp>
            <p:nvGrpSpPr>
              <p:cNvPr id="64" name="Group 63"/>
              <p:cNvGrpSpPr/>
              <p:nvPr/>
            </p:nvGrpSpPr>
            <p:grpSpPr>
              <a:xfrm>
                <a:off x="2067337" y="1468038"/>
                <a:ext cx="932778" cy="892178"/>
                <a:chOff x="2067337" y="1468038"/>
                <a:chExt cx="932778" cy="892178"/>
              </a:xfrm>
            </p:grpSpPr>
            <p:pic>
              <p:nvPicPr>
                <p:cNvPr id="66" name="Picture 65">
                  <a:extLst>
                    <a:ext uri="{C183D7F6-B498-43B3-948B-1728B52AA6E4}">
                      <adec:decorative xmlns:adec="http://schemas.microsoft.com/office/drawing/2017/decorative" xmlns="" val="1"/>
                    </a:ext>
                  </a:extLst>
                </p:cNvPr>
                <p:cNvPicPr>
                  <a:picLocks noChangeAspect="1"/>
                </p:cNvPicPr>
                <p:nvPr/>
              </p:nvPicPr>
              <p:blipFill>
                <a:blip r:embed="rId6"/>
                <a:stretch>
                  <a:fillRect/>
                </a:stretch>
              </p:blipFill>
              <p:spPr>
                <a:xfrm>
                  <a:off x="2212115" y="1468038"/>
                  <a:ext cx="571500" cy="647700"/>
                </a:xfrm>
                <a:prstGeom prst="rect">
                  <a:avLst/>
                </a:prstGeom>
              </p:spPr>
            </p:pic>
            <p:sp>
              <p:nvSpPr>
                <p:cNvPr id="67" name="TextBox 66"/>
                <p:cNvSpPr txBox="1"/>
                <p:nvPr/>
              </p:nvSpPr>
              <p:spPr>
                <a:xfrm>
                  <a:off x="2067337" y="2098606"/>
                  <a:ext cx="93277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CV format</a:t>
                  </a:r>
                </a:p>
              </p:txBody>
            </p:sp>
          </p:grpSp>
          <p:sp>
            <p:nvSpPr>
              <p:cNvPr id="65" name="Rectangle 64"/>
              <p:cNvSpPr/>
              <p:nvPr/>
            </p:nvSpPr>
            <p:spPr>
              <a:xfrm>
                <a:off x="2101386" y="1412219"/>
                <a:ext cx="828949" cy="1085951"/>
              </a:xfrm>
              <a:prstGeom prst="rect">
                <a:avLst/>
              </a:prstGeom>
              <a:noFill/>
              <a:ln>
                <a:solidFill>
                  <a:schemeClr val="tx1"/>
                </a:solidFill>
                <a:prstDash val="dashDot"/>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62" name="Rectangle 61"/>
            <p:cNvSpPr/>
            <p:nvPr/>
          </p:nvSpPr>
          <p:spPr>
            <a:xfrm>
              <a:off x="232225" y="1565949"/>
              <a:ext cx="1873952" cy="258893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3" name="TextBox 62"/>
            <p:cNvSpPr txBox="1"/>
            <p:nvPr/>
          </p:nvSpPr>
          <p:spPr>
            <a:xfrm>
              <a:off x="475010" y="1587264"/>
              <a:ext cx="132921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Report Formats</a:t>
              </a:r>
            </a:p>
          </p:txBody>
        </p:sp>
      </p:grpSp>
      <p:pic>
        <p:nvPicPr>
          <p:cNvPr id="83" name="Picture 10" descr="ORCID logo">
            <a:hlinkClick r:id="rId9"/>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604757" y="3770935"/>
            <a:ext cx="629700" cy="182973"/>
          </a:xfrm>
          <a:prstGeom prst="rect">
            <a:avLst/>
          </a:prstGeom>
          <a:solidFill>
            <a:srgbClr val="00B050"/>
          </a:solidFill>
        </p:spPr>
      </p:pic>
      <p:sp>
        <p:nvSpPr>
          <p:cNvPr id="85" name="TextBox 84"/>
          <p:cNvSpPr txBox="1"/>
          <p:nvPr/>
        </p:nvSpPr>
        <p:spPr>
          <a:xfrm>
            <a:off x="4288577" y="2877266"/>
            <a:ext cx="1330117" cy="830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Other Established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Inputs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a:ln>
                  <a:noFill/>
                </a:ln>
                <a:solidFill>
                  <a:prstClr val="black"/>
                </a:solidFill>
                <a:effectLst/>
                <a:uLnTx/>
                <a:uFillTx/>
                <a:latin typeface="Calibri"/>
                <a:ea typeface="+mn-ea"/>
                <a:cs typeface="+mn-cs"/>
              </a:rPr>
              <a:t>User supplied RIS</a:t>
            </a:r>
          </a:p>
        </p:txBody>
      </p:sp>
      <p:sp>
        <p:nvSpPr>
          <p:cNvPr id="86" name="Rectangle 85" descr="Other established inputs"/>
          <p:cNvSpPr/>
          <p:nvPr/>
        </p:nvSpPr>
        <p:spPr>
          <a:xfrm>
            <a:off x="4265284" y="2819400"/>
            <a:ext cx="1335007" cy="1692179"/>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99" name="Straight Arrow Connector 98">
            <a:extLst>
              <a:ext uri="{C183D7F6-B498-43B3-948B-1728B52AA6E4}">
                <adec:decorative xmlns:adec="http://schemas.microsoft.com/office/drawing/2017/decorative" xmlns="" val="1"/>
              </a:ext>
            </a:extLst>
          </p:cNvPr>
          <p:cNvCxnSpPr/>
          <p:nvPr/>
        </p:nvCxnSpPr>
        <p:spPr>
          <a:xfrm flipH="1">
            <a:off x="5138586" y="2487553"/>
            <a:ext cx="304207" cy="241536"/>
          </a:xfrm>
          <a:prstGeom prst="straightConnector1">
            <a:avLst/>
          </a:prstGeom>
          <a:ln>
            <a:headEnd type="triangle"/>
            <a:tailEnd type="none"/>
          </a:ln>
        </p:spPr>
        <p:style>
          <a:lnRef idx="2">
            <a:schemeClr val="accent4"/>
          </a:lnRef>
          <a:fillRef idx="0">
            <a:schemeClr val="accent4"/>
          </a:fillRef>
          <a:effectRef idx="1">
            <a:schemeClr val="accent4"/>
          </a:effectRef>
          <a:fontRef idx="minor">
            <a:schemeClr val="tx1"/>
          </a:fontRef>
        </p:style>
      </p:cxnSp>
      <p:sp>
        <p:nvSpPr>
          <p:cNvPr id="109" name="TextBox 108"/>
          <p:cNvSpPr txBox="1"/>
          <p:nvPr/>
        </p:nvSpPr>
        <p:spPr>
          <a:xfrm>
            <a:off x="6409642" y="4546272"/>
            <a:ext cx="1515158" cy="830997"/>
          </a:xfrm>
          <a:prstGeom prst="rect">
            <a:avLst/>
          </a:prstGeom>
          <a:solidFill>
            <a:schemeClr val="bg1"/>
          </a:solidFill>
          <a:ln>
            <a:solidFill>
              <a:schemeClr val="accent4"/>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Federal API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RePORT?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Star Metrics?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COI/Reviewer tool?</a:t>
            </a:r>
          </a:p>
        </p:txBody>
      </p:sp>
      <p:cxnSp>
        <p:nvCxnSpPr>
          <p:cNvPr id="114" name="Straight Arrow Connector 113">
            <a:extLst>
              <a:ext uri="{C183D7F6-B498-43B3-948B-1728B52AA6E4}">
                <adec:decorative xmlns:adec="http://schemas.microsoft.com/office/drawing/2017/decorative" xmlns="" val="1"/>
              </a:ext>
            </a:extLst>
          </p:cNvPr>
          <p:cNvCxnSpPr/>
          <p:nvPr/>
        </p:nvCxnSpPr>
        <p:spPr>
          <a:xfrm>
            <a:off x="6553200" y="2165350"/>
            <a:ext cx="426626"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6" name="Straight Arrow Connector 115">
            <a:extLst>
              <a:ext uri="{C183D7F6-B498-43B3-948B-1728B52AA6E4}">
                <adec:decorative xmlns:adec="http://schemas.microsoft.com/office/drawing/2017/decorative" xmlns="" val="1"/>
              </a:ext>
            </a:extLst>
          </p:cNvPr>
          <p:cNvCxnSpPr/>
          <p:nvPr/>
        </p:nvCxnSpPr>
        <p:spPr>
          <a:xfrm>
            <a:off x="6270751" y="2559544"/>
            <a:ext cx="528636" cy="1952036"/>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182477" y="77301"/>
            <a:ext cx="8990728" cy="677108"/>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SciENcv = Science Experts Network Curriculum Vitae</a:t>
            </a:r>
          </a:p>
          <a:p>
            <a:pPr marL="0" marR="0" lvl="1" indent="0" algn="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black"/>
                </a:solidFill>
                <a:effectLst/>
                <a:uLnTx/>
                <a:uFillTx/>
                <a:latin typeface="Calibri"/>
                <a:ea typeface="+mn-ea"/>
                <a:cs typeface="+mn-cs"/>
              </a:rPr>
              <a:t>Leveraging existing data to support applications, reporting and collaboration</a:t>
            </a:r>
          </a:p>
        </p:txBody>
      </p:sp>
      <p:sp>
        <p:nvSpPr>
          <p:cNvPr id="100" name="TextBox 99"/>
          <p:cNvSpPr txBox="1"/>
          <p:nvPr/>
        </p:nvSpPr>
        <p:spPr>
          <a:xfrm>
            <a:off x="3651527" y="1434354"/>
            <a:ext cx="101968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79646"/>
                </a:solidFill>
                <a:effectLst/>
                <a:uLnTx/>
                <a:uFillTx/>
                <a:latin typeface="Calibri"/>
                <a:ea typeface="+mn-ea"/>
                <a:cs typeface="+mn-cs"/>
              </a:rPr>
              <a:t>My NCBI</a:t>
            </a:r>
            <a:endParaRPr kumimoji="0" lang="en-US" sz="1600" b="1" i="0" u="none" strike="noStrike" kern="1200" cap="none" spc="0" normalizeH="0" baseline="0" noProof="0" dirty="0">
              <a:ln>
                <a:noFill/>
              </a:ln>
              <a:solidFill>
                <a:srgbClr val="F79646"/>
              </a:solidFill>
              <a:effectLst/>
              <a:uLnTx/>
              <a:uFillTx/>
              <a:latin typeface="Calibri"/>
              <a:ea typeface="+mn-ea"/>
              <a:cs typeface="+mn-cs"/>
            </a:endParaRPr>
          </a:p>
        </p:txBody>
      </p:sp>
      <p:grpSp>
        <p:nvGrpSpPr>
          <p:cNvPr id="103" name="Group 102" descr="My bibliography&#10;"/>
          <p:cNvGrpSpPr/>
          <p:nvPr/>
        </p:nvGrpSpPr>
        <p:grpSpPr>
          <a:xfrm>
            <a:off x="2873849" y="2513010"/>
            <a:ext cx="1047082" cy="698500"/>
            <a:chOff x="5006326" y="1600200"/>
            <a:chExt cx="1047082" cy="698500"/>
          </a:xfrm>
        </p:grpSpPr>
        <p:pic>
          <p:nvPicPr>
            <p:cNvPr id="105" name="Picture 104">
              <a:extLs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5029200" y="1600200"/>
              <a:ext cx="977900" cy="698500"/>
            </a:xfrm>
            <a:prstGeom prst="rect">
              <a:avLst/>
            </a:prstGeom>
          </p:spPr>
        </p:pic>
        <p:sp>
          <p:nvSpPr>
            <p:cNvPr id="106" name="TextBox 105"/>
            <p:cNvSpPr txBox="1"/>
            <p:nvPr/>
          </p:nvSpPr>
          <p:spPr>
            <a:xfrm>
              <a:off x="5006326" y="1808726"/>
              <a:ext cx="1047082" cy="43088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79646"/>
                  </a:solidFill>
                  <a:effectLst/>
                  <a:uLnTx/>
                  <a:uFillTx/>
                  <a:latin typeface="Calibri"/>
                  <a:ea typeface="+mn-ea"/>
                  <a:cs typeface="+mn-cs"/>
                </a:rPr>
                <a:t>My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79646"/>
                  </a:solidFill>
                  <a:effectLst/>
                  <a:uLnTx/>
                  <a:uFillTx/>
                  <a:latin typeface="Calibri"/>
                  <a:ea typeface="+mn-ea"/>
                  <a:cs typeface="+mn-cs"/>
                </a:rPr>
                <a:t>Bibliography</a:t>
              </a:r>
              <a:endParaRPr kumimoji="0" lang="en-US" sz="1200" b="1" i="0" u="none" strike="noStrike" kern="1200" cap="none" spc="0" normalizeH="0" baseline="0" noProof="0" dirty="0">
                <a:ln>
                  <a:noFill/>
                </a:ln>
                <a:solidFill>
                  <a:srgbClr val="F79646"/>
                </a:solidFill>
                <a:effectLst/>
                <a:uLnTx/>
                <a:uFillTx/>
                <a:latin typeface="Calibri"/>
                <a:ea typeface="+mn-ea"/>
                <a:cs typeface="+mn-cs"/>
              </a:endParaRPr>
            </a:p>
          </p:txBody>
        </p:sp>
      </p:grpSp>
      <p:cxnSp>
        <p:nvCxnSpPr>
          <p:cNvPr id="112" name="Straight Arrow Connector 111">
            <a:extLst>
              <a:ext uri="{C183D7F6-B498-43B3-948B-1728B52AA6E4}">
                <adec:decorative xmlns:adec="http://schemas.microsoft.com/office/drawing/2017/decorative" xmlns="" val="1"/>
              </a:ext>
            </a:extLst>
          </p:cNvPr>
          <p:cNvCxnSpPr/>
          <p:nvPr/>
        </p:nvCxnSpPr>
        <p:spPr>
          <a:xfrm flipV="1">
            <a:off x="3535399" y="2215551"/>
            <a:ext cx="277111" cy="313862"/>
          </a:xfrm>
          <a:prstGeom prst="straightConnector1">
            <a:avLst/>
          </a:prstGeom>
          <a:ln w="44450">
            <a:solidFill>
              <a:schemeClr val="accent6"/>
            </a:solidFill>
            <a:headEnd type="triangle"/>
            <a:tailEnd type="triangle"/>
          </a:ln>
        </p:spPr>
        <p:style>
          <a:lnRef idx="2">
            <a:schemeClr val="dk1"/>
          </a:lnRef>
          <a:fillRef idx="0">
            <a:schemeClr val="dk1"/>
          </a:fillRef>
          <a:effectRef idx="1">
            <a:schemeClr val="dk1"/>
          </a:effectRef>
          <a:fontRef idx="minor">
            <a:schemeClr val="tx1"/>
          </a:fontRef>
        </p:style>
      </p:cxnSp>
      <p:sp>
        <p:nvSpPr>
          <p:cNvPr id="125" name="Rectangle 124">
            <a:extLst>
              <a:ext uri="{C183D7F6-B498-43B3-948B-1728B52AA6E4}">
                <adec:decorative xmlns:adec="http://schemas.microsoft.com/office/drawing/2017/decorative" xmlns="" val="1"/>
              </a:ext>
            </a:extLst>
          </p:cNvPr>
          <p:cNvSpPr/>
          <p:nvPr/>
        </p:nvSpPr>
        <p:spPr>
          <a:xfrm>
            <a:off x="88800" y="990600"/>
            <a:ext cx="4076689" cy="5421761"/>
          </a:xfrm>
          <a:prstGeom prst="rect">
            <a:avLst/>
          </a:prstGeom>
          <a:solidFill>
            <a:srgbClr val="0070C0">
              <a:alpha val="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 name="Picture 2" descr="Research.gov"/>
          <p:cNvPicPr>
            <a:picLocks noChangeAspect="1"/>
          </p:cNvPicPr>
          <p:nvPr/>
        </p:nvPicPr>
        <p:blipFill>
          <a:blip r:embed="rId11"/>
          <a:stretch>
            <a:fillRect/>
          </a:stretch>
        </p:blipFill>
        <p:spPr>
          <a:xfrm>
            <a:off x="4300371" y="4044386"/>
            <a:ext cx="1271209" cy="380601"/>
          </a:xfrm>
          <a:prstGeom prst="rect">
            <a:avLst/>
          </a:prstGeom>
        </p:spPr>
      </p:pic>
      <p:sp>
        <p:nvSpPr>
          <p:cNvPr id="43" name="Slide Number Placeholder 42"/>
          <p:cNvSpPr>
            <a:spLocks noGrp="1"/>
          </p:cNvSpPr>
          <p:nvPr>
            <p:ph type="sldNum" sz="quarter" idx="12"/>
          </p:nvPr>
        </p:nvSpPr>
        <p:spPr/>
        <p:txBody>
          <a:bodyPr/>
          <a:lstStyle/>
          <a:p>
            <a:pPr lvl="0"/>
            <a:fld id="{BA9B540C-44DA-4F69-89C9-7C84606640D3}" type="slidenum">
              <a:rPr lang="en-US" noProof="0" smtClean="0"/>
              <a:pPr lvl="0"/>
              <a:t>17</a:t>
            </a:fld>
            <a:endParaRPr lang="en-US" noProof="0"/>
          </a:p>
        </p:txBody>
      </p:sp>
    </p:spTree>
    <p:extLst>
      <p:ext uri="{BB962C8B-B14F-4D97-AF65-F5344CB8AC3E}">
        <p14:creationId xmlns:p14="http://schemas.microsoft.com/office/powerpoint/2010/main" val="2173291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lstStyle/>
          <a:p>
            <a:r>
              <a:rPr lang="en-US" dirty="0">
                <a:solidFill>
                  <a:srgbClr val="4F81BD"/>
                </a:solidFill>
              </a:rPr>
              <a:t>Getting Started with </a:t>
            </a:r>
            <a:r>
              <a:rPr lang="en-US" dirty="0" err="1">
                <a:solidFill>
                  <a:srgbClr val="4F81BD"/>
                </a:solidFill>
              </a:rPr>
              <a:t>SciENcv</a:t>
            </a:r>
            <a:endParaRPr lang="en-US" dirty="0">
              <a:solidFill>
                <a:srgbClr val="4F81BD"/>
              </a:solidFill>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9B540C-44DA-4F69-89C9-7C84606640D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56941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47148" y="3074075"/>
            <a:ext cx="7846670" cy="70985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1800"/>
              </a:spcAft>
              <a:buClrTx/>
              <a:buSzTx/>
              <a:buFont typeface="Arial"/>
              <a:buNone/>
              <a:tabLst/>
              <a:defRPr/>
            </a:pPr>
            <a:r>
              <a:rPr kumimoji="0" lang="en-US" sz="2800" b="0" i="0" u="none" strike="noStrike" kern="1200" cap="none" spc="0" normalizeH="0" baseline="0" noProof="0" dirty="0" err="1">
                <a:ln>
                  <a:noFill/>
                </a:ln>
                <a:solidFill>
                  <a:srgbClr val="000000"/>
                </a:solidFill>
                <a:effectLst/>
                <a:uLnTx/>
                <a:uFillTx/>
                <a:latin typeface="Calibri"/>
                <a:ea typeface="+mn-ea"/>
                <a:cs typeface="+mn-cs"/>
              </a:rPr>
              <a:t>SciENcv</a:t>
            </a:r>
            <a:r>
              <a:rPr kumimoji="0" lang="en-US" sz="2800" b="0" i="0" u="none" strike="noStrike" kern="1200" cap="none" spc="0" normalizeH="0" baseline="0" noProof="0" dirty="0">
                <a:ln>
                  <a:noFill/>
                </a:ln>
                <a:solidFill>
                  <a:srgbClr val="000000"/>
                </a:solidFill>
                <a:effectLst/>
                <a:uLnTx/>
                <a:uFillTx/>
                <a:latin typeface="Calibri"/>
                <a:ea typeface="+mn-ea"/>
                <a:cs typeface="+mn-cs"/>
              </a:rPr>
              <a:t> homepage: </a:t>
            </a:r>
            <a:r>
              <a:rPr kumimoji="0" lang="en-US" sz="2400" b="0" i="0" u="none" strike="noStrike" kern="1200" cap="none" spc="0" normalizeH="0" baseline="0" noProof="0" dirty="0">
                <a:ln>
                  <a:noFill/>
                </a:ln>
                <a:solidFill>
                  <a:srgbClr val="000000"/>
                </a:solidFill>
                <a:effectLst/>
                <a:uLnTx/>
                <a:uFillTx/>
                <a:latin typeface="Calibri"/>
                <a:ea typeface="+mn-ea"/>
                <a:cs typeface="+mn-cs"/>
                <a:hlinkClick r:id="rId3"/>
              </a:rPr>
              <a:t>http://www.ncbi.nlm.nih.gov/sciencv</a:t>
            </a: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 name="Title 1"/>
          <p:cNvSpPr>
            <a:spLocks noGrp="1"/>
          </p:cNvSpPr>
          <p:nvPr>
            <p:ph type="title"/>
          </p:nvPr>
        </p:nvSpPr>
        <p:spPr/>
        <p:txBody>
          <a:bodyPr>
            <a:normAutofit fontScale="90000"/>
          </a:bodyPr>
          <a:lstStyle/>
          <a:p>
            <a:r>
              <a:rPr lang="en-US" kern="0" dirty="0">
                <a:solidFill>
                  <a:srgbClr val="4F81BD"/>
                </a:solidFill>
                <a:latin typeface="Arial"/>
              </a:rPr>
              <a:t>Where to start?</a:t>
            </a:r>
            <a:br>
              <a:rPr lang="en-US" kern="0" dirty="0">
                <a:solidFill>
                  <a:srgbClr val="4F81BD"/>
                </a:solidFill>
                <a:latin typeface="Arial"/>
              </a:rPr>
            </a:br>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9B540C-44DA-4F69-89C9-7C84606640D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descr="screenshot of google search for sciencv"/>
          <p:cNvPicPr>
            <a:picLocks noChangeAspect="1"/>
          </p:cNvPicPr>
          <p:nvPr/>
        </p:nvPicPr>
        <p:blipFill>
          <a:blip r:embed="rId4"/>
          <a:stretch>
            <a:fillRect/>
          </a:stretch>
        </p:blipFill>
        <p:spPr>
          <a:xfrm>
            <a:off x="704236" y="891584"/>
            <a:ext cx="7735529" cy="53029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2733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Plan</a:t>
            </a:r>
          </a:p>
        </p:txBody>
      </p:sp>
      <p:sp>
        <p:nvSpPr>
          <p:cNvPr id="3" name="Content Placeholder 2"/>
          <p:cNvSpPr>
            <a:spLocks noGrp="1"/>
          </p:cNvSpPr>
          <p:nvPr>
            <p:ph idx="1"/>
          </p:nvPr>
        </p:nvSpPr>
        <p:spPr>
          <a:xfrm>
            <a:off x="457200" y="2599403"/>
            <a:ext cx="8229600" cy="1659194"/>
          </a:xfrm>
        </p:spPr>
        <p:txBody>
          <a:bodyPr/>
          <a:lstStyle/>
          <a:p>
            <a:r>
              <a:rPr lang="en-US" dirty="0"/>
              <a:t>Review the NIH biosketch</a:t>
            </a:r>
          </a:p>
          <a:p>
            <a:r>
              <a:rPr lang="en-US" dirty="0"/>
              <a:t>Discuss SciENcv, an online tool to simplify biosketch creation for multiple agencies</a:t>
            </a:r>
          </a:p>
        </p:txBody>
      </p:sp>
    </p:spTree>
    <p:extLst>
      <p:ext uri="{BB962C8B-B14F-4D97-AF65-F5344CB8AC3E}">
        <p14:creationId xmlns:p14="http://schemas.microsoft.com/office/powerpoint/2010/main" val="538558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V-login.png "/>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2000" y="1377758"/>
            <a:ext cx="3419755" cy="4672060"/>
          </a:xfrm>
          <a:prstGeom prst="rect">
            <a:avLst/>
          </a:prstGeom>
        </p:spPr>
      </p:pic>
      <p:pic>
        <p:nvPicPr>
          <p:cNvPr id="8" name="Picture 7" descr="screenshot of secure log in&#10;"/>
          <p:cNvPicPr>
            <a:picLocks noChangeAspect="1"/>
          </p:cNvPicPr>
          <p:nvPr/>
        </p:nvPicPr>
        <p:blipFill>
          <a:blip r:embed="rId4"/>
          <a:stretch>
            <a:fillRect/>
          </a:stretch>
        </p:blipFill>
        <p:spPr>
          <a:xfrm>
            <a:off x="4844857" y="1857873"/>
            <a:ext cx="3791142" cy="3203653"/>
          </a:xfrm>
          <a:prstGeom prst="rect">
            <a:avLst/>
          </a:prstGeom>
          <a:effectLst>
            <a:outerShdw blurRad="50800" dist="38100" dir="2700000" algn="tl" rotWithShape="0">
              <a:srgbClr val="000000">
                <a:alpha val="43000"/>
              </a:srgbClr>
            </a:outerShdw>
          </a:effectLst>
        </p:spPr>
      </p:pic>
      <p:sp>
        <p:nvSpPr>
          <p:cNvPr id="9" name="Bent-Up Arrow 8">
            <a:extLst>
              <a:ext uri="{C183D7F6-B498-43B3-948B-1728B52AA6E4}">
                <adec:decorative xmlns:adec="http://schemas.microsoft.com/office/drawing/2017/decorative" xmlns="" val="1"/>
              </a:ext>
            </a:extLst>
          </p:cNvPr>
          <p:cNvSpPr/>
          <p:nvPr/>
        </p:nvSpPr>
        <p:spPr>
          <a:xfrm rot="5400000">
            <a:off x="3561580" y="2176129"/>
            <a:ext cx="700424" cy="2351809"/>
          </a:xfrm>
          <a:prstGeom prst="bentUpArrow">
            <a:avLst>
              <a:gd name="adj1" fmla="val 25000"/>
              <a:gd name="adj2" fmla="val 25000"/>
              <a:gd name="adj3" fmla="val 50000"/>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normAutofit fontScale="90000"/>
          </a:bodyPr>
          <a:lstStyle/>
          <a:p>
            <a:r>
              <a:rPr lang="en-US" kern="0" dirty="0">
                <a:solidFill>
                  <a:srgbClr val="4F81BD"/>
                </a:solidFill>
                <a:latin typeface="Arial"/>
              </a:rPr>
              <a:t>Linking an eRA Commons account</a:t>
            </a:r>
            <a:br>
              <a:rPr lang="en-US" kern="0" dirty="0">
                <a:solidFill>
                  <a:srgbClr val="4F81BD"/>
                </a:solidFill>
                <a:latin typeface="Arial"/>
              </a:rPr>
            </a:b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9B540C-44DA-4F69-89C9-7C84606640D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1151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Sign into NCBI screenshot"/>
          <p:cNvPicPr>
            <a:picLocks noChangeAspect="1"/>
          </p:cNvPicPr>
          <p:nvPr/>
        </p:nvPicPr>
        <p:blipFill>
          <a:blip r:embed="rId3"/>
          <a:stretch>
            <a:fillRect/>
          </a:stretch>
        </p:blipFill>
        <p:spPr>
          <a:xfrm>
            <a:off x="4959037" y="1237716"/>
            <a:ext cx="3583811" cy="4577150"/>
          </a:xfrm>
          <a:prstGeom prst="rect">
            <a:avLst/>
          </a:prstGeom>
          <a:effectLst>
            <a:outerShdw blurRad="139700" dist="50800" dir="2700000" algn="tl" rotWithShape="0">
              <a:srgbClr val="000000">
                <a:alpha val="20000"/>
              </a:srgbClr>
            </a:outerShdw>
          </a:effectLst>
        </p:spPr>
      </p:pic>
      <p:pic>
        <p:nvPicPr>
          <p:cNvPr id="6" name="Picture 5" title="Sign in to NCBI screenshot"/>
          <p:cNvPicPr>
            <a:picLocks noChangeAspect="1"/>
          </p:cNvPicPr>
          <p:nvPr/>
        </p:nvPicPr>
        <p:blipFill>
          <a:blip r:embed="rId4"/>
          <a:stretch>
            <a:fillRect/>
          </a:stretch>
        </p:blipFill>
        <p:spPr>
          <a:xfrm>
            <a:off x="731629" y="1342883"/>
            <a:ext cx="3407931" cy="3652052"/>
          </a:xfrm>
          <a:prstGeom prst="rect">
            <a:avLst/>
          </a:prstGeom>
          <a:effectLst>
            <a:outerShdw blurRad="139700" dist="50800" dir="2700000" algn="tl" rotWithShape="0">
              <a:srgbClr val="000000">
                <a:alpha val="20000"/>
              </a:srgbClr>
            </a:outerShdw>
          </a:effectLst>
        </p:spPr>
      </p:pic>
      <p:sp>
        <p:nvSpPr>
          <p:cNvPr id="3" name="Title 2"/>
          <p:cNvSpPr>
            <a:spLocks noGrp="1"/>
          </p:cNvSpPr>
          <p:nvPr>
            <p:ph type="title"/>
          </p:nvPr>
        </p:nvSpPr>
        <p:spPr/>
        <p:txBody>
          <a:bodyPr>
            <a:normAutofit fontScale="90000"/>
          </a:bodyPr>
          <a:lstStyle/>
          <a:p>
            <a:r>
              <a:rPr lang="en-US" kern="0" dirty="0">
                <a:solidFill>
                  <a:srgbClr val="4F81BD"/>
                </a:solidFill>
                <a:latin typeface="Arial"/>
              </a:rPr>
              <a:t>Other sign in options</a:t>
            </a:r>
            <a:br>
              <a:rPr lang="en-US" kern="0" dirty="0">
                <a:solidFill>
                  <a:srgbClr val="4F81BD"/>
                </a:solidFill>
                <a:latin typeface="Arial"/>
              </a:rPr>
            </a:b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9B540C-44DA-4F69-89C9-7C84606640D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53574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y NCBI Settings screenshot&#10;" title="linked accounts"/>
          <p:cNvPicPr>
            <a:picLocks noChangeAspect="1"/>
          </p:cNvPicPr>
          <p:nvPr/>
        </p:nvPicPr>
        <p:blipFill>
          <a:blip r:embed="rId3"/>
          <a:stretch>
            <a:fillRect/>
          </a:stretch>
        </p:blipFill>
        <p:spPr>
          <a:xfrm>
            <a:off x="2350412" y="1027383"/>
            <a:ext cx="4426998" cy="4999402"/>
          </a:xfrm>
          <a:prstGeom prst="rect">
            <a:avLst/>
          </a:prstGeom>
          <a:effectLst>
            <a:outerShdw blurRad="127000" dist="38100" dir="2700000" algn="tl" rotWithShape="0">
              <a:srgbClr val="000000">
                <a:alpha val="30000"/>
              </a:srgbClr>
            </a:outerShdw>
          </a:effectLst>
        </p:spPr>
      </p:pic>
      <p:sp>
        <p:nvSpPr>
          <p:cNvPr id="4" name="Oval 3">
            <a:extLst>
              <a:ext uri="{C183D7F6-B498-43B3-948B-1728B52AA6E4}">
                <adec:decorative xmlns:adec="http://schemas.microsoft.com/office/drawing/2017/decorative" xmlns="" val="1"/>
              </a:ext>
            </a:extLst>
          </p:cNvPr>
          <p:cNvSpPr/>
          <p:nvPr/>
        </p:nvSpPr>
        <p:spPr>
          <a:xfrm>
            <a:off x="5884342" y="966166"/>
            <a:ext cx="686244" cy="264431"/>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7" name="Straight Arrow Connector 6">
            <a:extLst>
              <a:ext uri="{C183D7F6-B498-43B3-948B-1728B52AA6E4}">
                <adec:decorative xmlns:adec="http://schemas.microsoft.com/office/drawing/2017/decorative" xmlns="" val="1"/>
              </a:ext>
            </a:extLst>
          </p:cNvPr>
          <p:cNvCxnSpPr>
            <a:stCxn id="4" idx="3"/>
          </p:cNvCxnSpPr>
          <p:nvPr/>
        </p:nvCxnSpPr>
        <p:spPr>
          <a:xfrm flipH="1">
            <a:off x="3912378" y="1191872"/>
            <a:ext cx="2072462" cy="2697122"/>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Title 9"/>
          <p:cNvSpPr>
            <a:spLocks noGrp="1"/>
          </p:cNvSpPr>
          <p:nvPr>
            <p:ph type="title"/>
          </p:nvPr>
        </p:nvSpPr>
        <p:spPr>
          <a:xfrm>
            <a:off x="457200" y="-81816"/>
            <a:ext cx="8229600" cy="1143000"/>
          </a:xfrm>
        </p:spPr>
        <p:txBody>
          <a:bodyPr>
            <a:normAutofit/>
          </a:bodyPr>
          <a:lstStyle/>
          <a:p>
            <a:pPr eaLnBrk="0" hangingPunct="0">
              <a:defRPr/>
            </a:pPr>
            <a:r>
              <a:rPr lang="en-US" sz="4000" kern="0" dirty="0">
                <a:solidFill>
                  <a:srgbClr val="4F81BD"/>
                </a:solidFill>
                <a:latin typeface="Arial"/>
              </a:rPr>
              <a:t>Linked accounts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9B540C-44DA-4F69-89C9-7C84606640D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72593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My NCBI main page"/>
          <p:cNvPicPr>
            <a:picLocks noChangeAspect="1"/>
          </p:cNvPicPr>
          <p:nvPr/>
        </p:nvPicPr>
        <p:blipFill>
          <a:blip r:embed="rId3"/>
          <a:stretch>
            <a:fillRect/>
          </a:stretch>
        </p:blipFill>
        <p:spPr>
          <a:xfrm>
            <a:off x="899400" y="1237942"/>
            <a:ext cx="7346682" cy="4834180"/>
          </a:xfrm>
          <a:prstGeom prst="rect">
            <a:avLst/>
          </a:prstGeom>
          <a:effectLst>
            <a:outerShdw blurRad="152400" dist="38100" dir="2700000" algn="tl" rotWithShape="0">
              <a:srgbClr val="000000">
                <a:alpha val="19000"/>
              </a:srgbClr>
            </a:outerShdw>
          </a:effectLst>
        </p:spPr>
      </p:pic>
      <p:sp>
        <p:nvSpPr>
          <p:cNvPr id="3" name="Title 2"/>
          <p:cNvSpPr>
            <a:spLocks noGrp="1"/>
          </p:cNvSpPr>
          <p:nvPr>
            <p:ph type="title"/>
          </p:nvPr>
        </p:nvSpPr>
        <p:spPr/>
        <p:txBody>
          <a:bodyPr>
            <a:normAutofit fontScale="90000"/>
          </a:bodyPr>
          <a:lstStyle/>
          <a:p>
            <a:r>
              <a:rPr lang="en-US" kern="0" dirty="0">
                <a:solidFill>
                  <a:srgbClr val="4F81BD"/>
                </a:solidFill>
                <a:latin typeface="Arial"/>
              </a:rPr>
              <a:t>My NCBI main page</a:t>
            </a:r>
            <a:br>
              <a:rPr lang="en-US" kern="0" dirty="0">
                <a:solidFill>
                  <a:srgbClr val="4F81BD"/>
                </a:solidFill>
                <a:latin typeface="Arial"/>
              </a:rPr>
            </a:b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9B540C-44DA-4F69-89C9-7C84606640D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41068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57200" y="161660"/>
            <a:ext cx="8229600" cy="1143000"/>
          </a:xfrm>
        </p:spPr>
        <p:txBody>
          <a:bodyPr>
            <a:normAutofit/>
          </a:bodyPr>
          <a:lstStyle/>
          <a:p>
            <a:r>
              <a:rPr lang="en-US" sz="4000" dirty="0" err="1">
                <a:solidFill>
                  <a:srgbClr val="4F81BD"/>
                </a:solidFill>
              </a:rPr>
              <a:t>SciENcv</a:t>
            </a:r>
            <a:r>
              <a:rPr lang="en-US" sz="4000" dirty="0">
                <a:solidFill>
                  <a:srgbClr val="4F81BD"/>
                </a:solidFill>
              </a:rPr>
              <a:t> main page</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9B540C-44DA-4F69-89C9-7C84606640D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Picture 5" descr="Screenshot of sciencv main page"/>
          <p:cNvPicPr>
            <a:picLocks noChangeAspect="1"/>
          </p:cNvPicPr>
          <p:nvPr/>
        </p:nvPicPr>
        <p:blipFill>
          <a:blip r:embed="rId3"/>
          <a:stretch>
            <a:fillRect/>
          </a:stretch>
        </p:blipFill>
        <p:spPr>
          <a:xfrm>
            <a:off x="428625" y="1758698"/>
            <a:ext cx="8286750" cy="37260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65734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57200" y="309644"/>
            <a:ext cx="8229600" cy="1143000"/>
          </a:xfrm>
        </p:spPr>
        <p:txBody>
          <a:bodyPr>
            <a:normAutofit/>
          </a:bodyPr>
          <a:lstStyle/>
          <a:p>
            <a:r>
              <a:rPr lang="en-US" sz="4000" dirty="0">
                <a:solidFill>
                  <a:srgbClr val="4F81BD"/>
                </a:solidFill>
              </a:rPr>
              <a:t>Creating a new </a:t>
            </a:r>
            <a:r>
              <a:rPr lang="en-US" sz="4000" dirty="0" err="1">
                <a:solidFill>
                  <a:srgbClr val="4F81BD"/>
                </a:solidFill>
              </a:rPr>
              <a:t>SciENcv</a:t>
            </a:r>
            <a:r>
              <a:rPr lang="en-US" sz="4000" dirty="0">
                <a:solidFill>
                  <a:srgbClr val="4F81BD"/>
                </a:solidFill>
              </a:rPr>
              <a:t> profile</a:t>
            </a:r>
          </a:p>
        </p:txBody>
      </p:sp>
      <p:grpSp>
        <p:nvGrpSpPr>
          <p:cNvPr id="2" name="Group 1" title="creating a new SciENcv profile chart"/>
          <p:cNvGrpSpPr/>
          <p:nvPr/>
        </p:nvGrpSpPr>
        <p:grpSpPr>
          <a:xfrm>
            <a:off x="546009" y="2357326"/>
            <a:ext cx="8140791" cy="2540975"/>
            <a:chOff x="546009" y="2357326"/>
            <a:chExt cx="8140791" cy="2540975"/>
          </a:xfrm>
        </p:grpSpPr>
        <p:pic>
          <p:nvPicPr>
            <p:cNvPr id="3" name="Picture 2">
              <a:extLs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702836" y="2432505"/>
              <a:ext cx="1304248" cy="1304248"/>
            </a:xfrm>
            <a:prstGeom prst="rect">
              <a:avLst/>
            </a:prstGeom>
          </p:spPr>
        </p:pic>
        <p:pic>
          <p:nvPicPr>
            <p:cNvPr id="4" name="Picture 3">
              <a:extLs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2818749" y="2357326"/>
              <a:ext cx="2618015" cy="1494649"/>
            </a:xfrm>
            <a:prstGeom prst="rect">
              <a:avLst/>
            </a:prstGeom>
          </p:spPr>
        </p:pic>
        <p:pic>
          <p:nvPicPr>
            <p:cNvPr id="5" name="Picture 4">
              <a:extLst>
                <a:ext uri="{C183D7F6-B498-43B3-948B-1728B52AA6E4}">
                  <adec:decorative xmlns:adec="http://schemas.microsoft.com/office/drawing/2017/decorative" xmlns="" val="1"/>
                </a:ext>
              </a:extLst>
            </p:cNvPr>
            <p:cNvPicPr>
              <a:picLocks noChangeAspect="1"/>
            </p:cNvPicPr>
            <p:nvPr/>
          </p:nvPicPr>
          <p:blipFill>
            <a:blip r:embed="rId5"/>
            <a:stretch>
              <a:fillRect/>
            </a:stretch>
          </p:blipFill>
          <p:spPr>
            <a:xfrm>
              <a:off x="6068785" y="2432505"/>
              <a:ext cx="2618015" cy="1304248"/>
            </a:xfrm>
            <a:prstGeom prst="rect">
              <a:avLst/>
            </a:prstGeom>
          </p:spPr>
        </p:pic>
        <p:sp>
          <p:nvSpPr>
            <p:cNvPr id="6" name="TextBox 5"/>
            <p:cNvSpPr txBox="1"/>
            <p:nvPr/>
          </p:nvSpPr>
          <p:spPr>
            <a:xfrm>
              <a:off x="546009" y="4067304"/>
              <a:ext cx="175414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From Scratch</a:t>
              </a:r>
            </a:p>
          </p:txBody>
        </p:sp>
        <p:sp>
          <p:nvSpPr>
            <p:cNvPr id="8" name="TextBox 7"/>
            <p:cNvSpPr txBox="1"/>
            <p:nvPr/>
          </p:nvSpPr>
          <p:spPr>
            <a:xfrm>
              <a:off x="2725986" y="4067304"/>
              <a:ext cx="291944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From an external source (Including </a:t>
              </a:r>
              <a:r>
                <a:rPr kumimoji="0" lang="en-US" sz="2000" b="0" i="0" u="none" strike="noStrike" kern="1200" cap="none" spc="0" normalizeH="0" baseline="0" noProof="0" dirty="0" err="1">
                  <a:ln>
                    <a:noFill/>
                  </a:ln>
                  <a:solidFill>
                    <a:prstClr val="black"/>
                  </a:solidFill>
                  <a:effectLst/>
                  <a:uLnTx/>
                  <a:uFillTx/>
                  <a:latin typeface="Calibri"/>
                  <a:ea typeface="+mn-ea"/>
                  <a:cs typeface="+mn-cs"/>
                </a:rPr>
                <a:t>ORCiD</a:t>
              </a:r>
              <a:r>
                <a:rPr kumimoji="0" lang="en-US" sz="2000" b="0" i="0" u="none" strike="noStrike" kern="1200" cap="none" spc="0" normalizeH="0" baseline="0" noProof="0" dirty="0">
                  <a:ln>
                    <a:noFill/>
                  </a:ln>
                  <a:solidFill>
                    <a:prstClr val="black"/>
                  </a:solidFill>
                  <a:effectLst/>
                  <a:uLnTx/>
                  <a:uFillTx/>
                  <a:latin typeface="Calibri"/>
                  <a:ea typeface="+mn-ea"/>
                  <a:cs typeface="+mn-cs"/>
                </a:rPr>
                <a:t>)</a:t>
              </a:r>
            </a:p>
          </p:txBody>
        </p:sp>
        <p:sp>
          <p:nvSpPr>
            <p:cNvPr id="9" name="TextBox 8"/>
            <p:cNvSpPr txBox="1"/>
            <p:nvPr/>
          </p:nvSpPr>
          <p:spPr>
            <a:xfrm>
              <a:off x="6285922" y="4067304"/>
              <a:ext cx="216869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Duplicate an existing profile</a:t>
              </a:r>
            </a:p>
          </p:txBody>
        </p:sp>
      </p:gr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9B540C-44DA-4F69-89C9-7C84606640D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04645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rgbClr val="4F81BD"/>
                </a:solidFill>
              </a:rPr>
              <a:t>Create a new </a:t>
            </a:r>
            <a:r>
              <a:rPr lang="en-US" dirty="0" err="1">
                <a:solidFill>
                  <a:srgbClr val="4F81BD"/>
                </a:solidFill>
              </a:rPr>
              <a:t>SciENcv</a:t>
            </a:r>
            <a:r>
              <a:rPr lang="en-US" dirty="0">
                <a:solidFill>
                  <a:srgbClr val="4F81BD"/>
                </a:solidFill>
              </a:rPr>
              <a:t> profile page</a:t>
            </a:r>
            <a:br>
              <a:rPr lang="en-US" dirty="0">
                <a:solidFill>
                  <a:srgbClr val="4F81BD"/>
                </a:solidFill>
              </a:rPr>
            </a:br>
            <a:endParaRPr lang="en-US"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9B540C-44DA-4F69-89C9-7C84606640D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4" name="Picture 3" descr="Screenshot of create a new biosketch page"/>
          <p:cNvPicPr>
            <a:picLocks noChangeAspect="1"/>
          </p:cNvPicPr>
          <p:nvPr/>
        </p:nvPicPr>
        <p:blipFill>
          <a:blip r:embed="rId3"/>
          <a:stretch>
            <a:fillRect/>
          </a:stretch>
        </p:blipFill>
        <p:spPr>
          <a:xfrm>
            <a:off x="1644888" y="1127237"/>
            <a:ext cx="5854225" cy="48974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5917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57200" y="274638"/>
            <a:ext cx="8229600" cy="853191"/>
          </a:xfrm>
        </p:spPr>
        <p:txBody>
          <a:bodyPr>
            <a:normAutofit/>
          </a:bodyPr>
          <a:lstStyle/>
          <a:p>
            <a:r>
              <a:rPr lang="en-US" sz="4000" dirty="0">
                <a:solidFill>
                  <a:srgbClr val="4F81BD"/>
                </a:solidFill>
              </a:rPr>
              <a:t>NIH </a:t>
            </a:r>
            <a:r>
              <a:rPr lang="en-US" sz="4000" dirty="0" err="1">
                <a:solidFill>
                  <a:srgbClr val="4F81BD"/>
                </a:solidFill>
              </a:rPr>
              <a:t>Biosketch</a:t>
            </a:r>
            <a:r>
              <a:rPr lang="en-US" sz="4000" dirty="0">
                <a:solidFill>
                  <a:srgbClr val="4F81BD"/>
                </a:solidFill>
              </a:rPr>
              <a:t> page</a:t>
            </a:r>
          </a:p>
        </p:txBody>
      </p:sp>
      <p:sp>
        <p:nvSpPr>
          <p:cNvPr id="5" name="TextBox 4"/>
          <p:cNvSpPr txBox="1"/>
          <p:nvPr/>
        </p:nvSpPr>
        <p:spPr>
          <a:xfrm>
            <a:off x="48844" y="1838274"/>
            <a:ext cx="1056829" cy="5847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Calibri"/>
                <a:ea typeface="+mn-ea"/>
                <a:cs typeface="+mn-cs"/>
              </a:rPr>
              <a:t>Metadata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Calibri"/>
                <a:ea typeface="+mn-ea"/>
                <a:cs typeface="+mn-cs"/>
              </a:rPr>
              <a:t>&amp; options</a:t>
            </a:r>
          </a:p>
        </p:txBody>
      </p:sp>
      <p:sp>
        <p:nvSpPr>
          <p:cNvPr id="7" name="TextBox 6"/>
          <p:cNvSpPr txBox="1"/>
          <p:nvPr/>
        </p:nvSpPr>
        <p:spPr>
          <a:xfrm>
            <a:off x="-62167" y="4179798"/>
            <a:ext cx="1278850" cy="5847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FF0000"/>
                </a:solidFill>
                <a:effectLst/>
                <a:uLnTx/>
                <a:uFillTx/>
                <a:latin typeface="Calibri"/>
                <a:ea typeface="+mn-ea"/>
                <a:cs typeface="+mn-cs"/>
              </a:rPr>
              <a:t>Biosketch</a:t>
            </a:r>
            <a:endParaRPr kumimoji="0" lang="en-US" sz="16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Calibri"/>
                <a:ea typeface="+mn-ea"/>
                <a:cs typeface="+mn-cs"/>
              </a:rPr>
              <a:t>form</a:t>
            </a:r>
          </a:p>
        </p:txBody>
      </p:sp>
      <p:sp>
        <p:nvSpPr>
          <p:cNvPr id="6" name="Left Brace 5">
            <a:extLst>
              <a:ext uri="{C183D7F6-B498-43B3-948B-1728B52AA6E4}">
                <adec:decorative xmlns:adec="http://schemas.microsoft.com/office/drawing/2017/decorative" xmlns="" val="1"/>
              </a:ext>
            </a:extLst>
          </p:cNvPr>
          <p:cNvSpPr/>
          <p:nvPr/>
        </p:nvSpPr>
        <p:spPr>
          <a:xfrm>
            <a:off x="1216683" y="1589617"/>
            <a:ext cx="275308" cy="1101188"/>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Left Brace 8">
            <a:extLst>
              <a:ext uri="{C183D7F6-B498-43B3-948B-1728B52AA6E4}">
                <adec:decorative xmlns:adec="http://schemas.microsoft.com/office/drawing/2017/decorative" xmlns="" val="1"/>
              </a:ext>
            </a:extLst>
          </p:cNvPr>
          <p:cNvSpPr/>
          <p:nvPr/>
        </p:nvSpPr>
        <p:spPr>
          <a:xfrm>
            <a:off x="1216683" y="2777576"/>
            <a:ext cx="275308" cy="3482524"/>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Slide Number Placeholder 5"/>
          <p:cNvSpPr>
            <a:spLocks noGrp="1"/>
          </p:cNvSpPr>
          <p:nvPr>
            <p:ph type="sldNum" sz="quarter" idx="1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6F814-4AE2-4CB6-A89C-099C64AFAA4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2" name="Picture 1" descr="Screenshot of NIH biosketch page"/>
          <p:cNvPicPr>
            <a:picLocks noChangeAspect="1"/>
          </p:cNvPicPr>
          <p:nvPr/>
        </p:nvPicPr>
        <p:blipFill>
          <a:blip r:embed="rId3"/>
          <a:stretch>
            <a:fillRect/>
          </a:stretch>
        </p:blipFill>
        <p:spPr>
          <a:xfrm>
            <a:off x="1603001" y="1288043"/>
            <a:ext cx="6983838" cy="4972057"/>
          </a:xfrm>
          <a:prstGeom prst="rect">
            <a:avLst/>
          </a:prstGeom>
        </p:spPr>
      </p:pic>
    </p:spTree>
    <p:extLst>
      <p:ext uri="{BB962C8B-B14F-4D97-AF65-F5344CB8AC3E}">
        <p14:creationId xmlns:p14="http://schemas.microsoft.com/office/powerpoint/2010/main" val="1307589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57200" y="274638"/>
            <a:ext cx="8229600" cy="853191"/>
          </a:xfrm>
        </p:spPr>
        <p:txBody>
          <a:bodyPr>
            <a:normAutofit/>
          </a:bodyPr>
          <a:lstStyle/>
          <a:p>
            <a:r>
              <a:rPr lang="en-US" sz="4000" dirty="0">
                <a:solidFill>
                  <a:srgbClr val="4F81BD"/>
                </a:solidFill>
              </a:rPr>
              <a:t>Controls for editing data</a:t>
            </a:r>
          </a:p>
        </p:txBody>
      </p:sp>
      <p:sp>
        <p:nvSpPr>
          <p:cNvPr id="5" name="TextBox 4"/>
          <p:cNvSpPr txBox="1"/>
          <p:nvPr/>
        </p:nvSpPr>
        <p:spPr>
          <a:xfrm>
            <a:off x="353016" y="1315498"/>
            <a:ext cx="1301053" cy="5847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Calibri"/>
                <a:ea typeface="+mn-ea"/>
                <a:cs typeface="+mn-cs"/>
              </a:rPr>
              <a:t>Show/hide item</a:t>
            </a:r>
          </a:p>
        </p:txBody>
      </p:sp>
      <p:sp>
        <p:nvSpPr>
          <p:cNvPr id="7" name="TextBox 6"/>
          <p:cNvSpPr txBox="1"/>
          <p:nvPr/>
        </p:nvSpPr>
        <p:spPr>
          <a:xfrm>
            <a:off x="293071" y="3846440"/>
            <a:ext cx="1278850" cy="5847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Calibri"/>
                <a:ea typeface="+mn-ea"/>
                <a:cs typeface="+mn-cs"/>
              </a:rPr>
              <a:t>Create new entry</a:t>
            </a:r>
          </a:p>
        </p:txBody>
      </p:sp>
      <p:pic>
        <p:nvPicPr>
          <p:cNvPr id="2" name="Picture 1" title="Controls for editing data - screenshot"/>
          <p:cNvPicPr>
            <a:picLocks noChangeAspect="1"/>
          </p:cNvPicPr>
          <p:nvPr/>
        </p:nvPicPr>
        <p:blipFill>
          <a:blip r:embed="rId3"/>
          <a:stretch>
            <a:fillRect/>
          </a:stretch>
        </p:blipFill>
        <p:spPr>
          <a:xfrm>
            <a:off x="1207804" y="2067212"/>
            <a:ext cx="7030345" cy="1584643"/>
          </a:xfrm>
          <a:prstGeom prst="rect">
            <a:avLst/>
          </a:prstGeom>
          <a:ln w="3175" cmpd="sng">
            <a:solidFill>
              <a:schemeClr val="bg1">
                <a:lumMod val="75000"/>
              </a:schemeClr>
            </a:solidFill>
          </a:ln>
          <a:effectLst>
            <a:outerShdw blurRad="1270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pic>
      <p:cxnSp>
        <p:nvCxnSpPr>
          <p:cNvPr id="8" name="Straight Connector 7">
            <a:extLst>
              <a:ext uri="{C183D7F6-B498-43B3-948B-1728B52AA6E4}">
                <adec:decorative xmlns:adec="http://schemas.microsoft.com/office/drawing/2017/decorative" xmlns="" val="1"/>
              </a:ext>
            </a:extLst>
          </p:cNvPr>
          <p:cNvCxnSpPr>
            <a:stCxn id="5" idx="2"/>
          </p:cNvCxnSpPr>
          <p:nvPr/>
        </p:nvCxnSpPr>
        <p:spPr>
          <a:xfrm>
            <a:off x="1003543" y="1900274"/>
            <a:ext cx="568378" cy="907142"/>
          </a:xfrm>
          <a:prstGeom prst="line">
            <a:avLst/>
          </a:prstGeom>
          <a:ln w="190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C183D7F6-B498-43B3-948B-1728B52AA6E4}">
                <adec:decorative xmlns:adec="http://schemas.microsoft.com/office/drawing/2017/decorative" xmlns="" val="1"/>
              </a:ext>
            </a:extLst>
          </p:cNvPr>
          <p:cNvCxnSpPr/>
          <p:nvPr/>
        </p:nvCxnSpPr>
        <p:spPr>
          <a:xfrm flipH="1">
            <a:off x="1207804" y="3305514"/>
            <a:ext cx="587564" cy="540926"/>
          </a:xfrm>
          <a:prstGeom prst="line">
            <a:avLst/>
          </a:prstGeom>
          <a:ln w="19050" cmpd="sng">
            <a:solidFill>
              <a:srgbClr val="FF0000"/>
            </a:solidFill>
          </a:ln>
        </p:spPr>
        <p:style>
          <a:lnRef idx="2">
            <a:schemeClr val="accent1"/>
          </a:lnRef>
          <a:fillRef idx="0">
            <a:schemeClr val="accent1"/>
          </a:fillRef>
          <a:effectRef idx="1">
            <a:schemeClr val="accent1"/>
          </a:effectRef>
          <a:fontRef idx="minor">
            <a:schemeClr val="tx1"/>
          </a:fontRef>
        </p:style>
      </p:cxnSp>
      <p:pic>
        <p:nvPicPr>
          <p:cNvPr id="14" name="Picture 13" title="new entry dialog box"/>
          <p:cNvPicPr>
            <a:picLocks noChangeAspect="1"/>
          </p:cNvPicPr>
          <p:nvPr/>
        </p:nvPicPr>
        <p:blipFill>
          <a:blip r:embed="rId4"/>
          <a:stretch>
            <a:fillRect/>
          </a:stretch>
        </p:blipFill>
        <p:spPr>
          <a:xfrm>
            <a:off x="2921669" y="4040156"/>
            <a:ext cx="3898868" cy="1760549"/>
          </a:xfrm>
          <a:prstGeom prst="rect">
            <a:avLst/>
          </a:prstGeom>
          <a:effectLst>
            <a:outerShdw blurRad="127000" dist="38100" dir="2700000" algn="tl" rotWithShape="0">
              <a:srgbClr val="000000">
                <a:alpha val="43000"/>
              </a:srgbClr>
            </a:outerShdw>
          </a:effectLst>
        </p:spPr>
      </p:pic>
      <p:sp>
        <p:nvSpPr>
          <p:cNvPr id="17" name="TextBox 16"/>
          <p:cNvSpPr txBox="1"/>
          <p:nvPr/>
        </p:nvSpPr>
        <p:spPr>
          <a:xfrm>
            <a:off x="811014" y="5089108"/>
            <a:ext cx="1278850" cy="5847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Calibri"/>
                <a:ea typeface="+mn-ea"/>
                <a:cs typeface="+mn-cs"/>
              </a:rPr>
              <a:t>New entry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Calibri"/>
                <a:ea typeface="+mn-ea"/>
                <a:cs typeface="+mn-cs"/>
              </a:rPr>
              <a:t>dialog box</a:t>
            </a:r>
          </a:p>
        </p:txBody>
      </p:sp>
      <p:cxnSp>
        <p:nvCxnSpPr>
          <p:cNvPr id="18" name="Straight Connector 17">
            <a:extLst>
              <a:ext uri="{C183D7F6-B498-43B3-948B-1728B52AA6E4}">
                <adec:decorative xmlns:adec="http://schemas.microsoft.com/office/drawing/2017/decorative" xmlns="" val="1"/>
              </a:ext>
            </a:extLst>
          </p:cNvPr>
          <p:cNvCxnSpPr>
            <a:stCxn id="14" idx="1"/>
          </p:cNvCxnSpPr>
          <p:nvPr/>
        </p:nvCxnSpPr>
        <p:spPr>
          <a:xfrm flipH="1">
            <a:off x="2089864" y="4920431"/>
            <a:ext cx="831805" cy="439140"/>
          </a:xfrm>
          <a:prstGeom prst="line">
            <a:avLst/>
          </a:prstGeom>
          <a:ln w="190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20" name="Bent Arrow 19">
            <a:extLst>
              <a:ext uri="{C183D7F6-B498-43B3-948B-1728B52AA6E4}">
                <adec:decorative xmlns:adec="http://schemas.microsoft.com/office/drawing/2017/decorative" xmlns="" val="1"/>
              </a:ext>
            </a:extLst>
          </p:cNvPr>
          <p:cNvSpPr/>
          <p:nvPr/>
        </p:nvSpPr>
        <p:spPr>
          <a:xfrm flipV="1">
            <a:off x="1947768" y="3366889"/>
            <a:ext cx="888090" cy="1385365"/>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TextBox 20"/>
          <p:cNvSpPr txBox="1"/>
          <p:nvPr/>
        </p:nvSpPr>
        <p:spPr>
          <a:xfrm>
            <a:off x="7334830" y="1315498"/>
            <a:ext cx="1502946" cy="5847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Calibri"/>
                <a:ea typeface="+mn-ea"/>
                <a:cs typeface="+mn-cs"/>
              </a:rPr>
              <a:t>Delete/edit existing items</a:t>
            </a:r>
          </a:p>
        </p:txBody>
      </p:sp>
      <p:cxnSp>
        <p:nvCxnSpPr>
          <p:cNvPr id="22" name="Straight Connector 21">
            <a:extLst>
              <a:ext uri="{C183D7F6-B498-43B3-948B-1728B52AA6E4}">
                <adec:decorative xmlns:adec="http://schemas.microsoft.com/office/drawing/2017/decorative" xmlns="" val="1"/>
              </a:ext>
            </a:extLst>
          </p:cNvPr>
          <p:cNvCxnSpPr/>
          <p:nvPr/>
        </p:nvCxnSpPr>
        <p:spPr>
          <a:xfrm flipH="1">
            <a:off x="7433317" y="1900274"/>
            <a:ext cx="552040" cy="791695"/>
          </a:xfrm>
          <a:prstGeom prst="line">
            <a:avLst/>
          </a:prstGeom>
          <a:ln w="190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6" name="Slide Number Placeholder 5"/>
          <p:cNvSpPr>
            <a:spLocks noGrp="1"/>
          </p:cNvSpPr>
          <p:nvPr>
            <p:ph type="sldNum" sz="quarter" idx="1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6F814-4AE2-4CB6-A89C-099C64AFAA4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79465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14350" lvl="1" indent="-514350" algn="ctr" defTabSz="457200" rtl="0">
              <a:spcBef>
                <a:spcPct val="0"/>
              </a:spcBef>
            </a:pPr>
            <a:r>
              <a:rPr lang="en-US" sz="4000" kern="1200" dirty="0">
                <a:solidFill>
                  <a:srgbClr val="4F81BD"/>
                </a:solidFill>
                <a:latin typeface="+mj-lt"/>
                <a:ea typeface="+mj-ea"/>
                <a:cs typeface="+mj-cs"/>
              </a:rPr>
              <a:t>Populating sections with linked data – pick lists</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6F814-4AE2-4CB6-A89C-099C64AFAA4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pSp>
        <p:nvGrpSpPr>
          <p:cNvPr id="7" name="Group 6" title="bibliography and funding sections graphic"/>
          <p:cNvGrpSpPr/>
          <p:nvPr/>
        </p:nvGrpSpPr>
        <p:grpSpPr>
          <a:xfrm>
            <a:off x="1101546" y="2033886"/>
            <a:ext cx="7607300" cy="3815080"/>
            <a:chOff x="1303020" y="2033886"/>
            <a:chExt cx="7607300" cy="3815080"/>
          </a:xfrm>
        </p:grpSpPr>
        <p:pic>
          <p:nvPicPr>
            <p:cNvPr id="4" name="Picture 3">
              <a:extLs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2679700" y="2033886"/>
              <a:ext cx="3975100" cy="546100"/>
            </a:xfrm>
            <a:prstGeom prst="rect">
              <a:avLst/>
            </a:prstGeom>
          </p:spPr>
        </p:pic>
        <p:pic>
          <p:nvPicPr>
            <p:cNvPr id="5" name="Picture 4" descr="graphic&#10;" title="bibliography and funding sections"/>
            <p:cNvPicPr>
              <a:picLocks noChangeAspect="1"/>
            </p:cNvPicPr>
            <p:nvPr/>
          </p:nvPicPr>
          <p:blipFill>
            <a:blip r:embed="rId4"/>
            <a:stretch>
              <a:fillRect/>
            </a:stretch>
          </p:blipFill>
          <p:spPr>
            <a:xfrm>
              <a:off x="1303020" y="3207366"/>
              <a:ext cx="5143500" cy="2641600"/>
            </a:xfrm>
            <a:prstGeom prst="rect">
              <a:avLst/>
            </a:prstGeom>
          </p:spPr>
        </p:pic>
        <p:sp>
          <p:nvSpPr>
            <p:cNvPr id="3" name="TextBox 2"/>
            <p:cNvSpPr txBox="1"/>
            <p:nvPr/>
          </p:nvSpPr>
          <p:spPr>
            <a:xfrm>
              <a:off x="6446520" y="4055726"/>
              <a:ext cx="2463800" cy="5847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Pick list can dynamically update via feed.</a:t>
              </a:r>
            </a:p>
          </p:txBody>
        </p:sp>
      </p:grpSp>
      <p:cxnSp>
        <p:nvCxnSpPr>
          <p:cNvPr id="8" name="Straight Connector 7">
            <a:extLst>
              <a:ext uri="{C183D7F6-B498-43B3-948B-1728B52AA6E4}">
                <adec:decorative xmlns:adec="http://schemas.microsoft.com/office/drawing/2017/decorative" xmlns="" val="1"/>
              </a:ext>
            </a:extLst>
          </p:cNvPr>
          <p:cNvCxnSpPr>
            <a:stCxn id="3" idx="1"/>
          </p:cNvCxnSpPr>
          <p:nvPr/>
        </p:nvCxnSpPr>
        <p:spPr>
          <a:xfrm flipH="1">
            <a:off x="4451806" y="4348114"/>
            <a:ext cx="1793240" cy="74393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916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lstStyle/>
          <a:p>
            <a:pPr algn="ctr"/>
            <a:r>
              <a:rPr lang="en-US" dirty="0">
                <a:solidFill>
                  <a:srgbClr val="4F81BD"/>
                </a:solidFill>
              </a:rPr>
              <a:t>The NIH Biosketch</a:t>
            </a:r>
            <a:br>
              <a:rPr lang="en-US" dirty="0">
                <a:solidFill>
                  <a:srgbClr val="4F81BD"/>
                </a:solidFill>
              </a:rPr>
            </a:br>
            <a:r>
              <a:rPr lang="en-US" dirty="0">
                <a:solidFill>
                  <a:srgbClr val="4F81BD"/>
                </a:solidFill>
              </a:rPr>
              <a:t/>
            </a:r>
            <a:br>
              <a:rPr lang="en-US" dirty="0">
                <a:solidFill>
                  <a:srgbClr val="4F81BD"/>
                </a:solidFill>
              </a:rPr>
            </a:br>
            <a:r>
              <a:rPr lang="en-US" sz="2800" b="1" dirty="0">
                <a:solidFill>
                  <a:schemeClr val="tx1"/>
                </a:solidFill>
              </a:rPr>
              <a:t>Pritty Joshi, Ph.D.</a:t>
            </a:r>
            <a:br>
              <a:rPr lang="en-US" sz="2800" b="1" dirty="0">
                <a:solidFill>
                  <a:schemeClr val="tx1"/>
                </a:solidFill>
              </a:rPr>
            </a:br>
            <a:r>
              <a:rPr lang="en-US" sz="2800" dirty="0">
                <a:solidFill>
                  <a:schemeClr val="tx1"/>
                </a:solidFill>
              </a:rPr>
              <a:t>Health Science Policy Analyst</a:t>
            </a:r>
            <a:br>
              <a:rPr lang="en-US" sz="2800" dirty="0">
                <a:solidFill>
                  <a:schemeClr val="tx1"/>
                </a:solidFill>
              </a:rPr>
            </a:br>
            <a:r>
              <a:rPr lang="en-US" sz="2800" dirty="0">
                <a:solidFill>
                  <a:schemeClr val="tx1"/>
                </a:solidFill>
              </a:rPr>
              <a:t>Office of Extramural Research</a:t>
            </a:r>
            <a:br>
              <a:rPr lang="en-US" sz="2800" dirty="0">
                <a:solidFill>
                  <a:schemeClr val="tx1"/>
                </a:solidFill>
              </a:rPr>
            </a:br>
            <a:r>
              <a:rPr lang="en-US" sz="2800" dirty="0">
                <a:solidFill>
                  <a:schemeClr val="tx1"/>
                </a:solidFill>
              </a:rPr>
              <a:t>NIH</a:t>
            </a:r>
          </a:p>
        </p:txBody>
      </p:sp>
      <p:sp>
        <p:nvSpPr>
          <p:cNvPr id="3" name="Slide Number Placeholder 2"/>
          <p:cNvSpPr>
            <a:spLocks noGrp="1"/>
          </p:cNvSpPr>
          <p:nvPr>
            <p:ph type="sldNum" sz="quarter" idx="12"/>
          </p:nvPr>
        </p:nvSpPr>
        <p:spPr/>
        <p:txBody>
          <a:bodyPr/>
          <a:lstStyle/>
          <a:p>
            <a:fld id="{BA9B540C-44DA-4F69-89C9-7C84606640D3}" type="slidenum">
              <a:rPr lang="en-US" smtClean="0">
                <a:solidFill>
                  <a:prstClr val="black">
                    <a:tint val="75000"/>
                  </a:prstClr>
                </a:solidFill>
                <a:latin typeface="Calibri"/>
              </a:rPr>
              <a:pPr/>
              <a:t>3</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057831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of citations page"/>
          <p:cNvPicPr>
            <a:picLocks noChangeAspect="1"/>
          </p:cNvPicPr>
          <p:nvPr/>
        </p:nvPicPr>
        <p:blipFill>
          <a:blip r:embed="rId3"/>
          <a:stretch>
            <a:fillRect/>
          </a:stretch>
        </p:blipFill>
        <p:spPr>
          <a:xfrm>
            <a:off x="1102319" y="1364324"/>
            <a:ext cx="6939361" cy="4992026"/>
          </a:xfrm>
          <a:prstGeom prst="rect">
            <a:avLst/>
          </a:prstGeom>
          <a:ln>
            <a:solidFill>
              <a:schemeClr val="tx1">
                <a:lumMod val="65000"/>
                <a:lumOff val="35000"/>
              </a:schemeClr>
            </a:solidFill>
          </a:ln>
          <a:effectLst>
            <a:outerShdw blurRad="76200" dist="76200" dir="2700000" algn="tl" rotWithShape="0">
              <a:prstClr val="black">
                <a:alpha val="25000"/>
              </a:prstClr>
            </a:outerShdw>
          </a:effectLst>
        </p:spPr>
      </p:pic>
      <p:sp>
        <p:nvSpPr>
          <p:cNvPr id="4" name="Title 3"/>
          <p:cNvSpPr>
            <a:spLocks noGrp="1"/>
          </p:cNvSpPr>
          <p:nvPr>
            <p:ph type="title"/>
          </p:nvPr>
        </p:nvSpPr>
        <p:spPr>
          <a:xfrm>
            <a:off x="457200" y="476909"/>
            <a:ext cx="8229600" cy="586775"/>
          </a:xfrm>
        </p:spPr>
        <p:txBody>
          <a:bodyPr>
            <a:noAutofit/>
          </a:bodyPr>
          <a:lstStyle/>
          <a:p>
            <a:r>
              <a:rPr lang="en-US" sz="4000">
                <a:solidFill>
                  <a:srgbClr val="4F81BD"/>
                </a:solidFill>
              </a:rPr>
              <a:t>Selecting citations</a:t>
            </a:r>
            <a:endParaRPr lang="en-US" dirty="0">
              <a:solidFill>
                <a:srgbClr val="4F81BD"/>
              </a:solidFill>
            </a:endParaRPr>
          </a:p>
        </p:txBody>
      </p:sp>
      <p:sp>
        <p:nvSpPr>
          <p:cNvPr id="5" name="TextBox 4"/>
          <p:cNvSpPr txBox="1"/>
          <p:nvPr/>
        </p:nvSpPr>
        <p:spPr>
          <a:xfrm>
            <a:off x="-113024" y="1706905"/>
            <a:ext cx="1301053" cy="5847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Calibri"/>
                <a:ea typeface="+mn-ea"/>
                <a:cs typeface="+mn-cs"/>
              </a:rPr>
              <a:t>Show/hide pick list</a:t>
            </a:r>
          </a:p>
        </p:txBody>
      </p:sp>
      <p:cxnSp>
        <p:nvCxnSpPr>
          <p:cNvPr id="6" name="Straight Connector 5">
            <a:extLst>
              <a:ext uri="{C183D7F6-B498-43B3-948B-1728B52AA6E4}">
                <adec:decorative xmlns:adec="http://schemas.microsoft.com/office/drawing/2017/decorative" xmlns="" val="1"/>
              </a:ext>
            </a:extLst>
          </p:cNvPr>
          <p:cNvCxnSpPr>
            <a:stCxn id="5" idx="2"/>
          </p:cNvCxnSpPr>
          <p:nvPr/>
        </p:nvCxnSpPr>
        <p:spPr>
          <a:xfrm>
            <a:off x="537503" y="2291681"/>
            <a:ext cx="864352" cy="975140"/>
          </a:xfrm>
          <a:prstGeom prst="line">
            <a:avLst/>
          </a:prstGeom>
          <a:ln w="190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1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6F814-4AE2-4CB6-A89C-099C64AFAA4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p:cNvSpPr txBox="1"/>
          <p:nvPr/>
        </p:nvSpPr>
        <p:spPr>
          <a:xfrm>
            <a:off x="3970533" y="1830016"/>
            <a:ext cx="178254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Calibri"/>
                <a:ea typeface="+mn-ea"/>
                <a:cs typeface="+mn-cs"/>
              </a:rPr>
              <a:t>Data feeds</a:t>
            </a:r>
          </a:p>
        </p:txBody>
      </p:sp>
      <p:cxnSp>
        <p:nvCxnSpPr>
          <p:cNvPr id="9" name="Straight Connector 8">
            <a:extLst>
              <a:ext uri="{C183D7F6-B498-43B3-948B-1728B52AA6E4}">
                <adec:decorative xmlns:adec="http://schemas.microsoft.com/office/drawing/2017/decorative" xmlns="" val="1"/>
              </a:ext>
            </a:extLst>
          </p:cNvPr>
          <p:cNvCxnSpPr>
            <a:cxnSpLocks/>
          </p:cNvCxnSpPr>
          <p:nvPr/>
        </p:nvCxnSpPr>
        <p:spPr>
          <a:xfrm flipH="1">
            <a:off x="2438400" y="1999293"/>
            <a:ext cx="1858592" cy="189902"/>
          </a:xfrm>
          <a:prstGeom prst="line">
            <a:avLst/>
          </a:prstGeom>
          <a:ln w="1905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4738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57200" y="476909"/>
            <a:ext cx="8229600" cy="58677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4F81BD"/>
                </a:solidFill>
                <a:effectLst/>
                <a:uLnTx/>
                <a:uFillTx/>
                <a:latin typeface="Calibri"/>
                <a:ea typeface="+mj-ea"/>
                <a:cs typeface="+mj-cs"/>
              </a:rPr>
              <a:t>Search PubMed directly from </a:t>
            </a:r>
            <a:r>
              <a:rPr kumimoji="0" lang="en-US" sz="4000" b="0" i="0" u="none" strike="noStrike" kern="1200" cap="none" spc="0" normalizeH="0" baseline="0" noProof="0" dirty="0" err="1">
                <a:ln>
                  <a:noFill/>
                </a:ln>
                <a:solidFill>
                  <a:srgbClr val="4F81BD"/>
                </a:solidFill>
                <a:effectLst/>
                <a:uLnTx/>
                <a:uFillTx/>
                <a:latin typeface="Calibri"/>
                <a:ea typeface="+mj-ea"/>
                <a:cs typeface="+mj-cs"/>
              </a:rPr>
              <a:t>SciENcv</a:t>
            </a:r>
            <a:endParaRPr kumimoji="0" lang="en-US" sz="4400" b="0" i="0" u="none" strike="noStrike" kern="1200" cap="none" spc="0" normalizeH="0" baseline="0" noProof="0" dirty="0">
              <a:ln>
                <a:noFill/>
              </a:ln>
              <a:solidFill>
                <a:srgbClr val="4F81BD"/>
              </a:solidFill>
              <a:effectLst/>
              <a:uLnTx/>
              <a:uFillTx/>
              <a:latin typeface="Calibri"/>
              <a:ea typeface="+mj-ea"/>
              <a:cs typeface="+mj-cs"/>
            </a:endParaRPr>
          </a:p>
        </p:txBody>
      </p:sp>
      <p:sp>
        <p:nvSpPr>
          <p:cNvPr id="6" name="Slide Number Placeholder 5"/>
          <p:cNvSpPr>
            <a:spLocks noGrp="1"/>
          </p:cNvSpPr>
          <p:nvPr>
            <p:ph type="sldNum" sz="quarter" idx="12"/>
          </p:nvPr>
        </p:nvSpPr>
        <p:spPr/>
        <p:txBody>
          <a:bodyPr/>
          <a:lstStyle/>
          <a:p>
            <a:pPr lvl="0"/>
            <a:fld id="{BA9B540C-44DA-4F69-89C9-7C84606640D3}" type="slidenum">
              <a:rPr lang="en-US" noProof="0" smtClean="0"/>
              <a:pPr lvl="0"/>
              <a:t>31</a:t>
            </a:fld>
            <a:endParaRPr lang="en-US" noProof="0"/>
          </a:p>
        </p:txBody>
      </p:sp>
      <p:pic>
        <p:nvPicPr>
          <p:cNvPr id="7" name="Picture 6" descr="Personal statement screenshot"/>
          <p:cNvPicPr>
            <a:picLocks noChangeAspect="1"/>
          </p:cNvPicPr>
          <p:nvPr/>
        </p:nvPicPr>
        <p:blipFill>
          <a:blip r:embed="rId3"/>
          <a:stretch>
            <a:fillRect/>
          </a:stretch>
        </p:blipFill>
        <p:spPr>
          <a:xfrm>
            <a:off x="1891897" y="1244649"/>
            <a:ext cx="5360206" cy="5056701"/>
          </a:xfrm>
          <a:prstGeom prst="rect">
            <a:avLst/>
          </a:prstGeom>
        </p:spPr>
      </p:pic>
    </p:spTree>
    <p:extLst>
      <p:ext uri="{BB962C8B-B14F-4D97-AF65-F5344CB8AC3E}">
        <p14:creationId xmlns:p14="http://schemas.microsoft.com/office/powerpoint/2010/main" val="1771165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07905"/>
            <a:ext cx="9144000" cy="586775"/>
          </a:xfrm>
        </p:spPr>
        <p:txBody>
          <a:bodyPr>
            <a:noAutofit/>
          </a:bodyPr>
          <a:lstStyle/>
          <a:p>
            <a:r>
              <a:rPr lang="en-US" sz="3200" dirty="0">
                <a:solidFill>
                  <a:srgbClr val="4F81BD"/>
                </a:solidFill>
              </a:rPr>
              <a:t>Options for adding citations to My Bibliography</a:t>
            </a:r>
            <a:endParaRPr lang="en-US" sz="3600" dirty="0">
              <a:solidFill>
                <a:srgbClr val="4F81BD"/>
              </a:solidFill>
            </a:endParaRPr>
          </a:p>
        </p:txBody>
      </p:sp>
      <p:sp>
        <p:nvSpPr>
          <p:cNvPr id="7" name="Slide Number Placeholder 5"/>
          <p:cNvSpPr>
            <a:spLocks noGrp="1"/>
          </p:cNvSpPr>
          <p:nvPr>
            <p:ph type="sldNum" sz="quarter" idx="1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6F814-4AE2-4CB6-A89C-099C64AFAA4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2" name="Picture 1" descr="Add citations options"/>
          <p:cNvPicPr>
            <a:picLocks noChangeAspect="1"/>
          </p:cNvPicPr>
          <p:nvPr/>
        </p:nvPicPr>
        <p:blipFill>
          <a:blip r:embed="rId3"/>
          <a:stretch>
            <a:fillRect/>
          </a:stretch>
        </p:blipFill>
        <p:spPr>
          <a:xfrm>
            <a:off x="1789812" y="1663796"/>
            <a:ext cx="5564377" cy="3799592"/>
          </a:xfrm>
          <a:prstGeom prst="rect">
            <a:avLst/>
          </a:prstGeom>
          <a:effectLst>
            <a:outerShdw blurRad="76200" dist="76200" dir="2700000" algn="tl" rotWithShape="0">
              <a:prstClr val="black">
                <a:alpha val="25000"/>
              </a:prstClr>
            </a:outerShdw>
          </a:effectLst>
        </p:spPr>
      </p:pic>
      <p:sp>
        <p:nvSpPr>
          <p:cNvPr id="5" name="Rectangle 4">
            <a:extLst>
              <a:ext uri="{C183D7F6-B498-43B3-948B-1728B52AA6E4}">
                <adec:decorative xmlns:adec="http://schemas.microsoft.com/office/drawing/2017/decorative" xmlns="" val="1"/>
              </a:ext>
            </a:extLst>
          </p:cNvPr>
          <p:cNvSpPr/>
          <p:nvPr/>
        </p:nvSpPr>
        <p:spPr>
          <a:xfrm>
            <a:off x="4283244" y="2481943"/>
            <a:ext cx="2791326" cy="1773798"/>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07421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07905"/>
            <a:ext cx="9144000" cy="586775"/>
          </a:xfrm>
        </p:spPr>
        <p:txBody>
          <a:bodyPr>
            <a:noAutofit/>
          </a:bodyPr>
          <a:lstStyle/>
          <a:p>
            <a:r>
              <a:rPr lang="en-US" sz="3200" dirty="0">
                <a:solidFill>
                  <a:srgbClr val="4F81BD"/>
                </a:solidFill>
              </a:rPr>
              <a:t>Additional citations types added to My Bibliography</a:t>
            </a:r>
            <a:endParaRPr lang="en-US" sz="3600" dirty="0">
              <a:solidFill>
                <a:srgbClr val="4F81BD"/>
              </a:solidFill>
            </a:endParaRPr>
          </a:p>
        </p:txBody>
      </p:sp>
      <p:sp>
        <p:nvSpPr>
          <p:cNvPr id="7" name="Slide Number Placeholder 5"/>
          <p:cNvSpPr>
            <a:spLocks noGrp="1"/>
          </p:cNvSpPr>
          <p:nvPr>
            <p:ph type="sldNum" sz="quarter" idx="1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6F814-4AE2-4CB6-A89C-099C64AFAA4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3" name="Picture 2" title="Citation types from PubMed screenshot"/>
          <p:cNvPicPr>
            <a:picLocks noChangeAspect="1"/>
          </p:cNvPicPr>
          <p:nvPr/>
        </p:nvPicPr>
        <p:blipFill>
          <a:blip r:embed="rId3"/>
          <a:stretch>
            <a:fillRect/>
          </a:stretch>
        </p:blipFill>
        <p:spPr>
          <a:xfrm>
            <a:off x="1737360" y="1416526"/>
            <a:ext cx="5407663" cy="4781728"/>
          </a:xfrm>
          <a:prstGeom prst="rect">
            <a:avLst/>
          </a:prstGeom>
        </p:spPr>
      </p:pic>
    </p:spTree>
    <p:extLst>
      <p:ext uri="{BB962C8B-B14F-4D97-AF65-F5344CB8AC3E}">
        <p14:creationId xmlns:p14="http://schemas.microsoft.com/office/powerpoint/2010/main" val="1670101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07905"/>
            <a:ext cx="9144000" cy="586775"/>
          </a:xfrm>
        </p:spPr>
        <p:txBody>
          <a:bodyPr>
            <a:noAutofit/>
          </a:bodyPr>
          <a:lstStyle/>
          <a:p>
            <a:r>
              <a:rPr lang="en-US" sz="3200" dirty="0">
                <a:solidFill>
                  <a:srgbClr val="4F81BD"/>
                </a:solidFill>
              </a:rPr>
              <a:t>Bulk upload citations in MEDLINE or RIS formats</a:t>
            </a:r>
            <a:endParaRPr lang="en-US" sz="3600" dirty="0">
              <a:solidFill>
                <a:srgbClr val="4F81BD"/>
              </a:solidFill>
            </a:endParaRPr>
          </a:p>
        </p:txBody>
      </p:sp>
      <p:sp>
        <p:nvSpPr>
          <p:cNvPr id="7" name="Slide Number Placeholder 5"/>
          <p:cNvSpPr>
            <a:spLocks noGrp="1"/>
          </p:cNvSpPr>
          <p:nvPr>
            <p:ph type="sldNum" sz="quarter" idx="1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6F814-4AE2-4CB6-A89C-099C64AFAA4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pSp>
        <p:nvGrpSpPr>
          <p:cNvPr id="10" name="Group 9" descr="Screen shot of upload citation screens"/>
          <p:cNvGrpSpPr/>
          <p:nvPr/>
        </p:nvGrpSpPr>
        <p:grpSpPr>
          <a:xfrm>
            <a:off x="3902843" y="1273245"/>
            <a:ext cx="3428365" cy="4738258"/>
            <a:chOff x="3902843" y="1273245"/>
            <a:chExt cx="3428365" cy="4738258"/>
          </a:xfrm>
        </p:grpSpPr>
        <p:pic>
          <p:nvPicPr>
            <p:cNvPr id="6" name="Picture 5">
              <a:extLst>
                <a:ext uri="{C183D7F6-B498-43B3-948B-1728B52AA6E4}">
                  <adec:decorative xmlns:adec="http://schemas.microsoft.com/office/drawing/2017/decorative" xmlns="" val="1"/>
                </a:ext>
              </a:extLst>
            </p:cNvPr>
            <p:cNvPicPr/>
            <p:nvPr/>
          </p:nvPicPr>
          <p:blipFill>
            <a:blip r:embed="rId3"/>
            <a:stretch>
              <a:fillRect/>
            </a:stretch>
          </p:blipFill>
          <p:spPr>
            <a:xfrm>
              <a:off x="3902843" y="5364438"/>
              <a:ext cx="3428365" cy="647065"/>
            </a:xfrm>
            <a:prstGeom prst="rect">
              <a:avLst/>
            </a:prstGeom>
          </p:spPr>
        </p:pic>
        <p:pic>
          <p:nvPicPr>
            <p:cNvPr id="5" name="Picture 4">
              <a:extLs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4169252" y="1273245"/>
              <a:ext cx="2895552" cy="1704405"/>
            </a:xfrm>
            <a:prstGeom prst="rect">
              <a:avLst/>
            </a:prstGeom>
          </p:spPr>
        </p:pic>
        <p:pic>
          <p:nvPicPr>
            <p:cNvPr id="8" name="Picture 7">
              <a:extLst>
                <a:ext uri="{C183D7F6-B498-43B3-948B-1728B52AA6E4}">
                  <adec:decorative xmlns:adec="http://schemas.microsoft.com/office/drawing/2017/decorative" xmlns="" val="1"/>
                </a:ext>
              </a:extLst>
            </p:cNvPr>
            <p:cNvPicPr>
              <a:picLocks noChangeAspect="1"/>
            </p:cNvPicPr>
            <p:nvPr/>
          </p:nvPicPr>
          <p:blipFill>
            <a:blip r:embed="rId5"/>
            <a:stretch>
              <a:fillRect/>
            </a:stretch>
          </p:blipFill>
          <p:spPr>
            <a:xfrm>
              <a:off x="4221342" y="3213840"/>
              <a:ext cx="2791366" cy="1768749"/>
            </a:xfrm>
            <a:prstGeom prst="rect">
              <a:avLst/>
            </a:prstGeom>
          </p:spPr>
        </p:pic>
      </p:grpSp>
      <p:sp>
        <p:nvSpPr>
          <p:cNvPr id="9" name="TextBox 8"/>
          <p:cNvSpPr txBox="1"/>
          <p:nvPr/>
        </p:nvSpPr>
        <p:spPr>
          <a:xfrm>
            <a:off x="453762" y="1940781"/>
            <a:ext cx="307321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 Click “Upload a file” button</a:t>
            </a:r>
          </a:p>
        </p:txBody>
      </p:sp>
      <p:sp>
        <p:nvSpPr>
          <p:cNvPr id="11" name="TextBox 10"/>
          <p:cNvSpPr txBox="1"/>
          <p:nvPr/>
        </p:nvSpPr>
        <p:spPr>
          <a:xfrm>
            <a:off x="453762" y="3913548"/>
            <a:ext cx="307321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2. Choose MEDLINE or RIS file</a:t>
            </a:r>
          </a:p>
        </p:txBody>
      </p:sp>
      <p:sp>
        <p:nvSpPr>
          <p:cNvPr id="12" name="TextBox 11"/>
          <p:cNvSpPr txBox="1"/>
          <p:nvPr/>
        </p:nvSpPr>
        <p:spPr>
          <a:xfrm>
            <a:off x="453762" y="5503304"/>
            <a:ext cx="307321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3. Success message</a:t>
            </a:r>
          </a:p>
        </p:txBody>
      </p:sp>
      <p:sp>
        <p:nvSpPr>
          <p:cNvPr id="13" name="Right Arrow 12">
            <a:extLst>
              <a:ext uri="{C183D7F6-B498-43B3-948B-1728B52AA6E4}">
                <adec:decorative xmlns:adec="http://schemas.microsoft.com/office/drawing/2017/decorative" xmlns="" val="1"/>
              </a:ext>
            </a:extLst>
          </p:cNvPr>
          <p:cNvSpPr/>
          <p:nvPr/>
        </p:nvSpPr>
        <p:spPr>
          <a:xfrm>
            <a:off x="3740102" y="2468192"/>
            <a:ext cx="594154" cy="295633"/>
          </a:xfrm>
          <a:prstGeom prst="righ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295880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of Additional Information: Research Support an/or Scholastic Performance screen"/>
          <p:cNvPicPr>
            <a:picLocks noChangeAspect="1"/>
          </p:cNvPicPr>
          <p:nvPr/>
        </p:nvPicPr>
        <p:blipFill>
          <a:blip r:embed="rId3"/>
          <a:stretch>
            <a:fillRect/>
          </a:stretch>
        </p:blipFill>
        <p:spPr>
          <a:xfrm>
            <a:off x="852625" y="1774873"/>
            <a:ext cx="7438751" cy="3262491"/>
          </a:xfrm>
          <a:prstGeom prst="rect">
            <a:avLst/>
          </a:prstGeom>
          <a:ln>
            <a:noFill/>
          </a:ln>
          <a:effectLst>
            <a:outerShdw blurRad="292100" dist="139700" dir="2700000" algn="tl" rotWithShape="0">
              <a:srgbClr val="333333">
                <a:alpha val="65000"/>
              </a:srgbClr>
            </a:outerShdw>
          </a:effectLst>
        </p:spPr>
      </p:pic>
      <p:sp>
        <p:nvSpPr>
          <p:cNvPr id="4" name="Title 3"/>
          <p:cNvSpPr>
            <a:spLocks noGrp="1"/>
          </p:cNvSpPr>
          <p:nvPr>
            <p:ph type="title"/>
          </p:nvPr>
        </p:nvSpPr>
        <p:spPr>
          <a:xfrm>
            <a:off x="350196" y="53785"/>
            <a:ext cx="8229600" cy="586775"/>
          </a:xfrm>
        </p:spPr>
        <p:txBody>
          <a:bodyPr>
            <a:noAutofit/>
          </a:bodyPr>
          <a:lstStyle/>
          <a:p>
            <a:r>
              <a:rPr lang="en-US" sz="4000" dirty="0">
                <a:solidFill>
                  <a:srgbClr val="4F81BD"/>
                </a:solidFill>
              </a:rPr>
              <a:t>Fellowship </a:t>
            </a:r>
            <a:r>
              <a:rPr lang="en-US" sz="4000" dirty="0" err="1">
                <a:solidFill>
                  <a:srgbClr val="4F81BD"/>
                </a:solidFill>
              </a:rPr>
              <a:t>biosketch</a:t>
            </a:r>
            <a:endParaRPr lang="en-US" dirty="0">
              <a:solidFill>
                <a:srgbClr val="FF0000"/>
              </a:solidFill>
            </a:endParaRPr>
          </a:p>
        </p:txBody>
      </p:sp>
      <p:sp>
        <p:nvSpPr>
          <p:cNvPr id="5" name="TextBox 4"/>
          <p:cNvSpPr txBox="1"/>
          <p:nvPr/>
        </p:nvSpPr>
        <p:spPr>
          <a:xfrm>
            <a:off x="5843408" y="1854890"/>
            <a:ext cx="130105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Calibri"/>
                <a:ea typeface="+mn-ea"/>
                <a:cs typeface="+mn-cs"/>
              </a:rPr>
              <a:t>Add/Edit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Calibri"/>
                <a:ea typeface="+mn-ea"/>
                <a:cs typeface="+mn-cs"/>
              </a:rPr>
              <a:t>grades</a:t>
            </a:r>
          </a:p>
        </p:txBody>
      </p:sp>
      <p:cxnSp>
        <p:nvCxnSpPr>
          <p:cNvPr id="6" name="Straight Connector 5">
            <a:extLst>
              <a:ext uri="{C183D7F6-B498-43B3-948B-1728B52AA6E4}">
                <adec:decorative xmlns:adec="http://schemas.microsoft.com/office/drawing/2017/decorative" xmlns="" val="1"/>
              </a:ext>
            </a:extLst>
          </p:cNvPr>
          <p:cNvCxnSpPr/>
          <p:nvPr/>
        </p:nvCxnSpPr>
        <p:spPr>
          <a:xfrm flipH="1">
            <a:off x="5078186" y="2237085"/>
            <a:ext cx="1061357" cy="1169033"/>
          </a:xfrm>
          <a:prstGeom prst="line">
            <a:avLst/>
          </a:prstGeom>
          <a:ln w="190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Slide Number Placeholder 5"/>
          <p:cNvSpPr>
            <a:spLocks noGrp="1"/>
          </p:cNvSpPr>
          <p:nvPr>
            <p:ph type="sldNum" sz="quarter" idx="1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6F814-4AE2-4CB6-A89C-099C64AFAA4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579609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0196" y="53785"/>
            <a:ext cx="8229600" cy="586775"/>
          </a:xfrm>
        </p:spPr>
        <p:txBody>
          <a:bodyPr>
            <a:noAutofit/>
          </a:bodyPr>
          <a:lstStyle/>
          <a:p>
            <a:r>
              <a:rPr lang="en-US" sz="4000" dirty="0">
                <a:solidFill>
                  <a:srgbClr val="4F81BD"/>
                </a:solidFill>
              </a:rPr>
              <a:t>Fellowship </a:t>
            </a:r>
            <a:r>
              <a:rPr lang="en-US" sz="4000" dirty="0" err="1">
                <a:solidFill>
                  <a:srgbClr val="4F81BD"/>
                </a:solidFill>
              </a:rPr>
              <a:t>biosketch</a:t>
            </a:r>
            <a:endParaRPr lang="en-US" dirty="0">
              <a:solidFill>
                <a:srgbClr val="FF0000"/>
              </a:solidFill>
            </a:endParaRPr>
          </a:p>
        </p:txBody>
      </p:sp>
      <p:sp>
        <p:nvSpPr>
          <p:cNvPr id="8" name="Slide Number Placeholder 5"/>
          <p:cNvSpPr>
            <a:spLocks noGrp="1"/>
          </p:cNvSpPr>
          <p:nvPr>
            <p:ph type="sldNum" sz="quarter" idx="1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6F814-4AE2-4CB6-A89C-099C64AFAA4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2" name="TextBox 11"/>
          <p:cNvSpPr txBox="1"/>
          <p:nvPr/>
        </p:nvSpPr>
        <p:spPr>
          <a:xfrm>
            <a:off x="350196" y="3159900"/>
            <a:ext cx="130105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Calibri"/>
                <a:ea typeface="+mn-ea"/>
                <a:cs typeface="+mn-cs"/>
              </a:rPr>
              <a:t>Final Display</a:t>
            </a:r>
          </a:p>
        </p:txBody>
      </p:sp>
      <p:pic>
        <p:nvPicPr>
          <p:cNvPr id="7" name="Picture 6" descr="Screenshot of final display"/>
          <p:cNvPicPr>
            <a:picLocks noChangeAspect="1"/>
          </p:cNvPicPr>
          <p:nvPr/>
        </p:nvPicPr>
        <p:blipFill>
          <a:blip r:embed="rId3"/>
          <a:stretch>
            <a:fillRect/>
          </a:stretch>
        </p:blipFill>
        <p:spPr>
          <a:xfrm>
            <a:off x="2132028" y="1004265"/>
            <a:ext cx="4665936" cy="49883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259695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selecting awards - research support screenshot"/>
          <p:cNvPicPr>
            <a:picLocks noChangeAspect="1"/>
          </p:cNvPicPr>
          <p:nvPr/>
        </p:nvPicPr>
        <p:blipFill>
          <a:blip r:embed="rId3"/>
          <a:stretch>
            <a:fillRect/>
          </a:stretch>
        </p:blipFill>
        <p:spPr>
          <a:xfrm>
            <a:off x="1511593" y="932607"/>
            <a:ext cx="5906806" cy="2793427"/>
          </a:xfrm>
          <a:prstGeom prst="rect">
            <a:avLst/>
          </a:prstGeom>
          <a:effectLst>
            <a:outerShdw blurRad="111125" dist="114300" dir="2700000" algn="tl" rotWithShape="0">
              <a:srgbClr val="000000">
                <a:alpha val="20000"/>
              </a:srgbClr>
            </a:outerShdw>
          </a:effectLst>
        </p:spPr>
      </p:pic>
      <p:sp>
        <p:nvSpPr>
          <p:cNvPr id="4" name="Title 3"/>
          <p:cNvSpPr>
            <a:spLocks noGrp="1"/>
          </p:cNvSpPr>
          <p:nvPr>
            <p:ph type="title"/>
          </p:nvPr>
        </p:nvSpPr>
        <p:spPr>
          <a:xfrm>
            <a:off x="350196" y="53785"/>
            <a:ext cx="8229600" cy="586775"/>
          </a:xfrm>
        </p:spPr>
        <p:txBody>
          <a:bodyPr>
            <a:noAutofit/>
          </a:bodyPr>
          <a:lstStyle/>
          <a:p>
            <a:r>
              <a:rPr lang="en-US" sz="4000" dirty="0">
                <a:solidFill>
                  <a:srgbClr val="4F81BD"/>
                </a:solidFill>
              </a:rPr>
              <a:t>Selecting awards</a:t>
            </a:r>
            <a:endParaRPr lang="en-US" dirty="0">
              <a:solidFill>
                <a:srgbClr val="FF0000"/>
              </a:solidFill>
            </a:endParaRPr>
          </a:p>
        </p:txBody>
      </p:sp>
      <p:sp>
        <p:nvSpPr>
          <p:cNvPr id="5" name="TextBox 4"/>
          <p:cNvSpPr txBox="1"/>
          <p:nvPr/>
        </p:nvSpPr>
        <p:spPr>
          <a:xfrm>
            <a:off x="-2220" y="2329321"/>
            <a:ext cx="1301053" cy="5847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Calibri"/>
                <a:ea typeface="+mn-ea"/>
                <a:cs typeface="+mn-cs"/>
              </a:rPr>
              <a:t>Show/hide pick list</a:t>
            </a:r>
          </a:p>
        </p:txBody>
      </p:sp>
      <p:cxnSp>
        <p:nvCxnSpPr>
          <p:cNvPr id="6" name="Straight Connector 5">
            <a:extLst>
              <a:ext uri="{C183D7F6-B498-43B3-948B-1728B52AA6E4}">
                <adec:decorative xmlns:adec="http://schemas.microsoft.com/office/drawing/2017/decorative" xmlns="" val="1"/>
              </a:ext>
            </a:extLst>
          </p:cNvPr>
          <p:cNvCxnSpPr/>
          <p:nvPr/>
        </p:nvCxnSpPr>
        <p:spPr>
          <a:xfrm>
            <a:off x="1055898" y="2660097"/>
            <a:ext cx="772902" cy="153942"/>
          </a:xfrm>
          <a:prstGeom prst="line">
            <a:avLst/>
          </a:prstGeom>
          <a:ln w="190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0" y="1036288"/>
            <a:ext cx="1301053" cy="5847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Calibri"/>
                <a:ea typeface="+mn-ea"/>
                <a:cs typeface="+mn-cs"/>
              </a:rPr>
              <a:t>Award data feeds</a:t>
            </a:r>
          </a:p>
        </p:txBody>
      </p:sp>
      <p:cxnSp>
        <p:nvCxnSpPr>
          <p:cNvPr id="11" name="Straight Connector 10">
            <a:extLst>
              <a:ext uri="{C183D7F6-B498-43B3-948B-1728B52AA6E4}">
                <adec:decorative xmlns:adec="http://schemas.microsoft.com/office/drawing/2017/decorative" xmlns="" val="1"/>
              </a:ext>
            </a:extLst>
          </p:cNvPr>
          <p:cNvCxnSpPr/>
          <p:nvPr/>
        </p:nvCxnSpPr>
        <p:spPr>
          <a:xfrm>
            <a:off x="1197221" y="1245409"/>
            <a:ext cx="477348" cy="308647"/>
          </a:xfrm>
          <a:prstGeom prst="line">
            <a:avLst/>
          </a:prstGeom>
          <a:ln w="190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Slide Number Placeholder 5"/>
          <p:cNvSpPr>
            <a:spLocks noGrp="1"/>
          </p:cNvSpPr>
          <p:nvPr>
            <p:ph type="sldNum" sz="quarter" idx="1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6F814-4AE2-4CB6-A89C-099C64AFAA4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9" name="Picture 8" title="final display - research support screenshot"/>
          <p:cNvPicPr>
            <a:picLocks noChangeAspect="1"/>
          </p:cNvPicPr>
          <p:nvPr/>
        </p:nvPicPr>
        <p:blipFill>
          <a:blip r:embed="rId4"/>
          <a:stretch>
            <a:fillRect/>
          </a:stretch>
        </p:blipFill>
        <p:spPr>
          <a:xfrm>
            <a:off x="1598554" y="3965392"/>
            <a:ext cx="5592052" cy="2447164"/>
          </a:xfrm>
          <a:prstGeom prst="rect">
            <a:avLst/>
          </a:prstGeom>
          <a:effectLst>
            <a:outerShdw blurRad="127000" dist="127000" dir="2700000" algn="tl" rotWithShape="0">
              <a:srgbClr val="000000">
                <a:alpha val="20000"/>
              </a:srgbClr>
            </a:outerShdw>
          </a:effectLst>
        </p:spPr>
      </p:pic>
      <p:sp>
        <p:nvSpPr>
          <p:cNvPr id="12" name="TextBox 11"/>
          <p:cNvSpPr txBox="1"/>
          <p:nvPr/>
        </p:nvSpPr>
        <p:spPr>
          <a:xfrm>
            <a:off x="102360" y="5019697"/>
            <a:ext cx="130105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Calibri"/>
                <a:ea typeface="+mn-ea"/>
                <a:cs typeface="+mn-cs"/>
              </a:rPr>
              <a:t>Final Display</a:t>
            </a:r>
          </a:p>
        </p:txBody>
      </p:sp>
    </p:spTree>
    <p:extLst>
      <p:ext uri="{BB962C8B-B14F-4D97-AF65-F5344CB8AC3E}">
        <p14:creationId xmlns:p14="http://schemas.microsoft.com/office/powerpoint/2010/main" val="4468977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Sharing </a:t>
            </a:r>
            <a:r>
              <a:rPr lang="en-US" dirty="0" err="1">
                <a:solidFill>
                  <a:schemeClr val="accent1"/>
                </a:solidFill>
              </a:rPr>
              <a:t>SciENcv</a:t>
            </a:r>
            <a:r>
              <a:rPr lang="en-US" dirty="0">
                <a:solidFill>
                  <a:schemeClr val="accent1"/>
                </a:solidFill>
              </a:rPr>
              <a:t> Profiles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9B540C-44DA-4F69-89C9-7C84606640D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 name="Picture 2" descr="PubMed screenshot"/>
          <p:cNvPicPr>
            <a:picLocks noChangeAspect="1"/>
          </p:cNvPicPr>
          <p:nvPr/>
        </p:nvPicPr>
        <p:blipFill>
          <a:blip r:embed="rId3"/>
          <a:stretch>
            <a:fillRect/>
          </a:stretch>
        </p:blipFill>
        <p:spPr>
          <a:xfrm>
            <a:off x="2080815" y="1503627"/>
            <a:ext cx="4982371" cy="4766733"/>
          </a:xfrm>
          <a:prstGeom prst="rect">
            <a:avLst/>
          </a:prstGeom>
          <a:effectLst>
            <a:outerShdw blurRad="152400" dist="38100" dir="2700000" algn="tl" rotWithShape="0">
              <a:prstClr val="black">
                <a:alpha val="40000"/>
              </a:prstClr>
            </a:outerShdw>
          </a:effectLst>
        </p:spPr>
      </p:pic>
      <p:sp>
        <p:nvSpPr>
          <p:cNvPr id="7" name="Oval 6">
            <a:extLst>
              <a:ext uri="{C183D7F6-B498-43B3-948B-1728B52AA6E4}">
                <adec:decorative xmlns:adec="http://schemas.microsoft.com/office/drawing/2017/decorative" xmlns="" val="1"/>
              </a:ext>
            </a:extLst>
          </p:cNvPr>
          <p:cNvSpPr/>
          <p:nvPr/>
        </p:nvSpPr>
        <p:spPr>
          <a:xfrm>
            <a:off x="1828800" y="5444067"/>
            <a:ext cx="2810933" cy="82629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797108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shot of LinkedIn Profile"/>
          <p:cNvPicPr>
            <a:picLocks noChangeAspect="1"/>
          </p:cNvPicPr>
          <p:nvPr/>
        </p:nvPicPr>
        <p:blipFill>
          <a:blip r:embed="rId3"/>
          <a:stretch>
            <a:fillRect/>
          </a:stretch>
        </p:blipFill>
        <p:spPr>
          <a:xfrm>
            <a:off x="2154014" y="1197966"/>
            <a:ext cx="4835971" cy="5378056"/>
          </a:xfrm>
          <a:prstGeom prst="rect">
            <a:avLst/>
          </a:prstGeom>
          <a:effectLst>
            <a:outerShdw blurRad="1524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solidFill>
                  <a:schemeClr val="accent1"/>
                </a:solidFill>
              </a:rPr>
              <a:t>Sharing </a:t>
            </a:r>
            <a:r>
              <a:rPr lang="en-US" dirty="0" err="1">
                <a:solidFill>
                  <a:schemeClr val="accent1"/>
                </a:solidFill>
              </a:rPr>
              <a:t>SciENcv</a:t>
            </a:r>
            <a:r>
              <a:rPr lang="en-US" dirty="0">
                <a:solidFill>
                  <a:schemeClr val="accent1"/>
                </a:solidFill>
              </a:rPr>
              <a:t> Profiles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9B540C-44DA-4F69-89C9-7C84606640D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Oval 6">
            <a:extLst>
              <a:ext uri="{C183D7F6-B498-43B3-948B-1728B52AA6E4}">
                <adec:decorative xmlns:adec="http://schemas.microsoft.com/office/drawing/2017/decorative" xmlns="" val="1"/>
              </a:ext>
            </a:extLst>
          </p:cNvPr>
          <p:cNvSpPr/>
          <p:nvPr/>
        </p:nvSpPr>
        <p:spPr>
          <a:xfrm>
            <a:off x="2040466" y="5427134"/>
            <a:ext cx="2345267" cy="203199"/>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02265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F81BD"/>
                </a:solidFill>
              </a:rPr>
              <a:t>Why?</a:t>
            </a:r>
            <a:endParaRPr lang="en-US" dirty="0"/>
          </a:p>
        </p:txBody>
      </p:sp>
      <p:sp>
        <p:nvSpPr>
          <p:cNvPr id="6" name="Content Placeholder 5"/>
          <p:cNvSpPr>
            <a:spLocks noGrp="1"/>
          </p:cNvSpPr>
          <p:nvPr>
            <p:ph idx="1"/>
          </p:nvPr>
        </p:nvSpPr>
        <p:spPr>
          <a:xfrm>
            <a:off x="488179" y="1561012"/>
            <a:ext cx="8229600" cy="4525963"/>
          </a:xfrm>
        </p:spPr>
        <p:txBody>
          <a:bodyPr/>
          <a:lstStyle/>
          <a:p>
            <a:pPr marL="0" indent="0">
              <a:lnSpc>
                <a:spcPct val="120000"/>
              </a:lnSpc>
              <a:buNone/>
            </a:pPr>
            <a:r>
              <a:rPr lang="en-US" sz="2800" dirty="0"/>
              <a:t>Allows applicants to: </a:t>
            </a:r>
          </a:p>
          <a:p>
            <a:pPr marL="285750" indent="-285750">
              <a:lnSpc>
                <a:spcPct val="120000"/>
              </a:lnSpc>
              <a:buFont typeface="Arial" panose="020B0604020202020204" pitchFamily="34" charset="0"/>
              <a:buChar char="•"/>
            </a:pPr>
            <a:r>
              <a:rPr lang="en-US" sz="2800" dirty="0"/>
              <a:t>describe the magnitude and significance of their scientific contributions (including publications)</a:t>
            </a:r>
          </a:p>
          <a:p>
            <a:pPr marL="285750" indent="-285750">
              <a:lnSpc>
                <a:spcPct val="120000"/>
              </a:lnSpc>
              <a:buFont typeface="Arial" panose="020B0604020202020204" pitchFamily="34" charset="0"/>
              <a:buChar char="•"/>
            </a:pPr>
            <a:r>
              <a:rPr lang="en-US" sz="2800" dirty="0"/>
              <a:t>provide detailed information about their research experience in the context of the proposed project</a:t>
            </a:r>
          </a:p>
          <a:p>
            <a:pPr marL="0" indent="0">
              <a:lnSpc>
                <a:spcPct val="120000"/>
              </a:lnSpc>
              <a:buNone/>
            </a:pPr>
            <a:r>
              <a:rPr lang="en-US" sz="2800" dirty="0"/>
              <a:t> </a:t>
            </a:r>
          </a:p>
          <a:p>
            <a:endParaRPr lang="en-US" dirty="0"/>
          </a:p>
          <a:p>
            <a:pPr marL="0" indent="0">
              <a:buNone/>
            </a:pPr>
            <a:endParaRPr lang="en-US" dirty="0"/>
          </a:p>
        </p:txBody>
      </p:sp>
      <p:sp>
        <p:nvSpPr>
          <p:cNvPr id="7" name="TextBox 6">
            <a:extLst>
              <a:ext uri="{FF2B5EF4-FFF2-40B4-BE49-F238E27FC236}">
                <a16:creationId xmlns:a16="http://schemas.microsoft.com/office/drawing/2014/main" id="{450FEBB3-77C6-FD45-AD0B-CDF45346F344}"/>
              </a:ext>
            </a:extLst>
          </p:cNvPr>
          <p:cNvSpPr txBox="1"/>
          <p:nvPr/>
        </p:nvSpPr>
        <p:spPr>
          <a:xfrm>
            <a:off x="1828800" y="5710019"/>
            <a:ext cx="6165273" cy="646331"/>
          </a:xfrm>
          <a:prstGeom prst="rect">
            <a:avLst/>
          </a:prstGeom>
          <a:noFill/>
          <a:ln w="22225">
            <a:solidFill>
              <a:schemeClr val="accent6">
                <a:alpha val="58000"/>
              </a:schemeClr>
            </a:solidFill>
          </a:ln>
        </p:spPr>
        <p:txBody>
          <a:bodyPr wrap="square" rtlCol="0">
            <a:spAutoFit/>
          </a:bodyPr>
          <a:lstStyle/>
          <a:p>
            <a:r>
              <a:rPr lang="en-US" dirty="0"/>
              <a:t>Forms, instructions, and samples available at:</a:t>
            </a:r>
          </a:p>
          <a:p>
            <a:r>
              <a:rPr lang="en-US" dirty="0">
                <a:hlinkClick r:id="rId3"/>
              </a:rPr>
              <a:t>https://grants.nih.gov/grants/forms/biosketch.htm</a:t>
            </a:r>
            <a:r>
              <a:rPr lang="en-US" dirty="0"/>
              <a:t> </a:t>
            </a:r>
          </a:p>
        </p:txBody>
      </p:sp>
    </p:spTree>
    <p:extLst>
      <p:ext uri="{BB962C8B-B14F-4D97-AF65-F5344CB8AC3E}">
        <p14:creationId xmlns:p14="http://schemas.microsoft.com/office/powerpoint/2010/main" val="6806599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762000" y="685800"/>
            <a:ext cx="7620000" cy="563563"/>
          </a:xfrm>
          <a:prstGeom prst="rect">
            <a:avLst/>
          </a:prstGeom>
          <a:noFill/>
          <a:ln w="9525">
            <a:noFill/>
            <a:miter lim="800000"/>
            <a:headEnd/>
            <a:tailEnd/>
          </a:ln>
        </p:spPr>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4F81BD"/>
                </a:solidFill>
                <a:effectLst/>
                <a:uLnTx/>
                <a:uFillTx/>
                <a:latin typeface="Calibri"/>
                <a:ea typeface="+mn-ea"/>
                <a:cs typeface="+mn-cs"/>
              </a:rPr>
              <a:t>Helpful Links</a:t>
            </a:r>
          </a:p>
        </p:txBody>
      </p:sp>
      <p:sp>
        <p:nvSpPr>
          <p:cNvPr id="2" name="Content Placeholder 1"/>
          <p:cNvSpPr>
            <a:spLocks noGrp="1"/>
          </p:cNvSpPr>
          <p:nvPr>
            <p:ph idx="1"/>
          </p:nvPr>
        </p:nvSpPr>
        <p:spPr>
          <a:xfrm>
            <a:off x="88809" y="1947333"/>
            <a:ext cx="4564783" cy="2270925"/>
          </a:xfrm>
        </p:spPr>
        <p:txBody>
          <a:bodyPr>
            <a:noAutofit/>
          </a:bodyPr>
          <a:lstStyle/>
          <a:p>
            <a:r>
              <a:rPr lang="en-US" sz="1600" dirty="0"/>
              <a:t>My NCBI documentation:</a:t>
            </a:r>
            <a:br>
              <a:rPr lang="en-US" sz="1600" dirty="0"/>
            </a:br>
            <a:r>
              <a:rPr lang="en-US" sz="1600" dirty="0">
                <a:hlinkClick r:id="rId3"/>
              </a:rPr>
              <a:t>http://www.ncbi.nlm.nih.gov/books/NBK3843/</a:t>
            </a:r>
            <a:r>
              <a:rPr lang="en-US" sz="1600" dirty="0"/>
              <a:t/>
            </a:r>
            <a:br>
              <a:rPr lang="en-US" sz="1600" dirty="0"/>
            </a:br>
            <a:endParaRPr lang="en-US" sz="1600" dirty="0"/>
          </a:p>
          <a:p>
            <a:r>
              <a:rPr lang="en-US" sz="1600" dirty="0"/>
              <a:t>Movie tutorial on managing compliance:</a:t>
            </a:r>
            <a:br>
              <a:rPr lang="en-US" sz="1600" dirty="0"/>
            </a:br>
            <a:r>
              <a:rPr lang="en-US" sz="1600" dirty="0">
                <a:hlinkClick r:id="rId4"/>
              </a:rPr>
              <a:t>http://youtu.be/JYODIOD_YYE</a:t>
            </a:r>
            <a:endParaRPr lang="en-US" sz="1600" dirty="0"/>
          </a:p>
          <a:p>
            <a:pPr marL="0" indent="0">
              <a:buNone/>
            </a:pPr>
            <a:endParaRPr lang="en-US" sz="1600" dirty="0"/>
          </a:p>
          <a:p>
            <a:r>
              <a:rPr lang="en-US" sz="1600" dirty="0"/>
              <a:t>NIH Public Access Policy homepage:</a:t>
            </a:r>
            <a:br>
              <a:rPr lang="en-US" sz="1600" dirty="0"/>
            </a:br>
            <a:r>
              <a:rPr lang="en-US" sz="1600" dirty="0">
                <a:hlinkClick r:id="rId5"/>
              </a:rPr>
              <a:t>http://</a:t>
            </a:r>
            <a:r>
              <a:rPr lang="en-US" sz="1600" dirty="0" err="1">
                <a:hlinkClick r:id="rId5"/>
              </a:rPr>
              <a:t>publicaccess.nih.gov</a:t>
            </a:r>
            <a:r>
              <a:rPr lang="en-US" sz="1600" dirty="0">
                <a:hlinkClick r:id="rId5"/>
              </a:rPr>
              <a:t>/</a:t>
            </a:r>
            <a:endParaRPr lang="en-US" sz="1600" dirty="0"/>
          </a:p>
          <a:p>
            <a:pPr marL="0" indent="0">
              <a:buNone/>
            </a:pPr>
            <a:endParaRPr lang="en-US" sz="2400" dirty="0"/>
          </a:p>
          <a:p>
            <a:pPr marL="0" indent="0">
              <a:buNone/>
            </a:pPr>
            <a:endParaRPr lang="en-US" sz="2400" dirty="0"/>
          </a:p>
        </p:txBody>
      </p:sp>
      <p:sp>
        <p:nvSpPr>
          <p:cNvPr id="4" name="Content Placeholder 2"/>
          <p:cNvSpPr txBox="1">
            <a:spLocks/>
          </p:cNvSpPr>
          <p:nvPr/>
        </p:nvSpPr>
        <p:spPr>
          <a:xfrm>
            <a:off x="4866735" y="1947333"/>
            <a:ext cx="4116465" cy="227092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SciENcv</a:t>
            </a:r>
            <a:r>
              <a:rPr kumimoji="0" lang="en-US" sz="1600" b="0" i="0" u="none" strike="noStrike" kern="1200" cap="none" spc="0" normalizeH="0" baseline="0" noProof="0" dirty="0">
                <a:ln>
                  <a:noFill/>
                </a:ln>
                <a:solidFill>
                  <a:prstClr val="black"/>
                </a:solidFill>
                <a:effectLst/>
                <a:uLnTx/>
                <a:uFillTx/>
                <a:latin typeface="Calibri"/>
                <a:ea typeface="+mn-ea"/>
                <a:cs typeface="+mn-cs"/>
              </a:rPr>
              <a:t> is available at: </a:t>
            </a:r>
          </a:p>
          <a:p>
            <a:pPr marL="400050" marR="0" lvl="1" indent="0" algn="l" defTabSz="457200"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6"/>
              </a:rPr>
              <a:t>http://www.ncbi.nlm.nih.gov/account/</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SciENcv</a:t>
            </a:r>
            <a:r>
              <a:rPr kumimoji="0" lang="en-US" sz="1600" b="0" i="0" u="none" strike="noStrike" kern="1200" cap="none" spc="0" normalizeH="0" baseline="0" noProof="0" dirty="0">
                <a:ln>
                  <a:noFill/>
                </a:ln>
                <a:solidFill>
                  <a:prstClr val="black"/>
                </a:solidFill>
                <a:effectLst/>
                <a:uLnTx/>
                <a:uFillTx/>
                <a:latin typeface="Calibri"/>
                <a:ea typeface="+mn-ea"/>
                <a:cs typeface="+mn-cs"/>
              </a:rPr>
              <a:t> documentation: </a:t>
            </a: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7"/>
              </a:rPr>
              <a:t>http://www.ncbi.nlm.nih.gov/sciencv</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SciENcv</a:t>
            </a:r>
            <a:r>
              <a:rPr kumimoji="0" lang="en-US" sz="1600" b="0" i="0" u="none" strike="noStrike" kern="1200" cap="none" spc="0" normalizeH="0" baseline="0" noProof="0" dirty="0">
                <a:ln>
                  <a:noFill/>
                </a:ln>
                <a:solidFill>
                  <a:prstClr val="black"/>
                </a:solidFill>
                <a:effectLst/>
                <a:uLnTx/>
                <a:uFillTx/>
                <a:latin typeface="Calibri"/>
                <a:ea typeface="+mn-ea"/>
                <a:cs typeface="+mn-cs"/>
              </a:rPr>
              <a:t> video overview: </a:t>
            </a:r>
            <a:r>
              <a:rPr kumimoji="0" lang="en-US" sz="1600" b="0" i="0" u="sng" strike="noStrike" kern="1200" cap="none" spc="0" normalizeH="0" baseline="0" noProof="0" dirty="0">
                <a:ln>
                  <a:noFill/>
                </a:ln>
                <a:solidFill>
                  <a:prstClr val="black"/>
                </a:solidFill>
                <a:effectLst/>
                <a:uLnTx/>
                <a:uFillTx/>
                <a:latin typeface="Calibri"/>
                <a:ea typeface="+mn-ea"/>
                <a:cs typeface="+mn-cs"/>
                <a:hlinkClick r:id="rId8"/>
              </a:rPr>
              <a:t>http://youtu.be/PRWy-3GXhtU</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2126903" y="4931638"/>
            <a:ext cx="5050155"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Provide feedback to </a:t>
            </a:r>
            <a:r>
              <a:rPr kumimoji="0" lang="en-US" sz="2000" b="0" i="0" u="none" strike="noStrike" kern="1200" cap="none" spc="0" normalizeH="0" baseline="0" noProof="0" dirty="0">
                <a:ln>
                  <a:noFill/>
                </a:ln>
                <a:solidFill>
                  <a:prstClr val="black"/>
                </a:solidFill>
                <a:effectLst/>
                <a:uLnTx/>
                <a:uFillTx/>
                <a:latin typeface="Calibri"/>
                <a:ea typeface="+mn-ea"/>
                <a:cs typeface="+mn-cs"/>
                <a:hlinkClick r:id="rId9"/>
              </a:rPr>
              <a:t>info@ncbi.nlm.nih.gov</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9B540C-44DA-4F69-89C9-7C84606640D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941864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91" y="935182"/>
            <a:ext cx="8302336" cy="2768541"/>
          </a:xfrm>
        </p:spPr>
        <p:txBody>
          <a:bodyPr>
            <a:normAutofit fontScale="85000" lnSpcReduction="20000"/>
          </a:bodyPr>
          <a:lstStyle/>
          <a:p>
            <a:pPr marL="285750" indent="-285750">
              <a:buFont typeface="Arial" panose="020B0604020202020204" pitchFamily="34" charset="0"/>
              <a:buChar char="•"/>
            </a:pPr>
            <a:r>
              <a:rPr lang="en-US" dirty="0"/>
              <a:t>Where</a:t>
            </a:r>
          </a:p>
          <a:p>
            <a:pPr marL="685800" lvl="1">
              <a:buFont typeface="Arial" panose="020B0604020202020204" pitchFamily="34" charset="0"/>
              <a:buChar char="•"/>
            </a:pPr>
            <a:r>
              <a:rPr lang="en-US" dirty="0"/>
              <a:t>RPPRs: Preprints in Section C1; other products in section C5</a:t>
            </a:r>
          </a:p>
          <a:p>
            <a:pPr marL="685800" lvl="1">
              <a:buFont typeface="Arial" panose="020B0604020202020204" pitchFamily="34" charset="0"/>
              <a:buChar char="•"/>
            </a:pPr>
            <a:r>
              <a:rPr lang="en-US" dirty="0"/>
              <a:t>Applications: Progress Report Publication List, Biosketch</a:t>
            </a:r>
          </a:p>
          <a:p>
            <a:pPr marL="685800" lvl="1">
              <a:buFont typeface="Arial" panose="020B0604020202020204" pitchFamily="34" charset="0"/>
              <a:buChar char="•"/>
            </a:pPr>
            <a:endParaRPr lang="en-US" dirty="0"/>
          </a:p>
          <a:p>
            <a:pPr>
              <a:spcBef>
                <a:spcPts val="0"/>
              </a:spcBef>
              <a:spcAft>
                <a:spcPts val="450"/>
              </a:spcAft>
            </a:pPr>
            <a:r>
              <a:rPr lang="en-US" dirty="0"/>
              <a:t>Citation format standards: </a:t>
            </a:r>
            <a:r>
              <a:rPr lang="en-US" sz="2200" dirty="0">
                <a:solidFill>
                  <a:srgbClr val="FF0000"/>
                </a:solidFill>
              </a:rPr>
              <a:t>DOI</a:t>
            </a:r>
            <a:r>
              <a:rPr lang="en-US" sz="2200" dirty="0"/>
              <a:t>, list </a:t>
            </a:r>
            <a:r>
              <a:rPr lang="en-US" sz="2200" dirty="0">
                <a:solidFill>
                  <a:srgbClr val="FF0000"/>
                </a:solidFill>
              </a:rPr>
              <a:t>object type </a:t>
            </a:r>
            <a:r>
              <a:rPr lang="en-US" sz="2200" dirty="0"/>
              <a:t>(e.g. Preprint, protocol)</a:t>
            </a:r>
            <a:endParaRPr lang="en-US" dirty="0"/>
          </a:p>
          <a:p>
            <a:pPr marL="0" indent="0">
              <a:spcBef>
                <a:spcPts val="0"/>
              </a:spcBef>
              <a:spcAft>
                <a:spcPts val="450"/>
              </a:spcAft>
              <a:buNone/>
            </a:pPr>
            <a:r>
              <a:rPr lang="en-US" sz="1500" i="1" dirty="0"/>
              <a:t>Example</a:t>
            </a:r>
            <a:r>
              <a:rPr lang="en-US" sz="1500" dirty="0"/>
              <a:t>: Bar DZ, Atkatsh K, Tavarez U, Erdos MR, Gruenbaum Y, Collins FS. Biotinylation by antibody recognition- A novel method for proximity labeling. BioRxiv 069187 [</a:t>
            </a:r>
            <a:r>
              <a:rPr lang="en-US" sz="1500" b="1" dirty="0">
                <a:solidFill>
                  <a:srgbClr val="FF0000"/>
                </a:solidFill>
              </a:rPr>
              <a:t>Preprint</a:t>
            </a:r>
            <a:r>
              <a:rPr lang="en-US" sz="1500" dirty="0"/>
              <a:t>]. 2016 [cited 2017 Jan 12].  Available from: </a:t>
            </a:r>
            <a:r>
              <a:rPr lang="en-US" sz="1500" u="sng" dirty="0">
                <a:solidFill>
                  <a:srgbClr val="FF0000"/>
                </a:solidFill>
              </a:rPr>
              <a:t>https://</a:t>
            </a:r>
            <a:r>
              <a:rPr lang="en-US" sz="1500" b="1" u="sng" dirty="0">
                <a:solidFill>
                  <a:srgbClr val="FF0000"/>
                </a:solidFill>
              </a:rPr>
              <a:t>doi</a:t>
            </a:r>
            <a:r>
              <a:rPr lang="en-US" sz="1500" u="sng" dirty="0">
                <a:solidFill>
                  <a:srgbClr val="FF0000"/>
                </a:solidFill>
              </a:rPr>
              <a:t>.org/10.1101/069187</a:t>
            </a:r>
            <a:r>
              <a:rPr lang="en-US" sz="1500" dirty="0"/>
              <a:t>.</a:t>
            </a:r>
            <a:endParaRPr lang="en-US" sz="1700" dirty="0"/>
          </a:p>
          <a:p>
            <a:pPr lvl="1"/>
            <a:endParaRPr lang="en-US" sz="1200" dirty="0"/>
          </a:p>
        </p:txBody>
      </p:sp>
      <p:graphicFrame>
        <p:nvGraphicFramePr>
          <p:cNvPr id="4" name="Table 3"/>
          <p:cNvGraphicFramePr>
            <a:graphicFrameLocks noGrp="1"/>
          </p:cNvGraphicFramePr>
          <p:nvPr/>
        </p:nvGraphicFramePr>
        <p:xfrm>
          <a:off x="657225" y="3792082"/>
          <a:ext cx="7629526" cy="2263140"/>
        </p:xfrm>
        <a:graphic>
          <a:graphicData uri="http://schemas.openxmlformats.org/drawingml/2006/table">
            <a:tbl>
              <a:tblPr firstRow="1" bandRow="1">
                <a:tableStyleId>{5C22544A-7EE6-4342-B048-85BDC9FD1C3A}</a:tableStyleId>
              </a:tblPr>
              <a:tblGrid>
                <a:gridCol w="3814763">
                  <a:extLst>
                    <a:ext uri="{9D8B030D-6E8A-4147-A177-3AD203B41FA5}">
                      <a16:colId xmlns:a16="http://schemas.microsoft.com/office/drawing/2014/main" val="20000"/>
                    </a:ext>
                  </a:extLst>
                </a:gridCol>
                <a:gridCol w="3814763">
                  <a:extLst>
                    <a:ext uri="{9D8B030D-6E8A-4147-A177-3AD203B41FA5}">
                      <a16:colId xmlns:a16="http://schemas.microsoft.com/office/drawing/2014/main" val="20001"/>
                    </a:ext>
                  </a:extLst>
                </a:gridCol>
              </a:tblGrid>
              <a:tr h="2263140">
                <a:tc>
                  <a:txBody>
                    <a:bodyPr/>
                    <a:lstStyle/>
                    <a:p>
                      <a:pPr marL="0" indent="0" algn="ctr">
                        <a:buNone/>
                      </a:pPr>
                      <a:r>
                        <a:rPr lang="en-US" sz="1500" dirty="0">
                          <a:solidFill>
                            <a:schemeClr val="tx1"/>
                          </a:solidFill>
                        </a:rPr>
                        <a:t>To cite preprints arising from NIH awards</a:t>
                      </a:r>
                    </a:p>
                    <a:p>
                      <a:pPr marL="0" indent="0" algn="ctr">
                        <a:buNone/>
                      </a:pPr>
                      <a:endParaRPr lang="en-US" sz="1500" b="0" kern="1200" dirty="0">
                        <a:solidFill>
                          <a:schemeClr val="tx1"/>
                        </a:solidFill>
                        <a:latin typeface="+mn-lt"/>
                        <a:ea typeface="+mn-ea"/>
                        <a:cs typeface="+mn-cs"/>
                      </a:endParaRPr>
                    </a:p>
                    <a:p>
                      <a:pPr marL="285750" lvl="0" indent="-285750">
                        <a:buFont typeface="Arial" panose="020B0604020202020204" pitchFamily="34" charset="0"/>
                        <a:buChar char="•"/>
                      </a:pPr>
                      <a:r>
                        <a:rPr lang="en-US" sz="1500" b="0" dirty="0">
                          <a:solidFill>
                            <a:schemeClr val="tx1"/>
                          </a:solidFill>
                        </a:rPr>
                        <a:t>DOI</a:t>
                      </a:r>
                    </a:p>
                    <a:p>
                      <a:pPr marL="285750" lvl="0" indent="-285750">
                        <a:buFont typeface="Arial" panose="020B0604020202020204" pitchFamily="34" charset="0"/>
                        <a:buChar char="•"/>
                      </a:pPr>
                      <a:r>
                        <a:rPr lang="en-US" sz="1500" b="0" dirty="0">
                          <a:solidFill>
                            <a:schemeClr val="tx1"/>
                          </a:solidFill>
                        </a:rPr>
                        <a:t>Recommend CC-BY license</a:t>
                      </a:r>
                    </a:p>
                    <a:p>
                      <a:pPr marL="285750" lvl="0" indent="-285750">
                        <a:buFont typeface="Arial" panose="020B0604020202020204" pitchFamily="34" charset="0"/>
                        <a:buChar char="•"/>
                      </a:pPr>
                      <a:r>
                        <a:rPr lang="en-US" sz="1500" b="0" dirty="0">
                          <a:solidFill>
                            <a:schemeClr val="tx1"/>
                          </a:solidFill>
                        </a:rPr>
                        <a:t>Statement:</a:t>
                      </a:r>
                      <a:r>
                        <a:rPr lang="en-US" sz="1500" b="0" baseline="0" dirty="0">
                          <a:solidFill>
                            <a:schemeClr val="tx1"/>
                          </a:solidFill>
                        </a:rPr>
                        <a:t> </a:t>
                      </a:r>
                      <a:r>
                        <a:rPr lang="en-US" sz="1500" b="0" dirty="0">
                          <a:solidFill>
                            <a:schemeClr val="tx1"/>
                          </a:solidFill>
                        </a:rPr>
                        <a:t>not peer-reviewed </a:t>
                      </a:r>
                    </a:p>
                    <a:p>
                      <a:pPr marL="285750" lvl="0" indent="-285750">
                        <a:buFont typeface="Arial" panose="020B0604020202020204" pitchFamily="34" charset="0"/>
                        <a:buChar char="•"/>
                      </a:pPr>
                      <a:r>
                        <a:rPr lang="en-US" sz="1500" b="0" dirty="0">
                          <a:solidFill>
                            <a:schemeClr val="tx1"/>
                          </a:solidFill>
                        </a:rPr>
                        <a:t>Acknowledge</a:t>
                      </a:r>
                      <a:r>
                        <a:rPr lang="en-US" sz="1500" b="0" baseline="0" dirty="0">
                          <a:solidFill>
                            <a:schemeClr val="tx1"/>
                          </a:solidFill>
                        </a:rPr>
                        <a:t> funding</a:t>
                      </a:r>
                      <a:endParaRPr lang="en-US" sz="1500" b="0" dirty="0">
                        <a:solidFill>
                          <a:schemeClr val="tx1"/>
                        </a:solidFill>
                      </a:endParaRPr>
                    </a:p>
                    <a:p>
                      <a:pPr marL="285750" lvl="0" indent="-285750">
                        <a:buFont typeface="Arial" panose="020B0604020202020204" pitchFamily="34" charset="0"/>
                        <a:buChar char="•"/>
                      </a:pPr>
                      <a:r>
                        <a:rPr lang="en-US" sz="1500" b="0" dirty="0">
                          <a:solidFill>
                            <a:schemeClr val="tx1"/>
                          </a:solidFill>
                        </a:rPr>
                        <a:t>Declare competing interests</a:t>
                      </a:r>
                    </a:p>
                    <a:p>
                      <a:endParaRPr lang="en-US" sz="15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None/>
                      </a:pPr>
                      <a:r>
                        <a:rPr lang="en-US" sz="1500" dirty="0">
                          <a:solidFill>
                            <a:schemeClr val="tx1"/>
                          </a:solidFill>
                        </a:rPr>
                        <a:t>Repository best practices </a:t>
                      </a:r>
                    </a:p>
                    <a:p>
                      <a:pPr marL="342900" indent="-342900" algn="l">
                        <a:buFont typeface="Arial" panose="020B0604020202020204" pitchFamily="34" charset="0"/>
                        <a:buChar char="•"/>
                      </a:pPr>
                      <a:r>
                        <a:rPr lang="en-US" sz="1500" b="0" kern="1200" dirty="0">
                          <a:solidFill>
                            <a:schemeClr val="tx1"/>
                          </a:solidFill>
                          <a:latin typeface="+mn-lt"/>
                          <a:ea typeface="+mn-ea"/>
                          <a:cs typeface="+mn-cs"/>
                        </a:rPr>
                        <a:t>FAIR principles </a:t>
                      </a:r>
                      <a:r>
                        <a:rPr lang="en-US" sz="900" b="0" kern="1200" dirty="0">
                          <a:solidFill>
                            <a:schemeClr val="tx1"/>
                          </a:solidFill>
                          <a:latin typeface="+mn-lt"/>
                          <a:ea typeface="+mn-ea"/>
                          <a:cs typeface="+mn-cs"/>
                        </a:rPr>
                        <a:t>(Findable,</a:t>
                      </a:r>
                      <a:r>
                        <a:rPr lang="en-US" sz="900" b="0" kern="1200" baseline="0" dirty="0">
                          <a:solidFill>
                            <a:schemeClr val="tx1"/>
                          </a:solidFill>
                          <a:latin typeface="+mn-lt"/>
                          <a:ea typeface="+mn-ea"/>
                          <a:cs typeface="+mn-cs"/>
                        </a:rPr>
                        <a:t> Accessible, Interoperable, Reusable)</a:t>
                      </a:r>
                      <a:endParaRPr lang="en-US" sz="1500" b="0" kern="1200" dirty="0">
                        <a:solidFill>
                          <a:schemeClr val="tx1"/>
                        </a:solidFill>
                        <a:latin typeface="+mn-lt"/>
                        <a:ea typeface="+mn-ea"/>
                        <a:cs typeface="+mn-cs"/>
                      </a:endParaRPr>
                    </a:p>
                    <a:p>
                      <a:pPr marL="342900" lvl="0" indent="-342900">
                        <a:buFont typeface="Arial" panose="020B0604020202020204" pitchFamily="34" charset="0"/>
                        <a:buChar char="•"/>
                      </a:pPr>
                      <a:r>
                        <a:rPr lang="en-US" sz="1500" b="0" dirty="0">
                          <a:solidFill>
                            <a:schemeClr val="tx1"/>
                          </a:solidFill>
                        </a:rPr>
                        <a:t>Open metadata </a:t>
                      </a:r>
                    </a:p>
                    <a:p>
                      <a:pPr marL="342900" lvl="0" indent="-342900">
                        <a:buFont typeface="Arial" panose="020B0604020202020204" pitchFamily="34" charset="0"/>
                        <a:buChar char="•"/>
                      </a:pPr>
                      <a:r>
                        <a:rPr lang="en-US" sz="1500" b="0" kern="1200" dirty="0">
                          <a:solidFill>
                            <a:schemeClr val="tx1"/>
                          </a:solidFill>
                          <a:latin typeface="+mn-lt"/>
                          <a:ea typeface="+mn-ea"/>
                          <a:cs typeface="+mn-cs"/>
                        </a:rPr>
                        <a:t>Machine accessible and readable</a:t>
                      </a:r>
                    </a:p>
                    <a:p>
                      <a:pPr marL="342900" lvl="0" indent="-342900">
                        <a:buFont typeface="Arial" panose="020B0604020202020204" pitchFamily="34" charset="0"/>
                        <a:buChar char="•"/>
                      </a:pPr>
                      <a:r>
                        <a:rPr lang="en-US" sz="1500" b="0" kern="1200" dirty="0">
                          <a:solidFill>
                            <a:schemeClr val="tx1"/>
                          </a:solidFill>
                          <a:latin typeface="+mn-lt"/>
                          <a:ea typeface="+mn-ea"/>
                          <a:cs typeface="+mn-cs"/>
                        </a:rPr>
                        <a:t>Transparent policies </a:t>
                      </a:r>
                    </a:p>
                    <a:p>
                      <a:pPr marL="342900" lvl="0" indent="-342900">
                        <a:buFont typeface="Arial" panose="020B0604020202020204" pitchFamily="34" charset="0"/>
                        <a:buChar char="•"/>
                      </a:pPr>
                      <a:r>
                        <a:rPr lang="en-US" sz="1500" b="0" kern="1200" dirty="0">
                          <a:solidFill>
                            <a:schemeClr val="tx1"/>
                          </a:solidFill>
                          <a:latin typeface="+mn-lt"/>
                          <a:ea typeface="+mn-ea"/>
                          <a:cs typeface="+mn-cs"/>
                        </a:rPr>
                        <a:t>Versioning</a:t>
                      </a:r>
                    </a:p>
                    <a:p>
                      <a:pPr marL="742950" lvl="1" indent="-285750">
                        <a:buFont typeface="Courier New" panose="02070309020205020404" pitchFamily="49" charset="0"/>
                        <a:buChar char="o"/>
                      </a:pPr>
                      <a:r>
                        <a:rPr lang="en-US" sz="1500" b="0" dirty="0">
                          <a:solidFill>
                            <a:schemeClr val="tx1"/>
                          </a:solidFill>
                        </a:rPr>
                        <a:t>links to published version</a:t>
                      </a:r>
                    </a:p>
                    <a:p>
                      <a:pPr marL="742950" lvl="1" indent="-285750">
                        <a:buFont typeface="Courier New" panose="02070309020205020404" pitchFamily="49" charset="0"/>
                        <a:buChar char="o"/>
                      </a:pPr>
                      <a:r>
                        <a:rPr lang="en-US" sz="1500" b="0" dirty="0">
                          <a:solidFill>
                            <a:schemeClr val="tx1"/>
                          </a:solidFill>
                        </a:rPr>
                        <a:t>Tracks key changes </a:t>
                      </a:r>
                    </a:p>
                    <a:p>
                      <a:pPr marL="342900" lvl="0" indent="-342900">
                        <a:buFont typeface="Arial" panose="020B0604020202020204" pitchFamily="34" charset="0"/>
                        <a:buChar char="•"/>
                      </a:pPr>
                      <a:r>
                        <a:rPr lang="en-US" sz="1500" b="0" kern="1200" dirty="0">
                          <a:solidFill>
                            <a:schemeClr val="tx1"/>
                          </a:solidFill>
                          <a:latin typeface="+mn-lt"/>
                          <a:ea typeface="+mn-ea"/>
                          <a:cs typeface="+mn-cs"/>
                        </a:rPr>
                        <a:t>Permanent/archival plan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5" name="Slide Number Placeholder 4"/>
          <p:cNvSpPr>
            <a:spLocks noGrp="1"/>
          </p:cNvSpPr>
          <p:nvPr>
            <p:ph type="sldNum" sz="quarter" idx="4294967295"/>
          </p:nvPr>
        </p:nvSpPr>
        <p:spPr>
          <a:xfrm>
            <a:off x="8092786" y="6143581"/>
            <a:ext cx="451139" cy="273844"/>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FEA08CD-AAD8-4230-8D61-87F3DE0F0562}" type="slidenum">
              <a:rPr kumimoji="0" lang="en-US" sz="1400" b="0"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7" name="Title 5"/>
          <p:cNvSpPr>
            <a:spLocks noGrp="1"/>
          </p:cNvSpPr>
          <p:nvPr>
            <p:ph type="title"/>
          </p:nvPr>
        </p:nvSpPr>
        <p:spPr>
          <a:xfrm>
            <a:off x="457200" y="-187036"/>
            <a:ext cx="8229600" cy="1143000"/>
          </a:xfrm>
        </p:spPr>
        <p:txBody>
          <a:bodyPr/>
          <a:lstStyle/>
          <a:p>
            <a:r>
              <a:rPr lang="en-US" dirty="0"/>
              <a:t>Interim Research Products</a:t>
            </a:r>
          </a:p>
        </p:txBody>
      </p:sp>
      <p:sp>
        <p:nvSpPr>
          <p:cNvPr id="6" name="TextBox 5">
            <a:extLst>
              <a:ext uri="{FF2B5EF4-FFF2-40B4-BE49-F238E27FC236}">
                <a16:creationId xmlns:a16="http://schemas.microsoft.com/office/drawing/2014/main" id="{E36C7CA5-CA83-6340-AA2A-4A123985B929}"/>
              </a:ext>
            </a:extLst>
          </p:cNvPr>
          <p:cNvSpPr txBox="1"/>
          <p:nvPr/>
        </p:nvSpPr>
        <p:spPr>
          <a:xfrm>
            <a:off x="1701932" y="6055222"/>
            <a:ext cx="5833654" cy="523220"/>
          </a:xfrm>
          <a:prstGeom prst="rect">
            <a:avLst/>
          </a:prstGeom>
          <a:noFill/>
          <a:ln w="22225">
            <a:solidFill>
              <a:schemeClr val="accent6">
                <a:alpha val="58000"/>
              </a:schemeClr>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Guide notice: Reporting Preprints and Other Interim Research Products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https://grants.nih.gov/grants/guide/notice-files/NOT-OD-17-050.html</a:t>
            </a:r>
            <a:r>
              <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p:txBody>
      </p:sp>
    </p:spTree>
    <p:extLst>
      <p:ext uri="{BB962C8B-B14F-4D97-AF65-F5344CB8AC3E}">
        <p14:creationId xmlns:p14="http://schemas.microsoft.com/office/powerpoint/2010/main" val="39976570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F81BD"/>
                </a:solidFill>
              </a:rPr>
              <a:t>Who?</a:t>
            </a:r>
            <a:endParaRPr lang="en-US" dirty="0"/>
          </a:p>
        </p:txBody>
      </p:sp>
      <p:sp>
        <p:nvSpPr>
          <p:cNvPr id="6" name="Content Placeholder 5"/>
          <p:cNvSpPr>
            <a:spLocks noGrp="1"/>
          </p:cNvSpPr>
          <p:nvPr>
            <p:ph idx="1"/>
          </p:nvPr>
        </p:nvSpPr>
        <p:spPr>
          <a:xfrm>
            <a:off x="488179" y="1561012"/>
            <a:ext cx="8229600" cy="4525963"/>
          </a:xfrm>
        </p:spPr>
        <p:txBody>
          <a:bodyPr/>
          <a:lstStyle/>
          <a:p>
            <a:pPr marL="0" indent="0">
              <a:lnSpc>
                <a:spcPct val="120000"/>
              </a:lnSpc>
              <a:buNone/>
            </a:pPr>
            <a:r>
              <a:rPr lang="en-US" dirty="0"/>
              <a:t>All senior/key personnel and </a:t>
            </a:r>
            <a:r>
              <a:rPr lang="en-US" dirty="0">
                <a:hlinkClick r:id="rId3"/>
              </a:rPr>
              <a:t>other significant contributors (OSCs)</a:t>
            </a:r>
            <a:r>
              <a:rPr lang="en-US" dirty="0"/>
              <a:t> must include biographical sketches (</a:t>
            </a:r>
            <a:r>
              <a:rPr lang="en-US" dirty="0" err="1"/>
              <a:t>biosketches</a:t>
            </a:r>
            <a:r>
              <a:rPr lang="en-US" dirty="0"/>
              <a:t>).</a:t>
            </a:r>
            <a:r>
              <a:rPr lang="en-US" sz="2800" dirty="0"/>
              <a:t> </a:t>
            </a:r>
          </a:p>
          <a:p>
            <a:pPr marL="0" indent="0">
              <a:lnSpc>
                <a:spcPct val="120000"/>
              </a:lnSpc>
              <a:buNone/>
            </a:pPr>
            <a:endParaRPr lang="en-US" sz="2800" dirty="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A9B540C-44DA-4F69-89C9-7C84606640D3}" type="slidenum">
              <a:rPr lang="en-US" smtClean="0">
                <a:solidFill>
                  <a:prstClr val="black">
                    <a:tint val="75000"/>
                  </a:prstClr>
                </a:solidFill>
                <a:latin typeface="Calibri"/>
              </a:rPr>
              <a:pPr/>
              <a:t>5</a:t>
            </a:fld>
            <a:endParaRPr lang="en-US">
              <a:solidFill>
                <a:prstClr val="black">
                  <a:tint val="75000"/>
                </a:prstClr>
              </a:solidFill>
              <a:latin typeface="Calibri"/>
            </a:endParaRPr>
          </a:p>
        </p:txBody>
      </p:sp>
    </p:spTree>
    <p:extLst>
      <p:ext uri="{BB962C8B-B14F-4D97-AF65-F5344CB8AC3E}">
        <p14:creationId xmlns:p14="http://schemas.microsoft.com/office/powerpoint/2010/main" val="1531885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5448"/>
            <a:ext cx="8229600" cy="494152"/>
          </a:xfrm>
        </p:spPr>
        <p:txBody>
          <a:bodyPr>
            <a:noAutofit/>
          </a:bodyPr>
          <a:lstStyle/>
          <a:p>
            <a:r>
              <a:rPr lang="en-US" sz="4000" dirty="0">
                <a:solidFill>
                  <a:srgbClr val="4F81BD"/>
                </a:solidFill>
              </a:rPr>
              <a:t>NIH Biosketch Form</a:t>
            </a:r>
            <a:endParaRPr lang="en-US" dirty="0">
              <a:solidFill>
                <a:srgbClr val="4F81BD"/>
              </a:solidFill>
            </a:endParaRPr>
          </a:p>
        </p:txBody>
      </p:sp>
      <p:sp>
        <p:nvSpPr>
          <p:cNvPr id="2" name="Slide Number Placeholder 1"/>
          <p:cNvSpPr>
            <a:spLocks noGrp="1"/>
          </p:cNvSpPr>
          <p:nvPr>
            <p:ph type="sldNum" sz="quarter" idx="12"/>
          </p:nvPr>
        </p:nvSpPr>
        <p:spPr/>
        <p:txBody>
          <a:bodyPr/>
          <a:lstStyle/>
          <a:p>
            <a:fld id="{BA9B540C-44DA-4F69-89C9-7C84606640D3}" type="slidenum">
              <a:rPr lang="en-US" smtClean="0">
                <a:solidFill>
                  <a:prstClr val="black">
                    <a:tint val="75000"/>
                  </a:prstClr>
                </a:solidFill>
                <a:latin typeface="Calibri"/>
              </a:rPr>
              <a:pPr/>
              <a:t>6</a:t>
            </a:fld>
            <a:endParaRPr lang="en-US" dirty="0">
              <a:solidFill>
                <a:prstClr val="black">
                  <a:tint val="75000"/>
                </a:prstClr>
              </a:solidFill>
              <a:latin typeface="Calibri"/>
            </a:endParaRPr>
          </a:p>
        </p:txBody>
      </p:sp>
      <p:pic>
        <p:nvPicPr>
          <p:cNvPr id="3" name="Picture 2" title="Image of Biosketch top table">
            <a:extLst>
              <a:ext uri="{FF2B5EF4-FFF2-40B4-BE49-F238E27FC236}">
                <a16:creationId xmlns:a16="http://schemas.microsoft.com/office/drawing/2014/main" id="{0D5AACFF-E274-4B44-AD8B-2FE64051A3D5}"/>
              </a:ext>
            </a:extLst>
          </p:cNvPr>
          <p:cNvPicPr>
            <a:picLocks noChangeAspect="1"/>
          </p:cNvPicPr>
          <p:nvPr/>
        </p:nvPicPr>
        <p:blipFill>
          <a:blip r:embed="rId3"/>
          <a:stretch>
            <a:fillRect/>
          </a:stretch>
        </p:blipFill>
        <p:spPr>
          <a:xfrm>
            <a:off x="1143000" y="792480"/>
            <a:ext cx="6768782" cy="4393916"/>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3C3B0376-0780-C447-9D57-4D7FE7AAB2C5}"/>
              </a:ext>
            </a:extLst>
          </p:cNvPr>
          <p:cNvSpPr txBox="1"/>
          <p:nvPr/>
        </p:nvSpPr>
        <p:spPr>
          <a:xfrm>
            <a:off x="1489363" y="5369276"/>
            <a:ext cx="6165273" cy="646331"/>
          </a:xfrm>
          <a:prstGeom prst="rect">
            <a:avLst/>
          </a:prstGeom>
          <a:noFill/>
          <a:ln w="22225">
            <a:solidFill>
              <a:schemeClr val="accent6">
                <a:alpha val="58000"/>
              </a:schemeClr>
            </a:solidFill>
          </a:ln>
        </p:spPr>
        <p:txBody>
          <a:bodyPr wrap="square" rtlCol="0">
            <a:spAutoFit/>
          </a:bodyPr>
          <a:lstStyle/>
          <a:p>
            <a:r>
              <a:rPr lang="en-US" dirty="0"/>
              <a:t>Forms, instructions, and samples available at:</a:t>
            </a:r>
          </a:p>
          <a:p>
            <a:r>
              <a:rPr lang="en-US" dirty="0">
                <a:hlinkClick r:id="rId4"/>
              </a:rPr>
              <a:t>https://grants.nih.gov/grants/forms/biosketch.htm</a:t>
            </a:r>
            <a:r>
              <a:rPr lang="en-US" dirty="0"/>
              <a:t> </a:t>
            </a:r>
          </a:p>
        </p:txBody>
      </p:sp>
      <p:sp>
        <p:nvSpPr>
          <p:cNvPr id="5" name="TextBox 4">
            <a:extLst>
              <a:ext uri="{FF2B5EF4-FFF2-40B4-BE49-F238E27FC236}">
                <a16:creationId xmlns:a16="http://schemas.microsoft.com/office/drawing/2014/main" id="{CDFEDB74-D5BB-47BB-9111-A1E18CF34795}"/>
              </a:ext>
            </a:extLst>
          </p:cNvPr>
          <p:cNvSpPr txBox="1"/>
          <p:nvPr/>
        </p:nvSpPr>
        <p:spPr>
          <a:xfrm>
            <a:off x="5751582" y="1839308"/>
            <a:ext cx="2063945" cy="646331"/>
          </a:xfrm>
          <a:prstGeom prst="rect">
            <a:avLst/>
          </a:prstGeom>
          <a:ln w="254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Be sure to include eRA Commons ID</a:t>
            </a:r>
          </a:p>
        </p:txBody>
      </p:sp>
      <p:sp>
        <p:nvSpPr>
          <p:cNvPr id="10" name="Arrow: Left 9">
            <a:extLst>
              <a:ext uri="{FF2B5EF4-FFF2-40B4-BE49-F238E27FC236}">
                <a16:creationId xmlns:a16="http://schemas.microsoft.com/office/drawing/2014/main" id="{F85C0408-5FC3-4961-9B33-BCE7DCF2C0CA}"/>
              </a:ext>
              <a:ext uri="{C183D7F6-B498-43B3-948B-1728B52AA6E4}">
                <adec:decorative xmlns:adec="http://schemas.microsoft.com/office/drawing/2017/decorative" xmlns="" val="1"/>
              </a:ext>
            </a:extLst>
          </p:cNvPr>
          <p:cNvSpPr/>
          <p:nvPr/>
        </p:nvSpPr>
        <p:spPr>
          <a:xfrm>
            <a:off x="5029200" y="2019700"/>
            <a:ext cx="609600" cy="2653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812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5448"/>
            <a:ext cx="8229600" cy="494152"/>
          </a:xfrm>
        </p:spPr>
        <p:txBody>
          <a:bodyPr>
            <a:noAutofit/>
          </a:bodyPr>
          <a:lstStyle/>
          <a:p>
            <a:r>
              <a:rPr lang="en-US" sz="4000" dirty="0">
                <a:solidFill>
                  <a:srgbClr val="4F81BD"/>
                </a:solidFill>
              </a:rPr>
              <a:t>NIH Biosketch, Section A</a:t>
            </a:r>
            <a:endParaRPr lang="en-US" dirty="0">
              <a:solidFill>
                <a:srgbClr val="4F81BD"/>
              </a:solidFill>
            </a:endParaRPr>
          </a:p>
        </p:txBody>
      </p:sp>
      <p:pic>
        <p:nvPicPr>
          <p:cNvPr id="5" name="Picture 4" title="New NIH Biosketch , Section A screenshot"/>
          <p:cNvPicPr>
            <a:picLocks noChangeAspect="1"/>
          </p:cNvPicPr>
          <p:nvPr/>
        </p:nvPicPr>
        <p:blipFill>
          <a:blip r:embed="rId3"/>
          <a:stretch>
            <a:fillRect/>
          </a:stretch>
        </p:blipFill>
        <p:spPr>
          <a:xfrm>
            <a:off x="912744" y="1066800"/>
            <a:ext cx="7316856" cy="4666403"/>
          </a:xfrm>
          <a:prstGeom prst="rect">
            <a:avLst/>
          </a:prstGeom>
          <a:effectLst>
            <a:outerShdw blurRad="152400" dist="63500" dir="2700000" algn="tl" rotWithShape="0">
              <a:srgbClr val="000000">
                <a:alpha val="43000"/>
              </a:srgbClr>
            </a:outerShdw>
          </a:effectLst>
        </p:spPr>
      </p:pic>
      <p:sp>
        <p:nvSpPr>
          <p:cNvPr id="2" name="Slide Number Placeholder 1"/>
          <p:cNvSpPr>
            <a:spLocks noGrp="1"/>
          </p:cNvSpPr>
          <p:nvPr>
            <p:ph type="sldNum" sz="quarter" idx="12"/>
          </p:nvPr>
        </p:nvSpPr>
        <p:spPr/>
        <p:txBody>
          <a:bodyPr/>
          <a:lstStyle/>
          <a:p>
            <a:fld id="{BA9B540C-44DA-4F69-89C9-7C84606640D3}" type="slidenum">
              <a:rPr lang="en-US" smtClean="0">
                <a:solidFill>
                  <a:prstClr val="black">
                    <a:tint val="75000"/>
                  </a:prstClr>
                </a:solidFill>
                <a:latin typeface="Calibri"/>
              </a:rPr>
              <a:pPr/>
              <a:t>7</a:t>
            </a:fld>
            <a:endParaRPr lang="en-US" dirty="0">
              <a:solidFill>
                <a:prstClr val="black">
                  <a:tint val="75000"/>
                </a:prstClr>
              </a:solidFill>
              <a:latin typeface="Calibri"/>
            </a:endParaRPr>
          </a:p>
        </p:txBody>
      </p:sp>
      <p:sp>
        <p:nvSpPr>
          <p:cNvPr id="3" name="TextBox 2"/>
          <p:cNvSpPr txBox="1"/>
          <p:nvPr/>
        </p:nvSpPr>
        <p:spPr>
          <a:xfrm>
            <a:off x="1480783" y="5780541"/>
            <a:ext cx="6073907" cy="461665"/>
          </a:xfrm>
          <a:prstGeom prst="rect">
            <a:avLst/>
          </a:prstGeom>
          <a:noFill/>
        </p:spPr>
        <p:txBody>
          <a:bodyPr wrap="none" rtlCol="0">
            <a:spAutoFit/>
          </a:bodyPr>
          <a:lstStyle/>
          <a:p>
            <a:r>
              <a:rPr lang="en-US" sz="2400" b="1" dirty="0"/>
              <a:t>Your qualifications for your </a:t>
            </a:r>
            <a:r>
              <a:rPr lang="en-US" sz="2400" b="1" u="sng" dirty="0"/>
              <a:t>role</a:t>
            </a:r>
            <a:r>
              <a:rPr lang="en-US" sz="2400" b="1" dirty="0"/>
              <a:t> on the project</a:t>
            </a:r>
          </a:p>
        </p:txBody>
      </p:sp>
      <p:sp>
        <p:nvSpPr>
          <p:cNvPr id="8" name="TextBox 7">
            <a:extLst>
              <a:ext uri="{FF2B5EF4-FFF2-40B4-BE49-F238E27FC236}">
                <a16:creationId xmlns:a16="http://schemas.microsoft.com/office/drawing/2014/main" id="{F2E4D75C-EFB1-4BC1-A5BA-0364796C4C24}"/>
              </a:ext>
            </a:extLst>
          </p:cNvPr>
          <p:cNvSpPr txBox="1"/>
          <p:nvPr/>
        </p:nvSpPr>
        <p:spPr>
          <a:xfrm>
            <a:off x="1652935" y="4648200"/>
            <a:ext cx="3223865" cy="646331"/>
          </a:xfrm>
          <a:prstGeom prst="rect">
            <a:avLst/>
          </a:prstGeom>
          <a:ln w="254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Highlight your experience and qualifications for this project</a:t>
            </a:r>
          </a:p>
        </p:txBody>
      </p:sp>
      <p:sp>
        <p:nvSpPr>
          <p:cNvPr id="10" name="Arrow: Curved Left 9">
            <a:extLst>
              <a:ext uri="{FF2B5EF4-FFF2-40B4-BE49-F238E27FC236}">
                <a16:creationId xmlns:a16="http://schemas.microsoft.com/office/drawing/2014/main" id="{6BF9745F-F10D-4353-9977-B954CCB5C8C4}"/>
              </a:ext>
              <a:ext uri="{C183D7F6-B498-43B3-948B-1728B52AA6E4}">
                <adec:decorative xmlns:adec="http://schemas.microsoft.com/office/drawing/2017/decorative" xmlns="" val="1"/>
              </a:ext>
            </a:extLst>
          </p:cNvPr>
          <p:cNvSpPr/>
          <p:nvPr/>
        </p:nvSpPr>
        <p:spPr>
          <a:xfrm>
            <a:off x="7738917" y="1912934"/>
            <a:ext cx="566883" cy="74690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30C06570-4413-41D8-B362-55B43243438F}"/>
              </a:ext>
            </a:extLst>
          </p:cNvPr>
          <p:cNvSpPr txBox="1"/>
          <p:nvPr/>
        </p:nvSpPr>
        <p:spPr>
          <a:xfrm>
            <a:off x="6019800" y="949485"/>
            <a:ext cx="2667000" cy="923330"/>
          </a:xfrm>
          <a:prstGeom prst="rect">
            <a:avLst/>
          </a:prstGeom>
          <a:ln w="254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Explain factors affecting productivity (e.g. family care responsibilities)</a:t>
            </a:r>
          </a:p>
        </p:txBody>
      </p:sp>
      <p:sp>
        <p:nvSpPr>
          <p:cNvPr id="12" name="Arrow: Curved Right 11">
            <a:extLst>
              <a:ext uri="{FF2B5EF4-FFF2-40B4-BE49-F238E27FC236}">
                <a16:creationId xmlns:a16="http://schemas.microsoft.com/office/drawing/2014/main" id="{3261899F-D7F1-48CC-8B50-A38C4DAF539D}"/>
              </a:ext>
              <a:ext uri="{C183D7F6-B498-43B3-948B-1728B52AA6E4}">
                <adec:decorative xmlns:adec="http://schemas.microsoft.com/office/drawing/2017/decorative" xmlns="" val="1"/>
              </a:ext>
            </a:extLst>
          </p:cNvPr>
          <p:cNvSpPr/>
          <p:nvPr/>
        </p:nvSpPr>
        <p:spPr>
          <a:xfrm flipV="1">
            <a:off x="990600" y="4309113"/>
            <a:ext cx="531744" cy="79628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35747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5448"/>
            <a:ext cx="8229600" cy="494152"/>
          </a:xfrm>
        </p:spPr>
        <p:txBody>
          <a:bodyPr>
            <a:noAutofit/>
          </a:bodyPr>
          <a:lstStyle/>
          <a:p>
            <a:r>
              <a:rPr lang="en-US" sz="4000" dirty="0">
                <a:solidFill>
                  <a:srgbClr val="4F81BD"/>
                </a:solidFill>
              </a:rPr>
              <a:t>NIH Biosketch, Section B</a:t>
            </a:r>
            <a:endParaRPr lang="en-US" dirty="0">
              <a:solidFill>
                <a:srgbClr val="4F81BD"/>
              </a:solidFill>
            </a:endParaRPr>
          </a:p>
        </p:txBody>
      </p:sp>
      <p:sp>
        <p:nvSpPr>
          <p:cNvPr id="2" name="Slide Number Placeholder 1"/>
          <p:cNvSpPr>
            <a:spLocks noGrp="1"/>
          </p:cNvSpPr>
          <p:nvPr>
            <p:ph type="sldNum" sz="quarter" idx="12"/>
          </p:nvPr>
        </p:nvSpPr>
        <p:spPr/>
        <p:txBody>
          <a:bodyPr/>
          <a:lstStyle/>
          <a:p>
            <a:fld id="{BA9B540C-44DA-4F69-89C9-7C84606640D3}" type="slidenum">
              <a:rPr lang="en-US" smtClean="0">
                <a:solidFill>
                  <a:prstClr val="black">
                    <a:tint val="75000"/>
                  </a:prstClr>
                </a:solidFill>
                <a:latin typeface="Calibri"/>
              </a:rPr>
              <a:pPr/>
              <a:t>8</a:t>
            </a:fld>
            <a:endParaRPr lang="en-US" dirty="0">
              <a:solidFill>
                <a:prstClr val="black">
                  <a:tint val="75000"/>
                </a:prstClr>
              </a:solidFill>
              <a:latin typeface="Calibri"/>
            </a:endParaRPr>
          </a:p>
        </p:txBody>
      </p:sp>
      <p:sp>
        <p:nvSpPr>
          <p:cNvPr id="3" name="TextBox 2"/>
          <p:cNvSpPr txBox="1"/>
          <p:nvPr/>
        </p:nvSpPr>
        <p:spPr>
          <a:xfrm>
            <a:off x="1480783" y="5780541"/>
            <a:ext cx="4625753" cy="461665"/>
          </a:xfrm>
          <a:prstGeom prst="rect">
            <a:avLst/>
          </a:prstGeom>
          <a:noFill/>
        </p:spPr>
        <p:txBody>
          <a:bodyPr wrap="none" rtlCol="0">
            <a:spAutoFit/>
          </a:bodyPr>
          <a:lstStyle/>
          <a:p>
            <a:r>
              <a:rPr lang="en-US" sz="2400" b="1" dirty="0"/>
              <a:t>Your </a:t>
            </a:r>
            <a:r>
              <a:rPr lang="en-US" sz="2400" b="1" u="sng" dirty="0"/>
              <a:t>relevant</a:t>
            </a:r>
            <a:r>
              <a:rPr lang="en-US" sz="2400" b="1" dirty="0"/>
              <a:t> positions and honors</a:t>
            </a:r>
          </a:p>
        </p:txBody>
      </p:sp>
      <p:pic>
        <p:nvPicPr>
          <p:cNvPr id="6" name="Picture 5" descr="A screenshot of section B is shown, showing three sections: positions and empolyment, Other Experience and professional memberships, and honors" title="Image of Section B">
            <a:extLst>
              <a:ext uri="{FF2B5EF4-FFF2-40B4-BE49-F238E27FC236}">
                <a16:creationId xmlns:a16="http://schemas.microsoft.com/office/drawing/2014/main" id="{70D9C52F-F61A-8643-923C-C269B198853B}"/>
              </a:ext>
            </a:extLst>
          </p:cNvPr>
          <p:cNvPicPr>
            <a:picLocks noChangeAspect="1"/>
          </p:cNvPicPr>
          <p:nvPr/>
        </p:nvPicPr>
        <p:blipFill>
          <a:blip r:embed="rId3"/>
          <a:stretch>
            <a:fillRect/>
          </a:stretch>
        </p:blipFill>
        <p:spPr>
          <a:xfrm>
            <a:off x="440453" y="632209"/>
            <a:ext cx="8574177" cy="4485565"/>
          </a:xfrm>
          <a:prstGeom prst="rect">
            <a:avLst/>
          </a:prstGeom>
          <a:effectLst>
            <a:outerShdw blurRad="152400" dist="63500" dir="2700000" algn="tl" rotWithShape="0">
              <a:srgbClr val="000000">
                <a:alpha val="43000"/>
              </a:srgbClr>
            </a:outerShdw>
          </a:effectLst>
        </p:spPr>
      </p:pic>
      <p:sp>
        <p:nvSpPr>
          <p:cNvPr id="8" name="TextBox 7">
            <a:extLst>
              <a:ext uri="{FF2B5EF4-FFF2-40B4-BE49-F238E27FC236}">
                <a16:creationId xmlns:a16="http://schemas.microsoft.com/office/drawing/2014/main" id="{5D9B9EFB-568B-4A7D-8F43-AA23CCFD5F7F}"/>
              </a:ext>
            </a:extLst>
          </p:cNvPr>
          <p:cNvSpPr txBox="1"/>
          <p:nvPr/>
        </p:nvSpPr>
        <p:spPr>
          <a:xfrm>
            <a:off x="4038600" y="609600"/>
            <a:ext cx="2590800" cy="646331"/>
          </a:xfrm>
          <a:prstGeom prst="rect">
            <a:avLst/>
          </a:prstGeom>
          <a:ln w="254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Add new positions with an expected start date</a:t>
            </a:r>
          </a:p>
        </p:txBody>
      </p:sp>
      <p:sp>
        <p:nvSpPr>
          <p:cNvPr id="5" name="Arrow: Left 4">
            <a:extLst>
              <a:ext uri="{FF2B5EF4-FFF2-40B4-BE49-F238E27FC236}">
                <a16:creationId xmlns:a16="http://schemas.microsoft.com/office/drawing/2014/main" id="{6C921737-3116-4762-8152-B0FBD8804FE4}"/>
              </a:ext>
              <a:ext uri="{C183D7F6-B498-43B3-948B-1728B52AA6E4}">
                <adec:decorative xmlns:adec="http://schemas.microsoft.com/office/drawing/2017/decorative" xmlns="" val="1"/>
              </a:ext>
            </a:extLst>
          </p:cNvPr>
          <p:cNvSpPr/>
          <p:nvPr/>
        </p:nvSpPr>
        <p:spPr>
          <a:xfrm rot="20828870">
            <a:off x="2987875" y="878824"/>
            <a:ext cx="990600" cy="25609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6010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5448"/>
            <a:ext cx="8229600" cy="494152"/>
          </a:xfrm>
        </p:spPr>
        <p:txBody>
          <a:bodyPr>
            <a:noAutofit/>
          </a:bodyPr>
          <a:lstStyle/>
          <a:p>
            <a:r>
              <a:rPr lang="en-US" sz="4000" dirty="0">
                <a:solidFill>
                  <a:srgbClr val="4F81BD"/>
                </a:solidFill>
              </a:rPr>
              <a:t>NIH Biosketch, Section C</a:t>
            </a:r>
            <a:endParaRPr lang="en-US" dirty="0">
              <a:solidFill>
                <a:srgbClr val="4F81BD"/>
              </a:solidFill>
            </a:endParaRPr>
          </a:p>
        </p:txBody>
      </p:sp>
      <p:pic>
        <p:nvPicPr>
          <p:cNvPr id="5" name="Picture 4" title="New NIH biosketch, section c"/>
          <p:cNvPicPr>
            <a:picLocks noChangeAspect="1"/>
          </p:cNvPicPr>
          <p:nvPr/>
        </p:nvPicPr>
        <p:blipFill>
          <a:blip r:embed="rId3"/>
          <a:stretch>
            <a:fillRect/>
          </a:stretch>
        </p:blipFill>
        <p:spPr>
          <a:xfrm>
            <a:off x="1676161" y="885129"/>
            <a:ext cx="5791678" cy="4902633"/>
          </a:xfrm>
          <a:prstGeom prst="rect">
            <a:avLst/>
          </a:prstGeom>
          <a:effectLst>
            <a:outerShdw blurRad="152400" dist="63500" dir="2700000" algn="tl" rotWithShape="0">
              <a:srgbClr val="000000">
                <a:alpha val="43000"/>
              </a:srgbClr>
            </a:outerShdw>
          </a:effectLst>
        </p:spPr>
      </p:pic>
      <p:sp>
        <p:nvSpPr>
          <p:cNvPr id="2" name="Slide Number Placeholder 1"/>
          <p:cNvSpPr>
            <a:spLocks noGrp="1"/>
          </p:cNvSpPr>
          <p:nvPr>
            <p:ph type="sldNum" sz="quarter" idx="12"/>
          </p:nvPr>
        </p:nvSpPr>
        <p:spPr/>
        <p:txBody>
          <a:bodyPr/>
          <a:lstStyle/>
          <a:p>
            <a:fld id="{BA9B540C-44DA-4F69-89C9-7C84606640D3}" type="slidenum">
              <a:rPr lang="en-US" smtClean="0">
                <a:solidFill>
                  <a:prstClr val="black">
                    <a:tint val="75000"/>
                  </a:prstClr>
                </a:solidFill>
                <a:latin typeface="Calibri"/>
              </a:rPr>
              <a:pPr/>
              <a:t>9</a:t>
            </a:fld>
            <a:endParaRPr lang="en-US" dirty="0">
              <a:solidFill>
                <a:prstClr val="black">
                  <a:tint val="75000"/>
                </a:prstClr>
              </a:solidFill>
              <a:latin typeface="Calibri"/>
            </a:endParaRPr>
          </a:p>
        </p:txBody>
      </p:sp>
      <p:sp>
        <p:nvSpPr>
          <p:cNvPr id="6" name="TextBox 5"/>
          <p:cNvSpPr txBox="1"/>
          <p:nvPr/>
        </p:nvSpPr>
        <p:spPr>
          <a:xfrm>
            <a:off x="520461" y="5862935"/>
            <a:ext cx="7149906" cy="461665"/>
          </a:xfrm>
          <a:prstGeom prst="rect">
            <a:avLst/>
          </a:prstGeom>
          <a:noFill/>
        </p:spPr>
        <p:txBody>
          <a:bodyPr wrap="none" rtlCol="0">
            <a:spAutoFit/>
          </a:bodyPr>
          <a:lstStyle/>
          <a:p>
            <a:r>
              <a:rPr lang="en-US" sz="2400" b="1" dirty="0"/>
              <a:t>Your </a:t>
            </a:r>
            <a:r>
              <a:rPr lang="en-US" sz="2400" b="1" u="sng" dirty="0"/>
              <a:t>general</a:t>
            </a:r>
            <a:r>
              <a:rPr lang="en-US" sz="2400" b="1" dirty="0"/>
              <a:t> scientific contributions and achievements</a:t>
            </a:r>
          </a:p>
        </p:txBody>
      </p:sp>
      <p:sp>
        <p:nvSpPr>
          <p:cNvPr id="7" name="TextBox 6">
            <a:extLst>
              <a:ext uri="{FF2B5EF4-FFF2-40B4-BE49-F238E27FC236}">
                <a16:creationId xmlns:a16="http://schemas.microsoft.com/office/drawing/2014/main" id="{FFFC7A61-8184-4D8F-8FD0-1966E3DA617A}"/>
              </a:ext>
            </a:extLst>
          </p:cNvPr>
          <p:cNvSpPr txBox="1"/>
          <p:nvPr/>
        </p:nvSpPr>
        <p:spPr>
          <a:xfrm>
            <a:off x="5867400" y="4330429"/>
            <a:ext cx="2953688" cy="646331"/>
          </a:xfrm>
          <a:prstGeom prst="rect">
            <a:avLst/>
          </a:prstGeom>
          <a:ln w="254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URL must be to a Federal Government website</a:t>
            </a:r>
          </a:p>
        </p:txBody>
      </p:sp>
      <p:sp>
        <p:nvSpPr>
          <p:cNvPr id="8" name="Arrow: Curved Left 7">
            <a:extLst>
              <a:ext uri="{FF2B5EF4-FFF2-40B4-BE49-F238E27FC236}">
                <a16:creationId xmlns:a16="http://schemas.microsoft.com/office/drawing/2014/main" id="{93FDCE8E-8ADC-48D9-86A7-C2BBBE8771F8}"/>
              </a:ext>
              <a:ext uri="{C183D7F6-B498-43B3-948B-1728B52AA6E4}">
                <adec:decorative xmlns:adec="http://schemas.microsoft.com/office/drawing/2017/decorative" xmlns="" val="1"/>
              </a:ext>
            </a:extLst>
          </p:cNvPr>
          <p:cNvSpPr/>
          <p:nvPr/>
        </p:nvSpPr>
        <p:spPr>
          <a:xfrm>
            <a:off x="7184397" y="5008808"/>
            <a:ext cx="566883" cy="74690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F1EBECF0-0FCF-4639-A981-DB5A0BC5A405}"/>
              </a:ext>
            </a:extLst>
          </p:cNvPr>
          <p:cNvSpPr txBox="1"/>
          <p:nvPr/>
        </p:nvSpPr>
        <p:spPr>
          <a:xfrm>
            <a:off x="205135" y="3594789"/>
            <a:ext cx="2667000" cy="369332"/>
          </a:xfrm>
          <a:prstGeom prst="rect">
            <a:avLst/>
          </a:prstGeom>
          <a:ln w="254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Make this personal!</a:t>
            </a:r>
          </a:p>
        </p:txBody>
      </p:sp>
      <p:sp>
        <p:nvSpPr>
          <p:cNvPr id="10" name="Arrow: Curved Right 9">
            <a:extLst>
              <a:ext uri="{FF2B5EF4-FFF2-40B4-BE49-F238E27FC236}">
                <a16:creationId xmlns:a16="http://schemas.microsoft.com/office/drawing/2014/main" id="{BBE61D23-5F37-4F77-9871-FD328ACE11BA}"/>
              </a:ext>
              <a:ext uri="{C183D7F6-B498-43B3-948B-1728B52AA6E4}">
                <adec:decorative xmlns:adec="http://schemas.microsoft.com/office/drawing/2017/decorative" xmlns="" val="1"/>
              </a:ext>
            </a:extLst>
          </p:cNvPr>
          <p:cNvSpPr/>
          <p:nvPr/>
        </p:nvSpPr>
        <p:spPr>
          <a:xfrm flipV="1">
            <a:off x="1323438" y="2723329"/>
            <a:ext cx="531744" cy="79628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689876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2">
      <a:dk1>
        <a:sysClr val="windowText" lastClr="000000"/>
      </a:dk1>
      <a:lt1>
        <a:sysClr val="window" lastClr="FFFFFF"/>
      </a:lt1>
      <a:dk2>
        <a:srgbClr val="20558A"/>
      </a:dk2>
      <a:lt2>
        <a:srgbClr val="EEECE1"/>
      </a:lt2>
      <a:accent1>
        <a:srgbClr val="20558A"/>
      </a:accent1>
      <a:accent2>
        <a:srgbClr val="719500"/>
      </a:accent2>
      <a:accent3>
        <a:srgbClr val="5F9BAF"/>
      </a:accent3>
      <a:accent4>
        <a:srgbClr val="C0143C"/>
      </a:accent4>
      <a:accent5>
        <a:srgbClr val="4BACC6"/>
      </a:accent5>
      <a:accent6>
        <a:srgbClr val="E57200"/>
      </a:accent6>
      <a:hlink>
        <a:srgbClr val="002060"/>
      </a:hlink>
      <a:folHlink>
        <a:srgbClr val="6C3A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ER PowerPoint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ciENc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36883537B1154D9C336218D304A6EC" ma:contentTypeVersion="1" ma:contentTypeDescription="Create a new document." ma:contentTypeScope="" ma:versionID="56b1edd68737a2785dc74b8eb074382b">
  <xsd:schema xmlns:xsd="http://www.w3.org/2001/XMLSchema" xmlns:xs="http://www.w3.org/2001/XMLSchema" xmlns:p="http://schemas.microsoft.com/office/2006/metadata/properties" xmlns:ns2="f24dec6e-ef8a-4098-9e68-5eb61f99d0f0" targetNamespace="http://schemas.microsoft.com/office/2006/metadata/properties" ma:root="true" ma:fieldsID="b67a5d10874269a2606146e17030a93e" ns2:_="">
    <xsd:import namespace="f24dec6e-ef8a-4098-9e68-5eb61f99d0f0"/>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4dec6e-ef8a-4098-9e68-5eb61f99d0f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ED9886-8626-4258-9E3C-8AC46B353C98}">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f24dec6e-ef8a-4098-9e68-5eb61f99d0f0"/>
    <ds:schemaRef ds:uri="http://www.w3.org/XML/1998/namespace"/>
  </ds:schemaRefs>
</ds:datastoreItem>
</file>

<file path=customXml/itemProps2.xml><?xml version="1.0" encoding="utf-8"?>
<ds:datastoreItem xmlns:ds="http://schemas.openxmlformats.org/officeDocument/2006/customXml" ds:itemID="{92FAC11F-4B09-4284-958C-081128C65D32}">
  <ds:schemaRefs>
    <ds:schemaRef ds:uri="http://schemas.microsoft.com/sharepoint/v3/contenttype/forms"/>
  </ds:schemaRefs>
</ds:datastoreItem>
</file>

<file path=customXml/itemProps3.xml><?xml version="1.0" encoding="utf-8"?>
<ds:datastoreItem xmlns:ds="http://schemas.openxmlformats.org/officeDocument/2006/customXml" ds:itemID="{97245222-5FF8-4BAF-87E1-D8D214B5F8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4dec6e-ef8a-4098-9e68-5eb61f99d0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23492</TotalTime>
  <Words>1486</Words>
  <Application>Microsoft Office PowerPoint</Application>
  <PresentationFormat>On-screen Show (4:3)</PresentationFormat>
  <Paragraphs>346</Paragraphs>
  <Slides>41</Slides>
  <Notes>41</Notes>
  <HiddenSlides>1</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41</vt:i4>
      </vt:variant>
    </vt:vector>
  </HeadingPairs>
  <TitlesOfParts>
    <vt:vector size="50" baseType="lpstr">
      <vt:lpstr>Arial</vt:lpstr>
      <vt:lpstr>Calibri</vt:lpstr>
      <vt:lpstr>Courier New</vt:lpstr>
      <vt:lpstr>Georgia</vt:lpstr>
      <vt:lpstr>Trebuchet MS</vt:lpstr>
      <vt:lpstr>Wingdings 2</vt:lpstr>
      <vt:lpstr>Urban</vt:lpstr>
      <vt:lpstr>OER PowerPoint template</vt:lpstr>
      <vt:lpstr>SciENcv</vt:lpstr>
      <vt:lpstr>The NIH Biosketch and SciENcv</vt:lpstr>
      <vt:lpstr>Session Plan</vt:lpstr>
      <vt:lpstr>The NIH Biosketch  Pritty Joshi, Ph.D. Health Science Policy Analyst Office of Extramural Research NIH</vt:lpstr>
      <vt:lpstr>Why?</vt:lpstr>
      <vt:lpstr>Who?</vt:lpstr>
      <vt:lpstr>NIH Biosketch Form</vt:lpstr>
      <vt:lpstr>NIH Biosketch, Section A</vt:lpstr>
      <vt:lpstr>NIH Biosketch, Section B</vt:lpstr>
      <vt:lpstr>NIH Biosketch, Section C</vt:lpstr>
      <vt:lpstr>NIH Biosketch, Section D</vt:lpstr>
      <vt:lpstr>Biosketch Summary</vt:lpstr>
      <vt:lpstr>SciENcv Overview  Bart Trawick, Ph.D. Director, Customer Services Division NCBI, NIH</vt:lpstr>
      <vt:lpstr>SciENcv = Science Experts Network Curriculum Vitae</vt:lpstr>
      <vt:lpstr>Research Funding Cycle</vt:lpstr>
      <vt:lpstr>SF424 Application guide, 245 pages</vt:lpstr>
      <vt:lpstr>Grants.gov</vt:lpstr>
      <vt:lpstr>PowerPoint Presentation</vt:lpstr>
      <vt:lpstr>Getting Started with SciENcv</vt:lpstr>
      <vt:lpstr>Where to start? </vt:lpstr>
      <vt:lpstr>Linking an eRA Commons account </vt:lpstr>
      <vt:lpstr>Other sign in options </vt:lpstr>
      <vt:lpstr>Linked accounts</vt:lpstr>
      <vt:lpstr>My NCBI main page </vt:lpstr>
      <vt:lpstr>SciENcv main page</vt:lpstr>
      <vt:lpstr>Creating a new SciENcv profile</vt:lpstr>
      <vt:lpstr>Create a new SciENcv profile page </vt:lpstr>
      <vt:lpstr>NIH Biosketch page</vt:lpstr>
      <vt:lpstr>Controls for editing data</vt:lpstr>
      <vt:lpstr>Populating sections with linked data – pick lists</vt:lpstr>
      <vt:lpstr>Selecting citations</vt:lpstr>
      <vt:lpstr>PowerPoint Presentation</vt:lpstr>
      <vt:lpstr>Options for adding citations to My Bibliography</vt:lpstr>
      <vt:lpstr>Additional citations types added to My Bibliography</vt:lpstr>
      <vt:lpstr>Bulk upload citations in MEDLINE or RIS formats</vt:lpstr>
      <vt:lpstr>Fellowship biosketch</vt:lpstr>
      <vt:lpstr>Fellowship biosketch</vt:lpstr>
      <vt:lpstr>Selecting awards</vt:lpstr>
      <vt:lpstr>Sharing SciENcv Profiles</vt:lpstr>
      <vt:lpstr>Sharing SciENcv Profiles</vt:lpstr>
      <vt:lpstr>PowerPoint Presentation</vt:lpstr>
      <vt:lpstr>Interim Research Products</vt:lpstr>
    </vt:vector>
  </TitlesOfParts>
  <Company>NIH/OER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NIH Peer Review Process - NIH Regional Seminar May2018</dc:title>
  <dc:subject>OER PPT</dc:subject>
  <dc:creator>NIH/OER</dc:creator>
  <cp:keywords>NIH Peer Review</cp:keywords>
  <cp:lastModifiedBy>Levan, Sophie B.</cp:lastModifiedBy>
  <cp:revision>952</cp:revision>
  <cp:lastPrinted>2018-10-01T12:59:09Z</cp:lastPrinted>
  <dcterms:created xsi:type="dcterms:W3CDTF">2006-12-01T15:20:27Z</dcterms:created>
  <dcterms:modified xsi:type="dcterms:W3CDTF">2020-01-07T18:00:24Z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0x0101009636883537B1154D9C336218D304A6EC</vt:lpwstr>
  </property>
</Properties>
</file>