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 id="2147483676" r:id="rId5"/>
    <p:sldMasterId id="2147483688" r:id="rId6"/>
  </p:sldMasterIdLst>
  <p:notesMasterIdLst>
    <p:notesMasterId r:id="rId89"/>
  </p:notesMasterIdLst>
  <p:handoutMasterIdLst>
    <p:handoutMasterId r:id="rId90"/>
  </p:handoutMasterIdLst>
  <p:sldIdLst>
    <p:sldId id="393" r:id="rId7"/>
    <p:sldId id="654" r:id="rId8"/>
    <p:sldId id="561" r:id="rId9"/>
    <p:sldId id="524" r:id="rId10"/>
    <p:sldId id="525" r:id="rId11"/>
    <p:sldId id="637" r:id="rId12"/>
    <p:sldId id="636" r:id="rId13"/>
    <p:sldId id="869" r:id="rId14"/>
    <p:sldId id="870" r:id="rId15"/>
    <p:sldId id="650" r:id="rId16"/>
    <p:sldId id="594" r:id="rId17"/>
    <p:sldId id="877" r:id="rId18"/>
    <p:sldId id="878" r:id="rId19"/>
    <p:sldId id="689" r:id="rId20"/>
    <p:sldId id="795" r:id="rId21"/>
    <p:sldId id="855" r:id="rId22"/>
    <p:sldId id="856" r:id="rId23"/>
    <p:sldId id="874" r:id="rId24"/>
    <p:sldId id="898" r:id="rId25"/>
    <p:sldId id="879" r:id="rId26"/>
    <p:sldId id="858" r:id="rId27"/>
    <p:sldId id="859" r:id="rId28"/>
    <p:sldId id="860" r:id="rId29"/>
    <p:sldId id="861" r:id="rId30"/>
    <p:sldId id="842" r:id="rId31"/>
    <p:sldId id="847" r:id="rId32"/>
    <p:sldId id="846" r:id="rId33"/>
    <p:sldId id="655" r:id="rId34"/>
    <p:sldId id="676" r:id="rId35"/>
    <p:sldId id="678" r:id="rId36"/>
    <p:sldId id="899" r:id="rId37"/>
    <p:sldId id="843" r:id="rId38"/>
    <p:sldId id="817" r:id="rId39"/>
    <p:sldId id="683" r:id="rId40"/>
    <p:sldId id="680" r:id="rId41"/>
    <p:sldId id="791" r:id="rId42"/>
    <p:sldId id="681" r:id="rId43"/>
    <p:sldId id="682" r:id="rId44"/>
    <p:sldId id="788" r:id="rId45"/>
    <p:sldId id="792" r:id="rId46"/>
    <p:sldId id="664" r:id="rId47"/>
    <p:sldId id="615" r:id="rId48"/>
    <p:sldId id="900" r:id="rId49"/>
    <p:sldId id="651" r:id="rId50"/>
    <p:sldId id="608" r:id="rId51"/>
    <p:sldId id="613" r:id="rId52"/>
    <p:sldId id="675" r:id="rId53"/>
    <p:sldId id="854" r:id="rId54"/>
    <p:sldId id="715" r:id="rId55"/>
    <p:sldId id="643" r:id="rId56"/>
    <p:sldId id="644" r:id="rId57"/>
    <p:sldId id="849" r:id="rId58"/>
    <p:sldId id="751" r:id="rId59"/>
    <p:sldId id="804" r:id="rId60"/>
    <p:sldId id="872" r:id="rId61"/>
    <p:sldId id="873" r:id="rId62"/>
    <p:sldId id="720" r:id="rId63"/>
    <p:sldId id="820" r:id="rId64"/>
    <p:sldId id="821" r:id="rId65"/>
    <p:sldId id="822" r:id="rId66"/>
    <p:sldId id="823" r:id="rId67"/>
    <p:sldId id="757" r:id="rId68"/>
    <p:sldId id="772" r:id="rId69"/>
    <p:sldId id="773" r:id="rId70"/>
    <p:sldId id="774" r:id="rId71"/>
    <p:sldId id="862" r:id="rId72"/>
    <p:sldId id="863" r:id="rId73"/>
    <p:sldId id="864" r:id="rId74"/>
    <p:sldId id="865" r:id="rId75"/>
    <p:sldId id="866" r:id="rId76"/>
    <p:sldId id="867" r:id="rId77"/>
    <p:sldId id="868" r:id="rId78"/>
    <p:sldId id="831" r:id="rId79"/>
    <p:sldId id="832" r:id="rId80"/>
    <p:sldId id="833" r:id="rId81"/>
    <p:sldId id="840" r:id="rId82"/>
    <p:sldId id="834" r:id="rId83"/>
    <p:sldId id="835" r:id="rId84"/>
    <p:sldId id="836" r:id="rId85"/>
    <p:sldId id="837" r:id="rId86"/>
    <p:sldId id="838" r:id="rId87"/>
    <p:sldId id="839" r:id="rId88"/>
  </p:sldIdLst>
  <p:sldSz cx="9144000" cy="6858000" type="screen4x3"/>
  <p:notesSz cx="7010400" cy="9236075"/>
  <p:custDataLst>
    <p:tags r:id="rId91"/>
  </p:custDataLst>
  <p:defaultTextStyle>
    <a:defPPr>
      <a:defRPr lang="en-US"/>
    </a:defPPr>
    <a:lvl1pPr algn="l" rtl="0" fontAlgn="base">
      <a:spcBef>
        <a:spcPct val="20000"/>
      </a:spcBef>
      <a:spcAft>
        <a:spcPct val="0"/>
      </a:spcAft>
      <a:buChar char="•"/>
      <a:defRPr sz="2400" kern="1200">
        <a:solidFill>
          <a:schemeClr val="tx1"/>
        </a:solidFill>
        <a:latin typeface="Arial" pitchFamily="34" charset="0"/>
        <a:ea typeface="+mn-ea"/>
        <a:cs typeface="Arial" pitchFamily="34" charset="0"/>
      </a:defRPr>
    </a:lvl1pPr>
    <a:lvl2pPr marL="457200" algn="l" rtl="0" fontAlgn="base">
      <a:spcBef>
        <a:spcPct val="20000"/>
      </a:spcBef>
      <a:spcAft>
        <a:spcPct val="0"/>
      </a:spcAft>
      <a:buChar char="•"/>
      <a:defRPr sz="2400" kern="1200">
        <a:solidFill>
          <a:schemeClr val="tx1"/>
        </a:solidFill>
        <a:latin typeface="Arial" pitchFamily="34" charset="0"/>
        <a:ea typeface="+mn-ea"/>
        <a:cs typeface="Arial" pitchFamily="34" charset="0"/>
      </a:defRPr>
    </a:lvl2pPr>
    <a:lvl3pPr marL="914400" algn="l" rtl="0" fontAlgn="base">
      <a:spcBef>
        <a:spcPct val="20000"/>
      </a:spcBef>
      <a:spcAft>
        <a:spcPct val="0"/>
      </a:spcAft>
      <a:buChar char="•"/>
      <a:defRPr sz="2400" kern="1200">
        <a:solidFill>
          <a:schemeClr val="tx1"/>
        </a:solidFill>
        <a:latin typeface="Arial" pitchFamily="34" charset="0"/>
        <a:ea typeface="+mn-ea"/>
        <a:cs typeface="Arial" pitchFamily="34" charset="0"/>
      </a:defRPr>
    </a:lvl3pPr>
    <a:lvl4pPr marL="1371600" algn="l" rtl="0" fontAlgn="base">
      <a:spcBef>
        <a:spcPct val="20000"/>
      </a:spcBef>
      <a:spcAft>
        <a:spcPct val="0"/>
      </a:spcAft>
      <a:buChar char="•"/>
      <a:defRPr sz="2400" kern="1200">
        <a:solidFill>
          <a:schemeClr val="tx1"/>
        </a:solidFill>
        <a:latin typeface="Arial" pitchFamily="34" charset="0"/>
        <a:ea typeface="+mn-ea"/>
        <a:cs typeface="Arial" pitchFamily="34" charset="0"/>
      </a:defRPr>
    </a:lvl4pPr>
    <a:lvl5pPr marL="1828800" algn="l" rtl="0" fontAlgn="base">
      <a:spcBef>
        <a:spcPct val="20000"/>
      </a:spcBef>
      <a:spcAft>
        <a:spcPct val="0"/>
      </a:spcAft>
      <a:buChar char="•"/>
      <a:defRPr sz="2400" kern="1200">
        <a:solidFill>
          <a:schemeClr val="tx1"/>
        </a:solidFill>
        <a:latin typeface="Arial" pitchFamily="34" charset="0"/>
        <a:ea typeface="+mn-ea"/>
        <a:cs typeface="Arial" pitchFamily="34" charset="0"/>
      </a:defRPr>
    </a:lvl5pPr>
    <a:lvl6pPr marL="2286000" algn="l" defTabSz="914400" rtl="0" eaLnBrk="1" latinLnBrk="0" hangingPunct="1">
      <a:defRPr sz="2400" kern="1200">
        <a:solidFill>
          <a:schemeClr val="tx1"/>
        </a:solidFill>
        <a:latin typeface="Arial" pitchFamily="34" charset="0"/>
        <a:ea typeface="+mn-ea"/>
        <a:cs typeface="Arial" pitchFamily="34" charset="0"/>
      </a:defRPr>
    </a:lvl6pPr>
    <a:lvl7pPr marL="2743200" algn="l" defTabSz="914400" rtl="0" eaLnBrk="1" latinLnBrk="0" hangingPunct="1">
      <a:defRPr sz="2400" kern="1200">
        <a:solidFill>
          <a:schemeClr val="tx1"/>
        </a:solidFill>
        <a:latin typeface="Arial" pitchFamily="34" charset="0"/>
        <a:ea typeface="+mn-ea"/>
        <a:cs typeface="Arial" pitchFamily="34" charset="0"/>
      </a:defRPr>
    </a:lvl7pPr>
    <a:lvl8pPr marL="3200400" algn="l" defTabSz="914400" rtl="0" eaLnBrk="1" latinLnBrk="0" hangingPunct="1">
      <a:defRPr sz="2400" kern="1200">
        <a:solidFill>
          <a:schemeClr val="tx1"/>
        </a:solidFill>
        <a:latin typeface="Arial" pitchFamily="34" charset="0"/>
        <a:ea typeface="+mn-ea"/>
        <a:cs typeface="Arial" pitchFamily="34" charset="0"/>
      </a:defRPr>
    </a:lvl8pPr>
    <a:lvl9pPr marL="3657600" algn="l" defTabSz="914400" rtl="0" eaLnBrk="1" latinLnBrk="0" hangingPunct="1">
      <a:defRPr sz="2400" kern="1200">
        <a:solidFill>
          <a:schemeClr val="tx1"/>
        </a:solidFill>
        <a:latin typeface="Arial" pitchFamily="34" charset="0"/>
        <a:ea typeface="+mn-ea"/>
        <a:cs typeface="Arial" pitchFamily="34" charset="0"/>
      </a:defRPr>
    </a:lvl9pPr>
  </p:defaultTextStyle>
  <p:extLst>
    <p:ext uri="{521415D9-36F7-43E2-AB2F-B90AF26B5E84}">
      <p14:sectionLst xmlns:p14="http://schemas.microsoft.com/office/powerpoint/2010/main">
        <p14:section name="Default Section" id="{C10BB85F-1BF4-49A6-A25E-616270C15A2C}">
          <p14:sldIdLst>
            <p14:sldId id="393"/>
            <p14:sldId id="654"/>
          </p14:sldIdLst>
        </p14:section>
        <p14:section name="Basics" id="{2F56AC26-CA37-4D36-BF62-9112154F48DD}">
          <p14:sldIdLst>
            <p14:sldId id="561"/>
            <p14:sldId id="524"/>
            <p14:sldId id="525"/>
            <p14:sldId id="637"/>
            <p14:sldId id="636"/>
            <p14:sldId id="869"/>
            <p14:sldId id="870"/>
          </p14:sldIdLst>
        </p14:section>
        <p14:section name="Awardee tasks" id="{03679F8C-5F06-4925-972B-A62B9A3A64C6}">
          <p14:sldIdLst>
            <p14:sldId id="650"/>
            <p14:sldId id="594"/>
            <p14:sldId id="877"/>
            <p14:sldId id="878"/>
            <p14:sldId id="689"/>
          </p14:sldIdLst>
        </p14:section>
        <p14:section name="NIHMS &amp; PACM" id="{0B6E692D-0DCD-4555-904B-8D327B8BE1DA}">
          <p14:sldIdLst>
            <p14:sldId id="795"/>
            <p14:sldId id="855"/>
            <p14:sldId id="856"/>
            <p14:sldId id="874"/>
            <p14:sldId id="898"/>
            <p14:sldId id="879"/>
            <p14:sldId id="858"/>
            <p14:sldId id="859"/>
            <p14:sldId id="860"/>
            <p14:sldId id="861"/>
          </p14:sldIdLst>
        </p14:section>
        <p14:section name="Reporting" id="{3C24A0B0-4778-47C4-BAD5-CE1CC93C2F2B}">
          <p14:sldIdLst>
            <p14:sldId id="842"/>
            <p14:sldId id="847"/>
            <p14:sldId id="846"/>
          </p14:sldIdLst>
        </p14:section>
        <p14:section name="My NCBI" id="{99C70FA5-2B4B-4AFA-A362-1FF6FB027166}">
          <p14:sldIdLst>
            <p14:sldId id="655"/>
            <p14:sldId id="676"/>
            <p14:sldId id="678"/>
            <p14:sldId id="899"/>
            <p14:sldId id="843"/>
            <p14:sldId id="817"/>
            <p14:sldId id="683"/>
            <p14:sldId id="680"/>
            <p14:sldId id="791"/>
            <p14:sldId id="681"/>
            <p14:sldId id="682"/>
            <p14:sldId id="788"/>
            <p14:sldId id="792"/>
            <p14:sldId id="664"/>
            <p14:sldId id="615"/>
            <p14:sldId id="900"/>
          </p14:sldIdLst>
        </p14:section>
        <p14:section name="Enhancing Compliance" id="{7D88C52A-93F8-4111-AB1D-9852D11203E6}">
          <p14:sldIdLst>
            <p14:sldId id="651"/>
            <p14:sldId id="608"/>
            <p14:sldId id="613"/>
            <p14:sldId id="675"/>
            <p14:sldId id="854"/>
          </p14:sldIdLst>
        </p14:section>
        <p14:section name="Advice for institutions" id="{0BC6270A-F739-44E1-8358-38F0E2642FA7}">
          <p14:sldIdLst>
            <p14:sldId id="715"/>
            <p14:sldId id="643"/>
            <p14:sldId id="644"/>
            <p14:sldId id="849"/>
            <p14:sldId id="751"/>
          </p14:sldIdLst>
        </p14:section>
        <p14:section name="Appendicies" id="{7A8A0044-BA51-4D09-B254-4269F365A49F}">
          <p14:sldIdLst>
            <p14:sldId id="804"/>
            <p14:sldId id="872"/>
            <p14:sldId id="873"/>
            <p14:sldId id="720"/>
            <p14:sldId id="820"/>
            <p14:sldId id="821"/>
            <p14:sldId id="822"/>
            <p14:sldId id="823"/>
            <p14:sldId id="757"/>
            <p14:sldId id="772"/>
            <p14:sldId id="773"/>
            <p14:sldId id="774"/>
          </p14:sldIdLst>
        </p14:section>
        <p14:section name="Appendix: NIHMS" id="{5B5137AF-3BFF-204D-9F30-D118A4AB4E11}">
          <p14:sldIdLst>
            <p14:sldId id="862"/>
            <p14:sldId id="863"/>
            <p14:sldId id="864"/>
            <p14:sldId id="865"/>
            <p14:sldId id="866"/>
            <p14:sldId id="867"/>
            <p14:sldId id="868"/>
          </p14:sldIdLst>
        </p14:section>
        <p14:section name="Appendix: compliance monitor" id="{2536512D-E591-4F49-A753-D35E226F9F09}">
          <p14:sldIdLst>
            <p14:sldId id="831"/>
            <p14:sldId id="832"/>
            <p14:sldId id="833"/>
            <p14:sldId id="840"/>
            <p14:sldId id="834"/>
            <p14:sldId id="835"/>
            <p14:sldId id="836"/>
            <p14:sldId id="837"/>
            <p14:sldId id="838"/>
            <p14:sldId id="83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9900"/>
    <a:srgbClr val="003366"/>
    <a:srgbClr val="A9B2F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7" autoAdjust="0"/>
    <p:restoredTop sz="79348" autoAdjust="0"/>
  </p:normalViewPr>
  <p:slideViewPr>
    <p:cSldViewPr snapToGrid="0">
      <p:cViewPr varScale="1">
        <p:scale>
          <a:sx n="59" d="100"/>
          <a:sy n="59" d="100"/>
        </p:scale>
        <p:origin x="1554" y="60"/>
      </p:cViewPr>
      <p:guideLst>
        <p:guide orient="horz" pos="2160"/>
        <p:guide pos="2880"/>
      </p:guideLst>
    </p:cSldViewPr>
  </p:slideViewPr>
  <p:outlineViewPr>
    <p:cViewPr>
      <p:scale>
        <a:sx n="25" d="100"/>
        <a:sy n="25" d="100"/>
      </p:scale>
      <p:origin x="0" y="3876"/>
    </p:cViewPr>
    <p:sldLst>
      <p:sld r:id="rId1" collapse="1"/>
    </p:sldLst>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6" d="100"/>
          <a:sy n="86" d="100"/>
        </p:scale>
        <p:origin x="3744" y="96"/>
      </p:cViewPr>
      <p:guideLst>
        <p:guide orient="horz" pos="290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6E9344-B77D-4340-986F-3AC2997FF6A7}" type="doc">
      <dgm:prSet loTypeId="urn:microsoft.com/office/officeart/2005/8/layout/radial4" loCatId="" qsTypeId="urn:microsoft.com/office/officeart/2005/8/quickstyle/simple5" qsCatId="simple" csTypeId="urn:microsoft.com/office/officeart/2005/8/colors/accent2_3" csCatId="accent2" phldr="1"/>
      <dgm:spPr/>
      <dgm:t>
        <a:bodyPr/>
        <a:lstStyle/>
        <a:p>
          <a:endParaRPr lang="en-US"/>
        </a:p>
      </dgm:t>
    </dgm:pt>
    <dgm:pt modelId="{5F2A55BE-348E-884B-9DA7-3BB2F845AF53}">
      <dgm:prSet phldrT="[Text]"/>
      <dgm:spPr/>
      <dgm:t>
        <a:bodyPr/>
        <a:lstStyle/>
        <a:p>
          <a:r>
            <a:rPr lang="en-US" dirty="0"/>
            <a:t>PACM</a:t>
          </a:r>
        </a:p>
      </dgm:t>
    </dgm:pt>
    <dgm:pt modelId="{AD46DEE8-739D-B443-8278-52A3BDCA1457}" type="parTrans" cxnId="{67E346FD-91F3-104A-AB38-2FE63B20DC7F}">
      <dgm:prSet/>
      <dgm:spPr/>
      <dgm:t>
        <a:bodyPr/>
        <a:lstStyle/>
        <a:p>
          <a:endParaRPr lang="en-US"/>
        </a:p>
      </dgm:t>
    </dgm:pt>
    <dgm:pt modelId="{72EA6C60-C671-4641-AF57-F4915E5E8B74}" type="sibTrans" cxnId="{67E346FD-91F3-104A-AB38-2FE63B20DC7F}">
      <dgm:prSet/>
      <dgm:spPr/>
      <dgm:t>
        <a:bodyPr/>
        <a:lstStyle/>
        <a:p>
          <a:endParaRPr lang="en-US"/>
        </a:p>
      </dgm:t>
    </dgm:pt>
    <dgm:pt modelId="{77962E14-BBDD-2641-A21D-929C50A813E2}">
      <dgm:prSet phldrT="[Text]"/>
      <dgm:spPr/>
      <dgm:t>
        <a:bodyPr/>
        <a:lstStyle/>
        <a:p>
          <a:r>
            <a:rPr lang="en-US" dirty="0"/>
            <a:t>MEDLINE Indexing</a:t>
          </a:r>
        </a:p>
      </dgm:t>
    </dgm:pt>
    <dgm:pt modelId="{35F928BC-5792-BE4D-9CD3-487C8AC82156}" type="parTrans" cxnId="{C8536DD2-8900-BB41-BBFE-E579286B79EB}">
      <dgm:prSet/>
      <dgm:spPr/>
      <dgm:t>
        <a:bodyPr/>
        <a:lstStyle/>
        <a:p>
          <a:endParaRPr lang="en-US"/>
        </a:p>
      </dgm:t>
    </dgm:pt>
    <dgm:pt modelId="{476ACCDB-D583-134A-A084-4F58089DDA35}" type="sibTrans" cxnId="{C8536DD2-8900-BB41-BBFE-E579286B79EB}">
      <dgm:prSet/>
      <dgm:spPr/>
      <dgm:t>
        <a:bodyPr/>
        <a:lstStyle/>
        <a:p>
          <a:endParaRPr lang="en-US"/>
        </a:p>
      </dgm:t>
    </dgm:pt>
    <dgm:pt modelId="{BB3972F3-9404-4B4E-896F-594EB9D54F11}">
      <dgm:prSet phldrT="[Text]"/>
      <dgm:spPr/>
      <dgm:t>
        <a:bodyPr/>
        <a:lstStyle/>
        <a:p>
          <a:r>
            <a:rPr lang="en-US" dirty="0"/>
            <a:t>My Bibliography</a:t>
          </a:r>
        </a:p>
      </dgm:t>
    </dgm:pt>
    <dgm:pt modelId="{11179F64-668A-2545-AFD5-39EF1FD287D4}" type="parTrans" cxnId="{345477EA-ECF8-F54D-B542-C870F243B73C}">
      <dgm:prSet/>
      <dgm:spPr/>
      <dgm:t>
        <a:bodyPr/>
        <a:lstStyle/>
        <a:p>
          <a:endParaRPr lang="en-US"/>
        </a:p>
      </dgm:t>
    </dgm:pt>
    <dgm:pt modelId="{B630CBE6-8FB7-1548-9618-63A2F9776C19}" type="sibTrans" cxnId="{345477EA-ECF8-F54D-B542-C870F243B73C}">
      <dgm:prSet/>
      <dgm:spPr/>
      <dgm:t>
        <a:bodyPr/>
        <a:lstStyle/>
        <a:p>
          <a:endParaRPr lang="en-US"/>
        </a:p>
      </dgm:t>
    </dgm:pt>
    <dgm:pt modelId="{154A3246-E189-FD4A-9F83-58FD90609066}">
      <dgm:prSet phldrT="[Text]"/>
      <dgm:spPr/>
      <dgm:t>
        <a:bodyPr/>
        <a:lstStyle/>
        <a:p>
          <a:r>
            <a:rPr lang="en-US" dirty="0"/>
            <a:t>NIHMS</a:t>
          </a:r>
        </a:p>
      </dgm:t>
    </dgm:pt>
    <dgm:pt modelId="{2CFC68CB-EF51-AB41-BD35-3247A4D856E1}" type="parTrans" cxnId="{2A88377E-541B-9A4D-8EF1-DEC3EE0F5506}">
      <dgm:prSet/>
      <dgm:spPr/>
      <dgm:t>
        <a:bodyPr/>
        <a:lstStyle/>
        <a:p>
          <a:endParaRPr lang="en-US"/>
        </a:p>
      </dgm:t>
    </dgm:pt>
    <dgm:pt modelId="{DFB0773D-EE55-954A-B83D-6DBDC545C99C}" type="sibTrans" cxnId="{2A88377E-541B-9A4D-8EF1-DEC3EE0F5506}">
      <dgm:prSet/>
      <dgm:spPr/>
      <dgm:t>
        <a:bodyPr/>
        <a:lstStyle/>
        <a:p>
          <a:endParaRPr lang="en-US"/>
        </a:p>
      </dgm:t>
    </dgm:pt>
    <dgm:pt modelId="{4641A8BC-1EEA-AB41-9038-F8ECE2194ACE}" type="pres">
      <dgm:prSet presAssocID="{786E9344-B77D-4340-986F-3AC2997FF6A7}" presName="cycle" presStyleCnt="0">
        <dgm:presLayoutVars>
          <dgm:chMax val="1"/>
          <dgm:dir/>
          <dgm:animLvl val="ctr"/>
          <dgm:resizeHandles val="exact"/>
        </dgm:presLayoutVars>
      </dgm:prSet>
      <dgm:spPr/>
      <dgm:t>
        <a:bodyPr/>
        <a:lstStyle/>
        <a:p>
          <a:endParaRPr lang="en-US"/>
        </a:p>
      </dgm:t>
    </dgm:pt>
    <dgm:pt modelId="{EFE51E25-C6F6-C044-9C1F-29D39BE109C0}" type="pres">
      <dgm:prSet presAssocID="{5F2A55BE-348E-884B-9DA7-3BB2F845AF53}" presName="centerShape" presStyleLbl="node0" presStyleIdx="0" presStyleCnt="1"/>
      <dgm:spPr/>
      <dgm:t>
        <a:bodyPr/>
        <a:lstStyle/>
        <a:p>
          <a:endParaRPr lang="en-US"/>
        </a:p>
      </dgm:t>
    </dgm:pt>
    <dgm:pt modelId="{C68C4E37-A81F-884E-AE64-57BC8723F918}" type="pres">
      <dgm:prSet presAssocID="{35F928BC-5792-BE4D-9CD3-487C8AC82156}" presName="parTrans" presStyleLbl="bgSibTrans2D1" presStyleIdx="0" presStyleCnt="3"/>
      <dgm:spPr/>
      <dgm:t>
        <a:bodyPr/>
        <a:lstStyle/>
        <a:p>
          <a:endParaRPr lang="en-US"/>
        </a:p>
      </dgm:t>
    </dgm:pt>
    <dgm:pt modelId="{5C27E1DA-4480-5646-9F3F-61A46663A6C7}" type="pres">
      <dgm:prSet presAssocID="{77962E14-BBDD-2641-A21D-929C50A813E2}" presName="node" presStyleLbl="node1" presStyleIdx="0" presStyleCnt="3">
        <dgm:presLayoutVars>
          <dgm:bulletEnabled val="1"/>
        </dgm:presLayoutVars>
      </dgm:prSet>
      <dgm:spPr/>
      <dgm:t>
        <a:bodyPr/>
        <a:lstStyle/>
        <a:p>
          <a:endParaRPr lang="en-US"/>
        </a:p>
      </dgm:t>
    </dgm:pt>
    <dgm:pt modelId="{AB564D8D-056B-C945-B93E-6764908AF9F3}" type="pres">
      <dgm:prSet presAssocID="{11179F64-668A-2545-AFD5-39EF1FD287D4}" presName="parTrans" presStyleLbl="bgSibTrans2D1" presStyleIdx="1" presStyleCnt="3"/>
      <dgm:spPr/>
      <dgm:t>
        <a:bodyPr/>
        <a:lstStyle/>
        <a:p>
          <a:endParaRPr lang="en-US"/>
        </a:p>
      </dgm:t>
    </dgm:pt>
    <dgm:pt modelId="{BE207BE8-8DE9-BC48-8764-AC12BE508A2B}" type="pres">
      <dgm:prSet presAssocID="{BB3972F3-9404-4B4E-896F-594EB9D54F11}" presName="node" presStyleLbl="node1" presStyleIdx="1" presStyleCnt="3">
        <dgm:presLayoutVars>
          <dgm:bulletEnabled val="1"/>
        </dgm:presLayoutVars>
      </dgm:prSet>
      <dgm:spPr/>
      <dgm:t>
        <a:bodyPr/>
        <a:lstStyle/>
        <a:p>
          <a:endParaRPr lang="en-US"/>
        </a:p>
      </dgm:t>
    </dgm:pt>
    <dgm:pt modelId="{78223D13-4B22-5C4D-8D73-A4EA926430FE}" type="pres">
      <dgm:prSet presAssocID="{2CFC68CB-EF51-AB41-BD35-3247A4D856E1}" presName="parTrans" presStyleLbl="bgSibTrans2D1" presStyleIdx="2" presStyleCnt="3"/>
      <dgm:spPr/>
      <dgm:t>
        <a:bodyPr/>
        <a:lstStyle/>
        <a:p>
          <a:endParaRPr lang="en-US"/>
        </a:p>
      </dgm:t>
    </dgm:pt>
    <dgm:pt modelId="{73F4CEF5-BAD3-6D42-9B91-167AA67BF93E}" type="pres">
      <dgm:prSet presAssocID="{154A3246-E189-FD4A-9F83-58FD90609066}" presName="node" presStyleLbl="node1" presStyleIdx="2" presStyleCnt="3">
        <dgm:presLayoutVars>
          <dgm:bulletEnabled val="1"/>
        </dgm:presLayoutVars>
      </dgm:prSet>
      <dgm:spPr/>
      <dgm:t>
        <a:bodyPr/>
        <a:lstStyle/>
        <a:p>
          <a:endParaRPr lang="en-US"/>
        </a:p>
      </dgm:t>
    </dgm:pt>
  </dgm:ptLst>
  <dgm:cxnLst>
    <dgm:cxn modelId="{862B1175-AC46-D748-8BF0-509E1B1FEF46}" type="presOf" srcId="{11179F64-668A-2545-AFD5-39EF1FD287D4}" destId="{AB564D8D-056B-C945-B93E-6764908AF9F3}" srcOrd="0" destOrd="0" presId="urn:microsoft.com/office/officeart/2005/8/layout/radial4"/>
    <dgm:cxn modelId="{345477EA-ECF8-F54D-B542-C870F243B73C}" srcId="{5F2A55BE-348E-884B-9DA7-3BB2F845AF53}" destId="{BB3972F3-9404-4B4E-896F-594EB9D54F11}" srcOrd="1" destOrd="0" parTransId="{11179F64-668A-2545-AFD5-39EF1FD287D4}" sibTransId="{B630CBE6-8FB7-1548-9618-63A2F9776C19}"/>
    <dgm:cxn modelId="{2A88377E-541B-9A4D-8EF1-DEC3EE0F5506}" srcId="{5F2A55BE-348E-884B-9DA7-3BB2F845AF53}" destId="{154A3246-E189-FD4A-9F83-58FD90609066}" srcOrd="2" destOrd="0" parTransId="{2CFC68CB-EF51-AB41-BD35-3247A4D856E1}" sibTransId="{DFB0773D-EE55-954A-B83D-6DBDC545C99C}"/>
    <dgm:cxn modelId="{2A7E227D-F765-4843-B45A-3A527E645E67}" type="presOf" srcId="{35F928BC-5792-BE4D-9CD3-487C8AC82156}" destId="{C68C4E37-A81F-884E-AE64-57BC8723F918}" srcOrd="0" destOrd="0" presId="urn:microsoft.com/office/officeart/2005/8/layout/radial4"/>
    <dgm:cxn modelId="{C8536DD2-8900-BB41-BBFE-E579286B79EB}" srcId="{5F2A55BE-348E-884B-9DA7-3BB2F845AF53}" destId="{77962E14-BBDD-2641-A21D-929C50A813E2}" srcOrd="0" destOrd="0" parTransId="{35F928BC-5792-BE4D-9CD3-487C8AC82156}" sibTransId="{476ACCDB-D583-134A-A084-4F58089DDA35}"/>
    <dgm:cxn modelId="{B4CF4CB4-C2AA-C042-BB36-614B21A74087}" type="presOf" srcId="{5F2A55BE-348E-884B-9DA7-3BB2F845AF53}" destId="{EFE51E25-C6F6-C044-9C1F-29D39BE109C0}" srcOrd="0" destOrd="0" presId="urn:microsoft.com/office/officeart/2005/8/layout/radial4"/>
    <dgm:cxn modelId="{376E54BB-D6E2-5648-8AF9-61BE3057FC65}" type="presOf" srcId="{786E9344-B77D-4340-986F-3AC2997FF6A7}" destId="{4641A8BC-1EEA-AB41-9038-F8ECE2194ACE}" srcOrd="0" destOrd="0" presId="urn:microsoft.com/office/officeart/2005/8/layout/radial4"/>
    <dgm:cxn modelId="{67E346FD-91F3-104A-AB38-2FE63B20DC7F}" srcId="{786E9344-B77D-4340-986F-3AC2997FF6A7}" destId="{5F2A55BE-348E-884B-9DA7-3BB2F845AF53}" srcOrd="0" destOrd="0" parTransId="{AD46DEE8-739D-B443-8278-52A3BDCA1457}" sibTransId="{72EA6C60-C671-4641-AF57-F4915E5E8B74}"/>
    <dgm:cxn modelId="{29367624-2E1D-8549-BAFE-1833E9005927}" type="presOf" srcId="{154A3246-E189-FD4A-9F83-58FD90609066}" destId="{73F4CEF5-BAD3-6D42-9B91-167AA67BF93E}" srcOrd="0" destOrd="0" presId="urn:microsoft.com/office/officeart/2005/8/layout/radial4"/>
    <dgm:cxn modelId="{B0505989-2E35-874E-9571-6FA3E83D5B20}" type="presOf" srcId="{2CFC68CB-EF51-AB41-BD35-3247A4D856E1}" destId="{78223D13-4B22-5C4D-8D73-A4EA926430FE}" srcOrd="0" destOrd="0" presId="urn:microsoft.com/office/officeart/2005/8/layout/radial4"/>
    <dgm:cxn modelId="{30B47976-DED1-7E4A-A8F2-692E31B74CF9}" type="presOf" srcId="{77962E14-BBDD-2641-A21D-929C50A813E2}" destId="{5C27E1DA-4480-5646-9F3F-61A46663A6C7}" srcOrd="0" destOrd="0" presId="urn:microsoft.com/office/officeart/2005/8/layout/radial4"/>
    <dgm:cxn modelId="{E9BD5DAD-666A-594E-8C9E-DEECFE7841F4}" type="presOf" srcId="{BB3972F3-9404-4B4E-896F-594EB9D54F11}" destId="{BE207BE8-8DE9-BC48-8764-AC12BE508A2B}" srcOrd="0" destOrd="0" presId="urn:microsoft.com/office/officeart/2005/8/layout/radial4"/>
    <dgm:cxn modelId="{D01EC942-9A8F-674E-822A-AC592D9FB332}" type="presParOf" srcId="{4641A8BC-1EEA-AB41-9038-F8ECE2194ACE}" destId="{EFE51E25-C6F6-C044-9C1F-29D39BE109C0}" srcOrd="0" destOrd="0" presId="urn:microsoft.com/office/officeart/2005/8/layout/radial4"/>
    <dgm:cxn modelId="{DCC03F1E-6F7F-8A46-83FC-606B5AF9A4BD}" type="presParOf" srcId="{4641A8BC-1EEA-AB41-9038-F8ECE2194ACE}" destId="{C68C4E37-A81F-884E-AE64-57BC8723F918}" srcOrd="1" destOrd="0" presId="urn:microsoft.com/office/officeart/2005/8/layout/radial4"/>
    <dgm:cxn modelId="{07E844AD-7416-514B-966A-C10665BD71F7}" type="presParOf" srcId="{4641A8BC-1EEA-AB41-9038-F8ECE2194ACE}" destId="{5C27E1DA-4480-5646-9F3F-61A46663A6C7}" srcOrd="2" destOrd="0" presId="urn:microsoft.com/office/officeart/2005/8/layout/radial4"/>
    <dgm:cxn modelId="{D4E389DF-F16C-9B4A-9EE1-9D8BBEF69F52}" type="presParOf" srcId="{4641A8BC-1EEA-AB41-9038-F8ECE2194ACE}" destId="{AB564D8D-056B-C945-B93E-6764908AF9F3}" srcOrd="3" destOrd="0" presId="urn:microsoft.com/office/officeart/2005/8/layout/radial4"/>
    <dgm:cxn modelId="{DE0A6684-5494-6747-842A-39098DDC9B73}" type="presParOf" srcId="{4641A8BC-1EEA-AB41-9038-F8ECE2194ACE}" destId="{BE207BE8-8DE9-BC48-8764-AC12BE508A2B}" srcOrd="4" destOrd="0" presId="urn:microsoft.com/office/officeart/2005/8/layout/radial4"/>
    <dgm:cxn modelId="{D39372C6-4C60-594F-B828-C0751F7C91F3}" type="presParOf" srcId="{4641A8BC-1EEA-AB41-9038-F8ECE2194ACE}" destId="{78223D13-4B22-5C4D-8D73-A4EA926430FE}" srcOrd="5" destOrd="0" presId="urn:microsoft.com/office/officeart/2005/8/layout/radial4"/>
    <dgm:cxn modelId="{8B7F9F46-46EB-D340-865A-85C0E151311E}" type="presParOf" srcId="{4641A8BC-1EEA-AB41-9038-F8ECE2194ACE}" destId="{73F4CEF5-BAD3-6D42-9B91-167AA67BF93E}"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51E25-C6F6-C044-9C1F-29D39BE109C0}">
      <dsp:nvSpPr>
        <dsp:cNvPr id="0" name=""/>
        <dsp:cNvSpPr/>
      </dsp:nvSpPr>
      <dsp:spPr>
        <a:xfrm>
          <a:off x="1936212" y="2615560"/>
          <a:ext cx="1785912" cy="1785912"/>
        </a:xfrm>
        <a:prstGeom prst="ellips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US" sz="3400" kern="1200" dirty="0"/>
            <a:t>PACM</a:t>
          </a:r>
        </a:p>
      </dsp:txBody>
      <dsp:txXfrm>
        <a:off x="2197753" y="2877101"/>
        <a:ext cx="1262830" cy="1262830"/>
      </dsp:txXfrm>
    </dsp:sp>
    <dsp:sp modelId="{C68C4E37-A81F-884E-AE64-57BC8723F918}">
      <dsp:nvSpPr>
        <dsp:cNvPr id="0" name=""/>
        <dsp:cNvSpPr/>
      </dsp:nvSpPr>
      <dsp:spPr>
        <a:xfrm rot="12900000">
          <a:off x="721528" y="2281558"/>
          <a:ext cx="1437629" cy="508985"/>
        </a:xfrm>
        <a:prstGeom prst="leftArrow">
          <a:avLst>
            <a:gd name="adj1" fmla="val 600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C27E1DA-4480-5646-9F3F-61A46663A6C7}">
      <dsp:nvSpPr>
        <dsp:cNvPr id="0" name=""/>
        <dsp:cNvSpPr/>
      </dsp:nvSpPr>
      <dsp:spPr>
        <a:xfrm>
          <a:off x="3216" y="1445108"/>
          <a:ext cx="1696617" cy="1357293"/>
        </a:xfrm>
        <a:prstGeom prst="roundRect">
          <a:avLst>
            <a:gd name="adj" fmla="val 10000"/>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n-US" sz="2100" kern="1200" dirty="0"/>
            <a:t>MEDLINE Indexing</a:t>
          </a:r>
        </a:p>
      </dsp:txBody>
      <dsp:txXfrm>
        <a:off x="42970" y="1484862"/>
        <a:ext cx="1617109" cy="1277785"/>
      </dsp:txXfrm>
    </dsp:sp>
    <dsp:sp modelId="{AB564D8D-056B-C945-B93E-6764908AF9F3}">
      <dsp:nvSpPr>
        <dsp:cNvPr id="0" name=""/>
        <dsp:cNvSpPr/>
      </dsp:nvSpPr>
      <dsp:spPr>
        <a:xfrm rot="16200000">
          <a:off x="2110354" y="1558581"/>
          <a:ext cx="1437629" cy="508985"/>
        </a:xfrm>
        <a:prstGeom prst="leftArrow">
          <a:avLst>
            <a:gd name="adj1" fmla="val 60000"/>
            <a:gd name="adj2" fmla="val 50000"/>
          </a:avLst>
        </a:prstGeom>
        <a:gradFill rotWithShape="0">
          <a:gsLst>
            <a:gs pos="0">
              <a:schemeClr val="accent2">
                <a:shade val="90000"/>
                <a:hueOff val="0"/>
                <a:satOff val="-13825"/>
                <a:lumOff val="14833"/>
                <a:alphaOff val="0"/>
                <a:shade val="51000"/>
                <a:satMod val="130000"/>
              </a:schemeClr>
            </a:gs>
            <a:gs pos="80000">
              <a:schemeClr val="accent2">
                <a:shade val="90000"/>
                <a:hueOff val="0"/>
                <a:satOff val="-13825"/>
                <a:lumOff val="14833"/>
                <a:alphaOff val="0"/>
                <a:shade val="93000"/>
                <a:satMod val="130000"/>
              </a:schemeClr>
            </a:gs>
            <a:gs pos="100000">
              <a:schemeClr val="accent2">
                <a:shade val="90000"/>
                <a:hueOff val="0"/>
                <a:satOff val="-13825"/>
                <a:lumOff val="148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E207BE8-8DE9-BC48-8764-AC12BE508A2B}">
      <dsp:nvSpPr>
        <dsp:cNvPr id="0" name=""/>
        <dsp:cNvSpPr/>
      </dsp:nvSpPr>
      <dsp:spPr>
        <a:xfrm>
          <a:off x="1980860" y="415612"/>
          <a:ext cx="1696617" cy="1357293"/>
        </a:xfrm>
        <a:prstGeom prst="roundRect">
          <a:avLst>
            <a:gd name="adj" fmla="val 10000"/>
          </a:avLst>
        </a:prstGeom>
        <a:gradFill rotWithShape="0">
          <a:gsLst>
            <a:gs pos="0">
              <a:schemeClr val="accent2">
                <a:shade val="80000"/>
                <a:hueOff val="0"/>
                <a:satOff val="-14010"/>
                <a:lumOff val="15876"/>
                <a:alphaOff val="0"/>
                <a:shade val="51000"/>
                <a:satMod val="130000"/>
              </a:schemeClr>
            </a:gs>
            <a:gs pos="80000">
              <a:schemeClr val="accent2">
                <a:shade val="80000"/>
                <a:hueOff val="0"/>
                <a:satOff val="-14010"/>
                <a:lumOff val="15876"/>
                <a:alphaOff val="0"/>
                <a:shade val="93000"/>
                <a:satMod val="130000"/>
              </a:schemeClr>
            </a:gs>
            <a:gs pos="100000">
              <a:schemeClr val="accent2">
                <a:shade val="80000"/>
                <a:hueOff val="0"/>
                <a:satOff val="-14010"/>
                <a:lumOff val="15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n-US" sz="2100" kern="1200" dirty="0"/>
            <a:t>My Bibliography</a:t>
          </a:r>
        </a:p>
      </dsp:txBody>
      <dsp:txXfrm>
        <a:off x="2020614" y="455366"/>
        <a:ext cx="1617109" cy="1277785"/>
      </dsp:txXfrm>
    </dsp:sp>
    <dsp:sp modelId="{78223D13-4B22-5C4D-8D73-A4EA926430FE}">
      <dsp:nvSpPr>
        <dsp:cNvPr id="0" name=""/>
        <dsp:cNvSpPr/>
      </dsp:nvSpPr>
      <dsp:spPr>
        <a:xfrm rot="19500000">
          <a:off x="3499179" y="2281558"/>
          <a:ext cx="1437629" cy="508985"/>
        </a:xfrm>
        <a:prstGeom prst="leftArrow">
          <a:avLst>
            <a:gd name="adj1" fmla="val 60000"/>
            <a:gd name="adj2" fmla="val 50000"/>
          </a:avLst>
        </a:prstGeom>
        <a:gradFill rotWithShape="0">
          <a:gsLst>
            <a:gs pos="0">
              <a:schemeClr val="accent2">
                <a:shade val="90000"/>
                <a:hueOff val="0"/>
                <a:satOff val="-27650"/>
                <a:lumOff val="29667"/>
                <a:alphaOff val="0"/>
                <a:shade val="51000"/>
                <a:satMod val="130000"/>
              </a:schemeClr>
            </a:gs>
            <a:gs pos="80000">
              <a:schemeClr val="accent2">
                <a:shade val="90000"/>
                <a:hueOff val="0"/>
                <a:satOff val="-27650"/>
                <a:lumOff val="29667"/>
                <a:alphaOff val="0"/>
                <a:shade val="93000"/>
                <a:satMod val="130000"/>
              </a:schemeClr>
            </a:gs>
            <a:gs pos="100000">
              <a:schemeClr val="accent2">
                <a:shade val="90000"/>
                <a:hueOff val="0"/>
                <a:satOff val="-27650"/>
                <a:lumOff val="296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3F4CEF5-BAD3-6D42-9B91-167AA67BF93E}">
      <dsp:nvSpPr>
        <dsp:cNvPr id="0" name=""/>
        <dsp:cNvSpPr/>
      </dsp:nvSpPr>
      <dsp:spPr>
        <a:xfrm>
          <a:off x="3958504" y="1445108"/>
          <a:ext cx="1696617" cy="1357293"/>
        </a:xfrm>
        <a:prstGeom prst="roundRect">
          <a:avLst>
            <a:gd name="adj" fmla="val 10000"/>
          </a:avLst>
        </a:prstGeom>
        <a:gradFill rotWithShape="0">
          <a:gsLst>
            <a:gs pos="0">
              <a:schemeClr val="accent2">
                <a:shade val="80000"/>
                <a:hueOff val="0"/>
                <a:satOff val="-28019"/>
                <a:lumOff val="31752"/>
                <a:alphaOff val="0"/>
                <a:shade val="51000"/>
                <a:satMod val="130000"/>
              </a:schemeClr>
            </a:gs>
            <a:gs pos="80000">
              <a:schemeClr val="accent2">
                <a:shade val="80000"/>
                <a:hueOff val="0"/>
                <a:satOff val="-28019"/>
                <a:lumOff val="31752"/>
                <a:alphaOff val="0"/>
                <a:shade val="93000"/>
                <a:satMod val="130000"/>
              </a:schemeClr>
            </a:gs>
            <a:gs pos="100000">
              <a:schemeClr val="accent2">
                <a:shade val="80000"/>
                <a:hueOff val="0"/>
                <a:satOff val="-28019"/>
                <a:lumOff val="31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n-US" sz="2100" kern="1200" dirty="0"/>
            <a:t>NIHMS</a:t>
          </a:r>
        </a:p>
      </dsp:txBody>
      <dsp:txXfrm>
        <a:off x="3998258" y="1484862"/>
        <a:ext cx="1617109" cy="127778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8475" cy="461963"/>
          </a:xfrm>
          <a:prstGeom prst="rect">
            <a:avLst/>
          </a:prstGeom>
          <a:noFill/>
          <a:ln w="9525">
            <a:noFill/>
            <a:miter lim="800000"/>
            <a:headEnd/>
            <a:tailEnd/>
          </a:ln>
          <a:effectLst/>
        </p:spPr>
        <p:txBody>
          <a:bodyPr vert="horz" wrap="square" lIns="93176" tIns="46588" rIns="93176" bIns="46588" numCol="1" anchor="t" anchorCtr="0" compatLnSpc="1">
            <a:prstTxWarp prst="textNoShape">
              <a:avLst/>
            </a:prstTxWarp>
          </a:bodyPr>
          <a:lstStyle>
            <a:lvl1pPr defTabSz="931863">
              <a:spcBef>
                <a:spcPct val="0"/>
              </a:spcBef>
              <a:buFontTx/>
              <a:buNone/>
              <a:defRPr sz="1200">
                <a:latin typeface="Arial" charset="0"/>
                <a:cs typeface="Arial" charset="0"/>
              </a:defRPr>
            </a:lvl1pPr>
          </a:lstStyle>
          <a:p>
            <a:pPr>
              <a:defRPr/>
            </a:pPr>
            <a:endParaRPr lang="en-US" dirty="0"/>
          </a:p>
        </p:txBody>
      </p:sp>
      <p:sp>
        <p:nvSpPr>
          <p:cNvPr id="25603" name="Rectangle 3"/>
          <p:cNvSpPr>
            <a:spLocks noGrp="1" noChangeArrowheads="1"/>
          </p:cNvSpPr>
          <p:nvPr>
            <p:ph type="dt" sz="quarter" idx="1"/>
          </p:nvPr>
        </p:nvSpPr>
        <p:spPr bwMode="auto">
          <a:xfrm>
            <a:off x="3970338" y="0"/>
            <a:ext cx="3038475" cy="461963"/>
          </a:xfrm>
          <a:prstGeom prst="rect">
            <a:avLst/>
          </a:prstGeom>
          <a:noFill/>
          <a:ln w="9525">
            <a:noFill/>
            <a:miter lim="800000"/>
            <a:headEnd/>
            <a:tailEnd/>
          </a:ln>
          <a:effectLst/>
        </p:spPr>
        <p:txBody>
          <a:bodyPr vert="horz" wrap="square" lIns="93176" tIns="46588" rIns="93176" bIns="46588" numCol="1" anchor="t" anchorCtr="0" compatLnSpc="1">
            <a:prstTxWarp prst="textNoShape">
              <a:avLst/>
            </a:prstTxWarp>
          </a:bodyPr>
          <a:lstStyle>
            <a:lvl1pPr algn="r" defTabSz="931863">
              <a:spcBef>
                <a:spcPct val="0"/>
              </a:spcBef>
              <a:buFontTx/>
              <a:buNone/>
              <a:defRPr sz="1200">
                <a:latin typeface="Arial" charset="0"/>
                <a:cs typeface="Arial" charset="0"/>
              </a:defRPr>
            </a:lvl1pPr>
          </a:lstStyle>
          <a:p>
            <a:pPr>
              <a:defRPr/>
            </a:pPr>
            <a:endParaRPr lang="en-US" dirty="0"/>
          </a:p>
        </p:txBody>
      </p:sp>
      <p:sp>
        <p:nvSpPr>
          <p:cNvPr id="25604" name="Rectangle 4"/>
          <p:cNvSpPr>
            <a:spLocks noGrp="1" noChangeArrowheads="1"/>
          </p:cNvSpPr>
          <p:nvPr>
            <p:ph type="ftr" sz="quarter" idx="2"/>
          </p:nvPr>
        </p:nvSpPr>
        <p:spPr bwMode="auto">
          <a:xfrm>
            <a:off x="0" y="8772525"/>
            <a:ext cx="3038475" cy="461963"/>
          </a:xfrm>
          <a:prstGeom prst="rect">
            <a:avLst/>
          </a:prstGeom>
          <a:noFill/>
          <a:ln w="9525">
            <a:noFill/>
            <a:miter lim="800000"/>
            <a:headEnd/>
            <a:tailEnd/>
          </a:ln>
          <a:effectLst/>
        </p:spPr>
        <p:txBody>
          <a:bodyPr vert="horz" wrap="square" lIns="93176" tIns="46588" rIns="93176" bIns="46588" numCol="1" anchor="b" anchorCtr="0" compatLnSpc="1">
            <a:prstTxWarp prst="textNoShape">
              <a:avLst/>
            </a:prstTxWarp>
          </a:bodyPr>
          <a:lstStyle>
            <a:lvl1pPr defTabSz="931863">
              <a:spcBef>
                <a:spcPct val="0"/>
              </a:spcBef>
              <a:buFontTx/>
              <a:buNone/>
              <a:defRPr sz="1200">
                <a:latin typeface="Arial" charset="0"/>
                <a:cs typeface="Arial" charset="0"/>
              </a:defRPr>
            </a:lvl1pPr>
          </a:lstStyle>
          <a:p>
            <a:pPr>
              <a:defRPr/>
            </a:pPr>
            <a:endParaRPr lang="en-US" dirty="0"/>
          </a:p>
        </p:txBody>
      </p:sp>
      <p:sp>
        <p:nvSpPr>
          <p:cNvPr id="25605" name="Rectangle 5"/>
          <p:cNvSpPr>
            <a:spLocks noGrp="1" noChangeArrowheads="1"/>
          </p:cNvSpPr>
          <p:nvPr>
            <p:ph type="sldNum" sz="quarter" idx="3"/>
          </p:nvPr>
        </p:nvSpPr>
        <p:spPr bwMode="auto">
          <a:xfrm>
            <a:off x="3970338" y="8772525"/>
            <a:ext cx="3038475" cy="461963"/>
          </a:xfrm>
          <a:prstGeom prst="rect">
            <a:avLst/>
          </a:prstGeom>
          <a:noFill/>
          <a:ln w="9525">
            <a:noFill/>
            <a:miter lim="800000"/>
            <a:headEnd/>
            <a:tailEnd/>
          </a:ln>
          <a:effectLst/>
        </p:spPr>
        <p:txBody>
          <a:bodyPr vert="horz" wrap="square" lIns="93176" tIns="46588" rIns="93176" bIns="46588" numCol="1" anchor="b" anchorCtr="0" compatLnSpc="1">
            <a:prstTxWarp prst="textNoShape">
              <a:avLst/>
            </a:prstTxWarp>
          </a:bodyPr>
          <a:lstStyle>
            <a:lvl1pPr algn="r" defTabSz="931863">
              <a:spcBef>
                <a:spcPct val="0"/>
              </a:spcBef>
              <a:buFontTx/>
              <a:buNone/>
              <a:defRPr sz="1200">
                <a:latin typeface="Arial" charset="0"/>
                <a:cs typeface="Arial" charset="0"/>
              </a:defRPr>
            </a:lvl1pPr>
          </a:lstStyle>
          <a:p>
            <a:pPr>
              <a:defRPr/>
            </a:pPr>
            <a:fld id="{29E98236-6C8F-4DAF-A7E0-EF83C9EE2F33}" type="slidenum">
              <a:rPr lang="en-US"/>
              <a:pPr>
                <a:defRPr/>
              </a:pPr>
              <a:t>‹#›</a:t>
            </a:fld>
            <a:endParaRPr lang="en-US" dirty="0"/>
          </a:p>
        </p:txBody>
      </p:sp>
    </p:spTree>
    <p:extLst>
      <p:ext uri="{BB962C8B-B14F-4D97-AF65-F5344CB8AC3E}">
        <p14:creationId xmlns:p14="http://schemas.microsoft.com/office/powerpoint/2010/main" val="11023879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38475"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atin typeface="Arial" charset="0"/>
                <a:cs typeface="Arial" charset="0"/>
              </a:defRPr>
            </a:lvl1pPr>
          </a:lstStyle>
          <a:p>
            <a:pPr>
              <a:defRPr/>
            </a:pPr>
            <a:endParaRPr lang="en-US" dirty="0"/>
          </a:p>
        </p:txBody>
      </p:sp>
      <p:sp>
        <p:nvSpPr>
          <p:cNvPr id="30723" name="Rectangle 3"/>
          <p:cNvSpPr>
            <a:spLocks noGrp="1" noChangeArrowheads="1"/>
          </p:cNvSpPr>
          <p:nvPr>
            <p:ph type="dt" idx="1"/>
          </p:nvPr>
        </p:nvSpPr>
        <p:spPr bwMode="auto">
          <a:xfrm>
            <a:off x="3970338" y="0"/>
            <a:ext cx="3038475"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atin typeface="Arial" charset="0"/>
                <a:cs typeface="Arial" charset="0"/>
              </a:defRPr>
            </a:lvl1pPr>
          </a:lstStyle>
          <a:p>
            <a:pPr>
              <a:defRPr/>
            </a:pPr>
            <a:endParaRPr lang="en-US" dirty="0"/>
          </a:p>
        </p:txBody>
      </p:sp>
      <p:sp>
        <p:nvSpPr>
          <p:cNvPr id="75780" name="Rectangle 4"/>
          <p:cNvSpPr>
            <a:spLocks noGrp="1" noRot="1" noChangeAspect="1" noChangeArrowheads="1" noTextEdit="1"/>
          </p:cNvSpPr>
          <p:nvPr>
            <p:ph type="sldImg" idx="2"/>
          </p:nvPr>
        </p:nvSpPr>
        <p:spPr bwMode="auto">
          <a:xfrm>
            <a:off x="1195388" y="692150"/>
            <a:ext cx="4619625" cy="346392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357188" y="4387850"/>
            <a:ext cx="6296025" cy="4156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772525"/>
            <a:ext cx="3038475"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atin typeface="Arial" charset="0"/>
                <a:cs typeface="Arial" charset="0"/>
              </a:defRPr>
            </a:lvl1pPr>
          </a:lstStyle>
          <a:p>
            <a:pPr>
              <a:defRPr/>
            </a:pPr>
            <a:endParaRPr lang="en-US" dirty="0"/>
          </a:p>
        </p:txBody>
      </p:sp>
      <p:sp>
        <p:nvSpPr>
          <p:cNvPr id="30727" name="Rectangle 7"/>
          <p:cNvSpPr>
            <a:spLocks noGrp="1" noChangeArrowheads="1"/>
          </p:cNvSpPr>
          <p:nvPr>
            <p:ph type="sldNum" sz="quarter" idx="5"/>
          </p:nvPr>
        </p:nvSpPr>
        <p:spPr bwMode="auto">
          <a:xfrm>
            <a:off x="3970338" y="8772525"/>
            <a:ext cx="3038475"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latin typeface="Arial" charset="0"/>
                <a:cs typeface="Arial" charset="0"/>
              </a:defRPr>
            </a:lvl1pPr>
          </a:lstStyle>
          <a:p>
            <a:pPr>
              <a:defRPr/>
            </a:pPr>
            <a:fld id="{7B2F39A5-D343-41F7-9EE5-3AAD5631D088}" type="slidenum">
              <a:rPr lang="en-US"/>
              <a:pPr>
                <a:defRPr/>
              </a:pPr>
              <a:t>‹#›</a:t>
            </a:fld>
            <a:endParaRPr lang="en-US" dirty="0"/>
          </a:p>
        </p:txBody>
      </p:sp>
    </p:spTree>
    <p:extLst>
      <p:ext uri="{BB962C8B-B14F-4D97-AF65-F5344CB8AC3E}">
        <p14:creationId xmlns:p14="http://schemas.microsoft.com/office/powerpoint/2010/main" val="708243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A6697B17-0AC1-4CB6-82E1-B1C373F1EE2E}" type="slidenum">
              <a:rPr lang="en-US" sz="1200" smtClean="0"/>
              <a:pPr eaLnBrk="1" hangingPunct="1"/>
              <a:t>1</a:t>
            </a:fld>
            <a:endParaRPr lang="en-US" sz="1200" dirty="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800" dirty="0">
              <a:latin typeface="Arial" pitchFamily="34" charset="0"/>
            </a:endParaRPr>
          </a:p>
        </p:txBody>
      </p:sp>
    </p:spTree>
    <p:extLst>
      <p:ext uri="{BB962C8B-B14F-4D97-AF65-F5344CB8AC3E}">
        <p14:creationId xmlns:p14="http://schemas.microsoft.com/office/powerpoint/2010/main" val="3481341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8397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C9A76DA8-718B-4C62-A53A-AB4303E39EB8}" type="slidenum">
              <a:rPr lang="en-US" sz="1200" smtClean="0"/>
              <a:pPr eaLnBrk="1" hangingPunct="1"/>
              <a:t>10</a:t>
            </a:fld>
            <a:endParaRPr lang="en-US" sz="1200" dirty="0"/>
          </a:p>
        </p:txBody>
      </p:sp>
    </p:spTree>
    <p:extLst>
      <p:ext uri="{BB962C8B-B14F-4D97-AF65-F5344CB8AC3E}">
        <p14:creationId xmlns:p14="http://schemas.microsoft.com/office/powerpoint/2010/main" val="171167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7CD8C9AC-7D4A-4F20-86A5-497620C86C3E}" type="slidenum">
              <a:rPr lang="en-US" sz="1200" smtClean="0"/>
              <a:pPr eaLnBrk="1" hangingPunct="1"/>
              <a:t>11</a:t>
            </a:fld>
            <a:endParaRPr lang="en-US" sz="1200" dirty="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164190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dirty="0">
              <a:latin typeface="Arial" pitchFamily="34" charset="0"/>
              <a:ea typeface="ＭＳ Ｐゴシック"/>
              <a:cs typeface="Arial" pitchFamily="34" charset="0"/>
            </a:endParaRPr>
          </a:p>
          <a:p>
            <a:endParaRPr lang="en-US" dirty="0">
              <a:latin typeface="Arial" pitchFamily="34" charset="0"/>
              <a:ea typeface="ＭＳ Ｐゴシック"/>
              <a:cs typeface="Arial" pitchFamily="34" charset="0"/>
            </a:endParaRPr>
          </a:p>
        </p:txBody>
      </p:sp>
      <p:sp>
        <p:nvSpPr>
          <p:cNvPr id="107524" name="Slide Number Placeholder 3"/>
          <p:cNvSpPr>
            <a:spLocks noGrp="1"/>
          </p:cNvSpPr>
          <p:nvPr>
            <p:ph type="sldNum" sz="quarter" idx="5"/>
          </p:nvPr>
        </p:nvSpPr>
        <p:spPr>
          <a:noFill/>
        </p:spPr>
        <p:txBody>
          <a:bodyPr/>
          <a:lstStyle/>
          <a:p>
            <a:fld id="{7F620A69-E5BA-47AE-B31A-924E808E0544}"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078427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dirty="0">
              <a:latin typeface="Arial" pitchFamily="34" charset="0"/>
              <a:ea typeface="ＭＳ Ｐゴシック"/>
              <a:cs typeface="Arial" pitchFamily="34" charset="0"/>
            </a:endParaRPr>
          </a:p>
          <a:p>
            <a:endParaRPr lang="en-US" dirty="0">
              <a:latin typeface="Arial" pitchFamily="34" charset="0"/>
              <a:ea typeface="ＭＳ Ｐゴシック"/>
              <a:cs typeface="Arial" pitchFamily="34" charset="0"/>
            </a:endParaRPr>
          </a:p>
        </p:txBody>
      </p:sp>
      <p:sp>
        <p:nvSpPr>
          <p:cNvPr id="107524" name="Slide Number Placeholder 3"/>
          <p:cNvSpPr>
            <a:spLocks noGrp="1"/>
          </p:cNvSpPr>
          <p:nvPr>
            <p:ph type="sldNum" sz="quarter" idx="5"/>
          </p:nvPr>
        </p:nvSpPr>
        <p:spPr>
          <a:noFill/>
        </p:spPr>
        <p:txBody>
          <a:bodyPr/>
          <a:lstStyle/>
          <a:p>
            <a:fld id="{7F620A69-E5BA-47AE-B31A-924E808E054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15180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14</a:t>
            </a:fld>
            <a:endParaRPr lang="en-US" dirty="0"/>
          </a:p>
        </p:txBody>
      </p:sp>
    </p:spTree>
    <p:extLst>
      <p:ext uri="{BB962C8B-B14F-4D97-AF65-F5344CB8AC3E}">
        <p14:creationId xmlns:p14="http://schemas.microsoft.com/office/powerpoint/2010/main" val="1005537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942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C142A468-FDFA-406C-8C60-6A03C09DB3FA}" type="slidenum">
              <a:rPr lang="en-US" sz="1200" smtClean="0"/>
              <a:pPr eaLnBrk="1" hangingPunct="1"/>
              <a:t>15</a:t>
            </a:fld>
            <a:endParaRPr lang="en-US" sz="1200" dirty="0"/>
          </a:p>
        </p:txBody>
      </p:sp>
    </p:spTree>
    <p:extLst>
      <p:ext uri="{BB962C8B-B14F-4D97-AF65-F5344CB8AC3E}">
        <p14:creationId xmlns:p14="http://schemas.microsoft.com/office/powerpoint/2010/main" val="1646678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16</a:t>
            </a:fld>
            <a:endParaRPr lang="en-US" dirty="0"/>
          </a:p>
        </p:txBody>
      </p:sp>
    </p:spTree>
    <p:extLst>
      <p:ext uri="{BB962C8B-B14F-4D97-AF65-F5344CB8AC3E}">
        <p14:creationId xmlns:p14="http://schemas.microsoft.com/office/powerpoint/2010/main" val="986791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17</a:t>
            </a:fld>
            <a:endParaRPr lang="en-US" dirty="0"/>
          </a:p>
        </p:txBody>
      </p:sp>
    </p:spTree>
    <p:extLst>
      <p:ext uri="{BB962C8B-B14F-4D97-AF65-F5344CB8AC3E}">
        <p14:creationId xmlns:p14="http://schemas.microsoft.com/office/powerpoint/2010/main" val="155087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Calibri Light" charset="0"/>
                <a:ea typeface="Calibri Light" charset="0"/>
                <a:cs typeface="Calibri Light" charset="0"/>
              </a:rPr>
              <a:t> </a:t>
            </a:r>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18</a:t>
            </a:fld>
            <a:endParaRPr lang="en-US" dirty="0"/>
          </a:p>
        </p:txBody>
      </p:sp>
    </p:spTree>
    <p:extLst>
      <p:ext uri="{BB962C8B-B14F-4D97-AF65-F5344CB8AC3E}">
        <p14:creationId xmlns:p14="http://schemas.microsoft.com/office/powerpoint/2010/main" val="1196270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2F39A5-D343-41F7-9EE5-3AAD5631D088}" type="slidenum">
              <a:rPr lang="en-US" smtClean="0"/>
              <a:pPr>
                <a:defRPr/>
              </a:pPr>
              <a:t>19</a:t>
            </a:fld>
            <a:endParaRPr lang="en-US" dirty="0"/>
          </a:p>
        </p:txBody>
      </p:sp>
    </p:spTree>
    <p:extLst>
      <p:ext uri="{BB962C8B-B14F-4D97-AF65-F5344CB8AC3E}">
        <p14:creationId xmlns:p14="http://schemas.microsoft.com/office/powerpoint/2010/main" val="929378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7831DDFA-B8A2-4B5E-8638-E183669EB4BE}" type="slidenum">
              <a:rPr lang="en-US" sz="1200" smtClean="0"/>
              <a:pPr eaLnBrk="1" hangingPunct="1"/>
              <a:t>2</a:t>
            </a:fld>
            <a:endParaRPr lang="en-US" sz="1200" dirty="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4216841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942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C142A468-FDFA-406C-8C60-6A03C09DB3FA}" type="slidenum">
              <a:rPr lang="en-US" sz="1200" smtClean="0"/>
              <a:pPr eaLnBrk="1" hangingPunct="1"/>
              <a:t>20</a:t>
            </a:fld>
            <a:endParaRPr lang="en-US" sz="1200" dirty="0"/>
          </a:p>
        </p:txBody>
      </p:sp>
    </p:spTree>
    <p:extLst>
      <p:ext uri="{BB962C8B-B14F-4D97-AF65-F5344CB8AC3E}">
        <p14:creationId xmlns:p14="http://schemas.microsoft.com/office/powerpoint/2010/main" val="3607650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2F39A5-D343-41F7-9EE5-3AAD5631D088}" type="slidenum">
              <a:rPr lang="en-US" smtClean="0"/>
              <a:pPr>
                <a:defRPr/>
              </a:pPr>
              <a:t>21</a:t>
            </a:fld>
            <a:endParaRPr lang="en-US" dirty="0"/>
          </a:p>
        </p:txBody>
      </p:sp>
    </p:spTree>
    <p:extLst>
      <p:ext uri="{BB962C8B-B14F-4D97-AF65-F5344CB8AC3E}">
        <p14:creationId xmlns:p14="http://schemas.microsoft.com/office/powerpoint/2010/main" val="1938222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Light" charset="0"/>
                <a:ea typeface="Calibri Light" charset="0"/>
                <a:cs typeface="Calibri Light" charset="0"/>
              </a:rPr>
              <a:t>PACM is a database of articles associated with an institution’s grants and organized by their compliance status with the NIH Public Access Policy.</a:t>
            </a:r>
          </a:p>
          <a:p>
            <a:endParaRPr lang="en-US" dirty="0"/>
          </a:p>
          <a:p>
            <a:r>
              <a:rPr lang="en-US" dirty="0"/>
              <a:t>It allows a grant administrator to track compliance at a global</a:t>
            </a:r>
            <a:r>
              <a:rPr lang="en-US" baseline="0" dirty="0"/>
              <a:t> level across your institution. The </a:t>
            </a:r>
            <a:r>
              <a:rPr lang="en-US" dirty="0"/>
              <a:t>associations between papers and grants may be</a:t>
            </a:r>
            <a:r>
              <a:rPr lang="en-US" baseline="0" dirty="0"/>
              <a:t> made in NIHMS, My Bibliography, or in paper acknowledgments picked up by indexers or via text mining. </a:t>
            </a:r>
          </a:p>
          <a:p>
            <a:endParaRPr lang="en-US" baseline="0" dirty="0"/>
          </a:p>
          <a:p>
            <a:r>
              <a:rPr lang="en-US" baseline="0" dirty="0"/>
              <a:t>Administrators can also look for data associated with a specific award.</a:t>
            </a:r>
          </a:p>
          <a:p>
            <a:endParaRPr lang="en-US" baseline="0" dirty="0"/>
          </a:p>
          <a:p>
            <a:r>
              <a:rPr lang="en-US" baseline="0" dirty="0"/>
              <a:t>For all articles associated with an institutions grants, PACM includes article-level data as well, including key identifiers, Method A status of the journal, and any relevant NIHMS submission information. </a:t>
            </a:r>
          </a:p>
          <a:p>
            <a:endParaRPr lang="en-US" baseline="0" dirty="0"/>
          </a:p>
          <a:p>
            <a:r>
              <a:rPr lang="en-US" baseline="0" dirty="0"/>
              <a:t>Regularly monitoring PACM, </a:t>
            </a:r>
            <a:r>
              <a:rPr lang="en-US" baseline="0" dirty="0" err="1"/>
              <a:t>alls</a:t>
            </a:r>
            <a:r>
              <a:rPr lang="en-US" baseline="0" dirty="0"/>
              <a:t> you to more readily follow up with investigators and ensure timely compliance with the policy. </a:t>
            </a:r>
            <a:endParaRPr lang="en-US" dirty="0"/>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22</a:t>
            </a:fld>
            <a:endParaRPr lang="en-US" dirty="0"/>
          </a:p>
        </p:txBody>
      </p:sp>
    </p:spTree>
    <p:extLst>
      <p:ext uri="{BB962C8B-B14F-4D97-AF65-F5344CB8AC3E}">
        <p14:creationId xmlns:p14="http://schemas.microsoft.com/office/powerpoint/2010/main" val="1348601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23</a:t>
            </a:fld>
            <a:endParaRPr lang="en-US" dirty="0"/>
          </a:p>
        </p:txBody>
      </p:sp>
    </p:spTree>
    <p:extLst>
      <p:ext uri="{BB962C8B-B14F-4D97-AF65-F5344CB8AC3E}">
        <p14:creationId xmlns:p14="http://schemas.microsoft.com/office/powerpoint/2010/main" val="219462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sounds like the right tool for you, the first step is to contact your institution’s signing officer and ask that the PACR role be assigned to your </a:t>
            </a:r>
            <a:r>
              <a:rPr lang="en-US" dirty="0" err="1"/>
              <a:t>eRA</a:t>
            </a:r>
            <a:r>
              <a:rPr lang="en-US" dirty="0"/>
              <a:t> Commons account. Once granted, you will have access to PACM the following day.</a:t>
            </a:r>
          </a:p>
          <a:p>
            <a:endParaRPr lang="en-US" dirty="0"/>
          </a:p>
          <a:p>
            <a:r>
              <a:rPr lang="en-US" dirty="0"/>
              <a:t>A full user guide on how to leverage the full functionality of PACM is available as a PDF download from </a:t>
            </a:r>
            <a:r>
              <a:rPr lang="en-US"/>
              <a:t>URL shown here. </a:t>
            </a:r>
            <a:endParaRPr lang="en-US" dirty="0"/>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24</a:t>
            </a:fld>
            <a:endParaRPr lang="en-US" dirty="0"/>
          </a:p>
        </p:txBody>
      </p:sp>
    </p:spTree>
    <p:extLst>
      <p:ext uri="{BB962C8B-B14F-4D97-AF65-F5344CB8AC3E}">
        <p14:creationId xmlns:p14="http://schemas.microsoft.com/office/powerpoint/2010/main" val="212572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942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C142A468-FDFA-406C-8C60-6A03C09DB3FA}" type="slidenum">
              <a:rPr lang="en-US" sz="1200" smtClean="0"/>
              <a:pPr eaLnBrk="1" hangingPunct="1"/>
              <a:t>25</a:t>
            </a:fld>
            <a:endParaRPr lang="en-US" sz="1200" dirty="0"/>
          </a:p>
        </p:txBody>
      </p:sp>
    </p:spTree>
    <p:extLst>
      <p:ext uri="{BB962C8B-B14F-4D97-AF65-F5344CB8AC3E}">
        <p14:creationId xmlns:p14="http://schemas.microsoft.com/office/powerpoint/2010/main" val="1286022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970338" y="8772525"/>
            <a:ext cx="30384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r" eaLnBrk="1" hangingPunct="1">
              <a:spcBef>
                <a:spcPct val="0"/>
              </a:spcBef>
            </a:pPr>
            <a:fld id="{F803699E-C6BD-4CF4-9772-D7B8B2A2E6CE}" type="slidenum">
              <a:rPr lang="en-US" sz="1200"/>
              <a:pPr algn="r" eaLnBrk="1" hangingPunct="1">
                <a:spcBef>
                  <a:spcPct val="0"/>
                </a:spcBef>
              </a:pPr>
              <a:t>26</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652803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pitchFamily="34" charset="0"/>
            </a:endParaRPr>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27</a:t>
            </a:fld>
            <a:endParaRPr lang="en-US" dirty="0"/>
          </a:p>
        </p:txBody>
      </p:sp>
    </p:spTree>
    <p:extLst>
      <p:ext uri="{BB962C8B-B14F-4D97-AF65-F5344CB8AC3E}">
        <p14:creationId xmlns:p14="http://schemas.microsoft.com/office/powerpoint/2010/main" val="2083839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942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C142A468-FDFA-406C-8C60-6A03C09DB3FA}" type="slidenum">
              <a:rPr lang="en-US" sz="1200" smtClean="0"/>
              <a:pPr eaLnBrk="1" hangingPunct="1"/>
              <a:t>28</a:t>
            </a:fld>
            <a:endParaRPr lang="en-US" sz="1200" dirty="0"/>
          </a:p>
        </p:txBody>
      </p:sp>
    </p:spTree>
    <p:extLst>
      <p:ext uri="{BB962C8B-B14F-4D97-AF65-F5344CB8AC3E}">
        <p14:creationId xmlns:p14="http://schemas.microsoft.com/office/powerpoint/2010/main" val="1239983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29</a:t>
            </a:fld>
            <a:endParaRPr lang="en-US" dirty="0"/>
          </a:p>
        </p:txBody>
      </p:sp>
    </p:spTree>
    <p:extLst>
      <p:ext uri="{BB962C8B-B14F-4D97-AF65-F5344CB8AC3E}">
        <p14:creationId xmlns:p14="http://schemas.microsoft.com/office/powerpoint/2010/main" val="2733922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7885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E7066690-9ABE-4D07-AC17-4F25C4A392C3}" type="slidenum">
              <a:rPr lang="en-US" sz="1200" smtClean="0"/>
              <a:pPr eaLnBrk="1" hangingPunct="1"/>
              <a:t>3</a:t>
            </a:fld>
            <a:endParaRPr lang="en-US" sz="1200" dirty="0"/>
          </a:p>
        </p:txBody>
      </p:sp>
    </p:spTree>
    <p:extLst>
      <p:ext uri="{BB962C8B-B14F-4D97-AF65-F5344CB8AC3E}">
        <p14:creationId xmlns:p14="http://schemas.microsoft.com/office/powerpoint/2010/main" val="1460097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30</a:t>
            </a:fld>
            <a:endParaRPr lang="en-US" dirty="0"/>
          </a:p>
        </p:txBody>
      </p:sp>
    </p:spTree>
    <p:extLst>
      <p:ext uri="{BB962C8B-B14F-4D97-AF65-F5344CB8AC3E}">
        <p14:creationId xmlns:p14="http://schemas.microsoft.com/office/powerpoint/2010/main" val="2583158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31</a:t>
            </a:fld>
            <a:endParaRPr lang="en-US" dirty="0"/>
          </a:p>
        </p:txBody>
      </p:sp>
    </p:spTree>
    <p:extLst>
      <p:ext uri="{BB962C8B-B14F-4D97-AF65-F5344CB8AC3E}">
        <p14:creationId xmlns:p14="http://schemas.microsoft.com/office/powerpoint/2010/main" val="3243302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BBEDB6-EB92-4D2A-8E1B-7623F9BCB48D}" type="slidenum">
              <a:rPr lang="en-US" smtClean="0"/>
              <a:pPr/>
              <a:t>32</a:t>
            </a:fld>
            <a:endParaRPr lang="en-US" dirty="0"/>
          </a:p>
        </p:txBody>
      </p:sp>
    </p:spTree>
    <p:extLst>
      <p:ext uri="{BB962C8B-B14F-4D97-AF65-F5344CB8AC3E}">
        <p14:creationId xmlns:p14="http://schemas.microsoft.com/office/powerpoint/2010/main" val="663709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33</a:t>
            </a:fld>
            <a:endParaRPr lang="en-US" dirty="0"/>
          </a:p>
        </p:txBody>
      </p:sp>
    </p:spTree>
    <p:extLst>
      <p:ext uri="{BB962C8B-B14F-4D97-AF65-F5344CB8AC3E}">
        <p14:creationId xmlns:p14="http://schemas.microsoft.com/office/powerpoint/2010/main" val="7640832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34</a:t>
            </a:fld>
            <a:endParaRPr lang="en-US" dirty="0"/>
          </a:p>
        </p:txBody>
      </p:sp>
    </p:spTree>
    <p:extLst>
      <p:ext uri="{BB962C8B-B14F-4D97-AF65-F5344CB8AC3E}">
        <p14:creationId xmlns:p14="http://schemas.microsoft.com/office/powerpoint/2010/main" val="3657793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35</a:t>
            </a:fld>
            <a:endParaRPr lang="en-US" dirty="0"/>
          </a:p>
        </p:txBody>
      </p:sp>
    </p:spTree>
    <p:extLst>
      <p:ext uri="{BB962C8B-B14F-4D97-AF65-F5344CB8AC3E}">
        <p14:creationId xmlns:p14="http://schemas.microsoft.com/office/powerpoint/2010/main" val="1591629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36</a:t>
            </a:fld>
            <a:endParaRPr lang="en-US" dirty="0"/>
          </a:p>
        </p:txBody>
      </p:sp>
    </p:spTree>
    <p:extLst>
      <p:ext uri="{BB962C8B-B14F-4D97-AF65-F5344CB8AC3E}">
        <p14:creationId xmlns:p14="http://schemas.microsoft.com/office/powerpoint/2010/main" val="2451849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37</a:t>
            </a:fld>
            <a:endParaRPr lang="en-US" dirty="0"/>
          </a:p>
        </p:txBody>
      </p:sp>
    </p:spTree>
    <p:extLst>
      <p:ext uri="{BB962C8B-B14F-4D97-AF65-F5344CB8AC3E}">
        <p14:creationId xmlns:p14="http://schemas.microsoft.com/office/powerpoint/2010/main" val="3180959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38</a:t>
            </a:fld>
            <a:endParaRPr lang="en-US" dirty="0"/>
          </a:p>
        </p:txBody>
      </p:sp>
    </p:spTree>
    <p:extLst>
      <p:ext uri="{BB962C8B-B14F-4D97-AF65-F5344CB8AC3E}">
        <p14:creationId xmlns:p14="http://schemas.microsoft.com/office/powerpoint/2010/main" val="559947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39</a:t>
            </a:fld>
            <a:endParaRPr lang="en-US" dirty="0"/>
          </a:p>
        </p:txBody>
      </p:sp>
    </p:spTree>
    <p:extLst>
      <p:ext uri="{BB962C8B-B14F-4D97-AF65-F5344CB8AC3E}">
        <p14:creationId xmlns:p14="http://schemas.microsoft.com/office/powerpoint/2010/main" val="320333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9EFB5C37-3314-4477-8E48-292A69EA1336}" type="slidenum">
              <a:rPr lang="en-US" sz="1200" smtClean="0"/>
              <a:pPr eaLnBrk="1" hangingPunct="1"/>
              <a:t>4</a:t>
            </a:fld>
            <a:endParaRPr lang="en-US" sz="1200" dirty="0"/>
          </a:p>
        </p:txBody>
      </p:sp>
      <p:sp>
        <p:nvSpPr>
          <p:cNvPr id="79875" name="Rectangle 7"/>
          <p:cNvSpPr txBox="1">
            <a:spLocks noGrp="1" noChangeArrowheads="1"/>
          </p:cNvSpPr>
          <p:nvPr/>
        </p:nvSpPr>
        <p:spPr bwMode="auto">
          <a:xfrm>
            <a:off x="3970338" y="8772525"/>
            <a:ext cx="30384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r" eaLnBrk="1" hangingPunct="1">
              <a:spcBef>
                <a:spcPct val="0"/>
              </a:spcBef>
              <a:buFontTx/>
              <a:buNone/>
            </a:pPr>
            <a:fld id="{2D587179-F4A2-4BDD-9EAA-1B939C974308}" type="slidenum">
              <a:rPr lang="en-US" sz="1200"/>
              <a:pPr algn="r" eaLnBrk="1" hangingPunct="1">
                <a:spcBef>
                  <a:spcPct val="0"/>
                </a:spcBef>
                <a:buFontTx/>
                <a:buNone/>
              </a:pPr>
              <a:t>4</a:t>
            </a:fld>
            <a:endParaRPr lang="en-US" sz="1200" dirty="0"/>
          </a:p>
        </p:txBody>
      </p:sp>
      <p:sp>
        <p:nvSpPr>
          <p:cNvPr id="79876" name="Rectangle 2"/>
          <p:cNvSpPr>
            <a:spLocks noGrp="1" noRot="1" noChangeAspect="1" noChangeArrowheads="1" noTextEdit="1"/>
          </p:cNvSpPr>
          <p:nvPr>
            <p:ph type="sldImg"/>
          </p:nvPr>
        </p:nvSpPr>
        <p:spPr>
          <a:xfrm>
            <a:off x="1196975" y="692150"/>
            <a:ext cx="4621213" cy="3465513"/>
          </a:xfrm>
          <a:ln/>
        </p:spPr>
      </p:sp>
      <p:sp>
        <p:nvSpPr>
          <p:cNvPr id="79877" name="Rectangle 3"/>
          <p:cNvSpPr>
            <a:spLocks noGrp="1" noChangeArrowheads="1"/>
          </p:cNvSpPr>
          <p:nvPr>
            <p:ph type="body" idx="1"/>
          </p:nvPr>
        </p:nvSpPr>
        <p:spPr>
          <a:xfrm>
            <a:off x="355600" y="4387850"/>
            <a:ext cx="6299200" cy="41560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713782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40</a:t>
            </a:fld>
            <a:endParaRPr lang="en-US" dirty="0"/>
          </a:p>
        </p:txBody>
      </p:sp>
    </p:spTree>
    <p:extLst>
      <p:ext uri="{BB962C8B-B14F-4D97-AF65-F5344CB8AC3E}">
        <p14:creationId xmlns:p14="http://schemas.microsoft.com/office/powerpoint/2010/main" val="3990025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41</a:t>
            </a:fld>
            <a:endParaRPr lang="en-US" dirty="0"/>
          </a:p>
        </p:txBody>
      </p:sp>
    </p:spTree>
    <p:extLst>
      <p:ext uri="{BB962C8B-B14F-4D97-AF65-F5344CB8AC3E}">
        <p14:creationId xmlns:p14="http://schemas.microsoft.com/office/powerpoint/2010/main" val="3032223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42</a:t>
            </a:fld>
            <a:endParaRPr lang="en-US" dirty="0"/>
          </a:p>
        </p:txBody>
      </p:sp>
    </p:spTree>
    <p:extLst>
      <p:ext uri="{BB962C8B-B14F-4D97-AF65-F5344CB8AC3E}">
        <p14:creationId xmlns:p14="http://schemas.microsoft.com/office/powerpoint/2010/main" val="2375754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43</a:t>
            </a:fld>
            <a:endParaRPr lang="en-US" dirty="0"/>
          </a:p>
        </p:txBody>
      </p:sp>
    </p:spTree>
    <p:extLst>
      <p:ext uri="{BB962C8B-B14F-4D97-AF65-F5344CB8AC3E}">
        <p14:creationId xmlns:p14="http://schemas.microsoft.com/office/powerpoint/2010/main" val="34321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9318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6D9B5067-454F-4EA4-BFB2-6C1911B9E036}" type="slidenum">
              <a:rPr lang="en-US" sz="1200" smtClean="0"/>
              <a:pPr eaLnBrk="1" hangingPunct="1"/>
              <a:t>44</a:t>
            </a:fld>
            <a:endParaRPr lang="en-US" sz="1200" dirty="0"/>
          </a:p>
        </p:txBody>
      </p:sp>
    </p:spTree>
    <p:extLst>
      <p:ext uri="{BB962C8B-B14F-4D97-AF65-F5344CB8AC3E}">
        <p14:creationId xmlns:p14="http://schemas.microsoft.com/office/powerpoint/2010/main" val="3868892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45</a:t>
            </a:fld>
            <a:endParaRPr lang="en-US" dirty="0"/>
          </a:p>
        </p:txBody>
      </p:sp>
    </p:spTree>
    <p:extLst>
      <p:ext uri="{BB962C8B-B14F-4D97-AF65-F5344CB8AC3E}">
        <p14:creationId xmlns:p14="http://schemas.microsoft.com/office/powerpoint/2010/main" val="18406866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46</a:t>
            </a:fld>
            <a:endParaRPr lang="en-US" dirty="0"/>
          </a:p>
        </p:txBody>
      </p:sp>
    </p:spTree>
    <p:extLst>
      <p:ext uri="{BB962C8B-B14F-4D97-AF65-F5344CB8AC3E}">
        <p14:creationId xmlns:p14="http://schemas.microsoft.com/office/powerpoint/2010/main" val="649820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dirty="0">
              <a:latin typeface="Arial" pitchFamily="34" charset="0"/>
            </a:endParaRPr>
          </a:p>
        </p:txBody>
      </p:sp>
      <p:sp>
        <p:nvSpPr>
          <p:cNvPr id="9114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7C8BBF4C-CDF6-4C73-B5A4-8E2D8BE65639}" type="slidenum">
              <a:rPr lang="en-US" sz="1200" smtClean="0"/>
              <a:pPr eaLnBrk="1" hangingPunct="1"/>
              <a:t>47</a:t>
            </a:fld>
            <a:endParaRPr lang="en-US" sz="1200" dirty="0"/>
          </a:p>
        </p:txBody>
      </p:sp>
      <p:sp>
        <p:nvSpPr>
          <p:cNvPr id="91141" name="Footer Placeholder 4"/>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endParaRPr lang="en-US" sz="1200" dirty="0"/>
          </a:p>
        </p:txBody>
      </p:sp>
    </p:spTree>
    <p:extLst>
      <p:ext uri="{BB962C8B-B14F-4D97-AF65-F5344CB8AC3E}">
        <p14:creationId xmlns:p14="http://schemas.microsoft.com/office/powerpoint/2010/main" val="28375734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8A1517-4028-41CB-A7D9-B5FF17CFE202}" type="slidenum">
              <a:rPr lang="en-US" smtClean="0"/>
              <a:t>48</a:t>
            </a:fld>
            <a:endParaRPr lang="en-US"/>
          </a:p>
        </p:txBody>
      </p:sp>
    </p:spTree>
    <p:extLst>
      <p:ext uri="{BB962C8B-B14F-4D97-AF65-F5344CB8AC3E}">
        <p14:creationId xmlns:p14="http://schemas.microsoft.com/office/powerpoint/2010/main" val="3110203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942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C142A468-FDFA-406C-8C60-6A03C09DB3FA}" type="slidenum">
              <a:rPr lang="en-US" sz="1200" smtClean="0"/>
              <a:pPr eaLnBrk="1" hangingPunct="1"/>
              <a:t>49</a:t>
            </a:fld>
            <a:endParaRPr lang="en-US" sz="1200" dirty="0"/>
          </a:p>
        </p:txBody>
      </p:sp>
    </p:spTree>
    <p:extLst>
      <p:ext uri="{BB962C8B-B14F-4D97-AF65-F5344CB8AC3E}">
        <p14:creationId xmlns:p14="http://schemas.microsoft.com/office/powerpoint/2010/main" val="4031313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26A85C42-C06A-4668-8380-C43C240B1627}" type="slidenum">
              <a:rPr lang="en-US" sz="1200" smtClean="0"/>
              <a:pPr eaLnBrk="1" hangingPunct="1"/>
              <a:t>5</a:t>
            </a:fld>
            <a:endParaRPr lang="en-US" sz="1200" dirty="0"/>
          </a:p>
        </p:txBody>
      </p:sp>
      <p:sp>
        <p:nvSpPr>
          <p:cNvPr id="84995" name="Rectangle 7"/>
          <p:cNvSpPr txBox="1">
            <a:spLocks noGrp="1" noChangeArrowheads="1"/>
          </p:cNvSpPr>
          <p:nvPr/>
        </p:nvSpPr>
        <p:spPr bwMode="auto">
          <a:xfrm>
            <a:off x="3970338" y="8772525"/>
            <a:ext cx="30384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r" eaLnBrk="1" hangingPunct="1">
              <a:spcBef>
                <a:spcPct val="0"/>
              </a:spcBef>
              <a:buFontTx/>
              <a:buNone/>
            </a:pPr>
            <a:fld id="{51B37341-4C6B-4D70-BA2A-7C6F221EC26A}" type="slidenum">
              <a:rPr lang="en-US" sz="1200"/>
              <a:pPr algn="r" eaLnBrk="1" hangingPunct="1">
                <a:spcBef>
                  <a:spcPct val="0"/>
                </a:spcBef>
                <a:buFontTx/>
                <a:buNone/>
              </a:pPr>
              <a:t>5</a:t>
            </a:fld>
            <a:endParaRPr lang="en-US" sz="1200" dirty="0"/>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1000" dirty="0">
              <a:latin typeface="Arial" pitchFamily="34" charset="0"/>
            </a:endParaRPr>
          </a:p>
        </p:txBody>
      </p:sp>
    </p:spTree>
    <p:extLst>
      <p:ext uri="{BB962C8B-B14F-4D97-AF65-F5344CB8AC3E}">
        <p14:creationId xmlns:p14="http://schemas.microsoft.com/office/powerpoint/2010/main" val="2444183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50</a:t>
            </a:fld>
            <a:endParaRPr lang="en-US" dirty="0"/>
          </a:p>
        </p:txBody>
      </p:sp>
    </p:spTree>
    <p:extLst>
      <p:ext uri="{BB962C8B-B14F-4D97-AF65-F5344CB8AC3E}">
        <p14:creationId xmlns:p14="http://schemas.microsoft.com/office/powerpoint/2010/main" val="34642646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51</a:t>
            </a:fld>
            <a:endParaRPr lang="en-US" dirty="0"/>
          </a:p>
        </p:txBody>
      </p:sp>
    </p:spTree>
    <p:extLst>
      <p:ext uri="{BB962C8B-B14F-4D97-AF65-F5344CB8AC3E}">
        <p14:creationId xmlns:p14="http://schemas.microsoft.com/office/powerpoint/2010/main" val="3086117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DDDCB1-8211-4EEB-9240-45CFAE792CC7}" type="slidenum">
              <a:rPr lang="en-US" smtClean="0"/>
              <a:t>52</a:t>
            </a:fld>
            <a:endParaRPr lang="en-US"/>
          </a:p>
        </p:txBody>
      </p:sp>
    </p:spTree>
    <p:extLst>
      <p:ext uri="{BB962C8B-B14F-4D97-AF65-F5344CB8AC3E}">
        <p14:creationId xmlns:p14="http://schemas.microsoft.com/office/powerpoint/2010/main" val="21036789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8397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C9A76DA8-718B-4C62-A53A-AB4303E39EB8}" type="slidenum">
              <a:rPr lang="en-US" sz="1200" smtClean="0"/>
              <a:pPr eaLnBrk="1" hangingPunct="1"/>
              <a:t>53</a:t>
            </a:fld>
            <a:endParaRPr lang="en-US" sz="1200" dirty="0"/>
          </a:p>
        </p:txBody>
      </p:sp>
    </p:spTree>
    <p:extLst>
      <p:ext uri="{BB962C8B-B14F-4D97-AF65-F5344CB8AC3E}">
        <p14:creationId xmlns:p14="http://schemas.microsoft.com/office/powerpoint/2010/main" val="641048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8397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C9A76DA8-718B-4C62-A53A-AB4303E39EB8}" type="slidenum">
              <a:rPr lang="en-US" sz="1200" smtClean="0"/>
              <a:pPr eaLnBrk="1" hangingPunct="1"/>
              <a:t>54</a:t>
            </a:fld>
            <a:endParaRPr lang="en-US" sz="1200" dirty="0"/>
          </a:p>
        </p:txBody>
      </p:sp>
    </p:spTree>
    <p:extLst>
      <p:ext uri="{BB962C8B-B14F-4D97-AF65-F5344CB8AC3E}">
        <p14:creationId xmlns:p14="http://schemas.microsoft.com/office/powerpoint/2010/main" val="20416275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F5751C-704B-4043-82EE-22D3AC48CBB8}" type="slidenum">
              <a:rPr lang="en-US" smtClean="0"/>
              <a:t>55</a:t>
            </a:fld>
            <a:endParaRPr lang="en-US" dirty="0"/>
          </a:p>
        </p:txBody>
      </p:sp>
    </p:spTree>
    <p:extLst>
      <p:ext uri="{BB962C8B-B14F-4D97-AF65-F5344CB8AC3E}">
        <p14:creationId xmlns:p14="http://schemas.microsoft.com/office/powerpoint/2010/main" val="34258098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542718-09AD-45CF-9069-CEA15487B515}" type="slidenum">
              <a:rPr lang="en-US" smtClean="0"/>
              <a:t>56</a:t>
            </a:fld>
            <a:endParaRPr lang="en-US" dirty="0"/>
          </a:p>
        </p:txBody>
      </p:sp>
    </p:spTree>
    <p:extLst>
      <p:ext uri="{BB962C8B-B14F-4D97-AF65-F5344CB8AC3E}">
        <p14:creationId xmlns:p14="http://schemas.microsoft.com/office/powerpoint/2010/main" val="4198867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dirty="0">
              <a:latin typeface="Arial" pitchFamily="34" charset="0"/>
              <a:ea typeface="ＭＳ Ｐゴシック"/>
              <a:cs typeface="Arial" pitchFamily="34" charset="0"/>
            </a:endParaRPr>
          </a:p>
        </p:txBody>
      </p:sp>
      <p:sp>
        <p:nvSpPr>
          <p:cNvPr id="120836" name="Slide Number Placeholder 3"/>
          <p:cNvSpPr>
            <a:spLocks noGrp="1"/>
          </p:cNvSpPr>
          <p:nvPr>
            <p:ph type="sldNum" sz="quarter" idx="5"/>
          </p:nvPr>
        </p:nvSpPr>
        <p:spPr>
          <a:noFill/>
        </p:spPr>
        <p:txBody>
          <a:bodyPr/>
          <a:lstStyle/>
          <a:p>
            <a:fld id="{2898686F-45A7-4C1E-8772-72FFF5B64B55}" type="slidenum">
              <a:rPr lang="en-US" smtClean="0">
                <a:ea typeface="ＭＳ Ｐゴシック"/>
                <a:cs typeface="ＭＳ Ｐゴシック"/>
              </a:rPr>
              <a:pPr/>
              <a:t>57</a:t>
            </a:fld>
            <a:endParaRPr lang="en-US" dirty="0">
              <a:ea typeface="ＭＳ Ｐゴシック"/>
              <a:cs typeface="ＭＳ Ｐゴシック"/>
            </a:endParaRPr>
          </a:p>
        </p:txBody>
      </p:sp>
    </p:spTree>
    <p:extLst>
      <p:ext uri="{BB962C8B-B14F-4D97-AF65-F5344CB8AC3E}">
        <p14:creationId xmlns:p14="http://schemas.microsoft.com/office/powerpoint/2010/main" val="28650348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a:latin typeface="Arial" pitchFamily="34" charset="0"/>
                <a:ea typeface="ＭＳ Ｐゴシック"/>
                <a:cs typeface="Arial" pitchFamily="34" charset="0"/>
              </a:rPr>
              <a:t>PubMed Central is a free digital archive of biomedical and life sciences journal literature at the U.S. National Institutes of Health (NIH), developed and managed by NIH's National Center for Biotechnology Information (NCBI) in the National Library of Medicine (NLM). </a:t>
            </a:r>
          </a:p>
          <a:p>
            <a:endParaRPr lang="en-US" dirty="0">
              <a:latin typeface="Arial" pitchFamily="34" charset="0"/>
              <a:ea typeface="ＭＳ Ｐゴシック"/>
              <a:cs typeface="Arial" pitchFamily="34" charset="0"/>
            </a:endParaRPr>
          </a:p>
          <a:p>
            <a:endParaRPr lang="en-US" dirty="0">
              <a:latin typeface="Arial" pitchFamily="34" charset="0"/>
              <a:ea typeface="ＭＳ Ｐゴシック"/>
              <a:cs typeface="Arial" pitchFamily="34" charset="0"/>
            </a:endParaRPr>
          </a:p>
          <a:p>
            <a:r>
              <a:rPr lang="en-US" dirty="0">
                <a:latin typeface="Arial" pitchFamily="34" charset="0"/>
                <a:ea typeface="ＭＳ Ｐゴシック"/>
                <a:cs typeface="Arial" pitchFamily="34" charset="0"/>
              </a:rPr>
              <a:t>PubMed Central homepage with links to PMC information and resources, including search. </a:t>
            </a:r>
          </a:p>
          <a:p>
            <a:endParaRPr lang="en-US" dirty="0">
              <a:latin typeface="Arial" pitchFamily="34" charset="0"/>
              <a:ea typeface="ＭＳ Ｐゴシック"/>
              <a:cs typeface="Arial" pitchFamily="34" charset="0"/>
            </a:endParaRPr>
          </a:p>
        </p:txBody>
      </p:sp>
      <p:sp>
        <p:nvSpPr>
          <p:cNvPr id="126980" name="Slide Number Placeholder 3"/>
          <p:cNvSpPr>
            <a:spLocks noGrp="1"/>
          </p:cNvSpPr>
          <p:nvPr>
            <p:ph type="sldNum" sz="quarter" idx="5"/>
          </p:nvPr>
        </p:nvSpPr>
        <p:spPr>
          <a:noFill/>
        </p:spPr>
        <p:txBody>
          <a:bodyPr/>
          <a:lstStyle/>
          <a:p>
            <a:fld id="{B550C64C-6072-4292-B78D-76108B97E074}"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42394947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dirty="0">
              <a:latin typeface="Arial" pitchFamily="34" charset="0"/>
              <a:ea typeface="ＭＳ Ｐゴシック"/>
              <a:cs typeface="Arial" pitchFamily="34" charset="0"/>
            </a:endParaRPr>
          </a:p>
        </p:txBody>
      </p:sp>
      <p:sp>
        <p:nvSpPr>
          <p:cNvPr id="130052" name="Slide Number Placeholder 3"/>
          <p:cNvSpPr>
            <a:spLocks noGrp="1"/>
          </p:cNvSpPr>
          <p:nvPr>
            <p:ph type="sldNum" sz="quarter" idx="5"/>
          </p:nvPr>
        </p:nvSpPr>
        <p:spPr>
          <a:noFill/>
        </p:spPr>
        <p:txBody>
          <a:bodyPr/>
          <a:lstStyle/>
          <a:p>
            <a:fld id="{C2EAD289-CCAB-4EA2-A622-59497F588303}"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1193058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latin typeface="Arial" pitchFamily="34" charset="0"/>
              <a:ea typeface="ＭＳ Ｐゴシック"/>
              <a:cs typeface="Arial" pitchFamily="34" charset="0"/>
            </a:endParaRPr>
          </a:p>
        </p:txBody>
      </p:sp>
      <p:sp>
        <p:nvSpPr>
          <p:cNvPr id="819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074E5E79-BF21-4A59-A47E-C81EEFFD1FFC}" type="slidenum">
              <a:rPr lang="en-US" sz="1200" smtClean="0"/>
              <a:pPr eaLnBrk="1" hangingPunct="1"/>
              <a:t>6</a:t>
            </a:fld>
            <a:endParaRPr lang="en-US" sz="1200" dirty="0"/>
          </a:p>
        </p:txBody>
      </p:sp>
    </p:spTree>
    <p:extLst>
      <p:ext uri="{BB962C8B-B14F-4D97-AF65-F5344CB8AC3E}">
        <p14:creationId xmlns:p14="http://schemas.microsoft.com/office/powerpoint/2010/main" val="1838278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dirty="0">
              <a:latin typeface="Arial" pitchFamily="34" charset="0"/>
              <a:ea typeface="ＭＳ Ｐゴシック"/>
              <a:cs typeface="Arial" pitchFamily="34" charset="0"/>
            </a:endParaRPr>
          </a:p>
        </p:txBody>
      </p:sp>
      <p:sp>
        <p:nvSpPr>
          <p:cNvPr id="124932" name="Slide Number Placeholder 3"/>
          <p:cNvSpPr>
            <a:spLocks noGrp="1"/>
          </p:cNvSpPr>
          <p:nvPr>
            <p:ph type="sldNum" sz="quarter" idx="5"/>
          </p:nvPr>
        </p:nvSpPr>
        <p:spPr>
          <a:noFill/>
        </p:spPr>
        <p:txBody>
          <a:bodyPr/>
          <a:lstStyle/>
          <a:p>
            <a:fld id="{D52E21EA-AABE-498D-9BAD-F5B57D82B614}"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41885794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endParaRPr lang="en-US" dirty="0">
              <a:latin typeface="Arial" pitchFamily="34" charset="0"/>
              <a:ea typeface="ＭＳ Ｐゴシック"/>
              <a:cs typeface="Arial" pitchFamily="34" charset="0"/>
            </a:endParaRPr>
          </a:p>
        </p:txBody>
      </p:sp>
      <p:sp>
        <p:nvSpPr>
          <p:cNvPr id="137220" name="Slide Number Placeholder 3"/>
          <p:cNvSpPr>
            <a:spLocks noGrp="1"/>
          </p:cNvSpPr>
          <p:nvPr>
            <p:ph type="sldNum" sz="quarter" idx="5"/>
          </p:nvPr>
        </p:nvSpPr>
        <p:spPr>
          <a:noFill/>
        </p:spPr>
        <p:txBody>
          <a:bodyPr/>
          <a:lstStyle/>
          <a:p>
            <a:fld id="{8B7682D0-DCCF-4950-8DEA-0B96F68B9FC3}"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7799314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endParaRPr lang="en-US" dirty="0">
              <a:latin typeface="Arial" pitchFamily="34" charset="0"/>
              <a:ea typeface="ＭＳ Ｐゴシック"/>
              <a:cs typeface="Arial" pitchFamily="34" charset="0"/>
            </a:endParaRPr>
          </a:p>
        </p:txBody>
      </p:sp>
      <p:sp>
        <p:nvSpPr>
          <p:cNvPr id="138244" name="Slide Number Placeholder 3"/>
          <p:cNvSpPr>
            <a:spLocks noGrp="1"/>
          </p:cNvSpPr>
          <p:nvPr>
            <p:ph type="sldNum" sz="quarter" idx="5"/>
          </p:nvPr>
        </p:nvSpPr>
        <p:spPr>
          <a:noFill/>
        </p:spPr>
        <p:txBody>
          <a:bodyPr/>
          <a:lstStyle/>
          <a:p>
            <a:fld id="{52ABB406-4DBC-470D-846C-E167CA84AD1F}"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38988375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942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C142A468-FDFA-406C-8C60-6A03C09DB3FA}" type="slidenum">
              <a:rPr lang="en-US" sz="1200" smtClean="0"/>
              <a:pPr eaLnBrk="1" hangingPunct="1"/>
              <a:t>66</a:t>
            </a:fld>
            <a:endParaRPr lang="en-US" sz="1200" dirty="0"/>
          </a:p>
        </p:txBody>
      </p:sp>
    </p:spTree>
    <p:extLst>
      <p:ext uri="{BB962C8B-B14F-4D97-AF65-F5344CB8AC3E}">
        <p14:creationId xmlns:p14="http://schemas.microsoft.com/office/powerpoint/2010/main" val="16466782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ea typeface="+mn-ea"/>
            </a:endParaRPr>
          </a:p>
        </p:txBody>
      </p:sp>
      <p:sp>
        <p:nvSpPr>
          <p:cNvPr id="121860" name="Slide Number Placeholder 3"/>
          <p:cNvSpPr>
            <a:spLocks noGrp="1"/>
          </p:cNvSpPr>
          <p:nvPr>
            <p:ph type="sldNum" sz="quarter" idx="5"/>
          </p:nvPr>
        </p:nvSpPr>
        <p:spPr>
          <a:noFill/>
        </p:spPr>
        <p:txBody>
          <a:bodyPr/>
          <a:lstStyle/>
          <a:p>
            <a:fld id="{A721FAA1-62A5-4C4B-81CC-2E600D5CC405}"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34621264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dirty="0">
              <a:latin typeface="Arial" pitchFamily="34" charset="0"/>
              <a:ea typeface="ＭＳ Ｐゴシック"/>
              <a:cs typeface="Arial" pitchFamily="34" charset="0"/>
            </a:endParaRPr>
          </a:p>
        </p:txBody>
      </p:sp>
      <p:sp>
        <p:nvSpPr>
          <p:cNvPr id="122884" name="Slide Number Placeholder 3"/>
          <p:cNvSpPr>
            <a:spLocks noGrp="1"/>
          </p:cNvSpPr>
          <p:nvPr>
            <p:ph type="sldNum" sz="quarter" idx="5"/>
          </p:nvPr>
        </p:nvSpPr>
        <p:spPr>
          <a:noFill/>
        </p:spPr>
        <p:txBody>
          <a:bodyPr/>
          <a:lstStyle/>
          <a:p>
            <a:fld id="{C3E7353C-1239-496C-B319-26E50D0230C6}"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10455065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69</a:t>
            </a:fld>
            <a:endParaRPr lang="en-US" dirty="0"/>
          </a:p>
        </p:txBody>
      </p:sp>
    </p:spTree>
    <p:extLst>
      <p:ext uri="{BB962C8B-B14F-4D97-AF65-F5344CB8AC3E}">
        <p14:creationId xmlns:p14="http://schemas.microsoft.com/office/powerpoint/2010/main" val="7095105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71</a:t>
            </a:fld>
            <a:endParaRPr lang="en-US" dirty="0"/>
          </a:p>
        </p:txBody>
      </p:sp>
    </p:spTree>
    <p:extLst>
      <p:ext uri="{BB962C8B-B14F-4D97-AF65-F5344CB8AC3E}">
        <p14:creationId xmlns:p14="http://schemas.microsoft.com/office/powerpoint/2010/main" val="21355914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2F39A5-D343-41F7-9EE5-3AAD5631D088}" type="slidenum">
              <a:rPr lang="en-US" smtClean="0"/>
              <a:pPr>
                <a:defRPr/>
              </a:pPr>
              <a:t>72</a:t>
            </a:fld>
            <a:endParaRPr lang="en-US" dirty="0"/>
          </a:p>
        </p:txBody>
      </p:sp>
    </p:spTree>
    <p:extLst>
      <p:ext uri="{BB962C8B-B14F-4D97-AF65-F5344CB8AC3E}">
        <p14:creationId xmlns:p14="http://schemas.microsoft.com/office/powerpoint/2010/main" val="33577622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942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C142A468-FDFA-406C-8C60-6A03C09DB3FA}" type="slidenum">
              <a:rPr lang="en-US" sz="1200" smtClean="0"/>
              <a:pPr eaLnBrk="1" hangingPunct="1"/>
              <a:t>73</a:t>
            </a:fld>
            <a:endParaRPr lang="en-US" sz="1200" dirty="0"/>
          </a:p>
        </p:txBody>
      </p:sp>
    </p:spTree>
    <p:extLst>
      <p:ext uri="{BB962C8B-B14F-4D97-AF65-F5344CB8AC3E}">
        <p14:creationId xmlns:p14="http://schemas.microsoft.com/office/powerpoint/2010/main" val="237108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ln/>
        </p:spPr>
        <p:txBody>
          <a:bodyPr/>
          <a:lstStyle/>
          <a:p>
            <a:pPr eaLnBrk="1" fontAlgn="auto" hangingPunct="1">
              <a:spcBef>
                <a:spcPts val="0"/>
              </a:spcBef>
              <a:spcAft>
                <a:spcPts val="0"/>
              </a:spcAft>
              <a:defRPr/>
            </a:pPr>
            <a:endParaRPr lang="en-US" dirty="0"/>
          </a:p>
        </p:txBody>
      </p:sp>
      <p:sp>
        <p:nvSpPr>
          <p:cNvPr id="8090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D181B0B3-0A62-409C-B53E-9B62CE5DE45B}" type="slidenum">
              <a:rPr lang="en-US" sz="1200" smtClean="0"/>
              <a:pPr eaLnBrk="1" hangingPunct="1"/>
              <a:t>7</a:t>
            </a:fld>
            <a:endParaRPr lang="en-US" sz="1200" dirty="0"/>
          </a:p>
        </p:txBody>
      </p:sp>
    </p:spTree>
    <p:extLst>
      <p:ext uri="{BB962C8B-B14F-4D97-AF65-F5344CB8AC3E}">
        <p14:creationId xmlns:p14="http://schemas.microsoft.com/office/powerpoint/2010/main" val="6850698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0F05-3F62-A947-9065-3E283D49FA94}" type="slidenum">
              <a:rPr lang="en-US" smtClean="0"/>
              <a:t>75</a:t>
            </a:fld>
            <a:endParaRPr lang="en-US"/>
          </a:p>
        </p:txBody>
      </p:sp>
    </p:spTree>
    <p:extLst>
      <p:ext uri="{BB962C8B-B14F-4D97-AF65-F5344CB8AC3E}">
        <p14:creationId xmlns:p14="http://schemas.microsoft.com/office/powerpoint/2010/main" val="4551170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EA33F-6861-DC49-A81C-8019E074C5E6}" type="slidenum">
              <a:rPr lang="en-US" smtClean="0"/>
              <a:t>76</a:t>
            </a:fld>
            <a:endParaRPr lang="en-US"/>
          </a:p>
        </p:txBody>
      </p:sp>
    </p:spTree>
    <p:extLst>
      <p:ext uri="{BB962C8B-B14F-4D97-AF65-F5344CB8AC3E}">
        <p14:creationId xmlns:p14="http://schemas.microsoft.com/office/powerpoint/2010/main" val="13911973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0F05-3F62-A947-9065-3E283D49FA94}" type="slidenum">
              <a:rPr lang="en-US" smtClean="0"/>
              <a:t>77</a:t>
            </a:fld>
            <a:endParaRPr lang="en-US"/>
          </a:p>
        </p:txBody>
      </p:sp>
    </p:spTree>
    <p:extLst>
      <p:ext uri="{BB962C8B-B14F-4D97-AF65-F5344CB8AC3E}">
        <p14:creationId xmlns:p14="http://schemas.microsoft.com/office/powerpoint/2010/main" val="8802342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0F05-3F62-A947-9065-3E283D49FA94}" type="slidenum">
              <a:rPr lang="en-US" smtClean="0"/>
              <a:t>79</a:t>
            </a:fld>
            <a:endParaRPr lang="en-US"/>
          </a:p>
        </p:txBody>
      </p:sp>
    </p:spTree>
    <p:extLst>
      <p:ext uri="{BB962C8B-B14F-4D97-AF65-F5344CB8AC3E}">
        <p14:creationId xmlns:p14="http://schemas.microsoft.com/office/powerpoint/2010/main" val="38181147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0F05-3F62-A947-9065-3E283D49FA94}" type="slidenum">
              <a:rPr lang="en-US" smtClean="0"/>
              <a:t>80</a:t>
            </a:fld>
            <a:endParaRPr lang="en-US"/>
          </a:p>
        </p:txBody>
      </p:sp>
    </p:spTree>
    <p:extLst>
      <p:ext uri="{BB962C8B-B14F-4D97-AF65-F5344CB8AC3E}">
        <p14:creationId xmlns:p14="http://schemas.microsoft.com/office/powerpoint/2010/main" val="38723090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4F50F05-3F62-A947-9065-3E283D49FA94}" type="slidenum">
              <a:rPr lang="en-US" smtClean="0"/>
              <a:t>81</a:t>
            </a:fld>
            <a:endParaRPr lang="en-US"/>
          </a:p>
        </p:txBody>
      </p:sp>
    </p:spTree>
    <p:extLst>
      <p:ext uri="{BB962C8B-B14F-4D97-AF65-F5344CB8AC3E}">
        <p14:creationId xmlns:p14="http://schemas.microsoft.com/office/powerpoint/2010/main" val="27134153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latin typeface="+mn-lt"/>
              </a:rPr>
              <a:t> </a:t>
            </a:r>
          </a:p>
          <a:p>
            <a:r>
              <a:rPr lang="en-US" dirty="0">
                <a:latin typeface="+mn-lt"/>
              </a:rPr>
              <a:t> </a:t>
            </a:r>
          </a:p>
          <a:p>
            <a:endParaRPr lang="en-US" dirty="0"/>
          </a:p>
          <a:p>
            <a:endParaRPr lang="en-US" dirty="0"/>
          </a:p>
        </p:txBody>
      </p:sp>
      <p:sp>
        <p:nvSpPr>
          <p:cNvPr id="4" name="Slide Number Placeholder 3"/>
          <p:cNvSpPr>
            <a:spLocks noGrp="1"/>
          </p:cNvSpPr>
          <p:nvPr>
            <p:ph type="sldNum" sz="quarter" idx="10"/>
          </p:nvPr>
        </p:nvSpPr>
        <p:spPr/>
        <p:txBody>
          <a:bodyPr/>
          <a:lstStyle/>
          <a:p>
            <a:fld id="{74F50F05-3F62-A947-9065-3E283D49FA94}" type="slidenum">
              <a:rPr lang="en-US" smtClean="0"/>
              <a:t>82</a:t>
            </a:fld>
            <a:endParaRPr lang="en-US"/>
          </a:p>
        </p:txBody>
      </p:sp>
    </p:spTree>
    <p:extLst>
      <p:ext uri="{BB962C8B-B14F-4D97-AF65-F5344CB8AC3E}">
        <p14:creationId xmlns:p14="http://schemas.microsoft.com/office/powerpoint/2010/main" val="52615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dirty="0">
              <a:latin typeface="Arial" pitchFamily="34" charset="0"/>
              <a:ea typeface="ＭＳ Ｐゴシック"/>
              <a:cs typeface="Arial" pitchFamily="34" charset="0"/>
            </a:endParaRPr>
          </a:p>
        </p:txBody>
      </p:sp>
      <p:sp>
        <p:nvSpPr>
          <p:cNvPr id="126980" name="Slide Number Placeholder 3"/>
          <p:cNvSpPr>
            <a:spLocks noGrp="1"/>
          </p:cNvSpPr>
          <p:nvPr>
            <p:ph type="sldNum" sz="quarter" idx="5"/>
          </p:nvPr>
        </p:nvSpPr>
        <p:spPr>
          <a:noFill/>
        </p:spPr>
        <p:txBody>
          <a:bodyPr/>
          <a:lstStyle/>
          <a:p>
            <a:fld id="{B550C64C-6072-4292-B78D-76108B97E07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88479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dirty="0">
              <a:latin typeface="Arial" pitchFamily="34" charset="0"/>
              <a:ea typeface="ＭＳ Ｐゴシック"/>
              <a:cs typeface="Arial" pitchFamily="34" charset="0"/>
            </a:endParaRPr>
          </a:p>
        </p:txBody>
      </p:sp>
      <p:sp>
        <p:nvSpPr>
          <p:cNvPr id="126980" name="Slide Number Placeholder 3"/>
          <p:cNvSpPr>
            <a:spLocks noGrp="1"/>
          </p:cNvSpPr>
          <p:nvPr>
            <p:ph type="sldNum" sz="quarter" idx="5"/>
          </p:nvPr>
        </p:nvSpPr>
        <p:spPr>
          <a:noFill/>
        </p:spPr>
        <p:txBody>
          <a:bodyPr/>
          <a:lstStyle/>
          <a:p>
            <a:fld id="{B550C64C-6072-4292-B78D-76108B97E07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85314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sldNum" sz="quarter" idx="10"/>
          </p:nvPr>
        </p:nvSpPr>
        <p:spPr>
          <a:ln/>
        </p:spPr>
        <p:txBody>
          <a:bodyPr/>
          <a:lstStyle>
            <a:lvl1pPr>
              <a:defRPr/>
            </a:lvl1pPr>
          </a:lstStyle>
          <a:p>
            <a:pPr>
              <a:defRPr/>
            </a:pPr>
            <a:fld id="{8AF9C943-2129-4C43-9E0F-DC34781EB45C}" type="slidenum">
              <a:rPr lang="en-US"/>
              <a:pPr>
                <a:defRPr/>
              </a:pPr>
              <a:t>‹#›</a:t>
            </a:fld>
            <a:endParaRPr lang="en-US" dirty="0"/>
          </a:p>
        </p:txBody>
      </p:sp>
    </p:spTree>
    <p:extLst>
      <p:ext uri="{BB962C8B-B14F-4D97-AF65-F5344CB8AC3E}">
        <p14:creationId xmlns:p14="http://schemas.microsoft.com/office/powerpoint/2010/main" val="2826176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pPr>
              <a:defRPr/>
            </a:pPr>
            <a:fld id="{200D1B2C-EF99-4BDC-85E2-7C297F000121}" type="slidenum">
              <a:rPr lang="en-US"/>
              <a:pPr>
                <a:defRPr/>
              </a:pPr>
              <a:t>‹#›</a:t>
            </a:fld>
            <a:endParaRPr lang="en-US" dirty="0"/>
          </a:p>
        </p:txBody>
      </p:sp>
    </p:spTree>
    <p:extLst>
      <p:ext uri="{BB962C8B-B14F-4D97-AF65-F5344CB8AC3E}">
        <p14:creationId xmlns:p14="http://schemas.microsoft.com/office/powerpoint/2010/main" val="212205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28600"/>
            <a:ext cx="20764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769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pPr>
              <a:defRPr/>
            </a:pPr>
            <a:fld id="{EF0642F6-6B6A-4403-A29B-DA43B5FB5B17}" type="slidenum">
              <a:rPr lang="en-US"/>
              <a:pPr>
                <a:defRPr/>
              </a:pPr>
              <a:t>‹#›</a:t>
            </a:fld>
            <a:endParaRPr lang="en-US" dirty="0"/>
          </a:p>
        </p:txBody>
      </p:sp>
    </p:spTree>
    <p:extLst>
      <p:ext uri="{BB962C8B-B14F-4D97-AF65-F5344CB8AC3E}">
        <p14:creationId xmlns:p14="http://schemas.microsoft.com/office/powerpoint/2010/main" val="3944198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0000" cy="563563"/>
          </a:xfrm>
        </p:spPr>
        <p:txBody>
          <a:bodyPr/>
          <a:lstStyle/>
          <a:p>
            <a:r>
              <a:rPr lang="en-US"/>
              <a:t>Click to edit Master title style</a:t>
            </a:r>
          </a:p>
        </p:txBody>
      </p:sp>
      <p:sp>
        <p:nvSpPr>
          <p:cNvPr id="3" name="Content Placeholder 2"/>
          <p:cNvSpPr>
            <a:spLocks noGrp="1"/>
          </p:cNvSpPr>
          <p:nvPr>
            <p:ph sz="half" idx="1"/>
          </p:nvPr>
        </p:nvSpPr>
        <p:spPr>
          <a:xfrm>
            <a:off x="457200" y="1143000"/>
            <a:ext cx="4038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143000"/>
            <a:ext cx="4038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pPr>
              <a:defRPr/>
            </a:pPr>
            <a:fld id="{1096E75B-866B-4CC8-AF1B-08FDCDAB2BB0}" type="slidenum">
              <a:rPr lang="en-US"/>
              <a:pPr>
                <a:defRPr/>
              </a:pPr>
              <a:t>‹#›</a:t>
            </a:fld>
            <a:endParaRPr lang="en-US" dirty="0"/>
          </a:p>
        </p:txBody>
      </p:sp>
    </p:spTree>
    <p:extLst>
      <p:ext uri="{BB962C8B-B14F-4D97-AF65-F5344CB8AC3E}">
        <p14:creationId xmlns:p14="http://schemas.microsoft.com/office/powerpoint/2010/main" val="2783230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0000" cy="563563"/>
          </a:xfrm>
        </p:spPr>
        <p:txBody>
          <a:bodyPr/>
          <a:lstStyle/>
          <a:p>
            <a:r>
              <a:rPr lang="en-US"/>
              <a:t>Click to edit Master title style</a:t>
            </a:r>
          </a:p>
        </p:txBody>
      </p:sp>
      <p:sp>
        <p:nvSpPr>
          <p:cNvPr id="3" name="Text Placeholder 2"/>
          <p:cNvSpPr>
            <a:spLocks noGrp="1"/>
          </p:cNvSpPr>
          <p:nvPr>
            <p:ph type="body" sz="half" idx="1"/>
          </p:nvPr>
        </p:nvSpPr>
        <p:spPr>
          <a:xfrm>
            <a:off x="457200" y="1143000"/>
            <a:ext cx="4038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pPr>
              <a:defRPr/>
            </a:pPr>
            <a:fld id="{7DD4A833-5200-4859-879A-C51B7605F699}" type="slidenum">
              <a:rPr lang="en-US"/>
              <a:pPr>
                <a:defRPr/>
              </a:pPr>
              <a:t>‹#›</a:t>
            </a:fld>
            <a:endParaRPr lang="en-US" dirty="0"/>
          </a:p>
        </p:txBody>
      </p:sp>
    </p:spTree>
    <p:extLst>
      <p:ext uri="{BB962C8B-B14F-4D97-AF65-F5344CB8AC3E}">
        <p14:creationId xmlns:p14="http://schemas.microsoft.com/office/powerpoint/2010/main" val="30354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0000" cy="563563"/>
          </a:xfrm>
        </p:spPr>
        <p:txBody>
          <a:bodyPr/>
          <a:lstStyle/>
          <a:p>
            <a:r>
              <a:rPr lang="en-US"/>
              <a:t>Click to edit Master title style</a:t>
            </a:r>
          </a:p>
        </p:txBody>
      </p:sp>
      <p:sp>
        <p:nvSpPr>
          <p:cNvPr id="3" name="Table Placeholder 2"/>
          <p:cNvSpPr>
            <a:spLocks noGrp="1"/>
          </p:cNvSpPr>
          <p:nvPr>
            <p:ph type="tbl" idx="1"/>
          </p:nvPr>
        </p:nvSpPr>
        <p:spPr>
          <a:xfrm>
            <a:off x="457200" y="1143000"/>
            <a:ext cx="8229600" cy="4800600"/>
          </a:xfrm>
        </p:spPr>
        <p:txBody>
          <a:bodyPr/>
          <a:lstStyle/>
          <a:p>
            <a:pPr lvl="0"/>
            <a:r>
              <a:rPr lang="en-US" noProof="0"/>
              <a:t>Click icon to add table</a:t>
            </a:r>
            <a:endParaRPr lang="en-US" noProof="0" dirty="0"/>
          </a:p>
        </p:txBody>
      </p:sp>
      <p:sp>
        <p:nvSpPr>
          <p:cNvPr id="4" name="Rectangle 5"/>
          <p:cNvSpPr>
            <a:spLocks noGrp="1" noChangeArrowheads="1"/>
          </p:cNvSpPr>
          <p:nvPr>
            <p:ph type="sldNum" sz="quarter" idx="10"/>
          </p:nvPr>
        </p:nvSpPr>
        <p:spPr>
          <a:ln/>
        </p:spPr>
        <p:txBody>
          <a:bodyPr/>
          <a:lstStyle>
            <a:lvl1pPr>
              <a:defRPr/>
            </a:lvl1pPr>
          </a:lstStyle>
          <a:p>
            <a:pPr>
              <a:defRPr/>
            </a:pPr>
            <a:fld id="{14C1CE6A-24E2-48F1-9B1C-7E1BBE6C816F}" type="slidenum">
              <a:rPr lang="en-US"/>
              <a:pPr>
                <a:defRPr/>
              </a:pPr>
              <a:t>‹#›</a:t>
            </a:fld>
            <a:endParaRPr lang="en-US" dirty="0"/>
          </a:p>
        </p:txBody>
      </p:sp>
    </p:spTree>
    <p:extLst>
      <p:ext uri="{BB962C8B-B14F-4D97-AF65-F5344CB8AC3E}">
        <p14:creationId xmlns:p14="http://schemas.microsoft.com/office/powerpoint/2010/main" val="2141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10D4A647-FEAB-45BB-9393-A3C452DF87D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44185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7A54E52F-813F-427D-B34B-1B126C44F78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33715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941E3A0-B2F3-417C-951A-3EBB5815B47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61213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6FA3F0B4-22F8-4EF2-8280-48952634AC4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74660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8F30F8CC-675C-4E07-8CA5-F5D1DD7A2B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9221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pPr>
              <a:defRPr/>
            </a:pPr>
            <a:fld id="{4B002F4B-4586-49B6-B1AC-A2F32D535C25}" type="slidenum">
              <a:rPr lang="en-US"/>
              <a:pPr>
                <a:defRPr/>
              </a:pPr>
              <a:t>‹#›</a:t>
            </a:fld>
            <a:endParaRPr lang="en-US" dirty="0"/>
          </a:p>
        </p:txBody>
      </p:sp>
    </p:spTree>
    <p:extLst>
      <p:ext uri="{BB962C8B-B14F-4D97-AF65-F5344CB8AC3E}">
        <p14:creationId xmlns:p14="http://schemas.microsoft.com/office/powerpoint/2010/main" val="3084346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D0CC99C4-A0DC-4BC9-B5E5-29C276DCDB9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6296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buNone/>
              <a:defRPr/>
            </a:lvl1pPr>
          </a:lstStyle>
          <a:p>
            <a:pPr>
              <a:defRPr/>
            </a:pPr>
            <a:fld id="{C93AA5DC-7D85-49CE-B849-5A92CD2EC84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17150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61ACCDF-5E9A-4B86-837D-0CBD5E28D1A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04309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1F6EB0B-B4DF-4D09-B053-30729FC8F20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8DEF95F-38C7-46CE-9395-A2B0E4C2BCE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19133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28600"/>
            <a:ext cx="20764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769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C6B4723-2737-4AB5-81EF-478D3E73556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3269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10D4A647-FEAB-45BB-9393-A3C452DF87D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29199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7A54E52F-813F-427D-B34B-1B126C44F78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18444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941E3A0-B2F3-417C-951A-3EBB5815B47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7500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6FA3F0B4-22F8-4EF2-8280-48952634AC4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34682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FA3A8173-CE43-414B-9F04-EEE22EA5B59C}" type="slidenum">
              <a:rPr lang="en-US"/>
              <a:pPr>
                <a:defRPr/>
              </a:pPr>
              <a:t>‹#›</a:t>
            </a:fld>
            <a:endParaRPr lang="en-US" dirty="0"/>
          </a:p>
        </p:txBody>
      </p:sp>
    </p:spTree>
    <p:extLst>
      <p:ext uri="{BB962C8B-B14F-4D97-AF65-F5344CB8AC3E}">
        <p14:creationId xmlns:p14="http://schemas.microsoft.com/office/powerpoint/2010/main" val="4255418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8F30F8CC-675C-4E07-8CA5-F5D1DD7A2B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5421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D0CC99C4-A0DC-4BC9-B5E5-29C276DCDB9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33325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93AA5DC-7D85-49CE-B849-5A92CD2EC8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2357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61ACCDF-5E9A-4B86-837D-0CBD5E28D1A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4797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1F6EB0B-B4DF-4D09-B053-30729FC8F20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44754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8DEF95F-38C7-46CE-9395-A2B0E4C2BCE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05538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28600"/>
            <a:ext cx="20764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769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C6B4723-2737-4AB5-81EF-478D3E73556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07978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pPr>
              <a:defRPr/>
            </a:pPr>
            <a:fld id="{3D25BB91-9983-4695-9B81-17BBE83A4981}" type="slidenum">
              <a:rPr lang="en-US"/>
              <a:pPr>
                <a:defRPr/>
              </a:pPr>
              <a:t>‹#›</a:t>
            </a:fld>
            <a:endParaRPr lang="en-US" dirty="0"/>
          </a:p>
        </p:txBody>
      </p:sp>
    </p:spTree>
    <p:extLst>
      <p:ext uri="{BB962C8B-B14F-4D97-AF65-F5344CB8AC3E}">
        <p14:creationId xmlns:p14="http://schemas.microsoft.com/office/powerpoint/2010/main" val="2873524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sz="quarter" idx="10"/>
          </p:nvPr>
        </p:nvSpPr>
        <p:spPr>
          <a:ln/>
        </p:spPr>
        <p:txBody>
          <a:bodyPr/>
          <a:lstStyle>
            <a:lvl1pPr>
              <a:defRPr/>
            </a:lvl1pPr>
          </a:lstStyle>
          <a:p>
            <a:pPr>
              <a:defRPr/>
            </a:pPr>
            <a:fld id="{0E9B427E-D401-4190-8D7D-2D666CEB3BA9}" type="slidenum">
              <a:rPr lang="en-US"/>
              <a:pPr>
                <a:defRPr/>
              </a:pPr>
              <a:t>‹#›</a:t>
            </a:fld>
            <a:endParaRPr lang="en-US" dirty="0"/>
          </a:p>
        </p:txBody>
      </p:sp>
    </p:spTree>
    <p:extLst>
      <p:ext uri="{BB962C8B-B14F-4D97-AF65-F5344CB8AC3E}">
        <p14:creationId xmlns:p14="http://schemas.microsoft.com/office/powerpoint/2010/main" val="3026586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sz="quarter" idx="10"/>
          </p:nvPr>
        </p:nvSpPr>
        <p:spPr>
          <a:ln/>
        </p:spPr>
        <p:txBody>
          <a:bodyPr/>
          <a:lstStyle>
            <a:lvl1pPr>
              <a:defRPr/>
            </a:lvl1pPr>
          </a:lstStyle>
          <a:p>
            <a:pPr>
              <a:defRPr/>
            </a:pPr>
            <a:fld id="{DA0DFC02-28F5-4477-B07D-5F7A4325B98B}" type="slidenum">
              <a:rPr lang="en-US"/>
              <a:pPr>
                <a:defRPr/>
              </a:pPr>
              <a:t>‹#›</a:t>
            </a:fld>
            <a:endParaRPr lang="en-US" dirty="0"/>
          </a:p>
        </p:txBody>
      </p:sp>
    </p:spTree>
    <p:extLst>
      <p:ext uri="{BB962C8B-B14F-4D97-AF65-F5344CB8AC3E}">
        <p14:creationId xmlns:p14="http://schemas.microsoft.com/office/powerpoint/2010/main" val="942218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77453F6D-48C3-468A-98D8-A8A8BFD93361}" type="slidenum">
              <a:rPr lang="en-US"/>
              <a:pPr>
                <a:defRPr/>
              </a:pPr>
              <a:t>‹#›</a:t>
            </a:fld>
            <a:endParaRPr lang="en-US" dirty="0"/>
          </a:p>
        </p:txBody>
      </p:sp>
    </p:spTree>
    <p:extLst>
      <p:ext uri="{BB962C8B-B14F-4D97-AF65-F5344CB8AC3E}">
        <p14:creationId xmlns:p14="http://schemas.microsoft.com/office/powerpoint/2010/main" val="344301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8721D60B-11AB-461B-A96A-47877F306BEB}" type="slidenum">
              <a:rPr lang="en-US"/>
              <a:pPr>
                <a:defRPr/>
              </a:pPr>
              <a:t>‹#›</a:t>
            </a:fld>
            <a:endParaRPr lang="en-US" dirty="0"/>
          </a:p>
        </p:txBody>
      </p:sp>
    </p:spTree>
    <p:extLst>
      <p:ext uri="{BB962C8B-B14F-4D97-AF65-F5344CB8AC3E}">
        <p14:creationId xmlns:p14="http://schemas.microsoft.com/office/powerpoint/2010/main" val="2738685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F54F64B8-FDE9-48E0-A0F1-3E5916406DA2}" type="slidenum">
              <a:rPr lang="en-US"/>
              <a:pPr>
                <a:defRPr/>
              </a:pPr>
              <a:t>‹#›</a:t>
            </a:fld>
            <a:endParaRPr lang="en-US" dirty="0"/>
          </a:p>
        </p:txBody>
      </p:sp>
    </p:spTree>
    <p:extLst>
      <p:ext uri="{BB962C8B-B14F-4D97-AF65-F5344CB8AC3E}">
        <p14:creationId xmlns:p14="http://schemas.microsoft.com/office/powerpoint/2010/main" val="235358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hyperlink" Target="http://grants.nih.gov/grants/oer.htm"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7.png"/><Relationship Id="rId2" Type="http://schemas.openxmlformats.org/officeDocument/2006/relationships/slideLayout" Target="../slideLayouts/slideLayout16.xml"/><Relationship Id="rId16"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17" Type="http://schemas.openxmlformats.org/officeDocument/2006/relationships/image" Target="../media/image7.png"/><Relationship Id="rId2" Type="http://schemas.openxmlformats.org/officeDocument/2006/relationships/slideLayout" Target="../slideLayouts/slideLayout27.xml"/><Relationship Id="rId16" Type="http://schemas.openxmlformats.org/officeDocument/2006/relationships/image" Target="../media/image6.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pic>
        <p:nvPicPr>
          <p:cNvPr id="1026" name="Picture 2" descr="top_header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4800" y="127000"/>
            <a:ext cx="8559800" cy="75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143000" y="228600"/>
            <a:ext cx="7620000" cy="56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457200" y="1143000"/>
            <a:ext cx="82296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7" name="Rectangle 5"/>
          <p:cNvSpPr>
            <a:spLocks noGrp="1" noChangeArrowheads="1"/>
          </p:cNvSpPr>
          <p:nvPr>
            <p:ph type="sldNum" sz="quarter" idx="4"/>
          </p:nvPr>
        </p:nvSpPr>
        <p:spPr bwMode="auto">
          <a:xfrm>
            <a:off x="7772400" y="6553200"/>
            <a:ext cx="1371600" cy="155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000" b="1">
                <a:solidFill>
                  <a:schemeClr val="bg1"/>
                </a:solidFill>
                <a:latin typeface="Arial" charset="0"/>
                <a:cs typeface="Arial" charset="0"/>
              </a:defRPr>
            </a:lvl1pPr>
          </a:lstStyle>
          <a:p>
            <a:pPr>
              <a:defRPr/>
            </a:pPr>
            <a:fld id="{2305C4D8-A626-46A4-B1B2-181C8C5059B1}" type="slidenum">
              <a:rPr lang="en-US"/>
              <a:pPr>
                <a:defRPr/>
              </a:pPr>
              <a:t>‹#›</a:t>
            </a:fld>
            <a:endParaRPr lang="en-US" dirty="0"/>
          </a:p>
        </p:txBody>
      </p:sp>
      <p:pic>
        <p:nvPicPr>
          <p:cNvPr id="1030" name="Picture 6" descr="logo1"/>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00" y="6080125"/>
            <a:ext cx="368300"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3" name="Text Box 10"/>
          <p:cNvSpPr txBox="1">
            <a:spLocks noChangeArrowheads="1"/>
          </p:cNvSpPr>
          <p:nvPr/>
        </p:nvSpPr>
        <p:spPr bwMode="auto">
          <a:xfrm>
            <a:off x="228600" y="6583363"/>
            <a:ext cx="202811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spcBef>
                <a:spcPct val="0"/>
              </a:spcBef>
              <a:buFontTx/>
              <a:buNone/>
            </a:pPr>
            <a:r>
              <a:rPr lang="en-US" sz="1200" dirty="0">
                <a:solidFill>
                  <a:schemeClr val="bg1"/>
                </a:solidFill>
              </a:rPr>
              <a:t>http://publicaccess.nih.gov/</a:t>
            </a:r>
          </a:p>
        </p:txBody>
      </p:sp>
      <p:pic>
        <p:nvPicPr>
          <p:cNvPr id="2" name="Picture 2" descr="NIH - Office of Extramural Research Logo">
            <a:hlinkClick r:id="rId19"/>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77108" y="6042167"/>
            <a:ext cx="2539788" cy="447389"/>
          </a:xfrm>
          <a:prstGeom prst="rect">
            <a:avLst/>
          </a:prstGeom>
          <a:noFill/>
          <a:extLst>
            <a:ext uri="{909E8E84-426E-40dd-AFC4-6F175D3DCCD1}">
              <a14:hiddenFill xmlns=""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hdr="0" ftr="0" dt="0"/>
  <p:txStyles>
    <p:title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cs typeface="Arial" charset="0"/>
        </a:defRPr>
      </a:lvl2pPr>
      <a:lvl3pPr algn="r" rtl="0" eaLnBrk="1" fontAlgn="base" hangingPunct="1">
        <a:spcBef>
          <a:spcPct val="0"/>
        </a:spcBef>
        <a:spcAft>
          <a:spcPct val="0"/>
        </a:spcAft>
        <a:defRPr sz="2400" b="1">
          <a:solidFill>
            <a:schemeClr val="bg1"/>
          </a:solidFill>
          <a:latin typeface="Arial" charset="0"/>
          <a:cs typeface="Arial" charset="0"/>
        </a:defRPr>
      </a:lvl3pPr>
      <a:lvl4pPr algn="r" rtl="0" eaLnBrk="1" fontAlgn="base" hangingPunct="1">
        <a:spcBef>
          <a:spcPct val="0"/>
        </a:spcBef>
        <a:spcAft>
          <a:spcPct val="0"/>
        </a:spcAft>
        <a:defRPr sz="2400" b="1">
          <a:solidFill>
            <a:schemeClr val="bg1"/>
          </a:solidFill>
          <a:latin typeface="Arial" charset="0"/>
          <a:cs typeface="Arial" charset="0"/>
        </a:defRPr>
      </a:lvl4pPr>
      <a:lvl5pPr algn="r" rtl="0" eaLnBrk="1" fontAlgn="base" hangingPunct="1">
        <a:spcBef>
          <a:spcPct val="0"/>
        </a:spcBef>
        <a:spcAft>
          <a:spcPct val="0"/>
        </a:spcAft>
        <a:defRPr sz="2400" b="1">
          <a:solidFill>
            <a:schemeClr val="bg1"/>
          </a:solidFill>
          <a:latin typeface="Arial" charset="0"/>
          <a:cs typeface="Arial" charset="0"/>
        </a:defRPr>
      </a:lvl5pPr>
      <a:lvl6pPr marL="457200" algn="r" rtl="0" eaLnBrk="1" fontAlgn="base" hangingPunct="1">
        <a:spcBef>
          <a:spcPct val="0"/>
        </a:spcBef>
        <a:spcAft>
          <a:spcPct val="0"/>
        </a:spcAft>
        <a:defRPr sz="2400" b="1">
          <a:solidFill>
            <a:schemeClr val="bg1"/>
          </a:solidFill>
          <a:latin typeface="Arial" charset="0"/>
          <a:cs typeface="Arial" charset="0"/>
        </a:defRPr>
      </a:lvl6pPr>
      <a:lvl7pPr marL="914400" algn="r" rtl="0" eaLnBrk="1" fontAlgn="base" hangingPunct="1">
        <a:spcBef>
          <a:spcPct val="0"/>
        </a:spcBef>
        <a:spcAft>
          <a:spcPct val="0"/>
        </a:spcAft>
        <a:defRPr sz="2400" b="1">
          <a:solidFill>
            <a:schemeClr val="bg1"/>
          </a:solidFill>
          <a:latin typeface="Arial" charset="0"/>
          <a:cs typeface="Arial" charset="0"/>
        </a:defRPr>
      </a:lvl7pPr>
      <a:lvl8pPr marL="1371600" algn="r" rtl="0" eaLnBrk="1" fontAlgn="base" hangingPunct="1">
        <a:spcBef>
          <a:spcPct val="0"/>
        </a:spcBef>
        <a:spcAft>
          <a:spcPct val="0"/>
        </a:spcAft>
        <a:defRPr sz="2400" b="1">
          <a:solidFill>
            <a:schemeClr val="bg1"/>
          </a:solidFill>
          <a:latin typeface="Arial" charset="0"/>
          <a:cs typeface="Arial" charset="0"/>
        </a:defRPr>
      </a:lvl8pPr>
      <a:lvl9pPr marL="1828800" algn="r" rtl="0" eaLnBrk="1" fontAlgn="base" hangingPunct="1">
        <a:spcBef>
          <a:spcPct val="0"/>
        </a:spcBef>
        <a:spcAft>
          <a:spcPct val="0"/>
        </a:spcAft>
        <a:defRPr sz="2400" b="1">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rgbClr val="003366"/>
          </a:solidFill>
          <a:latin typeface="+mn-lt"/>
          <a:cs typeface="+mn-cs"/>
        </a:defRPr>
      </a:lvl2pPr>
      <a:lvl3pPr marL="1143000" indent="-228600" algn="l" rtl="0" eaLnBrk="1" fontAlgn="base" hangingPunct="1">
        <a:spcBef>
          <a:spcPct val="20000"/>
        </a:spcBef>
        <a:spcAft>
          <a:spcPct val="0"/>
        </a:spcAft>
        <a:buChar char="•"/>
        <a:defRPr>
          <a:solidFill>
            <a:schemeClr val="tx1"/>
          </a:solidFill>
          <a:latin typeface="+mn-lt"/>
          <a:cs typeface="+mn-cs"/>
        </a:defRPr>
      </a:lvl3pPr>
      <a:lvl4pPr marL="1600200" indent="-228600" algn="l" rtl="0" eaLnBrk="1" fontAlgn="base" hangingPunct="1">
        <a:spcBef>
          <a:spcPct val="20000"/>
        </a:spcBef>
        <a:spcAft>
          <a:spcPct val="0"/>
        </a:spcAft>
        <a:buChar char="–"/>
        <a:defRPr>
          <a:solidFill>
            <a:schemeClr val="tx1"/>
          </a:solidFill>
          <a:latin typeface="+mn-lt"/>
          <a:cs typeface="+mn-cs"/>
        </a:defRPr>
      </a:lvl4pPr>
      <a:lvl5pPr marL="2057400" indent="-228600" algn="l" rtl="0" eaLnBrk="1" fontAlgn="base" hangingPunct="1">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pic>
        <p:nvPicPr>
          <p:cNvPr id="1026" name="Picture 7" descr="top_headers"/>
          <p:cNvPicPr>
            <a:picLocks noChangeAspect="1" noChangeArrowheads="1"/>
          </p:cNvPicPr>
          <p:nvPr/>
        </p:nvPicPr>
        <p:blipFill>
          <a:blip r:embed="rId14" cstate="print"/>
          <a:srcRect/>
          <a:stretch>
            <a:fillRect/>
          </a:stretch>
        </p:blipFill>
        <p:spPr bwMode="auto">
          <a:xfrm>
            <a:off x="304800" y="127000"/>
            <a:ext cx="8559800" cy="752475"/>
          </a:xfrm>
          <a:prstGeom prst="rect">
            <a:avLst/>
          </a:prstGeom>
          <a:noFill/>
          <a:ln w="9525">
            <a:noFill/>
            <a:miter lim="800000"/>
            <a:headEnd/>
            <a:tailEnd/>
          </a:ln>
        </p:spPr>
      </p:pic>
      <p:sp>
        <p:nvSpPr>
          <p:cNvPr id="1027" name="Rectangle 2"/>
          <p:cNvSpPr>
            <a:spLocks noGrp="1" noChangeArrowheads="1"/>
          </p:cNvSpPr>
          <p:nvPr>
            <p:ph type="title"/>
          </p:nvPr>
        </p:nvSpPr>
        <p:spPr bwMode="auto">
          <a:xfrm>
            <a:off x="1143000" y="228600"/>
            <a:ext cx="76200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New investigator</a:t>
            </a:r>
          </a:p>
        </p:txBody>
      </p:sp>
      <p:sp>
        <p:nvSpPr>
          <p:cNvPr id="1028" name="Rectangle 3"/>
          <p:cNvSpPr>
            <a:spLocks noGrp="1" noChangeArrowheads="1"/>
          </p:cNvSpPr>
          <p:nvPr>
            <p:ph type="body" idx="1"/>
          </p:nvPr>
        </p:nvSpPr>
        <p:spPr bwMode="auto">
          <a:xfrm>
            <a:off x="457200" y="11430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772400" y="6553200"/>
            <a:ext cx="1371600" cy="155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solidFill>
                  <a:schemeClr val="bg1"/>
                </a:solidFill>
                <a:ea typeface="ＭＳ Ｐゴシック" charset="-128"/>
                <a:cs typeface="+mn-cs"/>
              </a:defRPr>
            </a:lvl1pPr>
          </a:lstStyle>
          <a:p>
            <a:pPr>
              <a:spcBef>
                <a:spcPct val="0"/>
              </a:spcBef>
              <a:buFontTx/>
              <a:buNone/>
              <a:defRPr/>
            </a:pPr>
            <a:fld id="{2D74D72F-F224-46FA-A2A1-EF0E16381A8A}" type="slidenum">
              <a:rPr lang="en-US">
                <a:solidFill>
                  <a:srgbClr val="FFFFFF"/>
                </a:solidFill>
              </a:rPr>
              <a:pPr>
                <a:spcBef>
                  <a:spcPct val="0"/>
                </a:spcBef>
                <a:buFontTx/>
                <a:buNone/>
                <a:defRPr/>
              </a:pPr>
              <a:t>‹#›</a:t>
            </a:fld>
            <a:endParaRPr lang="en-US" dirty="0">
              <a:solidFill>
                <a:srgbClr val="FFFFFF"/>
              </a:solidFill>
            </a:endParaRPr>
          </a:p>
        </p:txBody>
      </p:sp>
      <p:pic>
        <p:nvPicPr>
          <p:cNvPr id="2" name="Picture 8" descr="logo1"/>
          <p:cNvPicPr>
            <a:picLocks noChangeAspect="1" noChangeArrowheads="1"/>
          </p:cNvPicPr>
          <p:nvPr/>
        </p:nvPicPr>
        <p:blipFill>
          <a:blip r:embed="rId15" cstate="print"/>
          <a:srcRect/>
          <a:stretch>
            <a:fillRect/>
          </a:stretch>
        </p:blipFill>
        <p:spPr bwMode="auto">
          <a:xfrm>
            <a:off x="393700" y="6080125"/>
            <a:ext cx="368300" cy="371475"/>
          </a:xfrm>
          <a:prstGeom prst="rect">
            <a:avLst/>
          </a:prstGeom>
          <a:noFill/>
          <a:ln w="9525">
            <a:noFill/>
            <a:miter lim="800000"/>
            <a:headEnd/>
            <a:tailEnd/>
          </a:ln>
        </p:spPr>
      </p:pic>
      <p:pic>
        <p:nvPicPr>
          <p:cNvPr id="1031" name="Picture 9" descr="logo2"/>
          <p:cNvPicPr>
            <a:picLocks noChangeAspect="1" noChangeArrowheads="1"/>
          </p:cNvPicPr>
          <p:nvPr/>
        </p:nvPicPr>
        <p:blipFill>
          <a:blip r:embed="rId16" cstate="print"/>
          <a:srcRect/>
          <a:stretch>
            <a:fillRect/>
          </a:stretch>
        </p:blipFill>
        <p:spPr bwMode="auto">
          <a:xfrm>
            <a:off x="838200" y="6080125"/>
            <a:ext cx="381000" cy="371475"/>
          </a:xfrm>
          <a:prstGeom prst="rect">
            <a:avLst/>
          </a:prstGeom>
          <a:noFill/>
          <a:ln w="9525">
            <a:noFill/>
            <a:miter lim="800000"/>
            <a:headEnd/>
            <a:tailEnd/>
          </a:ln>
        </p:spPr>
      </p:pic>
      <p:pic>
        <p:nvPicPr>
          <p:cNvPr id="1032" name="Picture 10" descr="oer"/>
          <p:cNvPicPr>
            <a:picLocks noChangeAspect="1" noChangeArrowheads="1"/>
          </p:cNvPicPr>
          <p:nvPr/>
        </p:nvPicPr>
        <p:blipFill>
          <a:blip r:embed="rId17" cstate="print"/>
          <a:srcRect/>
          <a:stretch>
            <a:fillRect/>
          </a:stretch>
        </p:blipFill>
        <p:spPr bwMode="auto">
          <a:xfrm>
            <a:off x="342900" y="114300"/>
            <a:ext cx="723900" cy="723900"/>
          </a:xfrm>
          <a:prstGeom prst="rect">
            <a:avLst/>
          </a:prstGeom>
          <a:noFill/>
          <a:ln w="9525">
            <a:noFill/>
            <a:miter lim="800000"/>
            <a:headEnd/>
            <a:tailEnd/>
          </a:ln>
        </p:spPr>
      </p:pic>
    </p:spTree>
    <p:extLst>
      <p:ext uri="{BB962C8B-B14F-4D97-AF65-F5344CB8AC3E}">
        <p14:creationId xmlns:p14="http://schemas.microsoft.com/office/powerpoint/2010/main" val="27814184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r" rtl="0" eaLnBrk="0" fontAlgn="base" hangingPunct="0">
        <a:spcBef>
          <a:spcPct val="0"/>
        </a:spcBef>
        <a:spcAft>
          <a:spcPct val="0"/>
        </a:spcAft>
        <a:defRPr sz="2400" b="1">
          <a:solidFill>
            <a:schemeClr val="bg1"/>
          </a:solidFill>
          <a:latin typeface="+mj-lt"/>
          <a:ea typeface="ＭＳ Ｐゴシック" charset="0"/>
          <a:cs typeface="+mj-cs"/>
        </a:defRPr>
      </a:lvl1pPr>
      <a:lvl2pPr algn="r" rtl="0" eaLnBrk="0" fontAlgn="base" hangingPunct="0">
        <a:spcBef>
          <a:spcPct val="0"/>
        </a:spcBef>
        <a:spcAft>
          <a:spcPct val="0"/>
        </a:spcAft>
        <a:defRPr sz="2400" b="1">
          <a:solidFill>
            <a:schemeClr val="bg1"/>
          </a:solidFill>
          <a:latin typeface="Arial" charset="0"/>
          <a:ea typeface="ＭＳ Ｐゴシック" charset="0"/>
          <a:cs typeface="Arial" charset="0"/>
        </a:defRPr>
      </a:lvl2pPr>
      <a:lvl3pPr algn="r" rtl="0" eaLnBrk="0" fontAlgn="base" hangingPunct="0">
        <a:spcBef>
          <a:spcPct val="0"/>
        </a:spcBef>
        <a:spcAft>
          <a:spcPct val="0"/>
        </a:spcAft>
        <a:defRPr sz="2400" b="1">
          <a:solidFill>
            <a:schemeClr val="bg1"/>
          </a:solidFill>
          <a:latin typeface="Arial" charset="0"/>
          <a:ea typeface="ＭＳ Ｐゴシック" charset="0"/>
          <a:cs typeface="Arial" charset="0"/>
        </a:defRPr>
      </a:lvl3pPr>
      <a:lvl4pPr algn="r" rtl="0" eaLnBrk="0" fontAlgn="base" hangingPunct="0">
        <a:spcBef>
          <a:spcPct val="0"/>
        </a:spcBef>
        <a:spcAft>
          <a:spcPct val="0"/>
        </a:spcAft>
        <a:defRPr sz="2400" b="1">
          <a:solidFill>
            <a:schemeClr val="bg1"/>
          </a:solidFill>
          <a:latin typeface="Arial" charset="0"/>
          <a:ea typeface="ＭＳ Ｐゴシック" charset="0"/>
          <a:cs typeface="Arial" charset="0"/>
        </a:defRPr>
      </a:lvl4pPr>
      <a:lvl5pPr algn="r" rtl="0" eaLnBrk="0" fontAlgn="base" hangingPunct="0">
        <a:spcBef>
          <a:spcPct val="0"/>
        </a:spcBef>
        <a:spcAft>
          <a:spcPct val="0"/>
        </a:spcAft>
        <a:defRPr sz="2400" b="1">
          <a:solidFill>
            <a:schemeClr val="bg1"/>
          </a:solidFill>
          <a:latin typeface="Arial" charset="0"/>
          <a:ea typeface="ＭＳ Ｐゴシック" charset="0"/>
          <a:cs typeface="Arial" charset="0"/>
        </a:defRPr>
      </a:lvl5pPr>
      <a:lvl6pPr marL="457200" algn="r" rtl="0" fontAlgn="base">
        <a:spcBef>
          <a:spcPct val="0"/>
        </a:spcBef>
        <a:spcAft>
          <a:spcPct val="0"/>
        </a:spcAft>
        <a:defRPr sz="2400" b="1">
          <a:solidFill>
            <a:schemeClr val="bg1"/>
          </a:solidFill>
          <a:latin typeface="Arial" charset="0"/>
          <a:cs typeface="Arial" charset="0"/>
        </a:defRPr>
      </a:lvl6pPr>
      <a:lvl7pPr marL="914400" algn="r" rtl="0" fontAlgn="base">
        <a:spcBef>
          <a:spcPct val="0"/>
        </a:spcBef>
        <a:spcAft>
          <a:spcPct val="0"/>
        </a:spcAft>
        <a:defRPr sz="2400" b="1">
          <a:solidFill>
            <a:schemeClr val="bg1"/>
          </a:solidFill>
          <a:latin typeface="Arial" charset="0"/>
          <a:cs typeface="Arial" charset="0"/>
        </a:defRPr>
      </a:lvl7pPr>
      <a:lvl8pPr marL="1371600" algn="r" rtl="0" fontAlgn="base">
        <a:spcBef>
          <a:spcPct val="0"/>
        </a:spcBef>
        <a:spcAft>
          <a:spcPct val="0"/>
        </a:spcAft>
        <a:defRPr sz="2400" b="1">
          <a:solidFill>
            <a:schemeClr val="bg1"/>
          </a:solidFill>
          <a:latin typeface="Arial" charset="0"/>
          <a:cs typeface="Arial" charset="0"/>
        </a:defRPr>
      </a:lvl8pPr>
      <a:lvl9pPr marL="1828800" algn="r" rtl="0" fontAlgn="base">
        <a:spcBef>
          <a:spcPct val="0"/>
        </a:spcBef>
        <a:spcAft>
          <a:spcPct val="0"/>
        </a:spcAft>
        <a:defRPr sz="24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3366"/>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pic>
        <p:nvPicPr>
          <p:cNvPr id="1026" name="Picture 7" descr="top_headers"/>
          <p:cNvPicPr>
            <a:picLocks noChangeAspect="1" noChangeArrowheads="1"/>
          </p:cNvPicPr>
          <p:nvPr/>
        </p:nvPicPr>
        <p:blipFill>
          <a:blip r:embed="rId14" cstate="print"/>
          <a:srcRect/>
          <a:stretch>
            <a:fillRect/>
          </a:stretch>
        </p:blipFill>
        <p:spPr bwMode="auto">
          <a:xfrm>
            <a:off x="304800" y="127000"/>
            <a:ext cx="8559800" cy="752475"/>
          </a:xfrm>
          <a:prstGeom prst="rect">
            <a:avLst/>
          </a:prstGeom>
          <a:noFill/>
          <a:ln w="9525">
            <a:noFill/>
            <a:miter lim="800000"/>
            <a:headEnd/>
            <a:tailEnd/>
          </a:ln>
        </p:spPr>
      </p:pic>
      <p:sp>
        <p:nvSpPr>
          <p:cNvPr id="1027" name="Rectangle 2"/>
          <p:cNvSpPr>
            <a:spLocks noGrp="1" noChangeArrowheads="1"/>
          </p:cNvSpPr>
          <p:nvPr>
            <p:ph type="title"/>
          </p:nvPr>
        </p:nvSpPr>
        <p:spPr bwMode="auto">
          <a:xfrm>
            <a:off x="1143000" y="228600"/>
            <a:ext cx="76200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New investigator</a:t>
            </a:r>
          </a:p>
        </p:txBody>
      </p:sp>
      <p:sp>
        <p:nvSpPr>
          <p:cNvPr id="1028" name="Rectangle 3"/>
          <p:cNvSpPr>
            <a:spLocks noGrp="1" noChangeArrowheads="1"/>
          </p:cNvSpPr>
          <p:nvPr>
            <p:ph type="body" idx="1"/>
          </p:nvPr>
        </p:nvSpPr>
        <p:spPr bwMode="auto">
          <a:xfrm>
            <a:off x="457200" y="11430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772400" y="6553200"/>
            <a:ext cx="1371600" cy="155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solidFill>
                  <a:schemeClr val="bg1"/>
                </a:solidFill>
                <a:ea typeface="ＭＳ Ｐゴシック" charset="-128"/>
                <a:cs typeface="+mn-cs"/>
              </a:defRPr>
            </a:lvl1pPr>
          </a:lstStyle>
          <a:p>
            <a:pPr>
              <a:spcBef>
                <a:spcPct val="0"/>
              </a:spcBef>
              <a:buFontTx/>
              <a:buNone/>
              <a:defRPr/>
            </a:pPr>
            <a:fld id="{2D74D72F-F224-46FA-A2A1-EF0E16381A8A}" type="slidenum">
              <a:rPr lang="en-US">
                <a:solidFill>
                  <a:srgbClr val="FFFFFF"/>
                </a:solidFill>
              </a:rPr>
              <a:pPr>
                <a:spcBef>
                  <a:spcPct val="0"/>
                </a:spcBef>
                <a:buFontTx/>
                <a:buNone/>
                <a:defRPr/>
              </a:pPr>
              <a:t>‹#›</a:t>
            </a:fld>
            <a:endParaRPr lang="en-US" dirty="0">
              <a:solidFill>
                <a:srgbClr val="FFFFFF"/>
              </a:solidFill>
            </a:endParaRPr>
          </a:p>
        </p:txBody>
      </p:sp>
      <p:pic>
        <p:nvPicPr>
          <p:cNvPr id="2" name="Picture 8" descr="logo1"/>
          <p:cNvPicPr>
            <a:picLocks noChangeAspect="1" noChangeArrowheads="1"/>
          </p:cNvPicPr>
          <p:nvPr/>
        </p:nvPicPr>
        <p:blipFill>
          <a:blip r:embed="rId15" cstate="print"/>
          <a:srcRect/>
          <a:stretch>
            <a:fillRect/>
          </a:stretch>
        </p:blipFill>
        <p:spPr bwMode="auto">
          <a:xfrm>
            <a:off x="393700" y="6080125"/>
            <a:ext cx="368300" cy="371475"/>
          </a:xfrm>
          <a:prstGeom prst="rect">
            <a:avLst/>
          </a:prstGeom>
          <a:noFill/>
          <a:ln w="9525">
            <a:noFill/>
            <a:miter lim="800000"/>
            <a:headEnd/>
            <a:tailEnd/>
          </a:ln>
        </p:spPr>
      </p:pic>
      <p:pic>
        <p:nvPicPr>
          <p:cNvPr id="1031" name="Picture 9" descr="logo2"/>
          <p:cNvPicPr>
            <a:picLocks noChangeAspect="1" noChangeArrowheads="1"/>
          </p:cNvPicPr>
          <p:nvPr/>
        </p:nvPicPr>
        <p:blipFill>
          <a:blip r:embed="rId16" cstate="print"/>
          <a:srcRect/>
          <a:stretch>
            <a:fillRect/>
          </a:stretch>
        </p:blipFill>
        <p:spPr bwMode="auto">
          <a:xfrm>
            <a:off x="838200" y="6080125"/>
            <a:ext cx="381000" cy="371475"/>
          </a:xfrm>
          <a:prstGeom prst="rect">
            <a:avLst/>
          </a:prstGeom>
          <a:noFill/>
          <a:ln w="9525">
            <a:noFill/>
            <a:miter lim="800000"/>
            <a:headEnd/>
            <a:tailEnd/>
          </a:ln>
        </p:spPr>
      </p:pic>
      <p:pic>
        <p:nvPicPr>
          <p:cNvPr id="1032" name="Picture 10" descr="oer"/>
          <p:cNvPicPr>
            <a:picLocks noChangeAspect="1" noChangeArrowheads="1"/>
          </p:cNvPicPr>
          <p:nvPr/>
        </p:nvPicPr>
        <p:blipFill>
          <a:blip r:embed="rId17" cstate="print"/>
          <a:srcRect/>
          <a:stretch>
            <a:fillRect/>
          </a:stretch>
        </p:blipFill>
        <p:spPr bwMode="auto">
          <a:xfrm>
            <a:off x="342900" y="114300"/>
            <a:ext cx="723900" cy="723900"/>
          </a:xfrm>
          <a:prstGeom prst="rect">
            <a:avLst/>
          </a:prstGeom>
          <a:noFill/>
          <a:ln w="9525">
            <a:noFill/>
            <a:miter lim="800000"/>
            <a:headEnd/>
            <a:tailEnd/>
          </a:ln>
        </p:spPr>
      </p:pic>
    </p:spTree>
    <p:extLst>
      <p:ext uri="{BB962C8B-B14F-4D97-AF65-F5344CB8AC3E}">
        <p14:creationId xmlns:p14="http://schemas.microsoft.com/office/powerpoint/2010/main" val="124772913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lvl1pPr algn="r" rtl="0" eaLnBrk="0" fontAlgn="base" hangingPunct="0">
        <a:spcBef>
          <a:spcPct val="0"/>
        </a:spcBef>
        <a:spcAft>
          <a:spcPct val="0"/>
        </a:spcAft>
        <a:defRPr sz="2400" b="1">
          <a:solidFill>
            <a:schemeClr val="bg1"/>
          </a:solidFill>
          <a:latin typeface="+mj-lt"/>
          <a:ea typeface="ＭＳ Ｐゴシック" charset="0"/>
          <a:cs typeface="+mj-cs"/>
        </a:defRPr>
      </a:lvl1pPr>
      <a:lvl2pPr algn="r" rtl="0" eaLnBrk="0" fontAlgn="base" hangingPunct="0">
        <a:spcBef>
          <a:spcPct val="0"/>
        </a:spcBef>
        <a:spcAft>
          <a:spcPct val="0"/>
        </a:spcAft>
        <a:defRPr sz="2400" b="1">
          <a:solidFill>
            <a:schemeClr val="bg1"/>
          </a:solidFill>
          <a:latin typeface="Arial" charset="0"/>
          <a:ea typeface="ＭＳ Ｐゴシック" charset="0"/>
          <a:cs typeface="Arial" charset="0"/>
        </a:defRPr>
      </a:lvl2pPr>
      <a:lvl3pPr algn="r" rtl="0" eaLnBrk="0" fontAlgn="base" hangingPunct="0">
        <a:spcBef>
          <a:spcPct val="0"/>
        </a:spcBef>
        <a:spcAft>
          <a:spcPct val="0"/>
        </a:spcAft>
        <a:defRPr sz="2400" b="1">
          <a:solidFill>
            <a:schemeClr val="bg1"/>
          </a:solidFill>
          <a:latin typeface="Arial" charset="0"/>
          <a:ea typeface="ＭＳ Ｐゴシック" charset="0"/>
          <a:cs typeface="Arial" charset="0"/>
        </a:defRPr>
      </a:lvl3pPr>
      <a:lvl4pPr algn="r" rtl="0" eaLnBrk="0" fontAlgn="base" hangingPunct="0">
        <a:spcBef>
          <a:spcPct val="0"/>
        </a:spcBef>
        <a:spcAft>
          <a:spcPct val="0"/>
        </a:spcAft>
        <a:defRPr sz="2400" b="1">
          <a:solidFill>
            <a:schemeClr val="bg1"/>
          </a:solidFill>
          <a:latin typeface="Arial" charset="0"/>
          <a:ea typeface="ＭＳ Ｐゴシック" charset="0"/>
          <a:cs typeface="Arial" charset="0"/>
        </a:defRPr>
      </a:lvl4pPr>
      <a:lvl5pPr algn="r" rtl="0" eaLnBrk="0" fontAlgn="base" hangingPunct="0">
        <a:spcBef>
          <a:spcPct val="0"/>
        </a:spcBef>
        <a:spcAft>
          <a:spcPct val="0"/>
        </a:spcAft>
        <a:defRPr sz="2400" b="1">
          <a:solidFill>
            <a:schemeClr val="bg1"/>
          </a:solidFill>
          <a:latin typeface="Arial" charset="0"/>
          <a:ea typeface="ＭＳ Ｐゴシック" charset="0"/>
          <a:cs typeface="Arial" charset="0"/>
        </a:defRPr>
      </a:lvl5pPr>
      <a:lvl6pPr marL="457200" algn="r" rtl="0" fontAlgn="base">
        <a:spcBef>
          <a:spcPct val="0"/>
        </a:spcBef>
        <a:spcAft>
          <a:spcPct val="0"/>
        </a:spcAft>
        <a:defRPr sz="2400" b="1">
          <a:solidFill>
            <a:schemeClr val="bg1"/>
          </a:solidFill>
          <a:latin typeface="Arial" charset="0"/>
          <a:cs typeface="Arial" charset="0"/>
        </a:defRPr>
      </a:lvl6pPr>
      <a:lvl7pPr marL="914400" algn="r" rtl="0" fontAlgn="base">
        <a:spcBef>
          <a:spcPct val="0"/>
        </a:spcBef>
        <a:spcAft>
          <a:spcPct val="0"/>
        </a:spcAft>
        <a:defRPr sz="2400" b="1">
          <a:solidFill>
            <a:schemeClr val="bg1"/>
          </a:solidFill>
          <a:latin typeface="Arial" charset="0"/>
          <a:cs typeface="Arial" charset="0"/>
        </a:defRPr>
      </a:lvl7pPr>
      <a:lvl8pPr marL="1371600" algn="r" rtl="0" fontAlgn="base">
        <a:spcBef>
          <a:spcPct val="0"/>
        </a:spcBef>
        <a:spcAft>
          <a:spcPct val="0"/>
        </a:spcAft>
        <a:defRPr sz="2400" b="1">
          <a:solidFill>
            <a:schemeClr val="bg1"/>
          </a:solidFill>
          <a:latin typeface="Arial" charset="0"/>
          <a:cs typeface="Arial" charset="0"/>
        </a:defRPr>
      </a:lvl8pPr>
      <a:lvl9pPr marL="1828800" algn="r" rtl="0" fontAlgn="base">
        <a:spcBef>
          <a:spcPct val="0"/>
        </a:spcBef>
        <a:spcAft>
          <a:spcPct val="0"/>
        </a:spcAft>
        <a:defRPr sz="24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3366"/>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publicaccess.nih.gov/communications.ht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publicaccess.nih.gov"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ihms.nih.gov/db/sub.cgi"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www.nihms.nih.gov/db/sub.cgi"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0.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g"/><Relationship Id="rId7" Type="http://schemas.openxmlformats.org/officeDocument/2006/relationships/image" Target="../media/image31.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9.svg"/><Relationship Id="rId4" Type="http://schemas.openxmlformats.org/officeDocument/2006/relationships/image" Target="../media/image24.png"/><Relationship Id="rId9" Type="http://schemas.openxmlformats.org/officeDocument/2006/relationships/image" Target="../media/image3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www.ncbi.nlm.nih.gov/pmc/utils/pacm/" TargetMode="Externa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8" Type="http://schemas.openxmlformats.org/officeDocument/2006/relationships/hyperlink" Target="https://www.ncbi.nlm.nih.gov/pmc/utils/pacm/" TargetMode="External"/><Relationship Id="rId3" Type="http://schemas.openxmlformats.org/officeDocument/2006/relationships/image" Target="../media/image30.jpeg"/><Relationship Id="rId7"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hyperlink" Target="https://www.ncbi.nlm.nih.gov/pmc/utils/pacm/"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hyperlink" Target="http://era.nih.gov/files/eRA_Commons_Roles.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tiff"/></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hyperlink" Target="https://www.ncbi.nlm.nih.gov/books/NBK3843/"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ncbi.nlm.nih.gov/books/NBK53595/"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grants.nih.gov/grants/guide/notice-files/NOT-OD-12-160.html"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s://grants.nih.gov/grants/guide/notice-files/NOT-OD-16-079.htm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rants.nih.gov/grants/policy/nihgps/HTML5/section_8/8.2_availability_of_research_results_publications__intellectual_property_rights__and_sharing_research_resources.htm?tocpath=8%20Administrative%20Requirements|8.2%20Availability%20of%20Research%20Results:%20Publications,%20Intellectual%20Property%20Rights,%20and%20Sharing%20Research%20Resources|_____2#8.2.2_NIH_Public_Access_Policy"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publicaccess.nih.gov/"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publicaccess.nih.gov/nih_employee_procedures.htm"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ncbi.nlm.nih.gov/pmc/"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hyperlink" Target="http://publicaccess.nih.gov/" TargetMode="External"/><Relationship Id="rId4" Type="http://schemas.openxmlformats.org/officeDocument/2006/relationships/hyperlink" Target="http://publicaccess.nih.gov/submit_process_journals.htm"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www.nihms.nih.gov/web-help/" TargetMode="External"/><Relationship Id="rId3" Type="http://schemas.openxmlformats.org/officeDocument/2006/relationships/hyperlink" Target="https://grants.nih.gov/policy/nihgps/index.htm" TargetMode="External"/><Relationship Id="rId7" Type="http://schemas.openxmlformats.org/officeDocument/2006/relationships/hyperlink" Target="http://www.nihms.nih.gov/"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mailto:PublicAccess@NIH.GOV" TargetMode="External"/><Relationship Id="rId5" Type="http://schemas.openxmlformats.org/officeDocument/2006/relationships/hyperlink" Target="http://publicaccess.nih.gov/communications.htm" TargetMode="External"/><Relationship Id="rId10" Type="http://schemas.openxmlformats.org/officeDocument/2006/relationships/hyperlink" Target="http://www.pubmedcentral.nih.gov/about/pubinfo.html" TargetMode="External"/><Relationship Id="rId4" Type="http://schemas.openxmlformats.org/officeDocument/2006/relationships/hyperlink" Target="http://publicaccess.nih.gov/sponsored.htm" TargetMode="External"/><Relationship Id="rId9" Type="http://schemas.openxmlformats.org/officeDocument/2006/relationships/hyperlink" Target="http://www.pubmedcentral.nih.gov/"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hyperlink" Target="http://www.ncbi.nlm.nih.gov/pmc/"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genesdev.cshlp.org/content/current"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ncbi.nlm.nih.gov/pmc/pmctopmid/"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hyperlink" Target="https://www.youtube.com/watch?v=IIEBtfnSqMA"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publicaccess.nih.gov/sponsored-programs.htm"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hyperlink" Target="https://www.ncbi.nlm.nih.gov/pmc/"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s://becker.wustl.edu/sites/default/files/PACM_Legend.pdf"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8.tiff"/></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ncbi.nlm.nih.gov/pmc/"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355601" y="923925"/>
            <a:ext cx="8402637" cy="1689100"/>
          </a:xfrm>
        </p:spPr>
        <p:txBody>
          <a:bodyPr/>
          <a:lstStyle/>
          <a:p>
            <a:pPr algn="ctr" eaLnBrk="1" hangingPunct="1"/>
            <a:r>
              <a:rPr lang="en-US" sz="3600" dirty="0">
                <a:solidFill>
                  <a:srgbClr val="009900"/>
                </a:solidFill>
              </a:rPr>
              <a:t>The NIH Public Access Policy</a:t>
            </a:r>
            <a:endParaRPr lang="en-US" sz="3200" dirty="0">
              <a:solidFill>
                <a:srgbClr val="009900"/>
              </a:solidFill>
            </a:endParaRPr>
          </a:p>
        </p:txBody>
      </p:sp>
      <p:sp>
        <p:nvSpPr>
          <p:cNvPr id="4" name="Rectangle 3"/>
          <p:cNvSpPr txBox="1">
            <a:spLocks noChangeArrowheads="1"/>
          </p:cNvSpPr>
          <p:nvPr/>
        </p:nvSpPr>
        <p:spPr bwMode="auto">
          <a:xfrm>
            <a:off x="355601" y="2811463"/>
            <a:ext cx="8464548"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ctr" eaLnBrk="1" hangingPunct="1">
              <a:buFontTx/>
              <a:buNone/>
            </a:pPr>
            <a:endParaRPr lang="en-US" dirty="0"/>
          </a:p>
          <a:p>
            <a:pPr algn="ctr" eaLnBrk="1" hangingPunct="1">
              <a:buFontTx/>
              <a:buNone/>
            </a:pPr>
            <a:r>
              <a:rPr lang="en-US" b="1" dirty="0"/>
              <a:t>NIH Regionals</a:t>
            </a:r>
          </a:p>
          <a:p>
            <a:pPr algn="ctr" eaLnBrk="1" hangingPunct="1">
              <a:buFontTx/>
              <a:buNone/>
            </a:pPr>
            <a:r>
              <a:rPr lang="en-US" b="1" dirty="0"/>
              <a:t>Phoenix, AZ</a:t>
            </a:r>
          </a:p>
          <a:p>
            <a:pPr algn="ctr" eaLnBrk="1" hangingPunct="1">
              <a:buFontTx/>
              <a:buNone/>
            </a:pPr>
            <a:r>
              <a:rPr lang="en-US" b="1" dirty="0"/>
              <a:t>November 2019</a:t>
            </a:r>
          </a:p>
          <a:p>
            <a:pPr algn="ctr" eaLnBrk="1" hangingPunct="1">
              <a:buFontTx/>
              <a:buNone/>
            </a:pPr>
            <a:endParaRPr lang="en-US" dirty="0"/>
          </a:p>
          <a:p>
            <a:pPr algn="ctr" eaLnBrk="1" hangingPunct="1">
              <a:buFontTx/>
              <a:buNone/>
            </a:pPr>
            <a:r>
              <a:rPr lang="en-US" dirty="0"/>
              <a:t>Joel Snyderman, Bart Trawick, Patricia Chappell-West</a:t>
            </a:r>
            <a:endParaRPr lang="en-US" sz="2000" dirty="0"/>
          </a:p>
          <a:p>
            <a:pPr algn="ctr" eaLnBrk="1" hangingPunct="1">
              <a:buFontTx/>
              <a:buNone/>
            </a:pPr>
            <a:r>
              <a:rPr lang="en-US" sz="1400" dirty="0"/>
              <a:t>Posted at </a:t>
            </a:r>
            <a:r>
              <a:rPr lang="en-US" sz="1400" dirty="0">
                <a:hlinkClick r:id="rId3"/>
              </a:rPr>
              <a:t>http</a:t>
            </a:r>
            <a:r>
              <a:rPr lang="en-US" sz="1600" dirty="0">
                <a:hlinkClick r:id="rId3"/>
              </a:rPr>
              <a:t>://</a:t>
            </a:r>
            <a:r>
              <a:rPr lang="en-US" sz="1400" dirty="0">
                <a:hlinkClick r:id="rId3"/>
              </a:rPr>
              <a:t>publicaccess.nih.gov/communications.htm</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307D5E-627E-4506-A809-07FB330CFCFF}"/>
              </a:ext>
            </a:extLst>
          </p:cNvPr>
          <p:cNvSpPr>
            <a:spLocks noGrp="1"/>
          </p:cNvSpPr>
          <p:nvPr>
            <p:ph type="title"/>
          </p:nvPr>
        </p:nvSpPr>
        <p:spPr/>
        <p:txBody>
          <a:bodyPr/>
          <a:lstStyle/>
          <a:p>
            <a:endParaRPr lang="en-US"/>
          </a:p>
        </p:txBody>
      </p:sp>
      <p:sp>
        <p:nvSpPr>
          <p:cNvPr id="10243" name="Rectangle 3"/>
          <p:cNvSpPr>
            <a:spLocks noGrp="1" noChangeArrowheads="1"/>
          </p:cNvSpPr>
          <p:nvPr>
            <p:ph type="body" idx="1"/>
          </p:nvPr>
        </p:nvSpPr>
        <p:spPr/>
        <p:txBody>
          <a:bodyPr/>
          <a:lstStyle/>
          <a:p>
            <a:endParaRPr lang="en-US" dirty="0"/>
          </a:p>
          <a:p>
            <a:r>
              <a:rPr lang="en-US" dirty="0"/>
              <a:t>Awardee Tasks</a:t>
            </a:r>
          </a:p>
          <a:p>
            <a:pPr lvl="4"/>
            <a:endParaRPr lang="en-US" dirty="0"/>
          </a:p>
          <a:p>
            <a:pPr lvl="4"/>
            <a:r>
              <a:rPr lang="en-US" dirty="0"/>
              <a:t>Address Copyright</a:t>
            </a:r>
          </a:p>
          <a:p>
            <a:pPr lvl="4"/>
            <a:r>
              <a:rPr lang="en-US" dirty="0"/>
              <a:t>Posting Papers</a:t>
            </a:r>
          </a:p>
          <a:p>
            <a:pPr lvl="4"/>
            <a:r>
              <a:rPr lang="en-US" dirty="0"/>
              <a:t>Documenting Compliance</a:t>
            </a:r>
          </a:p>
          <a:p>
            <a:endParaRPr lang="en-US" dirty="0"/>
          </a:p>
        </p:txBody>
      </p:sp>
      <p:sp>
        <p:nvSpPr>
          <p:cNvPr id="10242" name="Slide Number Placeholder 3"/>
          <p:cNvSpPr>
            <a:spLocks noGrp="1"/>
          </p:cNvSpPr>
          <p:nvPr>
            <p:ph type="sldNum" sz="quarter" idx="10"/>
          </p:nvPr>
        </p:nvSpPr>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fld id="{4EA04E38-7978-4A1D-B943-B789E5EE3C70}"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D281AF03-F81E-4A25-BBB7-0236F48470C0}" type="slidenum">
              <a:rPr lang="en-US" sz="1000" smtClean="0">
                <a:solidFill>
                  <a:schemeClr val="bg1"/>
                </a:solidFill>
              </a:rPr>
              <a:pPr eaLnBrk="1" hangingPunct="1"/>
              <a:t>11</a:t>
            </a:fld>
            <a:endParaRPr lang="en-US" sz="1000" dirty="0">
              <a:solidFill>
                <a:schemeClr val="bg1"/>
              </a:solidFill>
            </a:endParaRPr>
          </a:p>
        </p:txBody>
      </p:sp>
      <p:sp>
        <p:nvSpPr>
          <p:cNvPr id="13315" name="Rectangle 5"/>
          <p:cNvSpPr txBox="1">
            <a:spLocks noGrp="1" noChangeArrowheads="1"/>
          </p:cNvSpPr>
          <p:nvPr/>
        </p:nvSpPr>
        <p:spPr bwMode="auto">
          <a:xfrm>
            <a:off x="7772400" y="6553200"/>
            <a:ext cx="1371600"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r" eaLnBrk="1" hangingPunct="1">
              <a:spcBef>
                <a:spcPct val="0"/>
              </a:spcBef>
            </a:pPr>
            <a:fld id="{F1504489-3C6E-43E7-B3A7-CE73BB834523}" type="slidenum">
              <a:rPr lang="en-US" sz="1000" b="1">
                <a:solidFill>
                  <a:schemeClr val="bg1"/>
                </a:solidFill>
              </a:rPr>
              <a:pPr algn="r" eaLnBrk="1" hangingPunct="1">
                <a:spcBef>
                  <a:spcPct val="0"/>
                </a:spcBef>
              </a:pPr>
              <a:t>11</a:t>
            </a:fld>
            <a:endParaRPr lang="en-US" sz="1000" b="1" dirty="0">
              <a:solidFill>
                <a:schemeClr val="bg1"/>
              </a:solidFill>
            </a:endParaRPr>
          </a:p>
        </p:txBody>
      </p:sp>
      <p:sp>
        <p:nvSpPr>
          <p:cNvPr id="13316" name="Slide Number Placeholder 3"/>
          <p:cNvSpPr txBox="1">
            <a:spLocks noGrp="1"/>
          </p:cNvSpPr>
          <p:nvPr/>
        </p:nvSpPr>
        <p:spPr bwMode="auto">
          <a:xfrm>
            <a:off x="7772400" y="6553200"/>
            <a:ext cx="1371600"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r" eaLnBrk="1" hangingPunct="1">
              <a:spcBef>
                <a:spcPct val="0"/>
              </a:spcBef>
            </a:pPr>
            <a:fld id="{0DFC762B-F5A4-4E21-AC8C-C1C833276074}" type="slidenum">
              <a:rPr lang="en-US" sz="1000" b="1">
                <a:solidFill>
                  <a:schemeClr val="bg1"/>
                </a:solidFill>
              </a:rPr>
              <a:pPr algn="r" eaLnBrk="1" hangingPunct="1">
                <a:spcBef>
                  <a:spcPct val="0"/>
                </a:spcBef>
              </a:pPr>
              <a:t>11</a:t>
            </a:fld>
            <a:endParaRPr lang="en-US" sz="1000" b="1" dirty="0">
              <a:solidFill>
                <a:schemeClr val="bg1"/>
              </a:solidFill>
            </a:endParaRPr>
          </a:p>
        </p:txBody>
      </p:sp>
      <p:sp>
        <p:nvSpPr>
          <p:cNvPr id="13317" name="Rectangle 2"/>
          <p:cNvSpPr>
            <a:spLocks noGrp="1" noChangeArrowheads="1"/>
          </p:cNvSpPr>
          <p:nvPr>
            <p:ph type="title"/>
          </p:nvPr>
        </p:nvSpPr>
        <p:spPr/>
        <p:txBody>
          <a:bodyPr/>
          <a:lstStyle/>
          <a:p>
            <a:pPr eaLnBrk="1" hangingPunct="1"/>
            <a:r>
              <a:rPr lang="en-US" dirty="0"/>
              <a:t>Address Copyright</a:t>
            </a:r>
          </a:p>
        </p:txBody>
      </p:sp>
      <p:sp>
        <p:nvSpPr>
          <p:cNvPr id="13318" name="Rectangle 3"/>
          <p:cNvSpPr>
            <a:spLocks noGrp="1" noChangeArrowheads="1"/>
          </p:cNvSpPr>
          <p:nvPr>
            <p:ph type="body" idx="1"/>
          </p:nvPr>
        </p:nvSpPr>
        <p:spPr>
          <a:xfrm>
            <a:off x="431800" y="1454728"/>
            <a:ext cx="8229600" cy="4577772"/>
          </a:xfrm>
        </p:spPr>
        <p:txBody>
          <a:bodyPr/>
          <a:lstStyle/>
          <a:p>
            <a:pPr marL="342900" lvl="1" indent="-342900" algn="ctr">
              <a:buNone/>
            </a:pPr>
            <a:r>
              <a:rPr lang="en-US" sz="2400" i="1" dirty="0">
                <a:solidFill>
                  <a:srgbClr val="FF0000"/>
                </a:solidFill>
              </a:rPr>
              <a:t>Institutions and investigators are responsible for ensuring full compliance with the Public Access Policy.</a:t>
            </a:r>
          </a:p>
          <a:p>
            <a:pPr eaLnBrk="1" hangingPunct="1">
              <a:buFontTx/>
              <a:buNone/>
            </a:pPr>
            <a:endParaRPr lang="en-US" sz="2000" dirty="0"/>
          </a:p>
          <a:p>
            <a:pPr eaLnBrk="1" hangingPunct="1">
              <a:buFontTx/>
              <a:buNone/>
            </a:pPr>
            <a:r>
              <a:rPr lang="en-US" sz="2000" dirty="0"/>
              <a:t>Make sure the copyright transfer agreement allows the final peer-reviewed manuscript to be submitted to NIH.</a:t>
            </a:r>
          </a:p>
          <a:p>
            <a:pPr eaLnBrk="1" hangingPunct="1">
              <a:buFontTx/>
              <a:buNone/>
            </a:pPr>
            <a:endParaRPr lang="en-US" sz="2000" b="1" dirty="0"/>
          </a:p>
          <a:p>
            <a:pPr eaLnBrk="1" hangingPunct="1">
              <a:buFontTx/>
              <a:buNone/>
            </a:pPr>
            <a:r>
              <a:rPr lang="en-US" sz="2000" b="1" dirty="0"/>
              <a:t>We encourage authors to consider</a:t>
            </a:r>
          </a:p>
          <a:p>
            <a:r>
              <a:rPr lang="en-US" sz="1800" dirty="0"/>
              <a:t>Who will submit the paper and/or approve the submission?</a:t>
            </a:r>
          </a:p>
          <a:p>
            <a:pPr eaLnBrk="1" hangingPunct="1"/>
            <a:r>
              <a:rPr lang="en-US" sz="1800" dirty="0"/>
              <a:t>What version of the paper will be made available on PMC?</a:t>
            </a:r>
          </a:p>
          <a:p>
            <a:pPr eaLnBrk="1" hangingPunct="1"/>
            <a:r>
              <a:rPr lang="en-US" sz="1800" dirty="0"/>
              <a:t>When will it be submitted and when will the paper be made public on PMC?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96787" y="354103"/>
            <a:ext cx="7620000" cy="563563"/>
          </a:xfrm>
        </p:spPr>
        <p:txBody>
          <a:bodyPr/>
          <a:lstStyle/>
          <a:p>
            <a:r>
              <a:rPr lang="en-US" dirty="0">
                <a:solidFill>
                  <a:srgbClr val="FFFFFF"/>
                </a:solidFill>
                <a:ea typeface="ＭＳ Ｐゴシック"/>
              </a:rPr>
              <a:t>Posting Papers: Methods A &amp; B straight to PMC</a:t>
            </a:r>
            <a:br>
              <a:rPr lang="en-US" dirty="0">
                <a:solidFill>
                  <a:srgbClr val="FFFFFF"/>
                </a:solidFill>
                <a:ea typeface="ＭＳ Ｐゴシック"/>
              </a:rPr>
            </a:br>
            <a:endParaRPr lang="en-US" dirty="0"/>
          </a:p>
        </p:txBody>
      </p:sp>
      <p:sp>
        <p:nvSpPr>
          <p:cNvPr id="17410" name="Slide Number Placeholder 1"/>
          <p:cNvSpPr>
            <a:spLocks noGrp="1"/>
          </p:cNvSpPr>
          <p:nvPr>
            <p:ph type="sldNum" sz="quarter" idx="10"/>
          </p:nvPr>
        </p:nvSpPr>
        <p:spPr>
          <a:noFill/>
        </p:spPr>
        <p:txBody>
          <a:bodyPr/>
          <a:lstStyle/>
          <a:p>
            <a:fld id="{43545C2A-97EB-45DC-B077-D6F7B58C0B15}" type="slidenum">
              <a:rPr lang="en-US" smtClean="0">
                <a:solidFill>
                  <a:srgbClr val="FFFFFF"/>
                </a:solidFill>
                <a:ea typeface="ＭＳ Ｐゴシック"/>
                <a:cs typeface="ＭＳ Ｐゴシック"/>
              </a:rPr>
              <a:pPr/>
              <a:t>12</a:t>
            </a:fld>
            <a:endParaRPr lang="en-US" dirty="0">
              <a:solidFill>
                <a:srgbClr val="FFFFFF"/>
              </a:solidFill>
              <a:ea typeface="ＭＳ Ｐゴシック"/>
              <a:cs typeface="ＭＳ Ｐゴシック"/>
            </a:endParaRPr>
          </a:p>
        </p:txBody>
      </p:sp>
      <p:sp>
        <p:nvSpPr>
          <p:cNvPr id="14" name="Chevron 13">
            <a:extLst>
              <a:ext uri="{FF2B5EF4-FFF2-40B4-BE49-F238E27FC236}">
                <a16:creationId xmlns:a16="http://schemas.microsoft.com/office/drawing/2014/main" id="{1F0BA0E3-2B14-D444-8B88-25956705C075}"/>
              </a:ext>
              <a:ext uri="{C183D7F6-B498-43B3-948B-1728B52AA6E4}">
                <adec:decorative xmlns:adec="http://schemas.microsoft.com/office/drawing/2017/decorative" xmlns="" val="1"/>
              </a:ext>
            </a:extLst>
          </p:cNvPr>
          <p:cNvSpPr/>
          <p:nvPr/>
        </p:nvSpPr>
        <p:spPr bwMode="auto">
          <a:xfrm>
            <a:off x="4161047" y="3523658"/>
            <a:ext cx="821905" cy="868296"/>
          </a:xfrm>
          <a:prstGeom prst="chevron">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15" name="Picture 14">
            <a:extLst>
              <a:ext uri="{FF2B5EF4-FFF2-40B4-BE49-F238E27FC236}">
                <a16:creationId xmlns:a16="http://schemas.microsoft.com/office/drawing/2014/main" id="{DC964674-2627-7748-9BC9-4C9BEF758AA9}"/>
              </a:ex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842" y="2992267"/>
            <a:ext cx="2438488" cy="1931476"/>
          </a:xfrm>
          <a:prstGeom prst="rect">
            <a:avLst/>
          </a:prstGeom>
        </p:spPr>
      </p:pic>
      <p:sp>
        <p:nvSpPr>
          <p:cNvPr id="3" name="TextBox 2">
            <a:extLst>
              <a:ext uri="{FF2B5EF4-FFF2-40B4-BE49-F238E27FC236}">
                <a16:creationId xmlns:a16="http://schemas.microsoft.com/office/drawing/2014/main" id="{3A56B7B6-F452-6242-A4C5-E4BB4FB40798}"/>
              </a:ext>
            </a:extLst>
          </p:cNvPr>
          <p:cNvSpPr txBox="1"/>
          <p:nvPr/>
        </p:nvSpPr>
        <p:spPr>
          <a:xfrm>
            <a:off x="2603937" y="1621374"/>
            <a:ext cx="3936124" cy="523220"/>
          </a:xfrm>
          <a:prstGeom prst="rect">
            <a:avLst/>
          </a:prstGeom>
          <a:noFill/>
        </p:spPr>
        <p:txBody>
          <a:bodyPr wrap="square" rtlCol="0">
            <a:spAutoFit/>
          </a:bodyPr>
          <a:lstStyle/>
          <a:p>
            <a:pPr algn="ctr">
              <a:buNone/>
            </a:pPr>
            <a:r>
              <a:rPr lang="en-US" sz="2800" dirty="0"/>
              <a:t>A&amp;B: Publisher submits</a:t>
            </a:r>
          </a:p>
        </p:txBody>
      </p:sp>
      <p:pic>
        <p:nvPicPr>
          <p:cNvPr id="7" name="Picture 6">
            <a:extLst>
              <a:ext uri="{FF2B5EF4-FFF2-40B4-BE49-F238E27FC236}">
                <a16:creationId xmlns:a16="http://schemas.microsoft.com/office/drawing/2014/main" id="{BFFF1742-5863-0A46-B70C-72AB6FC2A6D1}"/>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1102151" y="2848303"/>
            <a:ext cx="2219006" cy="2219006"/>
          </a:xfrm>
          <a:prstGeom prst="rect">
            <a:avLst/>
          </a:prstGeom>
        </p:spPr>
      </p:pic>
    </p:spTree>
    <p:extLst>
      <p:ext uri="{BB962C8B-B14F-4D97-AF65-F5344CB8AC3E}">
        <p14:creationId xmlns:p14="http://schemas.microsoft.com/office/powerpoint/2010/main" val="4215700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38175" y="351296"/>
            <a:ext cx="8207187" cy="563563"/>
          </a:xfrm>
        </p:spPr>
        <p:txBody>
          <a:bodyPr/>
          <a:lstStyle/>
          <a:p>
            <a:r>
              <a:rPr lang="en-US" dirty="0">
                <a:solidFill>
                  <a:srgbClr val="FFFFFF"/>
                </a:solidFill>
                <a:ea typeface="ＭＳ Ｐゴシック"/>
              </a:rPr>
              <a:t>Posting Papers: Methods C&amp;D </a:t>
            </a:r>
            <a:br>
              <a:rPr lang="en-US" dirty="0">
                <a:solidFill>
                  <a:srgbClr val="FFFFFF"/>
                </a:solidFill>
                <a:ea typeface="ＭＳ Ｐゴシック"/>
              </a:rPr>
            </a:br>
            <a:r>
              <a:rPr lang="en-US" dirty="0">
                <a:solidFill>
                  <a:srgbClr val="FFFFFF"/>
                </a:solidFill>
                <a:ea typeface="ＭＳ Ｐゴシック"/>
              </a:rPr>
              <a:t>Manuscript Submission via NIHMS</a:t>
            </a:r>
            <a:br>
              <a:rPr lang="en-US" dirty="0">
                <a:solidFill>
                  <a:srgbClr val="FFFFFF"/>
                </a:solidFill>
                <a:ea typeface="ＭＳ Ｐゴシック"/>
              </a:rPr>
            </a:br>
            <a:endParaRPr lang="en-US" dirty="0"/>
          </a:p>
        </p:txBody>
      </p:sp>
      <p:sp>
        <p:nvSpPr>
          <p:cNvPr id="17410" name="Slide Number Placeholder 1"/>
          <p:cNvSpPr>
            <a:spLocks noGrp="1"/>
          </p:cNvSpPr>
          <p:nvPr>
            <p:ph type="sldNum" sz="quarter" idx="10"/>
          </p:nvPr>
        </p:nvSpPr>
        <p:spPr>
          <a:noFill/>
        </p:spPr>
        <p:txBody>
          <a:bodyPr/>
          <a:lstStyle/>
          <a:p>
            <a:fld id="{43545C2A-97EB-45DC-B077-D6F7B58C0B15}" type="slidenum">
              <a:rPr lang="en-US" smtClean="0">
                <a:solidFill>
                  <a:srgbClr val="FFFFFF"/>
                </a:solidFill>
                <a:ea typeface="ＭＳ Ｐゴシック"/>
                <a:cs typeface="ＭＳ Ｐゴシック"/>
              </a:rPr>
              <a:pPr/>
              <a:t>13</a:t>
            </a:fld>
            <a:endParaRPr lang="en-US" dirty="0">
              <a:solidFill>
                <a:srgbClr val="FFFFFF"/>
              </a:solidFill>
              <a:ea typeface="ＭＳ Ｐゴシック"/>
              <a:cs typeface="ＭＳ Ｐゴシック"/>
            </a:endParaRPr>
          </a:p>
        </p:txBody>
      </p:sp>
      <p:pic>
        <p:nvPicPr>
          <p:cNvPr id="13" name="Picture 12">
            <a:extLst>
              <a:ext uri="{FF2B5EF4-FFF2-40B4-BE49-F238E27FC236}">
                <a16:creationId xmlns:a16="http://schemas.microsoft.com/office/drawing/2014/main" id="{DF68F2C0-EB11-2444-8533-16254B33D6A0}"/>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985" y="3239269"/>
            <a:ext cx="1437469" cy="1437469"/>
          </a:xfrm>
          <a:prstGeom prst="rect">
            <a:avLst/>
          </a:prstGeom>
        </p:spPr>
      </p:pic>
      <p:sp>
        <p:nvSpPr>
          <p:cNvPr id="14" name="Chevron 13">
            <a:extLst>
              <a:ext uri="{FF2B5EF4-FFF2-40B4-BE49-F238E27FC236}">
                <a16:creationId xmlns:a16="http://schemas.microsoft.com/office/drawing/2014/main" id="{1F0BA0E3-2B14-D444-8B88-25956705C075}"/>
              </a:ext>
              <a:ext uri="{C183D7F6-B498-43B3-948B-1728B52AA6E4}">
                <adec:decorative xmlns:adec="http://schemas.microsoft.com/office/drawing/2017/decorative" xmlns="" val="1"/>
              </a:ext>
            </a:extLst>
          </p:cNvPr>
          <p:cNvSpPr/>
          <p:nvPr/>
        </p:nvSpPr>
        <p:spPr bwMode="auto">
          <a:xfrm>
            <a:off x="4846208" y="3523857"/>
            <a:ext cx="821905" cy="868296"/>
          </a:xfrm>
          <a:prstGeom prst="chevron">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15" name="Picture 14">
            <a:extLst>
              <a:ext uri="{FF2B5EF4-FFF2-40B4-BE49-F238E27FC236}">
                <a16:creationId xmlns:a16="http://schemas.microsoft.com/office/drawing/2014/main" id="{DC964674-2627-7748-9BC9-4C9BEF758AA9}"/>
              </a:ext>
              <a:ext uri="{C183D7F6-B498-43B3-948B-1728B52AA6E4}">
                <adec:decorative xmlns:adec="http://schemas.microsoft.com/office/drawing/2017/decorative" xmlns=""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2842" y="2992267"/>
            <a:ext cx="2438488" cy="1931476"/>
          </a:xfrm>
          <a:prstGeom prst="rect">
            <a:avLst/>
          </a:prstGeom>
        </p:spPr>
      </p:pic>
      <p:sp>
        <p:nvSpPr>
          <p:cNvPr id="3" name="TextBox 2">
            <a:extLst>
              <a:ext uri="{FF2B5EF4-FFF2-40B4-BE49-F238E27FC236}">
                <a16:creationId xmlns:a16="http://schemas.microsoft.com/office/drawing/2014/main" id="{3A56B7B6-F452-6242-A4C5-E4BB4FB40798}"/>
              </a:ext>
            </a:extLst>
          </p:cNvPr>
          <p:cNvSpPr txBox="1"/>
          <p:nvPr/>
        </p:nvSpPr>
        <p:spPr>
          <a:xfrm>
            <a:off x="2906111" y="1558325"/>
            <a:ext cx="3536730" cy="1040285"/>
          </a:xfrm>
          <a:prstGeom prst="rect">
            <a:avLst/>
          </a:prstGeom>
          <a:noFill/>
        </p:spPr>
        <p:txBody>
          <a:bodyPr wrap="square" rtlCol="0">
            <a:spAutoFit/>
          </a:bodyPr>
          <a:lstStyle/>
          <a:p>
            <a:pPr algn="ctr">
              <a:buNone/>
            </a:pPr>
            <a:r>
              <a:rPr lang="en-US" sz="2800" dirty="0"/>
              <a:t>C: Author submits</a:t>
            </a:r>
          </a:p>
          <a:p>
            <a:pPr algn="ctr">
              <a:buNone/>
            </a:pPr>
            <a:r>
              <a:rPr lang="en-US" sz="2800" dirty="0"/>
              <a:t>D: Publisher submits</a:t>
            </a:r>
          </a:p>
        </p:txBody>
      </p:sp>
      <p:sp>
        <p:nvSpPr>
          <p:cNvPr id="8" name="Chevron 7">
            <a:extLst>
              <a:ext uri="{FF2B5EF4-FFF2-40B4-BE49-F238E27FC236}">
                <a16:creationId xmlns:a16="http://schemas.microsoft.com/office/drawing/2014/main" id="{75B80C2A-FAD8-0045-93E9-4D93848DA9D3}"/>
              </a:ext>
              <a:ext uri="{C183D7F6-B498-43B3-948B-1728B52AA6E4}">
                <adec:decorative xmlns:adec="http://schemas.microsoft.com/office/drawing/2017/decorative" xmlns="" val="1"/>
              </a:ext>
            </a:extLst>
          </p:cNvPr>
          <p:cNvSpPr/>
          <p:nvPr/>
        </p:nvSpPr>
        <p:spPr bwMode="auto">
          <a:xfrm>
            <a:off x="2084206" y="3523857"/>
            <a:ext cx="821905" cy="868296"/>
          </a:xfrm>
          <a:prstGeom prst="chevron">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 name="TextBox 1">
            <a:extLst>
              <a:ext uri="{FF2B5EF4-FFF2-40B4-BE49-F238E27FC236}">
                <a16:creationId xmlns:a16="http://schemas.microsoft.com/office/drawing/2014/main" id="{1B8D359B-9FD2-4242-AF89-CB677A362187}"/>
              </a:ext>
            </a:extLst>
          </p:cNvPr>
          <p:cNvSpPr txBox="1"/>
          <p:nvPr/>
        </p:nvSpPr>
        <p:spPr>
          <a:xfrm>
            <a:off x="2751553" y="3573284"/>
            <a:ext cx="2249214" cy="769441"/>
          </a:xfrm>
          <a:prstGeom prst="rect">
            <a:avLst/>
          </a:prstGeom>
          <a:noFill/>
        </p:spPr>
        <p:txBody>
          <a:bodyPr wrap="square" rtlCol="0">
            <a:spAutoFit/>
          </a:bodyPr>
          <a:lstStyle/>
          <a:p>
            <a:pPr algn="ctr">
              <a:buNone/>
            </a:pPr>
            <a:r>
              <a:rPr lang="en-US" sz="4400" b="1" dirty="0"/>
              <a:t>NIHMS</a:t>
            </a:r>
          </a:p>
        </p:txBody>
      </p:sp>
    </p:spTree>
    <p:extLst>
      <p:ext uri="{BB962C8B-B14F-4D97-AF65-F5344CB8AC3E}">
        <p14:creationId xmlns:p14="http://schemas.microsoft.com/office/powerpoint/2010/main" val="1861323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Submission Method by Journal Name</a:t>
            </a:r>
          </a:p>
        </p:txBody>
      </p:sp>
      <p:sp>
        <p:nvSpPr>
          <p:cNvPr id="5" name="Slide Number Placeholder 4"/>
          <p:cNvSpPr>
            <a:spLocks noGrp="1"/>
          </p:cNvSpPr>
          <p:nvPr>
            <p:ph type="sldNum" sz="quarter" idx="10"/>
          </p:nvPr>
        </p:nvSpPr>
        <p:spPr/>
        <p:txBody>
          <a:bodyPr/>
          <a:lstStyle/>
          <a:p>
            <a:pPr>
              <a:defRPr/>
            </a:pPr>
            <a:fld id="{3D25BB91-9983-4695-9B81-17BBE83A4981}" type="slidenum">
              <a:rPr lang="en-US" smtClean="0"/>
              <a:pPr>
                <a:defRPr/>
              </a:pPr>
              <a:t>14</a:t>
            </a:fld>
            <a:endParaRPr lang="en-US" dirty="0"/>
          </a:p>
        </p:txBody>
      </p:sp>
      <p:pic>
        <p:nvPicPr>
          <p:cNvPr id="10" name="Picture 2" title="screenshot - http://publicaccess.nih.gov"/>
          <p:cNvPicPr>
            <a:picLocks noChangeAspect="1" noChangeArrowheads="1"/>
          </p:cNvPicPr>
          <p:nvPr/>
        </p:nvPicPr>
        <p:blipFill rotWithShape="1">
          <a:blip r:embed="rId3">
            <a:extLst>
              <a:ext uri="{28A0092B-C50C-407E-A947-70E740481C1C}">
                <a14:useLocalDpi xmlns:a14="http://schemas.microsoft.com/office/drawing/2010/main" val="0"/>
              </a:ext>
            </a:extLst>
          </a:blip>
          <a:srcRect l="45095" t="7866" r="5155" b="2963"/>
          <a:stretch/>
        </p:blipFill>
        <p:spPr bwMode="auto">
          <a:xfrm>
            <a:off x="310340" y="1380671"/>
            <a:ext cx="8361683" cy="50582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Oval 5">
            <a:extLst>
              <a:ext uri="{C183D7F6-B498-43B3-948B-1728B52AA6E4}">
                <adec:decorative xmlns:adec="http://schemas.microsoft.com/office/drawing/2017/decorative" xmlns="" val="1"/>
              </a:ext>
            </a:extLst>
          </p:cNvPr>
          <p:cNvSpPr/>
          <p:nvPr/>
        </p:nvSpPr>
        <p:spPr bwMode="auto">
          <a:xfrm>
            <a:off x="12139386" y="4269108"/>
            <a:ext cx="1567543" cy="92282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cs typeface="Arial" charset="0"/>
            </a:endParaRPr>
          </a:p>
        </p:txBody>
      </p:sp>
      <p:sp>
        <p:nvSpPr>
          <p:cNvPr id="9" name="Oval 8">
            <a:extLst>
              <a:ext uri="{C183D7F6-B498-43B3-948B-1728B52AA6E4}">
                <adec:decorative xmlns:adec="http://schemas.microsoft.com/office/drawing/2017/decorative" xmlns="" val="1"/>
              </a:ext>
            </a:extLst>
          </p:cNvPr>
          <p:cNvSpPr/>
          <p:nvPr/>
        </p:nvSpPr>
        <p:spPr bwMode="auto">
          <a:xfrm>
            <a:off x="3574802" y="3521841"/>
            <a:ext cx="3492747" cy="77588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cs typeface="Arial" charset="0"/>
            </a:endParaRPr>
          </a:p>
        </p:txBody>
      </p:sp>
      <p:sp>
        <p:nvSpPr>
          <p:cNvPr id="3" name="TextBox 2"/>
          <p:cNvSpPr txBox="1"/>
          <p:nvPr/>
        </p:nvSpPr>
        <p:spPr>
          <a:xfrm>
            <a:off x="2093576" y="928239"/>
            <a:ext cx="4795212" cy="904863"/>
          </a:xfrm>
          <a:prstGeom prst="rect">
            <a:avLst/>
          </a:prstGeom>
          <a:noFill/>
        </p:spPr>
        <p:txBody>
          <a:bodyPr wrap="square" rtlCol="0">
            <a:spAutoFit/>
          </a:bodyPr>
          <a:lstStyle/>
          <a:p>
            <a:pPr algn="ctr">
              <a:buNone/>
            </a:pPr>
            <a:r>
              <a:rPr lang="en-US" dirty="0">
                <a:hlinkClick r:id="rId4"/>
              </a:rPr>
              <a:t>http://publicaccess.nih.gov</a:t>
            </a:r>
            <a:endParaRPr lang="en-US" dirty="0"/>
          </a:p>
          <a:p>
            <a:pPr algn="ctr">
              <a:buNone/>
            </a:pPr>
            <a:endParaRPr lang="en-US" dirty="0"/>
          </a:p>
        </p:txBody>
      </p:sp>
    </p:spTree>
    <p:extLst>
      <p:ext uri="{BB962C8B-B14F-4D97-AF65-F5344CB8AC3E}">
        <p14:creationId xmlns:p14="http://schemas.microsoft.com/office/powerpoint/2010/main" val="492203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06B1D9-56B4-433F-9017-8BE4BA078406}"/>
              </a:ext>
            </a:extLst>
          </p:cNvPr>
          <p:cNvSpPr>
            <a:spLocks noGrp="1"/>
          </p:cNvSpPr>
          <p:nvPr>
            <p:ph type="title"/>
          </p:nvPr>
        </p:nvSpPr>
        <p:spPr/>
        <p:txBody>
          <a:bodyPr/>
          <a:lstStyle/>
          <a:p>
            <a:endParaRPr lang="en-US"/>
          </a:p>
        </p:txBody>
      </p:sp>
      <p:sp>
        <p:nvSpPr>
          <p:cNvPr id="27651" name="Rectangle 3"/>
          <p:cNvSpPr>
            <a:spLocks noGrp="1" noChangeArrowheads="1"/>
          </p:cNvSpPr>
          <p:nvPr>
            <p:ph type="body" idx="1"/>
          </p:nvPr>
        </p:nvSpPr>
        <p:spPr/>
        <p:txBody>
          <a:bodyPr/>
          <a:lstStyle/>
          <a:p>
            <a:r>
              <a:rPr lang="en-US" dirty="0"/>
              <a:t>NIH Manuscript Submission System</a:t>
            </a:r>
          </a:p>
          <a:p>
            <a:r>
              <a:rPr lang="en-US" dirty="0"/>
              <a:t>(NIHMS)</a:t>
            </a:r>
          </a:p>
          <a:p>
            <a:r>
              <a:rPr lang="en-US" dirty="0"/>
              <a:t>Submitting and tracking manuscripts</a:t>
            </a:r>
          </a:p>
        </p:txBody>
      </p:sp>
      <p:sp>
        <p:nvSpPr>
          <p:cNvPr id="27650" name="Slide Number Placeholder 3"/>
          <p:cNvSpPr>
            <a:spLocks noGrp="1"/>
          </p:cNvSpPr>
          <p:nvPr>
            <p:ph type="sldNum" sz="quarter" idx="10"/>
          </p:nvPr>
        </p:nvSpPr>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fld id="{4E945227-DD91-491E-B4E1-79184DDE6232}" type="slidenum">
              <a:rPr lang="en-US" smtClean="0"/>
              <a:pPr/>
              <a:t>15</a:t>
            </a:fld>
            <a:endParaRPr lang="en-US" dirty="0"/>
          </a:p>
        </p:txBody>
      </p:sp>
    </p:spTree>
    <p:extLst>
      <p:ext uri="{BB962C8B-B14F-4D97-AF65-F5344CB8AC3E}">
        <p14:creationId xmlns:p14="http://schemas.microsoft.com/office/powerpoint/2010/main" val="588527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4AB932-F212-45C0-8571-BB6E89FF72F2}"/>
              </a:ext>
            </a:extLst>
          </p:cNvPr>
          <p:cNvSpPr>
            <a:spLocks noGrp="1"/>
          </p:cNvSpPr>
          <p:nvPr>
            <p:ph type="title"/>
          </p:nvPr>
        </p:nvSpPr>
        <p:spPr/>
        <p:txBody>
          <a:bodyPr/>
          <a:lstStyle/>
          <a:p>
            <a:endParaRPr lang="en-US"/>
          </a:p>
        </p:txBody>
      </p:sp>
      <p:sp>
        <p:nvSpPr>
          <p:cNvPr id="5" name="Content Placeholder 4"/>
          <p:cNvSpPr>
            <a:spLocks noGrp="1"/>
          </p:cNvSpPr>
          <p:nvPr>
            <p:ph sz="half" idx="1"/>
          </p:nvPr>
        </p:nvSpPr>
        <p:spPr/>
        <p:txBody>
          <a:bodyPr/>
          <a:lstStyle/>
          <a:p>
            <a:r>
              <a:rPr lang="is-IS" dirty="0"/>
              <a:t>… supports the deposit of author manuscripts into PubMed Central (PMC), as required by the public access policies of NIH and other participating funders, as well as the conversion of the submission into PMC format.</a:t>
            </a:r>
            <a:endParaRPr lang="en-US" dirty="0"/>
          </a:p>
        </p:txBody>
      </p:sp>
      <p:sp>
        <p:nvSpPr>
          <p:cNvPr id="9" name="Content Placeholder 8">
            <a:extLst>
              <a:ext uri="{FF2B5EF4-FFF2-40B4-BE49-F238E27FC236}">
                <a16:creationId xmlns:a16="http://schemas.microsoft.com/office/drawing/2014/main" id="{AAE11442-03B0-4B08-918A-62D8FD550507}"/>
              </a:ext>
            </a:extLst>
          </p:cNvPr>
          <p:cNvSpPr>
            <a:spLocks noGrp="1"/>
          </p:cNvSpPr>
          <p:nvPr>
            <p:ph sz="half" idx="2"/>
          </p:nvPr>
        </p:nvSpPr>
        <p:spPr/>
        <p:txBody>
          <a:bodyPr/>
          <a:lstStyle/>
          <a:p>
            <a:endParaRPr lang="en-US"/>
          </a:p>
        </p:txBody>
      </p:sp>
      <p:sp>
        <p:nvSpPr>
          <p:cNvPr id="2" name="Slide Number Placeholder 1"/>
          <p:cNvSpPr>
            <a:spLocks noGrp="1"/>
          </p:cNvSpPr>
          <p:nvPr>
            <p:ph type="sldNum" sz="quarter" idx="10"/>
          </p:nvPr>
        </p:nvSpPr>
        <p:spPr/>
        <p:txBody>
          <a:bodyPr/>
          <a:lstStyle/>
          <a:p>
            <a:fld id="{77453F6D-48C3-468A-98D8-A8A8BFD93361}" type="slidenum">
              <a:rPr lang="en-US" smtClean="0"/>
              <a:pPr/>
              <a:t>16</a:t>
            </a:fld>
            <a:endParaRPr lang="en-US" dirty="0"/>
          </a:p>
        </p:txBody>
      </p:sp>
      <p:sp>
        <p:nvSpPr>
          <p:cNvPr id="10" name="Rectangle 9">
            <a:extLst>
              <a:ext uri="{C183D7F6-B498-43B3-948B-1728B52AA6E4}">
                <adec:decorative xmlns:adec="http://schemas.microsoft.com/office/drawing/2017/decorative" xmlns="" val="1"/>
              </a:ext>
            </a:extLst>
          </p:cNvPr>
          <p:cNvSpPr/>
          <p:nvPr/>
        </p:nvSpPr>
        <p:spPr bwMode="auto">
          <a:xfrm>
            <a:off x="5883096" y="3526962"/>
            <a:ext cx="2653865" cy="30262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4" name="TextBox 13"/>
          <p:cNvSpPr txBox="1"/>
          <p:nvPr/>
        </p:nvSpPr>
        <p:spPr>
          <a:xfrm>
            <a:off x="458090" y="873097"/>
            <a:ext cx="5683774" cy="707886"/>
          </a:xfrm>
          <a:prstGeom prst="rect">
            <a:avLst/>
          </a:prstGeom>
          <a:noFill/>
        </p:spPr>
        <p:txBody>
          <a:bodyPr wrap="square" rtlCol="0">
            <a:spAutoFit/>
          </a:bodyPr>
          <a:lstStyle/>
          <a:p>
            <a:pPr>
              <a:buNone/>
            </a:pPr>
            <a:r>
              <a:rPr lang="en-US" sz="4000" dirty="0">
                <a:latin typeface="Georgia" panose="02040502050405020303" pitchFamily="18" charset="0"/>
                <a:ea typeface="Calibri" charset="0"/>
                <a:cs typeface="Calibri" charset="0"/>
              </a:rPr>
              <a:t>The NIHMS System</a:t>
            </a:r>
          </a:p>
        </p:txBody>
      </p:sp>
      <p:sp>
        <p:nvSpPr>
          <p:cNvPr id="18" name="Rectangle 17"/>
          <p:cNvSpPr/>
          <p:nvPr/>
        </p:nvSpPr>
        <p:spPr>
          <a:xfrm>
            <a:off x="6141864" y="6148772"/>
            <a:ext cx="2920623" cy="338554"/>
          </a:xfrm>
          <a:prstGeom prst="rect">
            <a:avLst/>
          </a:prstGeom>
        </p:spPr>
        <p:txBody>
          <a:bodyPr wrap="square">
            <a:spAutoFit/>
          </a:bodyPr>
          <a:lstStyle/>
          <a:p>
            <a:pPr>
              <a:buNone/>
            </a:pPr>
            <a:r>
              <a:rPr lang="en-US" sz="1600" dirty="0">
                <a:hlinkClick r:id="rId3"/>
              </a:rPr>
              <a:t>https://www.nihms.nih.gov</a:t>
            </a:r>
            <a:endParaRPr lang="en-US" sz="1600" dirty="0"/>
          </a:p>
        </p:txBody>
      </p:sp>
      <p:pic>
        <p:nvPicPr>
          <p:cNvPr id="1026" name="Picture 2">
            <a:extLst>
              <a:ext uri="{FF2B5EF4-FFF2-40B4-BE49-F238E27FC236}">
                <a16:creationId xmlns:a16="http://schemas.microsoft.com/office/drawing/2014/main" id="{9FD2DEE7-32ED-0648-A4E0-06B0480CC37D}"/>
              </a:ext>
              <a:ext uri="{C183D7F6-B498-43B3-948B-1728B52AA6E4}">
                <adec:decorative xmlns:adec="http://schemas.microsoft.com/office/drawing/2017/decorative" xmlns="" val="1"/>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07039" y="3355336"/>
            <a:ext cx="4479149" cy="273725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99736CBD-3942-BD4D-8726-4934F1A0780D}"/>
              </a:ext>
              <a:ext uri="{C183D7F6-B498-43B3-948B-1728B52AA6E4}">
                <adec:decorative xmlns:adec="http://schemas.microsoft.com/office/drawing/2017/decorative" xmlns="" val="1"/>
              </a:ext>
            </a:extLst>
          </p:cNvPr>
          <p:cNvSpPr/>
          <p:nvPr/>
        </p:nvSpPr>
        <p:spPr bwMode="auto">
          <a:xfrm>
            <a:off x="2536432" y="3294186"/>
            <a:ext cx="968189" cy="2142581"/>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8" name="Picture 7">
            <a:extLst>
              <a:ext uri="{FF2B5EF4-FFF2-40B4-BE49-F238E27FC236}">
                <a16:creationId xmlns:a16="http://schemas.microsoft.com/office/drawing/2014/main" id="{3F0DE8C8-58BC-1944-BC5B-8B274B57932C}"/>
              </a:ext>
              <a:ext uri="{C183D7F6-B498-43B3-948B-1728B52AA6E4}">
                <adec:decorative xmlns:adec="http://schemas.microsoft.com/office/drawing/2017/decorative" xmlns="" val="1"/>
              </a:ext>
            </a:extLst>
          </p:cNvPr>
          <p:cNvPicPr>
            <a:picLocks noChangeAspect="1"/>
          </p:cNvPicPr>
          <p:nvPr/>
        </p:nvPicPr>
        <p:blipFill>
          <a:blip r:embed="rId5"/>
          <a:stretch>
            <a:fillRect/>
          </a:stretch>
        </p:blipFill>
        <p:spPr>
          <a:xfrm>
            <a:off x="5419876" y="3024315"/>
            <a:ext cx="3231874" cy="2884855"/>
          </a:xfrm>
          <a:prstGeom prst="rect">
            <a:avLst/>
          </a:prstGeom>
        </p:spPr>
      </p:pic>
      <p:cxnSp>
        <p:nvCxnSpPr>
          <p:cNvPr id="16" name="Straight Arrow Connector 15">
            <a:extLst>
              <a:ext uri="{FF2B5EF4-FFF2-40B4-BE49-F238E27FC236}">
                <a16:creationId xmlns:a16="http://schemas.microsoft.com/office/drawing/2014/main" id="{9A376A05-958B-594B-9931-541B4B425E5B}"/>
              </a:ext>
              <a:ext uri="{C183D7F6-B498-43B3-948B-1728B52AA6E4}">
                <adec:decorative xmlns:adec="http://schemas.microsoft.com/office/drawing/2017/decorative" xmlns="" val="1"/>
              </a:ext>
            </a:extLst>
          </p:cNvPr>
          <p:cNvCxnSpPr>
            <a:cxnSpLocks/>
          </p:cNvCxnSpPr>
          <p:nvPr/>
        </p:nvCxnSpPr>
        <p:spPr bwMode="auto">
          <a:xfrm>
            <a:off x="3504621" y="4322253"/>
            <a:ext cx="1987730" cy="0"/>
          </a:xfrm>
          <a:prstGeom prst="straightConnector1">
            <a:avLst/>
          </a:prstGeom>
          <a:noFill/>
          <a:ln w="41275" cap="flat" cmpd="sng" algn="ctr">
            <a:solidFill>
              <a:srgbClr val="00B0F0"/>
            </a:solidFill>
            <a:prstDash val="solid"/>
            <a:round/>
            <a:headEnd type="none" w="med" len="med"/>
            <a:tailEnd type="triangle"/>
          </a:ln>
          <a:effectLst/>
        </p:spPr>
      </p:cxnSp>
    </p:spTree>
    <p:extLst>
      <p:ext uri="{BB962C8B-B14F-4D97-AF65-F5344CB8AC3E}">
        <p14:creationId xmlns:p14="http://schemas.microsoft.com/office/powerpoint/2010/main" val="370748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E98C92-6CFA-4B94-93C9-614E89E6E86E}"/>
              </a:ext>
            </a:extLst>
          </p:cNvPr>
          <p:cNvSpPr>
            <a:spLocks noGrp="1"/>
          </p:cNvSpPr>
          <p:nvPr>
            <p:ph type="title"/>
          </p:nvPr>
        </p:nvSpPr>
        <p:spPr/>
        <p:txBody>
          <a:bodyPr/>
          <a:lstStyle/>
          <a:p>
            <a:endParaRPr lang="en-US"/>
          </a:p>
        </p:txBody>
      </p:sp>
      <p:sp>
        <p:nvSpPr>
          <p:cNvPr id="2" name="Slide Number Placeholder 1"/>
          <p:cNvSpPr>
            <a:spLocks noGrp="1"/>
          </p:cNvSpPr>
          <p:nvPr>
            <p:ph type="sldNum" sz="quarter" idx="10"/>
          </p:nvPr>
        </p:nvSpPr>
        <p:spPr/>
        <p:txBody>
          <a:bodyPr/>
          <a:lstStyle/>
          <a:p>
            <a:fld id="{77453F6D-48C3-468A-98D8-A8A8BFD93361}" type="slidenum">
              <a:rPr lang="en-US" smtClean="0"/>
              <a:pPr/>
              <a:t>17</a:t>
            </a:fld>
            <a:endParaRPr lang="en-US" dirty="0"/>
          </a:p>
        </p:txBody>
      </p:sp>
      <p:sp>
        <p:nvSpPr>
          <p:cNvPr id="17" name="Rectangle 16"/>
          <p:cNvSpPr/>
          <p:nvPr/>
        </p:nvSpPr>
        <p:spPr>
          <a:xfrm>
            <a:off x="4210850" y="5987223"/>
            <a:ext cx="4572000" cy="369332"/>
          </a:xfrm>
          <a:prstGeom prst="rect">
            <a:avLst/>
          </a:prstGeom>
        </p:spPr>
        <p:txBody>
          <a:bodyPr>
            <a:spAutoFit/>
          </a:bodyPr>
          <a:lstStyle/>
          <a:p>
            <a:pPr algn="r">
              <a:buNone/>
            </a:pPr>
            <a:r>
              <a:rPr lang="en-US" sz="1800" dirty="0">
                <a:hlinkClick r:id="rId3"/>
              </a:rPr>
              <a:t>https://www.nihms.nih.gov</a:t>
            </a:r>
            <a:r>
              <a:rPr lang="en-US" sz="1800" dirty="0"/>
              <a:t> </a:t>
            </a:r>
          </a:p>
        </p:txBody>
      </p:sp>
      <p:pic>
        <p:nvPicPr>
          <p:cNvPr id="10" name="Picture 9" descr="The NIHSM Process diagram">
            <a:extLst>
              <a:ext uri="{FF2B5EF4-FFF2-40B4-BE49-F238E27FC236}">
                <a16:creationId xmlns:a16="http://schemas.microsoft.com/office/drawing/2014/main" id="{17C4B827-BDBB-2142-921D-F4BFBAA763B5}"/>
              </a:ext>
            </a:extLst>
          </p:cNvPr>
          <p:cNvPicPr>
            <a:picLocks noChangeAspect="1"/>
          </p:cNvPicPr>
          <p:nvPr/>
        </p:nvPicPr>
        <p:blipFill>
          <a:blip r:embed="rId4"/>
          <a:stretch>
            <a:fillRect/>
          </a:stretch>
        </p:blipFill>
        <p:spPr>
          <a:xfrm>
            <a:off x="316361" y="1048061"/>
            <a:ext cx="8275989" cy="4761877"/>
          </a:xfrm>
          <a:prstGeom prst="rect">
            <a:avLst/>
          </a:prstGeom>
        </p:spPr>
      </p:pic>
    </p:spTree>
    <p:extLst>
      <p:ext uri="{BB962C8B-B14F-4D97-AF65-F5344CB8AC3E}">
        <p14:creationId xmlns:p14="http://schemas.microsoft.com/office/powerpoint/2010/main" val="896263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7453F6D-48C3-468A-98D8-A8A8BFD93361}" type="slidenum">
              <a:rPr lang="en-US" smtClean="0"/>
              <a:pPr/>
              <a:t>18</a:t>
            </a:fld>
            <a:endParaRPr lang="en-US" dirty="0"/>
          </a:p>
        </p:txBody>
      </p:sp>
      <p:sp>
        <p:nvSpPr>
          <p:cNvPr id="4" name="TextBox 3"/>
          <p:cNvSpPr txBox="1"/>
          <p:nvPr/>
        </p:nvSpPr>
        <p:spPr>
          <a:xfrm>
            <a:off x="244858" y="780917"/>
            <a:ext cx="7832342" cy="707886"/>
          </a:xfrm>
          <a:prstGeom prst="rect">
            <a:avLst/>
          </a:prstGeom>
          <a:noFill/>
        </p:spPr>
        <p:txBody>
          <a:bodyPr wrap="square" rtlCol="0">
            <a:spAutoFit/>
          </a:bodyPr>
          <a:lstStyle/>
          <a:p>
            <a:pPr>
              <a:buNone/>
            </a:pPr>
            <a:r>
              <a:rPr lang="en-US" sz="4000" dirty="0">
                <a:latin typeface="Georgia" panose="02040502050405020303" pitchFamily="18" charset="0"/>
                <a:ea typeface="Calibri" charset="0"/>
                <a:cs typeface="Calibri" charset="0"/>
              </a:rPr>
              <a:t>NIHMS Tips for Researchers</a:t>
            </a:r>
          </a:p>
        </p:txBody>
      </p:sp>
      <p:sp>
        <p:nvSpPr>
          <p:cNvPr id="11" name="TextBox 10"/>
          <p:cNvSpPr txBox="1"/>
          <p:nvPr/>
        </p:nvSpPr>
        <p:spPr>
          <a:xfrm>
            <a:off x="2011773" y="1605283"/>
            <a:ext cx="6701402" cy="4622804"/>
          </a:xfrm>
          <a:prstGeom prst="rect">
            <a:avLst/>
          </a:prstGeom>
          <a:noFill/>
        </p:spPr>
        <p:txBody>
          <a:bodyPr wrap="square" rtlCol="0" anchor="ctr">
            <a:spAutoFit/>
          </a:bodyPr>
          <a:lstStyle/>
          <a:p>
            <a:pPr>
              <a:buNone/>
            </a:pPr>
            <a:r>
              <a:rPr lang="en-US" sz="3200" dirty="0">
                <a:latin typeface="Calibri Light" charset="0"/>
                <a:ea typeface="Calibri Light" charset="0"/>
                <a:cs typeface="Calibri Light" charset="0"/>
              </a:rPr>
              <a:t>Use the same sign in route each time.</a:t>
            </a:r>
          </a:p>
          <a:p>
            <a:pPr>
              <a:buNone/>
            </a:pPr>
            <a:endParaRPr lang="en-US" sz="3200" dirty="0">
              <a:latin typeface="Calibri Light" charset="0"/>
              <a:ea typeface="Calibri Light" charset="0"/>
              <a:cs typeface="Calibri Light" charset="0"/>
            </a:endParaRPr>
          </a:p>
          <a:p>
            <a:pPr>
              <a:buNone/>
            </a:pPr>
            <a:r>
              <a:rPr lang="en-US" sz="3200" dirty="0">
                <a:latin typeface="Calibri Light" charset="0"/>
                <a:ea typeface="Calibri Light" charset="0"/>
                <a:cs typeface="Calibri Light" charset="0"/>
              </a:rPr>
              <a:t>Plan Ahead.</a:t>
            </a:r>
          </a:p>
          <a:p>
            <a:pPr>
              <a:buNone/>
            </a:pPr>
            <a:endParaRPr lang="en-US" sz="3200" dirty="0">
              <a:latin typeface="Calibri Light" charset="0"/>
              <a:ea typeface="Calibri Light" charset="0"/>
              <a:cs typeface="Calibri Light" charset="0"/>
            </a:endParaRPr>
          </a:p>
          <a:p>
            <a:pPr>
              <a:buNone/>
            </a:pPr>
            <a:r>
              <a:rPr lang="en-US" sz="3200" dirty="0">
                <a:latin typeface="Calibri Light" charset="0"/>
                <a:ea typeface="Calibri Light" charset="0"/>
                <a:cs typeface="Calibri Light" charset="0"/>
              </a:rPr>
              <a:t>Deposit at time of acceptance. </a:t>
            </a:r>
          </a:p>
          <a:p>
            <a:pPr>
              <a:buNone/>
            </a:pPr>
            <a:endParaRPr lang="en-US" sz="3200" dirty="0">
              <a:latin typeface="Calibri Light" charset="0"/>
              <a:ea typeface="Calibri Light" charset="0"/>
              <a:cs typeface="Calibri Light" charset="0"/>
            </a:endParaRPr>
          </a:p>
          <a:p>
            <a:pPr>
              <a:buNone/>
            </a:pPr>
            <a:r>
              <a:rPr lang="en-US" sz="3200" dirty="0">
                <a:latin typeface="Calibri Light" charset="0"/>
                <a:ea typeface="Calibri Light" charset="0"/>
                <a:cs typeface="Calibri Light" charset="0"/>
              </a:rPr>
              <a:t>Avoid delays by ensuring submissions are complete.</a:t>
            </a:r>
            <a:endParaRPr lang="en-US" sz="3200" dirty="0"/>
          </a:p>
        </p:txBody>
      </p:sp>
      <p:sp>
        <p:nvSpPr>
          <p:cNvPr id="3" name="Oval 2">
            <a:extLst>
              <a:ext uri="{FF2B5EF4-FFF2-40B4-BE49-F238E27FC236}">
                <a16:creationId xmlns:a16="http://schemas.microsoft.com/office/drawing/2014/main" id="{E58FE95B-D90F-974A-96AE-F42A91D83F47}"/>
              </a:ext>
              <a:ext uri="{C183D7F6-B498-43B3-948B-1728B52AA6E4}">
                <adec:decorative xmlns:adec="http://schemas.microsoft.com/office/drawing/2017/decorative" xmlns="" val="1"/>
              </a:ext>
            </a:extLst>
          </p:cNvPr>
          <p:cNvSpPr/>
          <p:nvPr/>
        </p:nvSpPr>
        <p:spPr bwMode="auto">
          <a:xfrm>
            <a:off x="1073150" y="1615392"/>
            <a:ext cx="812800" cy="781050"/>
          </a:xfrm>
          <a:prstGeom prst="ellipse">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7" name="Graphic 6" descr="User">
            <a:extLst>
              <a:ext uri="{FF2B5EF4-FFF2-40B4-BE49-F238E27FC236}">
                <a16:creationId xmlns:a16="http://schemas.microsoft.com/office/drawing/2014/main" id="{B6566CD3-5CF9-2747-A165-D782BE040E9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74750" y="1664248"/>
            <a:ext cx="584200" cy="584200"/>
          </a:xfrm>
          <a:prstGeom prst="rect">
            <a:avLst/>
          </a:prstGeom>
        </p:spPr>
      </p:pic>
      <p:sp>
        <p:nvSpPr>
          <p:cNvPr id="14" name="Oval 13">
            <a:extLst>
              <a:ext uri="{FF2B5EF4-FFF2-40B4-BE49-F238E27FC236}">
                <a16:creationId xmlns:a16="http://schemas.microsoft.com/office/drawing/2014/main" id="{4A578935-B1D1-1F48-AFD6-DC05374EDDB6}"/>
              </a:ext>
              <a:ext uri="{C183D7F6-B498-43B3-948B-1728B52AA6E4}">
                <adec:decorative xmlns:adec="http://schemas.microsoft.com/office/drawing/2017/decorative" xmlns="" val="1"/>
              </a:ext>
            </a:extLst>
          </p:cNvPr>
          <p:cNvSpPr/>
          <p:nvPr/>
        </p:nvSpPr>
        <p:spPr bwMode="auto">
          <a:xfrm>
            <a:off x="1108074" y="2702744"/>
            <a:ext cx="812800" cy="78105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15" name="Graphic 14" descr="Monthly calendar">
            <a:extLst>
              <a:ext uri="{FF2B5EF4-FFF2-40B4-BE49-F238E27FC236}">
                <a16:creationId xmlns:a16="http://schemas.microsoft.com/office/drawing/2014/main" id="{E53EC431-BF09-A14F-8222-4C8D4461B7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233897" y="2829333"/>
            <a:ext cx="580206" cy="580206"/>
          </a:xfrm>
          <a:prstGeom prst="rect">
            <a:avLst/>
          </a:prstGeom>
        </p:spPr>
      </p:pic>
      <p:sp>
        <p:nvSpPr>
          <p:cNvPr id="16" name="Oval 15">
            <a:extLst>
              <a:ext uri="{FF2B5EF4-FFF2-40B4-BE49-F238E27FC236}">
                <a16:creationId xmlns:a16="http://schemas.microsoft.com/office/drawing/2014/main" id="{D54C2D5E-5E68-8A40-87CF-D9FD07ABE850}"/>
              </a:ext>
              <a:ext uri="{C183D7F6-B498-43B3-948B-1728B52AA6E4}">
                <adec:decorative xmlns:adec="http://schemas.microsoft.com/office/drawing/2017/decorative" xmlns="" val="1"/>
              </a:ext>
            </a:extLst>
          </p:cNvPr>
          <p:cNvSpPr/>
          <p:nvPr/>
        </p:nvSpPr>
        <p:spPr bwMode="auto">
          <a:xfrm>
            <a:off x="1108073" y="3916685"/>
            <a:ext cx="812801" cy="781050"/>
          </a:xfrm>
          <a:prstGeom prst="ellipse">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7" name="Oval 16">
            <a:extLst>
              <a:ext uri="{FF2B5EF4-FFF2-40B4-BE49-F238E27FC236}">
                <a16:creationId xmlns:a16="http://schemas.microsoft.com/office/drawing/2014/main" id="{72CBABF9-197F-BF44-AFE0-96465F9A4908}"/>
              </a:ext>
              <a:ext uri="{C183D7F6-B498-43B3-948B-1728B52AA6E4}">
                <adec:decorative xmlns:adec="http://schemas.microsoft.com/office/drawing/2017/decorative" xmlns="" val="1"/>
              </a:ext>
            </a:extLst>
          </p:cNvPr>
          <p:cNvSpPr/>
          <p:nvPr/>
        </p:nvSpPr>
        <p:spPr bwMode="auto">
          <a:xfrm>
            <a:off x="1162048" y="5130626"/>
            <a:ext cx="812801" cy="78105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19" name="Graphic 18" descr="Checklist RTL">
            <a:extLst>
              <a:ext uri="{FF2B5EF4-FFF2-40B4-BE49-F238E27FC236}">
                <a16:creationId xmlns:a16="http://schemas.microsoft.com/office/drawing/2014/main" id="{93B797E1-23F0-5A47-95E9-E879D18B7AE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276350" y="5242608"/>
            <a:ext cx="609600" cy="609600"/>
          </a:xfrm>
          <a:prstGeom prst="rect">
            <a:avLst/>
          </a:prstGeom>
        </p:spPr>
      </p:pic>
      <p:pic>
        <p:nvPicPr>
          <p:cNvPr id="21" name="Graphic 20" descr="Contract RTL">
            <a:extLst>
              <a:ext uri="{FF2B5EF4-FFF2-40B4-BE49-F238E27FC236}">
                <a16:creationId xmlns:a16="http://schemas.microsoft.com/office/drawing/2014/main" id="{B3A988D2-3530-8A49-915D-6F5F77F3BA1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87448" y="3986361"/>
            <a:ext cx="654050" cy="654050"/>
          </a:xfrm>
          <a:prstGeom prst="rect">
            <a:avLst/>
          </a:prstGeom>
        </p:spPr>
      </p:pic>
    </p:spTree>
    <p:extLst>
      <p:ext uri="{BB962C8B-B14F-4D97-AF65-F5344CB8AC3E}">
        <p14:creationId xmlns:p14="http://schemas.microsoft.com/office/powerpoint/2010/main" val="459315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B87A3A-9F03-274D-B7B8-40A8B69831D3}"/>
              </a:ext>
            </a:extLst>
          </p:cNvPr>
          <p:cNvSpPr>
            <a:spLocks noGrp="1"/>
          </p:cNvSpPr>
          <p:nvPr>
            <p:ph type="sldNum" sz="quarter" idx="10"/>
          </p:nvPr>
        </p:nvSpPr>
        <p:spPr/>
        <p:txBody>
          <a:bodyPr/>
          <a:lstStyle/>
          <a:p>
            <a:fld id="{77453F6D-48C3-468A-98D8-A8A8BFD93361}" type="slidenum">
              <a:rPr lang="en-US" smtClean="0"/>
              <a:pPr/>
              <a:t>19</a:t>
            </a:fld>
            <a:endParaRPr lang="en-US" dirty="0"/>
          </a:p>
        </p:txBody>
      </p:sp>
      <p:sp>
        <p:nvSpPr>
          <p:cNvPr id="4" name="Rectangle 3">
            <a:extLst>
              <a:ext uri="{FF2B5EF4-FFF2-40B4-BE49-F238E27FC236}">
                <a16:creationId xmlns:a16="http://schemas.microsoft.com/office/drawing/2014/main" id="{16C5E2E7-582A-2344-B9E6-EC07593127B7}"/>
              </a:ext>
              <a:ext uri="{C183D7F6-B498-43B3-948B-1728B52AA6E4}">
                <adec:decorative xmlns:adec="http://schemas.microsoft.com/office/drawing/2017/decorative" xmlns="" val="1"/>
              </a:ext>
            </a:extLst>
          </p:cNvPr>
          <p:cNvSpPr/>
          <p:nvPr/>
        </p:nvSpPr>
        <p:spPr>
          <a:xfrm>
            <a:off x="879694" y="1213956"/>
            <a:ext cx="7552840" cy="426099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5" name="Group 4">
            <a:extLst>
              <a:ext uri="{FF2B5EF4-FFF2-40B4-BE49-F238E27FC236}">
                <a16:creationId xmlns:a16="http://schemas.microsoft.com/office/drawing/2014/main" id="{07C04C69-EE84-C447-8945-3036633DB552}"/>
              </a:ext>
              <a:ext uri="{C183D7F6-B498-43B3-948B-1728B52AA6E4}">
                <adec:decorative xmlns:adec="http://schemas.microsoft.com/office/drawing/2017/decorative" xmlns="" val="1"/>
              </a:ext>
            </a:extLst>
          </p:cNvPr>
          <p:cNvGrpSpPr/>
          <p:nvPr/>
        </p:nvGrpSpPr>
        <p:grpSpPr>
          <a:xfrm>
            <a:off x="975488" y="1989472"/>
            <a:ext cx="3349087" cy="2436306"/>
            <a:chOff x="1338570" y="1676400"/>
            <a:chExt cx="2509930" cy="3248408"/>
          </a:xfrm>
        </p:grpSpPr>
        <p:sp>
          <p:nvSpPr>
            <p:cNvPr id="6" name="TextBox 5">
              <a:extLst>
                <a:ext uri="{FF2B5EF4-FFF2-40B4-BE49-F238E27FC236}">
                  <a16:creationId xmlns:a16="http://schemas.microsoft.com/office/drawing/2014/main" id="{8ED28B55-DDDD-2742-9D6C-21EF38522547}"/>
                </a:ext>
              </a:extLst>
            </p:cNvPr>
            <p:cNvSpPr txBox="1"/>
            <p:nvPr/>
          </p:nvSpPr>
          <p:spPr>
            <a:xfrm>
              <a:off x="1338570" y="1676400"/>
              <a:ext cx="2509930" cy="3225499"/>
            </a:xfrm>
            <a:prstGeom prst="rect">
              <a:avLst/>
            </a:prstGeom>
            <a:noFill/>
          </p:spPr>
          <p:txBody>
            <a:bodyPr wrap="square" rtlCol="0">
              <a:spAutoFit/>
            </a:bodyPr>
            <a:lstStyle/>
            <a:p>
              <a:pPr>
                <a:buNone/>
              </a:pPr>
              <a:r>
                <a:rPr lang="en-US" sz="2800" b="1" dirty="0">
                  <a:solidFill>
                    <a:schemeClr val="bg1"/>
                  </a:solidFill>
                  <a:latin typeface="Century Gothic" panose="020B0502020202020204" pitchFamily="34" charset="0"/>
                  <a:cs typeface="Arial Nova" panose="020F0502020204030204" pitchFamily="34" charset="0"/>
                </a:rPr>
                <a:t>NEW NIHMS SYSTEM FORTHCOMING </a:t>
              </a:r>
            </a:p>
            <a:p>
              <a:pPr>
                <a:buNone/>
              </a:pPr>
              <a:endParaRPr lang="en-US" sz="2800" b="1" dirty="0">
                <a:solidFill>
                  <a:schemeClr val="bg1"/>
                </a:solidFill>
                <a:latin typeface="Century Gothic" panose="020B0502020202020204" pitchFamily="34" charset="0"/>
                <a:cs typeface="Arial Nova" panose="020F0502020204030204" pitchFamily="34" charset="0"/>
              </a:endParaRPr>
            </a:p>
            <a:p>
              <a:pPr>
                <a:buNone/>
              </a:pPr>
              <a:r>
                <a:rPr lang="en-US" sz="2800" b="1" dirty="0">
                  <a:solidFill>
                    <a:schemeClr val="bg1"/>
                  </a:solidFill>
                  <a:latin typeface="Century Gothic" panose="020B0502020202020204" pitchFamily="34" charset="0"/>
                  <a:cs typeface="Arial Nova" panose="020F0502020204030204" pitchFamily="34" charset="0"/>
                </a:rPr>
                <a:t>WHAT TO EXPECT?</a:t>
              </a:r>
            </a:p>
          </p:txBody>
        </p:sp>
        <p:sp>
          <p:nvSpPr>
            <p:cNvPr id="7" name="Rectangle 6">
              <a:extLst>
                <a:ext uri="{FF2B5EF4-FFF2-40B4-BE49-F238E27FC236}">
                  <a16:creationId xmlns:a16="http://schemas.microsoft.com/office/drawing/2014/main" id="{CE9CA407-3D64-154F-B25B-2CB82125CC6B}"/>
                </a:ext>
              </a:extLst>
            </p:cNvPr>
            <p:cNvSpPr/>
            <p:nvPr/>
          </p:nvSpPr>
          <p:spPr>
            <a:xfrm>
              <a:off x="1363614" y="4863849"/>
              <a:ext cx="1885410" cy="609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 name="TextBox 7">
            <a:extLst>
              <a:ext uri="{FF2B5EF4-FFF2-40B4-BE49-F238E27FC236}">
                <a16:creationId xmlns:a16="http://schemas.microsoft.com/office/drawing/2014/main" id="{99A916E6-15FB-084F-8913-596632A5A719}"/>
              </a:ext>
            </a:extLst>
          </p:cNvPr>
          <p:cNvSpPr txBox="1"/>
          <p:nvPr/>
        </p:nvSpPr>
        <p:spPr>
          <a:xfrm>
            <a:off x="5734064" y="1581304"/>
            <a:ext cx="2413296" cy="923330"/>
          </a:xfrm>
          <a:prstGeom prst="rect">
            <a:avLst/>
          </a:prstGeom>
          <a:noFill/>
        </p:spPr>
        <p:txBody>
          <a:bodyPr wrap="square" rtlCol="0">
            <a:spAutoFit/>
          </a:bodyPr>
          <a:lstStyle/>
          <a:p>
            <a:pPr>
              <a:buNone/>
            </a:pPr>
            <a:r>
              <a:rPr lang="en-US" sz="1800" dirty="0">
                <a:solidFill>
                  <a:schemeClr val="bg1"/>
                </a:solidFill>
              </a:rPr>
              <a:t>Streamlined submission and approval process</a:t>
            </a:r>
            <a:endParaRPr lang="en-US" sz="1800" b="1" dirty="0">
              <a:solidFill>
                <a:schemeClr val="bg1"/>
              </a:solidFill>
            </a:endParaRPr>
          </a:p>
        </p:txBody>
      </p:sp>
      <p:sp>
        <p:nvSpPr>
          <p:cNvPr id="9" name="TextBox 8">
            <a:extLst>
              <a:ext uri="{FF2B5EF4-FFF2-40B4-BE49-F238E27FC236}">
                <a16:creationId xmlns:a16="http://schemas.microsoft.com/office/drawing/2014/main" id="{744B121F-8109-7D46-860B-97B1970E3BA6}"/>
              </a:ext>
            </a:extLst>
          </p:cNvPr>
          <p:cNvSpPr txBox="1"/>
          <p:nvPr/>
        </p:nvSpPr>
        <p:spPr>
          <a:xfrm>
            <a:off x="5734064" y="2871982"/>
            <a:ext cx="2188339" cy="923330"/>
          </a:xfrm>
          <a:prstGeom prst="rect">
            <a:avLst/>
          </a:prstGeom>
          <a:noFill/>
        </p:spPr>
        <p:txBody>
          <a:bodyPr wrap="square" rtlCol="0">
            <a:spAutoFit/>
          </a:bodyPr>
          <a:lstStyle/>
          <a:p>
            <a:pPr>
              <a:buNone/>
            </a:pPr>
            <a:r>
              <a:rPr lang="en-US" sz="1800" dirty="0">
                <a:solidFill>
                  <a:schemeClr val="bg1"/>
                </a:solidFill>
              </a:rPr>
              <a:t>Same requirements for submission and approval steps</a:t>
            </a:r>
          </a:p>
        </p:txBody>
      </p:sp>
      <p:pic>
        <p:nvPicPr>
          <p:cNvPr id="3" name="Picture 2">
            <a:extLst>
              <a:ext uri="{FF2B5EF4-FFF2-40B4-BE49-F238E27FC236}">
                <a16:creationId xmlns:a16="http://schemas.microsoft.com/office/drawing/2014/main" id="{C6AAA829-6B89-DA4F-A47D-A0A70160487D}"/>
              </a:ext>
              <a:ext uri="{C183D7F6-B498-43B3-948B-1728B52AA6E4}">
                <adec:decorative xmlns:adec="http://schemas.microsoft.com/office/drawing/2017/decorative" xmlns="" val="1"/>
              </a:ext>
            </a:extLst>
          </p:cNvPr>
          <p:cNvPicPr>
            <a:picLocks noChangeAspect="1"/>
          </p:cNvPicPr>
          <p:nvPr/>
        </p:nvPicPr>
        <p:blipFill rotWithShape="1">
          <a:blip r:embed="rId3">
            <a:alphaModFix amt="35000"/>
          </a:blip>
          <a:srcRect l="6721" t="1944" r="7646" b="7812"/>
          <a:stretch/>
        </p:blipFill>
        <p:spPr>
          <a:xfrm>
            <a:off x="0" y="0"/>
            <a:ext cx="9179335" cy="6553200"/>
          </a:xfrm>
          <a:prstGeom prst="rect">
            <a:avLst/>
          </a:prstGeom>
        </p:spPr>
      </p:pic>
      <p:sp>
        <p:nvSpPr>
          <p:cNvPr id="16" name="TextBox 15">
            <a:extLst>
              <a:ext uri="{FF2B5EF4-FFF2-40B4-BE49-F238E27FC236}">
                <a16:creationId xmlns:a16="http://schemas.microsoft.com/office/drawing/2014/main" id="{AC55C9FB-0085-9742-AC39-D7D19E9C2051}"/>
              </a:ext>
            </a:extLst>
          </p:cNvPr>
          <p:cNvSpPr txBox="1"/>
          <p:nvPr/>
        </p:nvSpPr>
        <p:spPr>
          <a:xfrm>
            <a:off x="5734064" y="4147543"/>
            <a:ext cx="2188339" cy="1200329"/>
          </a:xfrm>
          <a:prstGeom prst="rect">
            <a:avLst/>
          </a:prstGeom>
          <a:noFill/>
        </p:spPr>
        <p:txBody>
          <a:bodyPr wrap="square" rtlCol="0">
            <a:spAutoFit/>
          </a:bodyPr>
          <a:lstStyle/>
          <a:p>
            <a:pPr>
              <a:buNone/>
            </a:pPr>
            <a:r>
              <a:rPr lang="en-US" sz="1800" dirty="0">
                <a:solidFill>
                  <a:schemeClr val="bg1"/>
                </a:solidFill>
              </a:rPr>
              <a:t>Easy access to previous log in routes and step-by-step guidance </a:t>
            </a:r>
          </a:p>
        </p:txBody>
      </p:sp>
      <p:pic>
        <p:nvPicPr>
          <p:cNvPr id="18" name="Graphic 17" descr="Download">
            <a:extLst>
              <a:ext uri="{FF2B5EF4-FFF2-40B4-BE49-F238E27FC236}">
                <a16:creationId xmlns:a16="http://schemas.microsoft.com/office/drawing/2014/main" id="{065C23F0-3AB7-9F4F-8801-0CEADC8FAC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677022" y="1437055"/>
            <a:ext cx="914400" cy="914400"/>
          </a:xfrm>
          <a:prstGeom prst="rect">
            <a:avLst/>
          </a:prstGeom>
        </p:spPr>
      </p:pic>
      <p:pic>
        <p:nvPicPr>
          <p:cNvPr id="20" name="Graphic 19" descr="Workflow">
            <a:extLst>
              <a:ext uri="{FF2B5EF4-FFF2-40B4-BE49-F238E27FC236}">
                <a16:creationId xmlns:a16="http://schemas.microsoft.com/office/drawing/2014/main" id="{06A10658-0CCC-7D44-A640-312314BA01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677022" y="2887251"/>
            <a:ext cx="914400" cy="914400"/>
          </a:xfrm>
          <a:prstGeom prst="rect">
            <a:avLst/>
          </a:prstGeom>
        </p:spPr>
      </p:pic>
      <p:pic>
        <p:nvPicPr>
          <p:cNvPr id="22" name="Graphic 21" descr="Lightbulb and gear">
            <a:extLst>
              <a:ext uri="{FF2B5EF4-FFF2-40B4-BE49-F238E27FC236}">
                <a16:creationId xmlns:a16="http://schemas.microsoft.com/office/drawing/2014/main" id="{EDC3F471-18A9-2742-812C-7D995C93214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656114" y="4181098"/>
            <a:ext cx="914400" cy="914400"/>
          </a:xfrm>
          <a:prstGeom prst="rect">
            <a:avLst/>
          </a:prstGeom>
        </p:spPr>
      </p:pic>
    </p:spTree>
    <p:extLst>
      <p:ext uri="{BB962C8B-B14F-4D97-AF65-F5344CB8AC3E}">
        <p14:creationId xmlns:p14="http://schemas.microsoft.com/office/powerpoint/2010/main" val="1547148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8134ACB5-271A-4B79-92FD-9C369173361A}" type="slidenum">
              <a:rPr lang="en-US" sz="1000" smtClean="0">
                <a:solidFill>
                  <a:schemeClr val="bg1"/>
                </a:solidFill>
              </a:rPr>
              <a:pPr eaLnBrk="1" hangingPunct="1"/>
              <a:t>2</a:t>
            </a:fld>
            <a:endParaRPr lang="en-US" sz="1000" dirty="0">
              <a:solidFill>
                <a:schemeClr val="bg1"/>
              </a:solidFill>
            </a:endParaRPr>
          </a:p>
        </p:txBody>
      </p:sp>
      <p:sp>
        <p:nvSpPr>
          <p:cNvPr id="3075" name="Rectangle 2"/>
          <p:cNvSpPr>
            <a:spLocks noGrp="1" noChangeArrowheads="1"/>
          </p:cNvSpPr>
          <p:nvPr>
            <p:ph type="title"/>
          </p:nvPr>
        </p:nvSpPr>
        <p:spPr/>
        <p:txBody>
          <a:bodyPr/>
          <a:lstStyle/>
          <a:p>
            <a:pPr eaLnBrk="1" hangingPunct="1"/>
            <a:r>
              <a:rPr lang="en-US" dirty="0"/>
              <a:t>Today’s Discussion: The NIH Public Access Policy  </a:t>
            </a:r>
          </a:p>
        </p:txBody>
      </p:sp>
      <p:sp>
        <p:nvSpPr>
          <p:cNvPr id="3076" name="Rectangle 3"/>
          <p:cNvSpPr>
            <a:spLocks noGrp="1" noChangeArrowheads="1"/>
          </p:cNvSpPr>
          <p:nvPr>
            <p:ph type="body" idx="1"/>
          </p:nvPr>
        </p:nvSpPr>
        <p:spPr>
          <a:xfrm>
            <a:off x="1400925" y="1516519"/>
            <a:ext cx="6342151" cy="4294693"/>
          </a:xfrm>
        </p:spPr>
        <p:txBody>
          <a:bodyPr/>
          <a:lstStyle/>
          <a:p>
            <a:pPr marL="457200" lvl="0" indent="-457200">
              <a:buFont typeface="+mj-lt"/>
              <a:buAutoNum type="arabicPeriod"/>
            </a:pPr>
            <a:r>
              <a:rPr lang="en-US" dirty="0"/>
              <a:t>The Basics</a:t>
            </a:r>
          </a:p>
          <a:p>
            <a:pPr marL="457200" lvl="0" indent="-457200">
              <a:buFont typeface="+mj-lt"/>
              <a:buAutoNum type="arabicPeriod"/>
            </a:pPr>
            <a:r>
              <a:rPr lang="en-US" dirty="0"/>
              <a:t>Awardee Tasks</a:t>
            </a:r>
          </a:p>
          <a:p>
            <a:pPr marL="457200" lvl="0" indent="-457200">
              <a:buFont typeface="+mj-lt"/>
              <a:buAutoNum type="arabicPeriod"/>
            </a:pPr>
            <a:r>
              <a:rPr lang="en-US" dirty="0"/>
              <a:t>NIHMS: Processing Manuscripts</a:t>
            </a:r>
          </a:p>
          <a:p>
            <a:pPr marL="457200" lvl="0" indent="-457200">
              <a:buFont typeface="+mj-lt"/>
              <a:buAutoNum type="arabicPeriod"/>
            </a:pPr>
            <a:r>
              <a:rPr lang="en-US" dirty="0"/>
              <a:t>Reporting Papers</a:t>
            </a:r>
          </a:p>
          <a:p>
            <a:pPr marL="457200" lvl="0" indent="-457200">
              <a:buFont typeface="+mj-lt"/>
              <a:buAutoNum type="arabicPeriod"/>
            </a:pPr>
            <a:r>
              <a:rPr lang="en-US" dirty="0"/>
              <a:t>My NCBI: Track &amp; Report Publications</a:t>
            </a:r>
          </a:p>
          <a:p>
            <a:pPr marL="457200" lvl="0" indent="-457200">
              <a:buFont typeface="+mj-lt"/>
              <a:buAutoNum type="arabicPeriod"/>
            </a:pPr>
            <a:r>
              <a:rPr lang="en-US" dirty="0"/>
              <a:t>Enhancing Compliance</a:t>
            </a:r>
          </a:p>
          <a:p>
            <a:pPr marL="457200" lvl="0" indent="-457200">
              <a:buFont typeface="+mj-lt"/>
              <a:buAutoNum type="arabicPeriod"/>
            </a:pPr>
            <a:r>
              <a:rPr lang="en-US" dirty="0"/>
              <a:t>Compliance Monitoring for Institutions</a:t>
            </a:r>
          </a:p>
          <a:p>
            <a:pPr marL="457200" lvl="0" indent="-457200">
              <a:buFont typeface="+mj-lt"/>
              <a:buAutoNum type="arabicPeriod"/>
            </a:pPr>
            <a:r>
              <a:rPr lang="en-US" dirty="0"/>
              <a:t>Ways Institutions Can Ensure Compliance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7940F-D91C-47F5-A3A2-E3F47605481C}"/>
              </a:ext>
            </a:extLst>
          </p:cNvPr>
          <p:cNvSpPr>
            <a:spLocks noGrp="1"/>
          </p:cNvSpPr>
          <p:nvPr>
            <p:ph type="title"/>
          </p:nvPr>
        </p:nvSpPr>
        <p:spPr/>
        <p:txBody>
          <a:bodyPr/>
          <a:lstStyle/>
          <a:p>
            <a:endParaRPr lang="en-US"/>
          </a:p>
        </p:txBody>
      </p:sp>
      <p:sp>
        <p:nvSpPr>
          <p:cNvPr id="27651" name="Rectangle 3"/>
          <p:cNvSpPr>
            <a:spLocks noGrp="1" noChangeArrowheads="1"/>
          </p:cNvSpPr>
          <p:nvPr>
            <p:ph type="body" idx="1"/>
          </p:nvPr>
        </p:nvSpPr>
        <p:spPr/>
        <p:txBody>
          <a:bodyPr/>
          <a:lstStyle/>
          <a:p>
            <a:r>
              <a:rPr lang="en-US" dirty="0"/>
              <a:t>Public Access Compliance Monitor: Monitor compliance for your institution</a:t>
            </a:r>
          </a:p>
        </p:txBody>
      </p:sp>
      <p:sp>
        <p:nvSpPr>
          <p:cNvPr id="27650" name="Slide Number Placeholder 3"/>
          <p:cNvSpPr>
            <a:spLocks noGrp="1"/>
          </p:cNvSpPr>
          <p:nvPr>
            <p:ph type="sldNum" sz="quarter" idx="10"/>
          </p:nvPr>
        </p:nvSpPr>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fld id="{4E945227-DD91-491E-B4E1-79184DDE6232}" type="slidenum">
              <a:rPr lang="en-US" smtClean="0"/>
              <a:pPr/>
              <a:t>20</a:t>
            </a:fld>
            <a:endParaRPr lang="en-US" dirty="0"/>
          </a:p>
        </p:txBody>
      </p:sp>
    </p:spTree>
    <p:extLst>
      <p:ext uri="{BB962C8B-B14F-4D97-AF65-F5344CB8AC3E}">
        <p14:creationId xmlns:p14="http://schemas.microsoft.com/office/powerpoint/2010/main" val="3960775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29" r="138"/>
          <a:stretch/>
        </p:blipFill>
        <p:spPr>
          <a:xfrm>
            <a:off x="3278939" y="873269"/>
            <a:ext cx="5573068" cy="5182872"/>
          </a:xfrm>
          <a:prstGeom prst="rect">
            <a:avLst/>
          </a:prstGeom>
        </p:spPr>
      </p:pic>
      <p:sp>
        <p:nvSpPr>
          <p:cNvPr id="2" name="Slide Number Placeholder 1"/>
          <p:cNvSpPr>
            <a:spLocks noGrp="1"/>
          </p:cNvSpPr>
          <p:nvPr>
            <p:ph type="sldNum" sz="quarter" idx="10"/>
          </p:nvPr>
        </p:nvSpPr>
        <p:spPr/>
        <p:txBody>
          <a:bodyPr/>
          <a:lstStyle/>
          <a:p>
            <a:fld id="{77453F6D-48C3-468A-98D8-A8A8BFD93361}" type="slidenum">
              <a:rPr lang="en-US" smtClean="0"/>
              <a:pPr/>
              <a:t>21</a:t>
            </a:fld>
            <a:endParaRPr lang="en-US" dirty="0"/>
          </a:p>
        </p:txBody>
      </p:sp>
      <p:sp>
        <p:nvSpPr>
          <p:cNvPr id="7" name="TextBox 6"/>
          <p:cNvSpPr txBox="1"/>
          <p:nvPr/>
        </p:nvSpPr>
        <p:spPr>
          <a:xfrm>
            <a:off x="320505" y="982380"/>
            <a:ext cx="3222563" cy="3477875"/>
          </a:xfrm>
          <a:prstGeom prst="rect">
            <a:avLst/>
          </a:prstGeom>
          <a:noFill/>
        </p:spPr>
        <p:txBody>
          <a:bodyPr wrap="square" rtlCol="0">
            <a:spAutoFit/>
          </a:bodyPr>
          <a:lstStyle/>
          <a:p>
            <a:pPr>
              <a:buNone/>
            </a:pPr>
            <a:r>
              <a:rPr lang="en-US" sz="4400" dirty="0">
                <a:latin typeface="Georgia" panose="02040502050405020303" pitchFamily="18" charset="0"/>
                <a:ea typeface="Calibri" charset="0"/>
                <a:cs typeface="Calibri" charset="0"/>
              </a:rPr>
              <a:t>How to monitor compliance at your institution</a:t>
            </a:r>
          </a:p>
        </p:txBody>
      </p:sp>
      <p:sp>
        <p:nvSpPr>
          <p:cNvPr id="10" name="Rectangle 9"/>
          <p:cNvSpPr/>
          <p:nvPr/>
        </p:nvSpPr>
        <p:spPr>
          <a:xfrm>
            <a:off x="3626863" y="2729028"/>
            <a:ext cx="1417704"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None/>
              <a:tabLst/>
              <a:defRPr/>
            </a:pPr>
            <a:r>
              <a:rPr lang="en-US" sz="1600" dirty="0">
                <a:latin typeface="Calibri Light" charset="0"/>
                <a:ea typeface="Calibri Light" charset="0"/>
                <a:cs typeface="Calibri Light" charset="0"/>
              </a:rPr>
              <a:t>Does a </a:t>
            </a:r>
          </a:p>
          <a:p>
            <a:pPr marL="0" marR="0" lvl="0" indent="0" defTabSz="914400" eaLnBrk="1" fontAlgn="auto" latinLnBrk="0" hangingPunct="1">
              <a:lnSpc>
                <a:spcPct val="100000"/>
              </a:lnSpc>
              <a:spcBef>
                <a:spcPts val="0"/>
              </a:spcBef>
              <a:spcAft>
                <a:spcPts val="0"/>
              </a:spcAft>
              <a:buClrTx/>
              <a:buSzTx/>
              <a:buNone/>
              <a:tabLst/>
              <a:defRPr/>
            </a:pPr>
            <a:r>
              <a:rPr lang="en-US" sz="1600" dirty="0">
                <a:latin typeface="Calibri Light" charset="0"/>
                <a:ea typeface="Calibri Light" charset="0"/>
                <a:cs typeface="Calibri Light" charset="0"/>
              </a:rPr>
              <a:t>paper fall under the policy? </a:t>
            </a:r>
          </a:p>
        </p:txBody>
      </p:sp>
      <p:sp>
        <p:nvSpPr>
          <p:cNvPr id="11" name="Rectangle 10"/>
          <p:cNvSpPr/>
          <p:nvPr/>
        </p:nvSpPr>
        <p:spPr>
          <a:xfrm>
            <a:off x="4471446" y="2024190"/>
            <a:ext cx="1651227" cy="101566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None/>
              <a:tabLst/>
              <a:defRPr/>
            </a:pPr>
            <a:r>
              <a:rPr lang="en-US" sz="2000" dirty="0">
                <a:latin typeface="Calibri Light" charset="0"/>
                <a:ea typeface="Calibri Light" charset="0"/>
                <a:cs typeface="Calibri Light" charset="0"/>
              </a:rPr>
              <a:t>How will it </a:t>
            </a:r>
            <a:r>
              <a:rPr lang="en-US" sz="2000">
                <a:latin typeface="Calibri Light" charset="0"/>
                <a:ea typeface="Calibri Light" charset="0"/>
                <a:cs typeface="Calibri Light" charset="0"/>
              </a:rPr>
              <a:t>be deposited in PMC?</a:t>
            </a:r>
            <a:endParaRPr lang="en-US" sz="2000" dirty="0">
              <a:latin typeface="Calibri Light" charset="0"/>
              <a:ea typeface="Calibri Light" charset="0"/>
              <a:cs typeface="Calibri Light" charset="0"/>
            </a:endParaRPr>
          </a:p>
        </p:txBody>
      </p:sp>
      <p:sp>
        <p:nvSpPr>
          <p:cNvPr id="13" name="Rectangle 12"/>
          <p:cNvSpPr/>
          <p:nvPr/>
        </p:nvSpPr>
        <p:spPr>
          <a:xfrm>
            <a:off x="5757903" y="2721318"/>
            <a:ext cx="1651227" cy="9233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None/>
              <a:tabLst/>
              <a:defRPr/>
            </a:pPr>
            <a:r>
              <a:rPr lang="en-US" sz="1800" dirty="0">
                <a:latin typeface="Calibri Light" charset="0"/>
                <a:ea typeface="Calibri Light" charset="0"/>
                <a:cs typeface="Calibri Light" charset="0"/>
              </a:rPr>
              <a:t>Maybe it already was deposited?</a:t>
            </a:r>
          </a:p>
        </p:txBody>
      </p:sp>
      <p:sp>
        <p:nvSpPr>
          <p:cNvPr id="14" name="Rectangle 13"/>
          <p:cNvSpPr/>
          <p:nvPr/>
        </p:nvSpPr>
        <p:spPr>
          <a:xfrm>
            <a:off x="7329780" y="2116523"/>
            <a:ext cx="1783483"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None/>
              <a:tabLst/>
              <a:defRPr/>
            </a:pPr>
            <a:r>
              <a:rPr lang="en-US" sz="1800" dirty="0">
                <a:latin typeface="Calibri Light" charset="0"/>
                <a:ea typeface="Calibri Light" charset="0"/>
                <a:cs typeface="Calibri Light" charset="0"/>
              </a:rPr>
              <a:t>What is it’s compliance status?</a:t>
            </a:r>
          </a:p>
        </p:txBody>
      </p:sp>
    </p:spTree>
    <p:extLst>
      <p:ext uri="{BB962C8B-B14F-4D97-AF65-F5344CB8AC3E}">
        <p14:creationId xmlns:p14="http://schemas.microsoft.com/office/powerpoint/2010/main" val="30505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7453F6D-48C3-468A-98D8-A8A8BFD93361}" type="slidenum">
              <a:rPr lang="en-US" smtClean="0"/>
              <a:pPr/>
              <a:t>22</a:t>
            </a:fld>
            <a:endParaRPr lang="en-US" dirty="0"/>
          </a:p>
        </p:txBody>
      </p:sp>
      <p:sp>
        <p:nvSpPr>
          <p:cNvPr id="8" name="TextBox 7"/>
          <p:cNvSpPr txBox="1"/>
          <p:nvPr/>
        </p:nvSpPr>
        <p:spPr>
          <a:xfrm>
            <a:off x="272920" y="832523"/>
            <a:ext cx="10052725" cy="707886"/>
          </a:xfrm>
          <a:prstGeom prst="rect">
            <a:avLst/>
          </a:prstGeom>
          <a:noFill/>
        </p:spPr>
        <p:txBody>
          <a:bodyPr wrap="square" rtlCol="0">
            <a:spAutoFit/>
          </a:bodyPr>
          <a:lstStyle/>
          <a:p>
            <a:pPr>
              <a:buNone/>
            </a:pPr>
            <a:r>
              <a:rPr lang="en-US" sz="4000" dirty="0">
                <a:latin typeface="Georgia" panose="02040502050405020303" pitchFamily="18" charset="0"/>
                <a:ea typeface="Calibri" charset="0"/>
                <a:cs typeface="Calibri" charset="0"/>
              </a:rPr>
              <a:t>Public Access Compliance Monitor</a:t>
            </a:r>
          </a:p>
        </p:txBody>
      </p:sp>
      <p:sp>
        <p:nvSpPr>
          <p:cNvPr id="10" name="TextBox 9"/>
          <p:cNvSpPr txBox="1"/>
          <p:nvPr/>
        </p:nvSpPr>
        <p:spPr>
          <a:xfrm>
            <a:off x="568619" y="1628659"/>
            <a:ext cx="7853082" cy="1569660"/>
          </a:xfrm>
          <a:prstGeom prst="rect">
            <a:avLst/>
          </a:prstGeom>
          <a:noFill/>
        </p:spPr>
        <p:txBody>
          <a:bodyPr wrap="square" rtlCol="0">
            <a:spAutoFit/>
          </a:bodyPr>
          <a:lstStyle/>
          <a:p>
            <a:pPr>
              <a:buNone/>
            </a:pPr>
            <a:r>
              <a:rPr lang="en-US" dirty="0">
                <a:latin typeface="Calibri Light" charset="0"/>
                <a:ea typeface="Calibri Light" charset="0"/>
                <a:cs typeface="Calibri Light" charset="0"/>
              </a:rPr>
              <a:t>The Public Access Compliance Monitor (or PACM) is a database of articles associated with an institution’s (i.e., IPF’s) grants and organized by their compliance status with the NIH Public Access Policy.</a:t>
            </a:r>
          </a:p>
        </p:txBody>
      </p:sp>
      <p:pic>
        <p:nvPicPr>
          <p:cNvPr id="11" name="Picture 10">
            <a:extLs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71" t="14604" r="14454" b="16290"/>
          <a:stretch/>
        </p:blipFill>
        <p:spPr>
          <a:xfrm>
            <a:off x="568619" y="3374820"/>
            <a:ext cx="2420470" cy="2478935"/>
          </a:xfrm>
          <a:prstGeom prst="rect">
            <a:avLst/>
          </a:prstGeom>
        </p:spPr>
      </p:pic>
      <p:sp>
        <p:nvSpPr>
          <p:cNvPr id="12" name="TextBox 11"/>
          <p:cNvSpPr txBox="1"/>
          <p:nvPr/>
        </p:nvSpPr>
        <p:spPr>
          <a:xfrm>
            <a:off x="3040966" y="3672969"/>
            <a:ext cx="1439641" cy="2031325"/>
          </a:xfrm>
          <a:prstGeom prst="rect">
            <a:avLst/>
          </a:prstGeom>
          <a:noFill/>
        </p:spPr>
        <p:txBody>
          <a:bodyPr wrap="square" rtlCol="0">
            <a:spAutoFit/>
          </a:bodyPr>
          <a:lstStyle/>
          <a:p>
            <a:pPr>
              <a:buNone/>
            </a:pPr>
            <a:r>
              <a:rPr lang="en-US" sz="1800" dirty="0">
                <a:latin typeface="Calibri Light" charset="0"/>
                <a:ea typeface="Calibri Light" charset="0"/>
                <a:cs typeface="Calibri Light" charset="0"/>
              </a:rPr>
              <a:t>Provides global view of ALL papers associated with awards made to your institution</a:t>
            </a:r>
          </a:p>
        </p:txBody>
      </p:sp>
      <p:pic>
        <p:nvPicPr>
          <p:cNvPr id="13" name="Picture 12">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765" y="3374820"/>
            <a:ext cx="2481943" cy="2481943"/>
          </a:xfrm>
          <a:prstGeom prst="rect">
            <a:avLst/>
          </a:prstGeom>
        </p:spPr>
      </p:pic>
      <p:sp>
        <p:nvSpPr>
          <p:cNvPr id="14" name="TextBox 13"/>
          <p:cNvSpPr txBox="1"/>
          <p:nvPr/>
        </p:nvSpPr>
        <p:spPr>
          <a:xfrm>
            <a:off x="7198708" y="3668852"/>
            <a:ext cx="1439641" cy="2031325"/>
          </a:xfrm>
          <a:prstGeom prst="rect">
            <a:avLst/>
          </a:prstGeom>
          <a:noFill/>
        </p:spPr>
        <p:txBody>
          <a:bodyPr wrap="square" rtlCol="0">
            <a:spAutoFit/>
          </a:bodyPr>
          <a:lstStyle/>
          <a:p>
            <a:pPr>
              <a:buNone/>
            </a:pPr>
            <a:r>
              <a:rPr lang="en-US" sz="1800" dirty="0">
                <a:latin typeface="Calibri Light" charset="0"/>
                <a:ea typeface="Calibri Light" charset="0"/>
                <a:cs typeface="Calibri Light" charset="0"/>
              </a:rPr>
              <a:t>Provides article-level data (identifiers, key dates, compliance status, etc.)</a:t>
            </a:r>
          </a:p>
        </p:txBody>
      </p:sp>
      <p:sp>
        <p:nvSpPr>
          <p:cNvPr id="15" name="Rectangle 14"/>
          <p:cNvSpPr/>
          <p:nvPr/>
        </p:nvSpPr>
        <p:spPr>
          <a:xfrm>
            <a:off x="4147896" y="6033264"/>
            <a:ext cx="4914174" cy="369332"/>
          </a:xfrm>
          <a:prstGeom prst="rect">
            <a:avLst/>
          </a:prstGeom>
        </p:spPr>
        <p:txBody>
          <a:bodyPr wrap="square">
            <a:spAutoFit/>
          </a:bodyPr>
          <a:lstStyle/>
          <a:p>
            <a:pPr>
              <a:buNone/>
            </a:pPr>
            <a:r>
              <a:rPr lang="en-US" sz="1800" dirty="0">
                <a:hlinkClick r:id="rId5"/>
              </a:rPr>
              <a:t>https://www.ncbi.nlm.nih.gov/pmc/utils/pacm/</a:t>
            </a:r>
            <a:r>
              <a:rPr lang="en-US" sz="1800" dirty="0"/>
              <a:t> </a:t>
            </a:r>
          </a:p>
        </p:txBody>
      </p:sp>
    </p:spTree>
    <p:extLst>
      <p:ext uri="{BB962C8B-B14F-4D97-AF65-F5344CB8AC3E}">
        <p14:creationId xmlns:p14="http://schemas.microsoft.com/office/powerpoint/2010/main" val="2207221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7453F6D-48C3-468A-98D8-A8A8BFD93361}" type="slidenum">
              <a:rPr lang="en-US" smtClean="0"/>
              <a:pPr/>
              <a:t>23</a:t>
            </a:fld>
            <a:endParaRPr lang="en-US" dirty="0"/>
          </a:p>
        </p:txBody>
      </p:sp>
      <p:sp>
        <p:nvSpPr>
          <p:cNvPr id="11" name="TextBox 10"/>
          <p:cNvSpPr txBox="1"/>
          <p:nvPr/>
        </p:nvSpPr>
        <p:spPr>
          <a:xfrm>
            <a:off x="352615" y="969766"/>
            <a:ext cx="10052725" cy="769441"/>
          </a:xfrm>
          <a:prstGeom prst="rect">
            <a:avLst/>
          </a:prstGeom>
          <a:noFill/>
        </p:spPr>
        <p:txBody>
          <a:bodyPr wrap="square" rtlCol="0">
            <a:spAutoFit/>
          </a:bodyPr>
          <a:lstStyle/>
          <a:p>
            <a:pPr>
              <a:buNone/>
            </a:pPr>
            <a:r>
              <a:rPr lang="en-US" sz="4400" dirty="0">
                <a:latin typeface="Georgia" panose="02040502050405020303" pitchFamily="18" charset="0"/>
                <a:ea typeface="Calibri" charset="0"/>
                <a:cs typeface="Calibri" charset="0"/>
              </a:rPr>
              <a:t>Is PACM the right tool for you?</a:t>
            </a:r>
          </a:p>
        </p:txBody>
      </p:sp>
      <p:grpSp>
        <p:nvGrpSpPr>
          <p:cNvPr id="22" name="Group 21">
            <a:extLst>
              <a:ext uri="{C183D7F6-B498-43B3-948B-1728B52AA6E4}">
                <adec:decorative xmlns:adec="http://schemas.microsoft.com/office/drawing/2017/decorative" xmlns="" val="1"/>
              </a:ext>
            </a:extLst>
          </p:cNvPr>
          <p:cNvGrpSpPr/>
          <p:nvPr/>
        </p:nvGrpSpPr>
        <p:grpSpPr>
          <a:xfrm>
            <a:off x="5455055" y="2346809"/>
            <a:ext cx="3314754" cy="2882783"/>
            <a:chOff x="5455055" y="2346809"/>
            <a:chExt cx="3314754" cy="2882783"/>
          </a:xfrm>
        </p:grpSpPr>
        <p:pic>
          <p:nvPicPr>
            <p:cNvPr id="13" name="Picture 12">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5055" y="2346809"/>
              <a:ext cx="3314754" cy="2882783"/>
            </a:xfrm>
            <a:prstGeom prst="rect">
              <a:avLst/>
            </a:prstGeom>
          </p:spPr>
        </p:pic>
        <p:sp>
          <p:nvSpPr>
            <p:cNvPr id="14" name="TextBox 13"/>
            <p:cNvSpPr txBox="1"/>
            <p:nvPr/>
          </p:nvSpPr>
          <p:spPr>
            <a:xfrm>
              <a:off x="6013615" y="2759333"/>
              <a:ext cx="2197634" cy="1569660"/>
            </a:xfrm>
            <a:prstGeom prst="rect">
              <a:avLst/>
            </a:prstGeom>
            <a:noFill/>
          </p:spPr>
          <p:txBody>
            <a:bodyPr wrap="square" rtlCol="0">
              <a:spAutoFit/>
            </a:bodyPr>
            <a:lstStyle/>
            <a:p>
              <a:pPr algn="ctr">
                <a:buNone/>
              </a:pPr>
              <a:r>
                <a:rPr lang="en-US" sz="3200" dirty="0">
                  <a:latin typeface="Chalkboard" charset="0"/>
                  <a:ea typeface="Chalkboard" charset="0"/>
                  <a:cs typeface="Chalkboard" charset="0"/>
                </a:rPr>
                <a:t>YES! Give me access to PACM!</a:t>
              </a:r>
            </a:p>
          </p:txBody>
        </p:sp>
      </p:grpSp>
      <p:pic>
        <p:nvPicPr>
          <p:cNvPr id="16" name="Picture 15">
            <a:extLst>
              <a:ext uri="{C183D7F6-B498-43B3-948B-1728B52AA6E4}">
                <adec:decorative xmlns:adec="http://schemas.microsoft.com/office/drawing/2017/decorative" xmlns="" val="1"/>
              </a:ext>
            </a:extLst>
          </p:cNvPr>
          <p:cNvPicPr>
            <a:picLocks noChangeAspect="1"/>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385909" y="1881025"/>
            <a:ext cx="984591" cy="984591"/>
          </a:xfrm>
          <a:prstGeom prst="rect">
            <a:avLst/>
          </a:prstGeom>
        </p:spPr>
      </p:pic>
      <p:sp>
        <p:nvSpPr>
          <p:cNvPr id="17" name="TextBox 16"/>
          <p:cNvSpPr txBox="1"/>
          <p:nvPr/>
        </p:nvSpPr>
        <p:spPr>
          <a:xfrm>
            <a:off x="1459141" y="1957822"/>
            <a:ext cx="3919837"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Calibri Light" charset="0"/>
                <a:ea typeface="Calibri Light" charset="0"/>
                <a:cs typeface="Calibri Light" charset="0"/>
              </a:rPr>
              <a:t>You monitor the compliance of a number of awards. </a:t>
            </a:r>
          </a:p>
        </p:txBody>
      </p:sp>
      <p:pic>
        <p:nvPicPr>
          <p:cNvPr id="18" name="Picture 17">
            <a:extLst>
              <a:ext uri="{C183D7F6-B498-43B3-948B-1728B52AA6E4}">
                <adec:decorative xmlns:adec="http://schemas.microsoft.com/office/drawing/2017/decorative" xmlns="" val="1"/>
              </a:ext>
            </a:extLst>
          </p:cNvPr>
          <p:cNvPicPr>
            <a:picLocks noChangeAspect="1"/>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398473" y="3258742"/>
            <a:ext cx="984591" cy="984591"/>
          </a:xfrm>
          <a:prstGeom prst="rect">
            <a:avLst/>
          </a:prstGeom>
        </p:spPr>
      </p:pic>
      <p:sp>
        <p:nvSpPr>
          <p:cNvPr id="19" name="TextBox 18"/>
          <p:cNvSpPr txBox="1"/>
          <p:nvPr/>
        </p:nvSpPr>
        <p:spPr>
          <a:xfrm>
            <a:off x="1459141" y="3159974"/>
            <a:ext cx="3919837"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Calibri Light" charset="0"/>
                <a:ea typeface="Calibri Light" charset="0"/>
                <a:cs typeface="Calibri Light" charset="0"/>
              </a:rPr>
              <a:t>You want to provide different departments with compliance status reports.</a:t>
            </a:r>
          </a:p>
        </p:txBody>
      </p:sp>
      <p:pic>
        <p:nvPicPr>
          <p:cNvPr id="20" name="Picture 19">
            <a:extLst>
              <a:ext uri="{C183D7F6-B498-43B3-948B-1728B52AA6E4}">
                <adec:decorative xmlns:adec="http://schemas.microsoft.com/office/drawing/2017/decorative" xmlns="" val="1"/>
              </a:ext>
            </a:extLst>
          </p:cNvPr>
          <p:cNvPicPr>
            <a:picLocks noChangeAspect="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98473" y="4680562"/>
            <a:ext cx="984591" cy="984591"/>
          </a:xfrm>
          <a:prstGeom prst="rect">
            <a:avLst/>
          </a:prstGeom>
        </p:spPr>
      </p:pic>
      <p:sp>
        <p:nvSpPr>
          <p:cNvPr id="21" name="TextBox 20"/>
          <p:cNvSpPr txBox="1"/>
          <p:nvPr/>
        </p:nvSpPr>
        <p:spPr>
          <a:xfrm>
            <a:off x="1459141" y="4596945"/>
            <a:ext cx="3919837"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Calibri Light" charset="0"/>
                <a:ea typeface="Calibri Light" charset="0"/>
                <a:cs typeface="Calibri Light" charset="0"/>
              </a:rPr>
              <a:t>You want to quickly check the compliance of a specific paper. </a:t>
            </a:r>
          </a:p>
        </p:txBody>
      </p:sp>
      <p:sp>
        <p:nvSpPr>
          <p:cNvPr id="23" name="Rectangle 22"/>
          <p:cNvSpPr/>
          <p:nvPr/>
        </p:nvSpPr>
        <p:spPr>
          <a:xfrm>
            <a:off x="4155580" y="5875819"/>
            <a:ext cx="4914174" cy="369332"/>
          </a:xfrm>
          <a:prstGeom prst="rect">
            <a:avLst/>
          </a:prstGeom>
        </p:spPr>
        <p:txBody>
          <a:bodyPr wrap="square">
            <a:spAutoFit/>
          </a:bodyPr>
          <a:lstStyle/>
          <a:p>
            <a:pPr>
              <a:buNone/>
            </a:pPr>
            <a:r>
              <a:rPr lang="en-US" sz="1800" dirty="0">
                <a:hlinkClick r:id="rId8"/>
              </a:rPr>
              <a:t>https://www.ncbi.nlm.nih.gov/pmc/utils/pacm/</a:t>
            </a:r>
            <a:r>
              <a:rPr lang="en-US" sz="1800" dirty="0"/>
              <a:t> </a:t>
            </a:r>
          </a:p>
        </p:txBody>
      </p:sp>
    </p:spTree>
    <p:extLst>
      <p:ext uri="{BB962C8B-B14F-4D97-AF65-F5344CB8AC3E}">
        <p14:creationId xmlns:p14="http://schemas.microsoft.com/office/powerpoint/2010/main" val="3278448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7453F6D-48C3-468A-98D8-A8A8BFD93361}" type="slidenum">
              <a:rPr lang="en-US" smtClean="0"/>
              <a:pPr/>
              <a:t>24</a:t>
            </a:fld>
            <a:endParaRPr lang="en-US" dirty="0"/>
          </a:p>
        </p:txBody>
      </p:sp>
      <p:sp>
        <p:nvSpPr>
          <p:cNvPr id="23" name="TextBox 22"/>
          <p:cNvSpPr txBox="1"/>
          <p:nvPr/>
        </p:nvSpPr>
        <p:spPr>
          <a:xfrm>
            <a:off x="2746333" y="5092176"/>
            <a:ext cx="1897583"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latin typeface="Calibri Light" charset="0"/>
                <a:ea typeface="Calibri Light" charset="0"/>
                <a:cs typeface="Calibri Light" charset="0"/>
              </a:rPr>
              <a:t>Your institution’s Signing Officer (SO</a:t>
            </a:r>
            <a:r>
              <a:rPr lang="en-US" sz="1400" dirty="0">
                <a:latin typeface="Calibri Light" charset="0"/>
                <a:ea typeface="Calibri Light" charset="0"/>
                <a:cs typeface="Calibri Light" charset="0"/>
              </a:rPr>
              <a:t>)</a:t>
            </a:r>
          </a:p>
        </p:txBody>
      </p:sp>
      <p:grpSp>
        <p:nvGrpSpPr>
          <p:cNvPr id="22" name="Group 21">
            <a:extLst>
              <a:ext uri="{C183D7F6-B498-43B3-948B-1728B52AA6E4}">
                <adec:decorative xmlns:adec="http://schemas.microsoft.com/office/drawing/2017/decorative" xmlns="" val="1"/>
              </a:ext>
            </a:extLst>
          </p:cNvPr>
          <p:cNvGrpSpPr/>
          <p:nvPr/>
        </p:nvGrpSpPr>
        <p:grpSpPr>
          <a:xfrm>
            <a:off x="389577" y="1995607"/>
            <a:ext cx="8476865" cy="3536709"/>
            <a:chOff x="351157" y="2326020"/>
            <a:chExt cx="8476865" cy="3536709"/>
          </a:xfrm>
        </p:grpSpPr>
        <p:pic>
          <p:nvPicPr>
            <p:cNvPr id="10" name="Picture 9">
              <a:extLst>
                <a:ext uri="{C183D7F6-B498-43B3-948B-1728B52AA6E4}">
                  <adec:decorative xmlns:adec="http://schemas.microsoft.com/office/drawing/2017/decorative" xmlns=""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86" t="78999" r="82949" b="915"/>
            <a:stretch/>
          </p:blipFill>
          <p:spPr>
            <a:xfrm>
              <a:off x="351157" y="2326020"/>
              <a:ext cx="1804965" cy="1836891"/>
            </a:xfrm>
            <a:prstGeom prst="rect">
              <a:avLst/>
            </a:prstGeom>
          </p:spPr>
        </p:pic>
        <p:grpSp>
          <p:nvGrpSpPr>
            <p:cNvPr id="15" name="Group 14"/>
            <p:cNvGrpSpPr/>
            <p:nvPr/>
          </p:nvGrpSpPr>
          <p:grpSpPr>
            <a:xfrm>
              <a:off x="2707913" y="2638033"/>
              <a:ext cx="3196373" cy="3224696"/>
              <a:chOff x="2522164" y="2262627"/>
              <a:chExt cx="3310249" cy="3332439"/>
            </a:xfrm>
          </p:grpSpPr>
          <p:grpSp>
            <p:nvGrpSpPr>
              <p:cNvPr id="14" name="Group 13"/>
              <p:cNvGrpSpPr/>
              <p:nvPr/>
            </p:nvGrpSpPr>
            <p:grpSpPr>
              <a:xfrm>
                <a:off x="4188030" y="2262627"/>
                <a:ext cx="1644383" cy="1482058"/>
                <a:chOff x="3373291" y="1745917"/>
                <a:chExt cx="1644383" cy="1482058"/>
              </a:xfrm>
            </p:grpSpPr>
            <p:pic>
              <p:nvPicPr>
                <p:cNvPr id="12" name="Picture 11">
                  <a:extLst>
                    <a:ext uri="{C183D7F6-B498-43B3-948B-1728B52AA6E4}">
                      <adec:decorative xmlns:adec="http://schemas.microsoft.com/office/drawing/2017/decorative" xmlns=""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33" r="62579" b="71763"/>
                <a:stretch/>
              </p:blipFill>
              <p:spPr>
                <a:xfrm>
                  <a:off x="3373291" y="1745917"/>
                  <a:ext cx="1644383" cy="1482058"/>
                </a:xfrm>
                <a:prstGeom prst="rect">
                  <a:avLst/>
                </a:prstGeom>
              </p:spPr>
            </p:pic>
            <p:sp>
              <p:nvSpPr>
                <p:cNvPr id="13" name="TextBox 12"/>
                <p:cNvSpPr txBox="1"/>
                <p:nvPr/>
              </p:nvSpPr>
              <p:spPr>
                <a:xfrm>
                  <a:off x="3653203" y="2222419"/>
                  <a:ext cx="1038454"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dirty="0">
                      <a:latin typeface="Calibri" charset="0"/>
                      <a:ea typeface="Calibri" charset="0"/>
                      <a:cs typeface="Calibri" charset="0"/>
                    </a:rPr>
                    <a:t>PACR</a:t>
                  </a:r>
                </a:p>
              </p:txBody>
            </p:sp>
          </p:grpSp>
          <p:pic>
            <p:nvPicPr>
              <p:cNvPr id="1028" name="Picture 4" descr="mage result for era common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922" y="4291333"/>
                <a:ext cx="1303733" cy="13037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C183D7F6-B498-43B3-948B-1728B52AA6E4}">
                    <adec:decorative xmlns:adec="http://schemas.microsoft.com/office/drawing/2017/decorative" xmlns=""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3471" t="79968" r="51330" b="-66"/>
              <a:stretch/>
            </p:blipFill>
            <p:spPr>
              <a:xfrm>
                <a:off x="2522164" y="3196559"/>
                <a:ext cx="1805822" cy="1943661"/>
              </a:xfrm>
              <a:prstGeom prst="rect">
                <a:avLst/>
              </a:prstGeom>
            </p:spPr>
          </p:pic>
          <p:sp>
            <p:nvSpPr>
              <p:cNvPr id="17" name="Chevron 16"/>
              <p:cNvSpPr/>
              <p:nvPr/>
            </p:nvSpPr>
            <p:spPr bwMode="auto">
              <a:xfrm rot="5400000">
                <a:off x="4705526" y="3817610"/>
                <a:ext cx="609387" cy="549177"/>
              </a:xfrm>
              <a:prstGeom prst="chevron">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cs typeface="Arial" charset="0"/>
                </a:endParaRPr>
              </a:p>
            </p:txBody>
          </p:sp>
        </p:grpSp>
        <p:pic>
          <p:nvPicPr>
            <p:cNvPr id="16" name="Picture 15">
              <a:extLst>
                <a:ext uri="{C183D7F6-B498-43B3-948B-1728B52AA6E4}">
                  <adec:decorative xmlns:adec="http://schemas.microsoft.com/office/drawing/2017/decorative" xmlns="" val="1"/>
                </a:ext>
              </a:extLst>
            </p:cNvPr>
            <p:cNvPicPr>
              <a:picLocks noChangeAspect="1"/>
            </p:cNvPicPr>
            <p:nvPr/>
          </p:nvPicPr>
          <p:blipFill rotWithShape="1">
            <a:blip r:embed="rId6" cstate="print">
              <a:biLevel thresh="75000"/>
              <a:extLst>
                <a:ext uri="{28A0092B-C50C-407E-A947-70E740481C1C}">
                  <a14:useLocalDpi xmlns:a14="http://schemas.microsoft.com/office/drawing/2010/main" val="0"/>
                </a:ext>
              </a:extLst>
            </a:blip>
            <a:srcRect l="13968" t="17489" r="18172" b="9551"/>
            <a:stretch/>
          </p:blipFill>
          <p:spPr>
            <a:xfrm>
              <a:off x="6566563" y="3541057"/>
              <a:ext cx="2045211" cy="2198915"/>
            </a:xfrm>
            <a:prstGeom prst="rect">
              <a:avLst/>
            </a:prstGeom>
          </p:spPr>
        </p:pic>
        <p:sp>
          <p:nvSpPr>
            <p:cNvPr id="18" name="Right Arrow 17"/>
            <p:cNvSpPr/>
            <p:nvPr/>
          </p:nvSpPr>
          <p:spPr bwMode="auto">
            <a:xfrm rot="1869214">
              <a:off x="1998863" y="3557114"/>
              <a:ext cx="826382" cy="591671"/>
            </a:xfrm>
            <a:prstGeom prst="rightArrow">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0" name="TextBox 19"/>
            <p:cNvSpPr txBox="1"/>
            <p:nvPr/>
          </p:nvSpPr>
          <p:spPr>
            <a:xfrm>
              <a:off x="482242" y="4080935"/>
              <a:ext cx="1607309"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dirty="0">
                  <a:latin typeface="Calibri Light" charset="0"/>
                  <a:ea typeface="Calibri Light" charset="0"/>
                  <a:cs typeface="Calibri Light" charset="0"/>
                </a:rPr>
                <a:t>Send request</a:t>
              </a:r>
            </a:p>
          </p:txBody>
        </p:sp>
        <p:sp>
          <p:nvSpPr>
            <p:cNvPr id="24" name="Right Arrow 23"/>
            <p:cNvSpPr/>
            <p:nvPr/>
          </p:nvSpPr>
          <p:spPr bwMode="auto">
            <a:xfrm>
              <a:off x="5787948" y="4057477"/>
              <a:ext cx="851057" cy="591671"/>
            </a:xfrm>
            <a:prstGeom prst="rightArrow">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5" name="TextBox 24"/>
            <p:cNvSpPr txBox="1"/>
            <p:nvPr/>
          </p:nvSpPr>
          <p:spPr>
            <a:xfrm>
              <a:off x="6350313" y="2825622"/>
              <a:ext cx="247770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dirty="0">
                  <a:latin typeface="Calibri Light" charset="0"/>
                  <a:ea typeface="Calibri Light" charset="0"/>
                  <a:cs typeface="Calibri Light" charset="0"/>
                </a:rPr>
                <a:t>Access to PACM available the next day</a:t>
              </a:r>
            </a:p>
          </p:txBody>
        </p:sp>
      </p:grpSp>
      <p:sp>
        <p:nvSpPr>
          <p:cNvPr id="26" name="TextBox 25"/>
          <p:cNvSpPr txBox="1"/>
          <p:nvPr/>
        </p:nvSpPr>
        <p:spPr>
          <a:xfrm>
            <a:off x="290636" y="995618"/>
            <a:ext cx="10052725" cy="769441"/>
          </a:xfrm>
          <a:prstGeom prst="rect">
            <a:avLst/>
          </a:prstGeom>
          <a:noFill/>
        </p:spPr>
        <p:txBody>
          <a:bodyPr wrap="square" rtlCol="0">
            <a:spAutoFit/>
          </a:bodyPr>
          <a:lstStyle/>
          <a:p>
            <a:pPr>
              <a:buNone/>
            </a:pPr>
            <a:r>
              <a:rPr lang="en-US" sz="4400" dirty="0">
                <a:latin typeface="Georgia" panose="02040502050405020303" pitchFamily="18" charset="0"/>
                <a:ea typeface="Calibri" charset="0"/>
                <a:cs typeface="Calibri" charset="0"/>
              </a:rPr>
              <a:t>Gaining Access to PACM</a:t>
            </a:r>
          </a:p>
        </p:txBody>
      </p:sp>
      <p:sp>
        <p:nvSpPr>
          <p:cNvPr id="28" name="Rectangle 27"/>
          <p:cNvSpPr/>
          <p:nvPr/>
        </p:nvSpPr>
        <p:spPr>
          <a:xfrm>
            <a:off x="3952268" y="6142770"/>
            <a:ext cx="4914174" cy="369332"/>
          </a:xfrm>
          <a:prstGeom prst="rect">
            <a:avLst/>
          </a:prstGeom>
        </p:spPr>
        <p:txBody>
          <a:bodyPr wrap="square">
            <a:spAutoFit/>
          </a:bodyPr>
          <a:lstStyle/>
          <a:p>
            <a:pPr>
              <a:buNone/>
            </a:pPr>
            <a:r>
              <a:rPr lang="en-US" sz="1800" dirty="0">
                <a:hlinkClick r:id="rId7"/>
              </a:rPr>
              <a:t>https://www.ncbi.nlm.nih.gov/pmc/utils/pacm/</a:t>
            </a:r>
            <a:r>
              <a:rPr lang="en-US" sz="1800" dirty="0"/>
              <a:t> </a:t>
            </a:r>
          </a:p>
        </p:txBody>
      </p:sp>
    </p:spTree>
    <p:extLst>
      <p:ext uri="{BB962C8B-B14F-4D97-AF65-F5344CB8AC3E}">
        <p14:creationId xmlns:p14="http://schemas.microsoft.com/office/powerpoint/2010/main" val="802839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913C1F-EBAC-4C23-AAFE-CAF2D77F3519}"/>
              </a:ext>
            </a:extLst>
          </p:cNvPr>
          <p:cNvSpPr>
            <a:spLocks noGrp="1"/>
          </p:cNvSpPr>
          <p:nvPr>
            <p:ph type="title"/>
          </p:nvPr>
        </p:nvSpPr>
        <p:spPr/>
        <p:txBody>
          <a:bodyPr/>
          <a:lstStyle/>
          <a:p>
            <a:endParaRPr lang="en-US"/>
          </a:p>
        </p:txBody>
      </p:sp>
      <p:sp>
        <p:nvSpPr>
          <p:cNvPr id="27651" name="Rectangle 3"/>
          <p:cNvSpPr>
            <a:spLocks noGrp="1" noChangeArrowheads="1"/>
          </p:cNvSpPr>
          <p:nvPr>
            <p:ph type="body" idx="1"/>
          </p:nvPr>
        </p:nvSpPr>
        <p:spPr/>
        <p:txBody>
          <a:bodyPr/>
          <a:lstStyle/>
          <a:p>
            <a:r>
              <a:rPr lang="en-US" dirty="0"/>
              <a:t>Reporting</a:t>
            </a:r>
          </a:p>
        </p:txBody>
      </p:sp>
      <p:sp>
        <p:nvSpPr>
          <p:cNvPr id="27650" name="Slide Number Placeholder 3"/>
          <p:cNvSpPr>
            <a:spLocks noGrp="1"/>
          </p:cNvSpPr>
          <p:nvPr>
            <p:ph type="sldNum" sz="quarter" idx="10"/>
          </p:nvPr>
        </p:nvSpPr>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fld id="{4E945227-DD91-491E-B4E1-79184DDE6232}" type="slidenum">
              <a:rPr lang="en-US" smtClean="0"/>
              <a:pPr/>
              <a:t>25</a:t>
            </a:fld>
            <a:endParaRPr lang="en-US" dirty="0"/>
          </a:p>
        </p:txBody>
      </p:sp>
    </p:spTree>
    <p:extLst>
      <p:ext uri="{BB962C8B-B14F-4D97-AF65-F5344CB8AC3E}">
        <p14:creationId xmlns:p14="http://schemas.microsoft.com/office/powerpoint/2010/main" val="2145110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a:xfrm>
            <a:off x="1142999" y="192744"/>
            <a:ext cx="7620000" cy="563563"/>
          </a:xfrm>
        </p:spPr>
        <p:txBody>
          <a:bodyPr/>
          <a:lstStyle/>
          <a:p>
            <a:pPr eaLnBrk="1" hangingPunct="1"/>
            <a:r>
              <a:rPr lang="en-US" dirty="0"/>
              <a:t>Documenting Compliance</a:t>
            </a:r>
          </a:p>
        </p:txBody>
      </p:sp>
      <p:sp>
        <p:nvSpPr>
          <p:cNvPr id="425987" name="Rectangle 3"/>
          <p:cNvSpPr>
            <a:spLocks noGrp="1" noChangeArrowheads="1"/>
          </p:cNvSpPr>
          <p:nvPr>
            <p:ph idx="1"/>
          </p:nvPr>
        </p:nvSpPr>
        <p:spPr>
          <a:xfrm>
            <a:off x="443089" y="1164987"/>
            <a:ext cx="8229600" cy="4800600"/>
          </a:xfrm>
        </p:spPr>
        <p:txBody>
          <a:bodyPr/>
          <a:lstStyle/>
          <a:p>
            <a:pPr marL="0" indent="0" algn="ctr">
              <a:lnSpc>
                <a:spcPct val="80000"/>
              </a:lnSpc>
              <a:buNone/>
            </a:pPr>
            <a:r>
              <a:rPr lang="en-US" b="1" dirty="0">
                <a:latin typeface="+mj-lt"/>
              </a:rPr>
              <a:t>How to cite papers in press (</a:t>
            </a:r>
            <a:r>
              <a:rPr lang="en-US" b="1" dirty="0" err="1">
                <a:latin typeface="+mj-lt"/>
              </a:rPr>
              <a:t>epub</a:t>
            </a:r>
            <a:r>
              <a:rPr lang="en-US" b="1" dirty="0">
                <a:latin typeface="+mj-lt"/>
              </a:rPr>
              <a:t> ahead of print), </a:t>
            </a:r>
            <a:br>
              <a:rPr lang="en-US" b="1" dirty="0">
                <a:latin typeface="+mj-lt"/>
              </a:rPr>
            </a:br>
            <a:r>
              <a:rPr lang="en-US" b="1" dirty="0">
                <a:latin typeface="+mj-lt"/>
              </a:rPr>
              <a:t>or within 3 months of publication</a:t>
            </a:r>
          </a:p>
          <a:p>
            <a:pPr marL="0" indent="0" eaLnBrk="1" hangingPunct="1">
              <a:lnSpc>
                <a:spcPct val="80000"/>
              </a:lnSpc>
              <a:buNone/>
            </a:pPr>
            <a:endParaRPr lang="en-US" sz="1600" dirty="0"/>
          </a:p>
          <a:p>
            <a:pPr marL="0" indent="0" eaLnBrk="1" hangingPunct="1">
              <a:lnSpc>
                <a:spcPct val="80000"/>
              </a:lnSpc>
              <a:buNone/>
            </a:pPr>
            <a:endParaRPr lang="en-US" sz="2200" dirty="0"/>
          </a:p>
          <a:p>
            <a:pPr marL="0" indent="0" eaLnBrk="1" hangingPunct="1">
              <a:lnSpc>
                <a:spcPct val="80000"/>
              </a:lnSpc>
              <a:buNone/>
            </a:pPr>
            <a:r>
              <a:rPr lang="en-US" sz="2200" dirty="0"/>
              <a:t>For Method A and B Journals, use “</a:t>
            </a:r>
            <a:r>
              <a:rPr lang="en-US" sz="2200" b="1" dirty="0"/>
              <a:t>PMC Journal - In Process</a:t>
            </a:r>
            <a:r>
              <a:rPr lang="en-US" sz="2200" dirty="0"/>
              <a:t>”. </a:t>
            </a:r>
          </a:p>
          <a:p>
            <a:pPr lvl="1" eaLnBrk="1" hangingPunct="1">
              <a:lnSpc>
                <a:spcPct val="80000"/>
              </a:lnSpc>
            </a:pPr>
            <a:r>
              <a:rPr lang="en-US" sz="1600" dirty="0"/>
              <a:t>Example: Sala-Torra O, et al.</a:t>
            </a:r>
            <a:r>
              <a:rPr lang="en-US" sz="1800" dirty="0"/>
              <a:t> </a:t>
            </a:r>
            <a:r>
              <a:rPr lang="en-US" sz="1600" dirty="0"/>
              <a:t>Connective tissue growth factor (CTGF) expression and outcome in adult patients with acute lymphoblastic leukemia. </a:t>
            </a:r>
            <a:r>
              <a:rPr lang="en-US" sz="1600" i="1" dirty="0"/>
              <a:t>Blood.</a:t>
            </a:r>
            <a:r>
              <a:rPr lang="en-US" sz="1600" dirty="0"/>
              <a:t> PMCID: </a:t>
            </a:r>
            <a:r>
              <a:rPr lang="en-US" sz="1600" dirty="0">
                <a:highlight>
                  <a:srgbClr val="FFFF00"/>
                </a:highlight>
              </a:rPr>
              <a:t>PMC Journal - In Process</a:t>
            </a:r>
          </a:p>
          <a:p>
            <a:pPr lvl="1" eaLnBrk="1" hangingPunct="1">
              <a:lnSpc>
                <a:spcPct val="80000"/>
              </a:lnSpc>
            </a:pPr>
            <a:endParaRPr lang="en-US" sz="1600" dirty="0"/>
          </a:p>
          <a:p>
            <a:pPr eaLnBrk="1" hangingPunct="1">
              <a:lnSpc>
                <a:spcPct val="80000"/>
              </a:lnSpc>
            </a:pPr>
            <a:endParaRPr lang="en-US" sz="900" dirty="0"/>
          </a:p>
          <a:p>
            <a:pPr marL="0" indent="0" eaLnBrk="1" hangingPunct="1">
              <a:lnSpc>
                <a:spcPct val="80000"/>
              </a:lnSpc>
              <a:buNone/>
            </a:pPr>
            <a:r>
              <a:rPr lang="en-US" sz="2200" dirty="0"/>
              <a:t>For Method C and D Journals, use the </a:t>
            </a:r>
            <a:r>
              <a:rPr lang="en-US" sz="2200" b="1" dirty="0"/>
              <a:t>NIHMSID</a:t>
            </a:r>
            <a:r>
              <a:rPr lang="en-US" sz="2200" dirty="0"/>
              <a:t>.  </a:t>
            </a:r>
          </a:p>
          <a:p>
            <a:pPr lvl="1" eaLnBrk="1" hangingPunct="1">
              <a:lnSpc>
                <a:spcPct val="80000"/>
              </a:lnSpc>
            </a:pPr>
            <a:r>
              <a:rPr lang="en-US" sz="1600" dirty="0"/>
              <a:t>Example:  Cerrato A, et al. Genetic interactions between </a:t>
            </a:r>
            <a:r>
              <a:rPr lang="en-US" sz="1600" i="1" dirty="0"/>
              <a:t>Drosophila melanogaster</a:t>
            </a:r>
            <a:r>
              <a:rPr lang="en-US" sz="1600" dirty="0"/>
              <a:t> </a:t>
            </a:r>
            <a:r>
              <a:rPr lang="en-US" sz="1600" dirty="0" err="1"/>
              <a:t>menin</a:t>
            </a:r>
            <a:r>
              <a:rPr lang="en-US" sz="1600" dirty="0"/>
              <a:t> and Jun/</a:t>
            </a:r>
            <a:r>
              <a:rPr lang="en-US" sz="1600" dirty="0" err="1"/>
              <a:t>Fos</a:t>
            </a:r>
            <a:r>
              <a:rPr lang="en-US" sz="1600" dirty="0"/>
              <a:t>. </a:t>
            </a:r>
            <a:r>
              <a:rPr lang="en-US" sz="1600" i="1" dirty="0" err="1"/>
              <a:t>Dev</a:t>
            </a:r>
            <a:r>
              <a:rPr lang="en-US" sz="1600" i="1" dirty="0"/>
              <a:t> Biol</a:t>
            </a:r>
            <a:r>
              <a:rPr lang="en-US" sz="1600" dirty="0"/>
              <a:t>. In press. </a:t>
            </a:r>
            <a:r>
              <a:rPr lang="en-US" sz="1600" dirty="0">
                <a:highlight>
                  <a:srgbClr val="FFFF00"/>
                </a:highlight>
              </a:rPr>
              <a:t>NIHMSID: NIHMS44135</a:t>
            </a:r>
            <a:endParaRPr lang="en-US" sz="900" dirty="0">
              <a:highlight>
                <a:srgbClr val="FFFF00"/>
              </a:highlight>
            </a:endParaRPr>
          </a:p>
          <a:p>
            <a:pPr eaLnBrk="1" hangingPunct="1">
              <a:lnSpc>
                <a:spcPct val="80000"/>
              </a:lnSpc>
            </a:pPr>
            <a:endParaRPr lang="en-US" sz="700" dirty="0"/>
          </a:p>
          <a:p>
            <a:pPr eaLnBrk="1" hangingPunct="1">
              <a:lnSpc>
                <a:spcPct val="80000"/>
              </a:lnSpc>
            </a:pPr>
            <a:endParaRPr lang="en-US" sz="1600" dirty="0"/>
          </a:p>
          <a:p>
            <a:pPr marL="0" indent="0" eaLnBrk="1" hangingPunct="1">
              <a:lnSpc>
                <a:spcPct val="80000"/>
              </a:lnSpc>
              <a:buNone/>
            </a:pPr>
            <a:r>
              <a:rPr lang="en-US" sz="2000" b="1" i="1" dirty="0">
                <a:solidFill>
                  <a:srgbClr val="FF0000"/>
                </a:solidFill>
              </a:rPr>
              <a:t>NIHMSIDs will not be accepted 3 months after publication.</a:t>
            </a:r>
            <a:r>
              <a:rPr lang="en-US" sz="2000" i="1" dirty="0">
                <a:solidFill>
                  <a:srgbClr val="FF0000"/>
                </a:solidFill>
              </a:rPr>
              <a:t> </a:t>
            </a:r>
          </a:p>
          <a:p>
            <a:pPr lvl="2" eaLnBrk="1" hangingPunct="1">
              <a:lnSpc>
                <a:spcPct val="80000"/>
              </a:lnSpc>
            </a:pPr>
            <a:r>
              <a:rPr lang="en-US" sz="1600" dirty="0">
                <a:solidFill>
                  <a:srgbClr val="003366"/>
                </a:solidFill>
              </a:rPr>
              <a:t>PMCIDs are assigned around the time of publication. </a:t>
            </a:r>
          </a:p>
          <a:p>
            <a:pPr lvl="2" eaLnBrk="1" hangingPunct="1">
              <a:lnSpc>
                <a:spcPct val="80000"/>
              </a:lnSpc>
            </a:pPr>
            <a:r>
              <a:rPr lang="en-US" sz="1600" dirty="0">
                <a:solidFill>
                  <a:srgbClr val="003366"/>
                </a:solidFill>
              </a:rPr>
              <a:t>Use the PMCID once it is assigned.  </a:t>
            </a:r>
          </a:p>
        </p:txBody>
      </p:sp>
      <p:sp>
        <p:nvSpPr>
          <p:cNvPr id="17410" name="Rectangle 5"/>
          <p:cNvSpPr>
            <a:spLocks noGrp="1" noChangeArrowheads="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50B8DCC4-AD7A-49F7-A692-740DEF61D8C3}" type="slidenum">
              <a:rPr lang="en-US" sz="1000" smtClean="0">
                <a:solidFill>
                  <a:schemeClr val="bg1"/>
                </a:solidFill>
              </a:rPr>
              <a:pPr eaLnBrk="1" hangingPunct="1"/>
              <a:t>26</a:t>
            </a:fld>
            <a:endParaRPr lang="en-US" sz="1000" dirty="0">
              <a:solidFill>
                <a:schemeClr val="bg1"/>
              </a:solidFill>
            </a:endParaRPr>
          </a:p>
        </p:txBody>
      </p:sp>
      <p:sp>
        <p:nvSpPr>
          <p:cNvPr id="17411" name="Rectangle 5"/>
          <p:cNvSpPr txBox="1">
            <a:spLocks noGrp="1" noChangeArrowheads="1"/>
          </p:cNvSpPr>
          <p:nvPr/>
        </p:nvSpPr>
        <p:spPr bwMode="auto">
          <a:xfrm>
            <a:off x="7772400" y="6553200"/>
            <a:ext cx="1371600"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r" eaLnBrk="1" hangingPunct="1">
              <a:spcBef>
                <a:spcPct val="0"/>
              </a:spcBef>
            </a:pPr>
            <a:fld id="{755C6C03-D3A6-461E-86BA-76004FD47C1C}" type="slidenum">
              <a:rPr lang="en-US" sz="1000" b="1">
                <a:solidFill>
                  <a:schemeClr val="bg1"/>
                </a:solidFill>
              </a:rPr>
              <a:pPr algn="r" eaLnBrk="1" hangingPunct="1">
                <a:spcBef>
                  <a:spcPct val="0"/>
                </a:spcBef>
              </a:pPr>
              <a:t>26</a:t>
            </a:fld>
            <a:endParaRPr lang="en-US" sz="1000" b="1" dirty="0">
              <a:solidFill>
                <a:schemeClr val="bg1"/>
              </a:solidFill>
            </a:endParaRPr>
          </a:p>
        </p:txBody>
      </p:sp>
      <p:sp>
        <p:nvSpPr>
          <p:cNvPr id="17412" name="Slide Number Placeholder 3"/>
          <p:cNvSpPr txBox="1">
            <a:spLocks noGrp="1"/>
          </p:cNvSpPr>
          <p:nvPr/>
        </p:nvSpPr>
        <p:spPr bwMode="auto">
          <a:xfrm>
            <a:off x="7772400" y="6553200"/>
            <a:ext cx="1371600"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r" eaLnBrk="1" hangingPunct="1">
              <a:spcBef>
                <a:spcPct val="0"/>
              </a:spcBef>
            </a:pPr>
            <a:fld id="{2BDC1A3D-3365-4220-B33C-AF4C25A36063}" type="slidenum">
              <a:rPr lang="en-US" sz="1000" b="1">
                <a:solidFill>
                  <a:schemeClr val="bg1"/>
                </a:solidFill>
              </a:rPr>
              <a:pPr algn="r" eaLnBrk="1" hangingPunct="1">
                <a:spcBef>
                  <a:spcPct val="0"/>
                </a:spcBef>
              </a:pPr>
              <a:t>26</a:t>
            </a:fld>
            <a:endParaRPr lang="en-US" sz="1000" b="1" dirty="0">
              <a:solidFill>
                <a:schemeClr val="bg1"/>
              </a:solidFill>
            </a:endParaRPr>
          </a:p>
        </p:txBody>
      </p:sp>
      <p:sp>
        <p:nvSpPr>
          <p:cNvPr id="9" name="TextBox 8">
            <a:extLst>
              <a:ext uri="{FF2B5EF4-FFF2-40B4-BE49-F238E27FC236}">
                <a16:creationId xmlns:a16="http://schemas.microsoft.com/office/drawing/2014/main" id="{56BFEA31-D255-6A4A-ADD5-F1099363B090}"/>
              </a:ext>
            </a:extLst>
          </p:cNvPr>
          <p:cNvSpPr txBox="1"/>
          <p:nvPr/>
        </p:nvSpPr>
        <p:spPr>
          <a:xfrm>
            <a:off x="3455653" y="5961216"/>
            <a:ext cx="5249075" cy="307777"/>
          </a:xfrm>
          <a:prstGeom prst="rect">
            <a:avLst/>
          </a:prstGeom>
          <a:noFill/>
        </p:spPr>
        <p:txBody>
          <a:bodyPr wrap="square" rtlCol="0">
            <a:spAutoFit/>
          </a:bodyPr>
          <a:lstStyle/>
          <a:p>
            <a:pPr>
              <a:buNone/>
            </a:pPr>
            <a:r>
              <a:rPr lang="en-US" sz="1400" i="1" dirty="0"/>
              <a:t>NB: yellow highlighting not part of compliance requirement</a:t>
            </a:r>
          </a:p>
        </p:txBody>
      </p:sp>
    </p:spTree>
    <p:extLst>
      <p:ext uri="{BB962C8B-B14F-4D97-AF65-F5344CB8AC3E}">
        <p14:creationId xmlns:p14="http://schemas.microsoft.com/office/powerpoint/2010/main" val="36551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5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598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5987">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5987">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5987">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5987">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5987">
                                            <p:txEl>
                                              <p:pRg st="12" end="1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598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7" grpId="0" uiExpand="1" build="p"/>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Documenting Compliance</a:t>
            </a:r>
          </a:p>
        </p:txBody>
      </p:sp>
      <p:sp>
        <p:nvSpPr>
          <p:cNvPr id="3" name="Content Placeholder 2"/>
          <p:cNvSpPr>
            <a:spLocks noGrp="1"/>
          </p:cNvSpPr>
          <p:nvPr>
            <p:ph idx="1"/>
          </p:nvPr>
        </p:nvSpPr>
        <p:spPr>
          <a:xfrm>
            <a:off x="475128" y="1160616"/>
            <a:ext cx="8229600" cy="4800600"/>
          </a:xfrm>
        </p:spPr>
        <p:txBody>
          <a:bodyPr/>
          <a:lstStyle/>
          <a:p>
            <a:pPr marL="0" indent="0" algn="ctr">
              <a:buNone/>
            </a:pPr>
            <a:r>
              <a:rPr lang="en-US" sz="2600" b="1" dirty="0">
                <a:latin typeface="+mj-lt"/>
              </a:rPr>
              <a:t>How to cite papers archived in PMC</a:t>
            </a:r>
          </a:p>
          <a:p>
            <a:pPr marL="0" indent="0" algn="ctr">
              <a:buNone/>
            </a:pPr>
            <a:endParaRPr lang="en-US" sz="2600" b="1" dirty="0">
              <a:latin typeface="+mj-lt"/>
            </a:endParaRPr>
          </a:p>
          <a:p>
            <a:pPr lvl="1"/>
            <a:r>
              <a:rPr lang="en-US" dirty="0">
                <a:solidFill>
                  <a:schemeClr val="tx1"/>
                </a:solidFill>
              </a:rPr>
              <a:t>When citing a paper in NIH applications, proposals, and progress reports, include the PMCID at the end of the full citation. </a:t>
            </a:r>
          </a:p>
          <a:p>
            <a:pPr lvl="1"/>
            <a:r>
              <a:rPr lang="en-US" dirty="0">
                <a:solidFill>
                  <a:schemeClr val="tx1"/>
                </a:solidFill>
              </a:rPr>
              <a:t>Applies to papers that fall under the Policy and are authored or co-authored by you.</a:t>
            </a:r>
          </a:p>
          <a:p>
            <a:pPr lvl="1"/>
            <a:endParaRPr lang="en-US" dirty="0">
              <a:solidFill>
                <a:schemeClr val="tx1"/>
              </a:solidFill>
            </a:endParaRPr>
          </a:p>
          <a:p>
            <a:pPr lvl="1">
              <a:buFontTx/>
              <a:buNone/>
            </a:pPr>
            <a:r>
              <a:rPr lang="en-US" b="1" dirty="0"/>
              <a:t>Example</a:t>
            </a:r>
          </a:p>
          <a:p>
            <a:pPr lvl="2">
              <a:buFontTx/>
              <a:buNone/>
            </a:pPr>
            <a:r>
              <a:rPr lang="en-US" sz="1600" dirty="0"/>
              <a:t>Bar DZ, </a:t>
            </a:r>
            <a:r>
              <a:rPr lang="en-US" sz="1600" dirty="0" err="1"/>
              <a:t>Atkatsh</a:t>
            </a:r>
            <a:r>
              <a:rPr lang="en-US" sz="1600" dirty="0"/>
              <a:t> K, </a:t>
            </a:r>
            <a:r>
              <a:rPr lang="en-US" sz="1600" dirty="0" err="1"/>
              <a:t>Tavarez</a:t>
            </a:r>
            <a:r>
              <a:rPr lang="en-US" sz="1600" dirty="0"/>
              <a:t> U, </a:t>
            </a:r>
            <a:r>
              <a:rPr lang="en-US" sz="1600" dirty="0" err="1"/>
              <a:t>Erdos</a:t>
            </a:r>
            <a:r>
              <a:rPr lang="en-US" sz="1600" dirty="0"/>
              <a:t> MR, </a:t>
            </a:r>
            <a:r>
              <a:rPr lang="en-US" sz="1600" dirty="0" err="1"/>
              <a:t>Gruenbaum</a:t>
            </a:r>
            <a:r>
              <a:rPr lang="en-US" sz="1600" dirty="0"/>
              <a:t> Y, Collins FS. </a:t>
            </a:r>
            <a:r>
              <a:rPr lang="en-US" sz="1600" dirty="0" err="1"/>
              <a:t>Biotinylation</a:t>
            </a:r>
            <a:r>
              <a:rPr lang="en-US" sz="1600" dirty="0"/>
              <a:t> by antibody recognition-a method for proximity labeling. Nat Methods. 2018 Feb;15(2):127-133. </a:t>
            </a:r>
            <a:r>
              <a:rPr lang="en-US" sz="1600" dirty="0" err="1"/>
              <a:t>doi</a:t>
            </a:r>
            <a:r>
              <a:rPr lang="en-US" sz="1600" dirty="0"/>
              <a:t>: 10.1038/nmeth.4533. </a:t>
            </a:r>
            <a:r>
              <a:rPr lang="en-US" sz="1600" dirty="0" err="1"/>
              <a:t>Epub</a:t>
            </a:r>
            <a:r>
              <a:rPr lang="en-US" sz="1600" dirty="0"/>
              <a:t> 2017 Dec 18. PubMed PMID: 29256494; </a:t>
            </a:r>
            <a:r>
              <a:rPr lang="en-US" sz="1600" dirty="0">
                <a:highlight>
                  <a:srgbClr val="FFFF00"/>
                </a:highlight>
              </a:rPr>
              <a:t>PubMed Central PMCID: PMC5790613</a:t>
            </a:r>
            <a:r>
              <a:rPr lang="en-US" sz="1600" dirty="0"/>
              <a:t>.</a:t>
            </a:r>
            <a:endParaRPr lang="en-US" sz="2400" b="1" dirty="0">
              <a:latin typeface="+mj-lt"/>
            </a:endParaRPr>
          </a:p>
          <a:p>
            <a:endParaRPr lang="en-US" dirty="0"/>
          </a:p>
        </p:txBody>
      </p:sp>
      <p:sp>
        <p:nvSpPr>
          <p:cNvPr id="4" name="Slide Number Placeholder 3"/>
          <p:cNvSpPr>
            <a:spLocks noGrp="1"/>
          </p:cNvSpPr>
          <p:nvPr>
            <p:ph type="sldNum" sz="quarter" idx="10"/>
          </p:nvPr>
        </p:nvSpPr>
        <p:spPr/>
        <p:txBody>
          <a:bodyPr/>
          <a:lstStyle/>
          <a:p>
            <a:pPr>
              <a:defRPr/>
            </a:pPr>
            <a:fld id="{4B002F4B-4586-49B6-B1AC-A2F32D535C25}" type="slidenum">
              <a:rPr lang="en-US" smtClean="0"/>
              <a:pPr>
                <a:defRPr/>
              </a:pPr>
              <a:t>27</a:t>
            </a:fld>
            <a:endParaRPr lang="en-US" dirty="0"/>
          </a:p>
        </p:txBody>
      </p:sp>
      <p:sp>
        <p:nvSpPr>
          <p:cNvPr id="5" name="TextBox 4">
            <a:extLst>
              <a:ext uri="{FF2B5EF4-FFF2-40B4-BE49-F238E27FC236}">
                <a16:creationId xmlns:a16="http://schemas.microsoft.com/office/drawing/2014/main" id="{7E7EB062-6E17-FC4C-815B-5763F99E0240}"/>
              </a:ext>
            </a:extLst>
          </p:cNvPr>
          <p:cNvSpPr txBox="1"/>
          <p:nvPr/>
        </p:nvSpPr>
        <p:spPr>
          <a:xfrm>
            <a:off x="3455653" y="5961216"/>
            <a:ext cx="5249075" cy="307777"/>
          </a:xfrm>
          <a:prstGeom prst="rect">
            <a:avLst/>
          </a:prstGeom>
          <a:noFill/>
        </p:spPr>
        <p:txBody>
          <a:bodyPr wrap="square" rtlCol="0">
            <a:spAutoFit/>
          </a:bodyPr>
          <a:lstStyle/>
          <a:p>
            <a:pPr>
              <a:buNone/>
            </a:pPr>
            <a:r>
              <a:rPr lang="en-US" sz="1400" i="1" dirty="0"/>
              <a:t>NB: yellow highlighting not part of compliance requirement</a:t>
            </a:r>
          </a:p>
        </p:txBody>
      </p:sp>
    </p:spTree>
    <p:extLst>
      <p:ext uri="{BB962C8B-B14F-4D97-AF65-F5344CB8AC3E}">
        <p14:creationId xmlns:p14="http://schemas.microsoft.com/office/powerpoint/2010/main" val="2228441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77AAA2-5AF5-4489-84E3-CCDD377F992F}"/>
              </a:ext>
            </a:extLst>
          </p:cNvPr>
          <p:cNvSpPr>
            <a:spLocks noGrp="1"/>
          </p:cNvSpPr>
          <p:nvPr>
            <p:ph type="title"/>
          </p:nvPr>
        </p:nvSpPr>
        <p:spPr/>
        <p:txBody>
          <a:bodyPr/>
          <a:lstStyle/>
          <a:p>
            <a:endParaRPr lang="en-US"/>
          </a:p>
        </p:txBody>
      </p:sp>
      <p:sp>
        <p:nvSpPr>
          <p:cNvPr id="27651" name="Rectangle 3"/>
          <p:cNvSpPr>
            <a:spLocks noGrp="1" noChangeArrowheads="1"/>
          </p:cNvSpPr>
          <p:nvPr>
            <p:ph type="body" idx="1"/>
          </p:nvPr>
        </p:nvSpPr>
        <p:spPr/>
        <p:txBody>
          <a:bodyPr/>
          <a:lstStyle/>
          <a:p>
            <a:r>
              <a:rPr lang="en-US" dirty="0"/>
              <a:t>My NCBI:</a:t>
            </a:r>
          </a:p>
          <a:p>
            <a:r>
              <a:rPr lang="en-US" dirty="0"/>
              <a:t>Tools to assist with </a:t>
            </a:r>
          </a:p>
          <a:p>
            <a:r>
              <a:rPr lang="en-US" dirty="0"/>
              <a:t>NIHPA compliance</a:t>
            </a:r>
          </a:p>
          <a:p>
            <a:r>
              <a:rPr lang="en-US" dirty="0"/>
              <a:t> grant reporting &amp; grant applications</a:t>
            </a:r>
          </a:p>
        </p:txBody>
      </p:sp>
      <p:sp>
        <p:nvSpPr>
          <p:cNvPr id="27650" name="Slide Number Placeholder 3"/>
          <p:cNvSpPr>
            <a:spLocks noGrp="1"/>
          </p:cNvSpPr>
          <p:nvPr>
            <p:ph type="sldNum" sz="quarter" idx="10"/>
          </p:nvPr>
        </p:nvSpPr>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fld id="{4E945227-DD91-491E-B4E1-79184DDE6232}" type="slidenum">
              <a:rPr lang="en-US" smtClean="0"/>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US" dirty="0">
                <a:latin typeface="Calibri" pitchFamily="34" charset="0"/>
                <a:ea typeface="ＭＳ Ｐゴシック" charset="-128"/>
              </a:rPr>
              <a:t>What is My NCBI?</a:t>
            </a:r>
          </a:p>
        </p:txBody>
      </p:sp>
      <p:sp>
        <p:nvSpPr>
          <p:cNvPr id="52226" name="Content Placeholder 2"/>
          <p:cNvSpPr>
            <a:spLocks noGrp="1"/>
          </p:cNvSpPr>
          <p:nvPr>
            <p:ph idx="1"/>
          </p:nvPr>
        </p:nvSpPr>
        <p:spPr>
          <a:xfrm>
            <a:off x="593436" y="2840182"/>
            <a:ext cx="7980989" cy="2658694"/>
          </a:xfrm>
        </p:spPr>
        <p:txBody>
          <a:bodyPr/>
          <a:lstStyle/>
          <a:p>
            <a:pPr marL="0" indent="0" eaLnBrk="1" hangingPunct="1">
              <a:buNone/>
            </a:pPr>
            <a:r>
              <a:rPr lang="en-US" b="1" dirty="0">
                <a:latin typeface="Calibri" pitchFamily="34" charset="0"/>
                <a:ea typeface="ＭＳ Ｐゴシック" charset="-128"/>
              </a:rPr>
              <a:t>Key features:</a:t>
            </a:r>
          </a:p>
          <a:p>
            <a:pPr eaLnBrk="1" hangingPunct="1"/>
            <a:r>
              <a:rPr lang="en-US" sz="2000" dirty="0">
                <a:latin typeface="Calibri" pitchFamily="34" charset="0"/>
                <a:ea typeface="ＭＳ Ｐゴシック" charset="-128"/>
              </a:rPr>
              <a:t>Links with eRA Commons accounts</a:t>
            </a:r>
          </a:p>
          <a:p>
            <a:pPr eaLnBrk="1" hangingPunct="1"/>
            <a:r>
              <a:rPr lang="en-US" sz="2000" dirty="0" err="1">
                <a:latin typeface="Calibri" pitchFamily="34" charset="0"/>
                <a:ea typeface="ＭＳ Ｐゴシック" charset="-128"/>
              </a:rPr>
              <a:t>eRA</a:t>
            </a:r>
            <a:r>
              <a:rPr lang="en-US" sz="2000" dirty="0">
                <a:latin typeface="Calibri" pitchFamily="34" charset="0"/>
                <a:ea typeface="ＭＳ Ｐゴシック" charset="-128"/>
              </a:rPr>
              <a:t> Commons-linked users can associate publications with NIH grants</a:t>
            </a:r>
          </a:p>
          <a:p>
            <a:pPr eaLnBrk="1" hangingPunct="1"/>
            <a:r>
              <a:rPr lang="en-US" sz="2000" dirty="0">
                <a:latin typeface="Calibri" pitchFamily="34" charset="0"/>
                <a:ea typeface="ＭＳ Ｐゴシック" charset="-128"/>
              </a:rPr>
              <a:t>Tracks NIH Public Access compliance</a:t>
            </a:r>
          </a:p>
          <a:p>
            <a:pPr eaLnBrk="1" hangingPunct="1"/>
            <a:r>
              <a:rPr lang="en-US" sz="2000" dirty="0">
                <a:latin typeface="Calibri" pitchFamily="34" charset="0"/>
                <a:ea typeface="ＭＳ Ｐゴシック" charset="-128"/>
              </a:rPr>
              <a:t>The </a:t>
            </a:r>
            <a:r>
              <a:rPr lang="en-US" sz="2000" i="1" dirty="0">
                <a:latin typeface="Calibri" pitchFamily="34" charset="0"/>
                <a:ea typeface="ＭＳ Ｐゴシック" charset="-128"/>
              </a:rPr>
              <a:t>only way </a:t>
            </a:r>
            <a:r>
              <a:rPr lang="en-US" sz="2000" dirty="0">
                <a:latin typeface="Calibri" pitchFamily="34" charset="0"/>
                <a:ea typeface="ＭＳ Ｐゴシック" charset="-128"/>
              </a:rPr>
              <a:t>to enter publications into section C.1 of the RPPR</a:t>
            </a:r>
          </a:p>
          <a:p>
            <a:r>
              <a:rPr lang="en-US" sz="2000" dirty="0">
                <a:latin typeface="Calibri" pitchFamily="34" charset="0"/>
                <a:ea typeface="ＭＳ Ｐゴシック" charset="-128"/>
              </a:rPr>
              <a:t>Creates a PDF report format for other NIH reporting</a:t>
            </a:r>
          </a:p>
        </p:txBody>
      </p:sp>
      <p:sp>
        <p:nvSpPr>
          <p:cNvPr id="2" name="Slide Number Placeholder 1"/>
          <p:cNvSpPr>
            <a:spLocks noGrp="1"/>
          </p:cNvSpPr>
          <p:nvPr>
            <p:ph type="sldNum" sz="quarter" idx="10"/>
          </p:nvPr>
        </p:nvSpPr>
        <p:spPr/>
        <p:txBody>
          <a:bodyPr/>
          <a:lstStyle/>
          <a:p>
            <a:pPr>
              <a:defRPr/>
            </a:pPr>
            <a:fld id="{4B002F4B-4586-49B6-B1AC-A2F32D535C25}" type="slidenum">
              <a:rPr lang="en-US" smtClean="0"/>
              <a:pPr>
                <a:defRPr/>
              </a:pPr>
              <a:t>29</a:t>
            </a:fld>
            <a:endParaRPr lang="en-US" dirty="0"/>
          </a:p>
        </p:txBody>
      </p:sp>
      <p:sp>
        <p:nvSpPr>
          <p:cNvPr id="3" name="Rectangle 2"/>
          <p:cNvSpPr/>
          <p:nvPr/>
        </p:nvSpPr>
        <p:spPr>
          <a:xfrm>
            <a:off x="1031394" y="1066169"/>
            <a:ext cx="7081212" cy="1200328"/>
          </a:xfrm>
          <a:prstGeom prst="rect">
            <a:avLst/>
          </a:prstGeom>
        </p:spPr>
        <p:txBody>
          <a:bodyPr wrap="square">
            <a:spAutoFit/>
          </a:bodyPr>
          <a:lstStyle/>
          <a:p>
            <a:pPr marL="0" indent="0" algn="ctr" eaLnBrk="1" hangingPunct="1">
              <a:buNone/>
            </a:pPr>
            <a:r>
              <a:rPr lang="en-US" dirty="0"/>
              <a:t>My NCBI is a free account system that provides customized services for many NCBI databases, such as PubMed.</a:t>
            </a:r>
            <a:endParaRPr lang="en-US" b="1" dirty="0">
              <a:latin typeface="Calibri" pitchFamily="34" charset="0"/>
              <a:ea typeface="ＭＳ Ｐゴシック" charset="-128"/>
            </a:endParaRPr>
          </a:p>
        </p:txBody>
      </p:sp>
    </p:spTree>
    <p:extLst>
      <p:ext uri="{BB962C8B-B14F-4D97-AF65-F5344CB8AC3E}">
        <p14:creationId xmlns:p14="http://schemas.microsoft.com/office/powerpoint/2010/main" val="216478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2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F4528273-EA4F-4ED1-9C2A-2F4F5DD2A478}" type="slidenum">
              <a:rPr lang="en-US" sz="1000" smtClean="0">
                <a:solidFill>
                  <a:schemeClr val="bg1"/>
                </a:solidFill>
              </a:rPr>
              <a:pPr eaLnBrk="1" hangingPunct="1"/>
              <a:t>3</a:t>
            </a:fld>
            <a:endParaRPr lang="en-US" sz="1000" dirty="0">
              <a:solidFill>
                <a:schemeClr val="bg1"/>
              </a:solidFill>
            </a:endParaRPr>
          </a:p>
        </p:txBody>
      </p:sp>
      <p:sp>
        <p:nvSpPr>
          <p:cNvPr id="4099" name="Rectangle 3"/>
          <p:cNvSpPr>
            <a:spLocks noGrp="1" noChangeArrowheads="1"/>
          </p:cNvSpPr>
          <p:nvPr>
            <p:ph type="body" idx="1"/>
          </p:nvPr>
        </p:nvSpPr>
        <p:spPr>
          <a:xfrm>
            <a:off x="1279202" y="1617140"/>
            <a:ext cx="5336094" cy="2466824"/>
          </a:xfrm>
        </p:spPr>
        <p:txBody>
          <a:bodyPr/>
          <a:lstStyle/>
          <a:p>
            <a:pPr eaLnBrk="1" hangingPunct="1">
              <a:buFontTx/>
              <a:buNone/>
            </a:pPr>
            <a:endParaRPr lang="en-US" sz="3200" dirty="0"/>
          </a:p>
          <a:p>
            <a:pPr lvl="4" eaLnBrk="1" hangingPunct="1">
              <a:buFontTx/>
              <a:buNone/>
            </a:pPr>
            <a:r>
              <a:rPr lang="en-US" sz="3000" b="1" dirty="0">
                <a:solidFill>
                  <a:srgbClr val="009900"/>
                </a:solidFill>
              </a:rPr>
              <a:t>The Basics:  </a:t>
            </a:r>
          </a:p>
          <a:p>
            <a:pPr lvl="4" eaLnBrk="1" hangingPunct="1"/>
            <a:endParaRPr lang="en-US" sz="2600" dirty="0"/>
          </a:p>
          <a:p>
            <a:pPr lvl="4" eaLnBrk="1" hangingPunct="1">
              <a:buFont typeface="Arial" pitchFamily="34" charset="0"/>
              <a:buChar char="•"/>
            </a:pPr>
            <a:r>
              <a:rPr lang="en-US" sz="2600" dirty="0"/>
              <a:t>The Policy</a:t>
            </a:r>
          </a:p>
          <a:p>
            <a:pPr lvl="4" eaLnBrk="1" hangingPunct="1">
              <a:buFont typeface="Arial" pitchFamily="34" charset="0"/>
              <a:buChar char="•"/>
            </a:pPr>
            <a:r>
              <a:rPr lang="en-US" sz="2600" dirty="0"/>
              <a:t>Its Implications</a:t>
            </a:r>
          </a:p>
          <a:p>
            <a:pPr eaLnBrk="1" hangingPunct="1">
              <a:buFontTx/>
              <a:buNone/>
            </a:pPr>
            <a:endParaRPr lang="en-US" sz="3200" dirty="0"/>
          </a:p>
        </p:txBody>
      </p:sp>
      <p:sp>
        <p:nvSpPr>
          <p:cNvPr id="4" name="Rectangle 2"/>
          <p:cNvSpPr>
            <a:spLocks noGrp="1" noChangeArrowheads="1"/>
          </p:cNvSpPr>
          <p:nvPr>
            <p:ph type="title"/>
          </p:nvPr>
        </p:nvSpPr>
        <p:spPr>
          <a:xfrm>
            <a:off x="1143000" y="228600"/>
            <a:ext cx="7620000" cy="563563"/>
          </a:xfrm>
        </p:spPr>
        <p:txBody>
          <a:bodyPr/>
          <a:lstStyle/>
          <a:p>
            <a:pPr algn="ctr" eaLnBrk="1" hangingPunct="1"/>
            <a:r>
              <a:rPr lang="en-US" dirty="0"/>
              <a:t>The NIH Public Access Policy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solidFill>
                  <a:srgbClr val="FFFFFF"/>
                </a:solidFill>
              </a:rPr>
              <a:t>Signing in to NCBI</a:t>
            </a:r>
          </a:p>
        </p:txBody>
      </p:sp>
      <p:sp>
        <p:nvSpPr>
          <p:cNvPr id="2" name="Slide Number Placeholder 1"/>
          <p:cNvSpPr>
            <a:spLocks noGrp="1"/>
          </p:cNvSpPr>
          <p:nvPr>
            <p:ph type="sldNum" sz="quarter" idx="10"/>
          </p:nvPr>
        </p:nvSpPr>
        <p:spPr/>
        <p:txBody>
          <a:bodyPr/>
          <a:lstStyle/>
          <a:p>
            <a:pPr>
              <a:defRPr/>
            </a:pPr>
            <a:fld id="{77453F6D-48C3-468A-98D8-A8A8BFD93361}" type="slidenum">
              <a:rPr lang="en-US" smtClean="0"/>
              <a:pPr>
                <a:defRPr/>
              </a:pPr>
              <a:t>30</a:t>
            </a:fld>
            <a:endParaRPr lang="en-US" dirty="0"/>
          </a:p>
        </p:txBody>
      </p:sp>
      <p:pic>
        <p:nvPicPr>
          <p:cNvPr id="4" name="Picture 3">
            <a:extLs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1143000" y="1312521"/>
            <a:ext cx="7040192" cy="4017086"/>
          </a:xfrm>
          <a:prstGeom prst="rect">
            <a:avLst/>
          </a:prstGeom>
        </p:spPr>
      </p:pic>
      <p:cxnSp>
        <p:nvCxnSpPr>
          <p:cNvPr id="6" name="Straight Arrow Connector 5">
            <a:extLst>
              <a:ext uri="{C183D7F6-B498-43B3-948B-1728B52AA6E4}">
                <adec:decorative xmlns:adec="http://schemas.microsoft.com/office/drawing/2017/decorative" xmlns="" val="1"/>
              </a:ext>
            </a:extLst>
          </p:cNvPr>
          <p:cNvCxnSpPr>
            <a:endCxn id="8" idx="3"/>
          </p:cNvCxnSpPr>
          <p:nvPr/>
        </p:nvCxnSpPr>
        <p:spPr bwMode="auto">
          <a:xfrm flipV="1">
            <a:off x="5754532" y="1535641"/>
            <a:ext cx="1742533" cy="788173"/>
          </a:xfrm>
          <a:prstGeom prst="straightConnector1">
            <a:avLst/>
          </a:prstGeom>
          <a:noFill/>
          <a:ln w="25400" cap="flat" cmpd="sng" algn="ctr">
            <a:solidFill>
              <a:srgbClr val="FF0000"/>
            </a:solidFill>
            <a:prstDash val="solid"/>
            <a:round/>
            <a:headEnd type="none" w="med" len="med"/>
            <a:tailEnd type="triangle"/>
          </a:ln>
          <a:effectLst/>
        </p:spPr>
      </p:cxnSp>
      <p:sp>
        <p:nvSpPr>
          <p:cNvPr id="8" name="Oval 7">
            <a:extLst>
              <a:ext uri="{C183D7F6-B498-43B3-948B-1728B52AA6E4}">
                <adec:decorative xmlns:adec="http://schemas.microsoft.com/office/drawing/2017/decorative" xmlns="" val="1"/>
              </a:ext>
            </a:extLst>
          </p:cNvPr>
          <p:cNvSpPr/>
          <p:nvPr/>
        </p:nvSpPr>
        <p:spPr bwMode="auto">
          <a:xfrm>
            <a:off x="7370202" y="1189409"/>
            <a:ext cx="866273" cy="405636"/>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399941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5BDB68-CB20-204D-8606-E117C372FB7A}"/>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956682" y="1053719"/>
            <a:ext cx="7230635" cy="4750562"/>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pPr>
              <a:defRPr/>
            </a:pPr>
            <a:r>
              <a:rPr lang="en-US" dirty="0">
                <a:solidFill>
                  <a:srgbClr val="FFFFFF"/>
                </a:solidFill>
              </a:rPr>
              <a:t>Signing in to NCBI</a:t>
            </a:r>
          </a:p>
        </p:txBody>
      </p:sp>
      <p:sp>
        <p:nvSpPr>
          <p:cNvPr id="2" name="Slide Number Placeholder 1"/>
          <p:cNvSpPr>
            <a:spLocks noGrp="1"/>
          </p:cNvSpPr>
          <p:nvPr>
            <p:ph type="sldNum" sz="quarter" idx="10"/>
          </p:nvPr>
        </p:nvSpPr>
        <p:spPr/>
        <p:txBody>
          <a:bodyPr/>
          <a:lstStyle/>
          <a:p>
            <a:pPr>
              <a:defRPr/>
            </a:pPr>
            <a:fld id="{77453F6D-48C3-468A-98D8-A8A8BFD93361}" type="slidenum">
              <a:rPr lang="en-US" smtClean="0"/>
              <a:pPr>
                <a:defRPr/>
              </a:pPr>
              <a:t>31</a:t>
            </a:fld>
            <a:endParaRPr lang="en-US" dirty="0"/>
          </a:p>
        </p:txBody>
      </p:sp>
      <p:grpSp>
        <p:nvGrpSpPr>
          <p:cNvPr id="7" name="Group 6">
            <a:extLst>
              <a:ext uri="{FF2B5EF4-FFF2-40B4-BE49-F238E27FC236}">
                <a16:creationId xmlns:a16="http://schemas.microsoft.com/office/drawing/2014/main" id="{6AD40AE3-A0F7-B743-8DE3-CD9D9B8DFC68}"/>
              </a:ext>
              <a:ext uri="{C183D7F6-B498-43B3-948B-1728B52AA6E4}">
                <adec:decorative xmlns:adec="http://schemas.microsoft.com/office/drawing/2017/decorative" xmlns="" val="1"/>
              </a:ext>
            </a:extLst>
          </p:cNvPr>
          <p:cNvGrpSpPr/>
          <p:nvPr/>
        </p:nvGrpSpPr>
        <p:grpSpPr>
          <a:xfrm>
            <a:off x="5244737" y="1053719"/>
            <a:ext cx="2481943" cy="1134405"/>
            <a:chOff x="5754532" y="1189409"/>
            <a:chExt cx="2481943" cy="1134405"/>
          </a:xfrm>
        </p:grpSpPr>
        <p:cxnSp>
          <p:nvCxnSpPr>
            <p:cNvPr id="6" name="Straight Arrow Connector 5"/>
            <p:cNvCxnSpPr>
              <a:endCxn id="8" idx="3"/>
            </p:cNvCxnSpPr>
            <p:nvPr/>
          </p:nvCxnSpPr>
          <p:spPr bwMode="auto">
            <a:xfrm flipV="1">
              <a:off x="5754532" y="1535641"/>
              <a:ext cx="1742533" cy="788173"/>
            </a:xfrm>
            <a:prstGeom prst="straightConnector1">
              <a:avLst/>
            </a:prstGeom>
            <a:noFill/>
            <a:ln w="25400" cap="flat" cmpd="sng" algn="ctr">
              <a:solidFill>
                <a:srgbClr val="FF0000"/>
              </a:solidFill>
              <a:prstDash val="solid"/>
              <a:round/>
              <a:headEnd type="none" w="med" len="med"/>
              <a:tailEnd type="triangle"/>
            </a:ln>
            <a:effectLst/>
          </p:spPr>
        </p:cxnSp>
        <p:sp>
          <p:nvSpPr>
            <p:cNvPr id="8" name="Oval 7"/>
            <p:cNvSpPr/>
            <p:nvPr/>
          </p:nvSpPr>
          <p:spPr bwMode="auto">
            <a:xfrm>
              <a:off x="7370202" y="1189409"/>
              <a:ext cx="866273" cy="405636"/>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cs typeface="Arial" charset="0"/>
              </a:endParaRPr>
            </a:p>
          </p:txBody>
        </p:sp>
      </p:grpSp>
    </p:spTree>
    <p:extLst>
      <p:ext uri="{BB962C8B-B14F-4D97-AF65-F5344CB8AC3E}">
        <p14:creationId xmlns:p14="http://schemas.microsoft.com/office/powerpoint/2010/main" val="2496169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10;" title="Sign in to NCBI"/>
          <p:cNvPicPr>
            <a:picLocks noChangeAspect="1"/>
          </p:cNvPicPr>
          <p:nvPr/>
        </p:nvPicPr>
        <p:blipFill>
          <a:blip r:embed="rId3"/>
          <a:stretch>
            <a:fillRect/>
          </a:stretch>
        </p:blipFill>
        <p:spPr>
          <a:xfrm>
            <a:off x="653474" y="1059303"/>
            <a:ext cx="7373440" cy="4846284"/>
          </a:xfrm>
          <a:prstGeom prst="rect">
            <a:avLst/>
          </a:prstGeom>
        </p:spPr>
      </p:pic>
      <p:pic>
        <p:nvPicPr>
          <p:cNvPr id="8" name="Picture 7" title="NCBI login screenshot"/>
          <p:cNvPicPr>
            <a:picLocks noChangeAspect="1"/>
          </p:cNvPicPr>
          <p:nvPr/>
        </p:nvPicPr>
        <p:blipFill>
          <a:blip r:embed="rId4"/>
          <a:stretch>
            <a:fillRect/>
          </a:stretch>
        </p:blipFill>
        <p:spPr>
          <a:xfrm>
            <a:off x="4844857" y="1857873"/>
            <a:ext cx="3791142" cy="3203653"/>
          </a:xfrm>
          <a:prstGeom prst="rect">
            <a:avLst/>
          </a:prstGeom>
          <a:effectLst>
            <a:outerShdw blurRad="50800" dist="38100" dir="2700000" algn="tl" rotWithShape="0">
              <a:srgbClr val="000000">
                <a:alpha val="43000"/>
              </a:srgbClr>
            </a:outerShdw>
          </a:effectLst>
        </p:spPr>
      </p:pic>
      <p:sp>
        <p:nvSpPr>
          <p:cNvPr id="9" name="Bent-Up Arrow 8">
            <a:extLst>
              <a:ext uri="{C183D7F6-B498-43B3-948B-1728B52AA6E4}">
                <adec:decorative xmlns:adec="http://schemas.microsoft.com/office/drawing/2017/decorative" xmlns="" val="1"/>
              </a:ext>
            </a:extLst>
          </p:cNvPr>
          <p:cNvSpPr/>
          <p:nvPr/>
        </p:nvSpPr>
        <p:spPr>
          <a:xfrm rot="5400000">
            <a:off x="3561580" y="1522693"/>
            <a:ext cx="700424" cy="2351809"/>
          </a:xfrm>
          <a:prstGeom prst="bentUpArrow">
            <a:avLst>
              <a:gd name="adj1" fmla="val 25000"/>
              <a:gd name="adj2" fmla="val 25000"/>
              <a:gd name="adj3"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173396" y="220850"/>
            <a:ext cx="7620000" cy="563563"/>
          </a:xfrm>
        </p:spPr>
        <p:txBody>
          <a:bodyPr/>
          <a:lstStyle/>
          <a:p>
            <a:pPr eaLnBrk="0" hangingPunct="0">
              <a:defRPr/>
            </a:pPr>
            <a:r>
              <a:rPr lang="en-US" dirty="0">
                <a:solidFill>
                  <a:srgbClr val="FFFFFF"/>
                </a:solidFill>
              </a:rPr>
              <a:t>Signing in to NCBI</a:t>
            </a:r>
          </a:p>
        </p:txBody>
      </p:sp>
    </p:spTree>
    <p:extLst>
      <p:ext uri="{BB962C8B-B14F-4D97-AF65-F5344CB8AC3E}">
        <p14:creationId xmlns:p14="http://schemas.microsoft.com/office/powerpoint/2010/main" val="366176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eaLnBrk="1" hangingPunct="1"/>
            <a:r>
              <a:rPr lang="en-US" dirty="0">
                <a:solidFill>
                  <a:srgbClr val="FFFFFF"/>
                </a:solidFill>
                <a:ea typeface="ＭＳ Ｐゴシック" charset="-128"/>
              </a:rPr>
              <a:t>Which eRA users should have linked My Bibliography accounts?</a:t>
            </a:r>
          </a:p>
        </p:txBody>
      </p:sp>
      <p:sp>
        <p:nvSpPr>
          <p:cNvPr id="3" name="Content Placeholder 2"/>
          <p:cNvSpPr>
            <a:spLocks noGrp="1"/>
          </p:cNvSpPr>
          <p:nvPr>
            <p:ph idx="1"/>
          </p:nvPr>
        </p:nvSpPr>
        <p:spPr>
          <a:xfrm>
            <a:off x="510989" y="1089225"/>
            <a:ext cx="8229600" cy="4800600"/>
          </a:xfrm>
        </p:spPr>
        <p:txBody>
          <a:bodyPr/>
          <a:lstStyle/>
          <a:p>
            <a:pPr>
              <a:buNone/>
            </a:pPr>
            <a:endParaRPr lang="en-US" dirty="0"/>
          </a:p>
          <a:p>
            <a:r>
              <a:rPr lang="en-US" dirty="0"/>
              <a:t>Principal Investigators</a:t>
            </a:r>
          </a:p>
          <a:p>
            <a:endParaRPr lang="en-US" dirty="0"/>
          </a:p>
          <a:p>
            <a:r>
              <a:rPr lang="en-US" dirty="0"/>
              <a:t>Anyone else with NIH support who is or was an author</a:t>
            </a:r>
          </a:p>
          <a:p>
            <a:pPr lvl="1"/>
            <a:r>
              <a:rPr lang="en-US" sz="1800" dirty="0"/>
              <a:t>Post-Doctoral Role</a:t>
            </a:r>
          </a:p>
          <a:p>
            <a:pPr lvl="1"/>
            <a:r>
              <a:rPr lang="en-US" sz="1800" dirty="0"/>
              <a:t>Graduate Student Role  </a:t>
            </a:r>
          </a:p>
          <a:p>
            <a:pPr lvl="1"/>
            <a:r>
              <a:rPr lang="en-US" sz="1800" dirty="0"/>
              <a:t>Scientist Role</a:t>
            </a:r>
          </a:p>
          <a:p>
            <a:pPr lvl="1"/>
            <a:r>
              <a:rPr lang="en-US" sz="1800" dirty="0"/>
              <a:t>Project Personnel Role </a:t>
            </a:r>
          </a:p>
          <a:p>
            <a:pPr marL="285750" indent="-285750"/>
            <a:endParaRPr lang="en-US" sz="1600" dirty="0"/>
          </a:p>
          <a:p>
            <a:pPr marL="285750" indent="-285750"/>
            <a:endParaRPr lang="en-US" sz="1600" dirty="0"/>
          </a:p>
          <a:p>
            <a:pPr marL="285750" indent="-285750"/>
            <a:endParaRPr lang="en-US" sz="1600" dirty="0"/>
          </a:p>
          <a:p>
            <a:pPr>
              <a:buNone/>
            </a:pPr>
            <a:r>
              <a:rPr lang="en-US" sz="1600" dirty="0">
                <a:hlinkClick r:id="rId3"/>
              </a:rPr>
              <a:t>http://era.nih.gov/files/eRA_Commons_Roles.pdf</a:t>
            </a:r>
            <a:r>
              <a:rPr lang="en-US" sz="1600" dirty="0"/>
              <a:t> </a:t>
            </a:r>
            <a:endParaRPr lang="en-US" sz="2000" dirty="0"/>
          </a:p>
          <a:p>
            <a:endParaRPr lang="en-US" dirty="0"/>
          </a:p>
        </p:txBody>
      </p:sp>
      <p:sp>
        <p:nvSpPr>
          <p:cNvPr id="2" name="Slide Number Placeholder 1"/>
          <p:cNvSpPr>
            <a:spLocks noGrp="1"/>
          </p:cNvSpPr>
          <p:nvPr>
            <p:ph type="sldNum" sz="quarter" idx="10"/>
          </p:nvPr>
        </p:nvSpPr>
        <p:spPr/>
        <p:txBody>
          <a:bodyPr/>
          <a:lstStyle/>
          <a:p>
            <a:pPr>
              <a:defRPr/>
            </a:pPr>
            <a:fld id="{DA0DFC02-28F5-4477-B07D-5F7A4325B98B}" type="slidenum">
              <a:rPr lang="en-US" smtClean="0"/>
              <a:pPr>
                <a:defRPr/>
              </a:pPr>
              <a:t>33</a:t>
            </a:fld>
            <a:endParaRPr lang="en-US" dirty="0"/>
          </a:p>
        </p:txBody>
      </p:sp>
    </p:spTree>
    <p:extLst>
      <p:ext uri="{BB962C8B-B14F-4D97-AF65-F5344CB8AC3E}">
        <p14:creationId xmlns:p14="http://schemas.microsoft.com/office/powerpoint/2010/main" val="2292183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09D6B-DD10-B34B-91EC-793BF9355F45}"/>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1603535" y="1080570"/>
            <a:ext cx="5708330" cy="4577857"/>
          </a:xfrm>
          <a:prstGeom prst="rect">
            <a:avLst/>
          </a:prstGeom>
          <a:ln>
            <a:noFill/>
          </a:ln>
          <a:effectLst>
            <a:outerShdw blurRad="292100" dist="139700" dir="2700000" algn="tl" rotWithShape="0">
              <a:srgbClr val="333333">
                <a:alpha val="65000"/>
              </a:srgbClr>
            </a:outerShdw>
          </a:effectLst>
        </p:spPr>
      </p:pic>
      <p:sp>
        <p:nvSpPr>
          <p:cNvPr id="64513" name="Title 4"/>
          <p:cNvSpPr>
            <a:spLocks noGrp="1"/>
          </p:cNvSpPr>
          <p:nvPr>
            <p:ph type="title"/>
          </p:nvPr>
        </p:nvSpPr>
        <p:spPr>
          <a:xfrm>
            <a:off x="152400" y="228600"/>
            <a:ext cx="8610600" cy="563563"/>
          </a:xfrm>
        </p:spPr>
        <p:txBody>
          <a:bodyPr/>
          <a:lstStyle/>
          <a:p>
            <a:pPr eaLnBrk="1" hangingPunct="1"/>
            <a:r>
              <a:rPr lang="en-US" dirty="0">
                <a:solidFill>
                  <a:srgbClr val="FFFFFF"/>
                </a:solidFill>
                <a:ea typeface="ＭＳ Ｐゴシック" charset="-128"/>
              </a:rPr>
              <a:t>Delegation in My Bibliography</a:t>
            </a:r>
          </a:p>
        </p:txBody>
      </p:sp>
      <p:sp>
        <p:nvSpPr>
          <p:cNvPr id="2" name="Slide Number Placeholder 1"/>
          <p:cNvSpPr>
            <a:spLocks noGrp="1"/>
          </p:cNvSpPr>
          <p:nvPr>
            <p:ph type="sldNum" sz="quarter" idx="10"/>
          </p:nvPr>
        </p:nvSpPr>
        <p:spPr/>
        <p:txBody>
          <a:bodyPr/>
          <a:lstStyle/>
          <a:p>
            <a:pPr>
              <a:defRPr/>
            </a:pPr>
            <a:fld id="{DA0DFC02-28F5-4477-B07D-5F7A4325B98B}" type="slidenum">
              <a:rPr lang="en-US" smtClean="0"/>
              <a:pPr>
                <a:defRPr/>
              </a:pPr>
              <a:t>34</a:t>
            </a:fld>
            <a:endParaRPr lang="en-US" dirty="0"/>
          </a:p>
        </p:txBody>
      </p:sp>
      <p:pic>
        <p:nvPicPr>
          <p:cNvPr id="4" name="Picture 3" title="Screenshot of delegation"/>
          <p:cNvPicPr>
            <a:picLocks noChangeAspect="1"/>
          </p:cNvPicPr>
          <p:nvPr/>
        </p:nvPicPr>
        <p:blipFill>
          <a:blip r:embed="rId4"/>
          <a:stretch>
            <a:fillRect/>
          </a:stretch>
        </p:blipFill>
        <p:spPr>
          <a:xfrm>
            <a:off x="3286991" y="4445697"/>
            <a:ext cx="4975706" cy="1509148"/>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C183D7F6-B498-43B3-948B-1728B52AA6E4}">
                <adec:decorative xmlns:adec="http://schemas.microsoft.com/office/drawing/2017/decorative" xmlns="" val="1"/>
              </a:ext>
            </a:extLst>
          </p:cNvPr>
          <p:cNvCxnSpPr>
            <a:cxnSpLocks/>
          </p:cNvCxnSpPr>
          <p:nvPr/>
        </p:nvCxnSpPr>
        <p:spPr bwMode="auto">
          <a:xfrm flipH="1">
            <a:off x="5486400" y="1376988"/>
            <a:ext cx="1114367" cy="3271212"/>
          </a:xfrm>
          <a:prstGeom prst="straightConnector1">
            <a:avLst/>
          </a:prstGeom>
          <a:noFill/>
          <a:ln w="4762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563344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title="Send to function of PubM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518" y="1073046"/>
            <a:ext cx="7550056" cy="466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1143000" y="354103"/>
            <a:ext cx="7620000" cy="563563"/>
          </a:xfrm>
        </p:spPr>
        <p:txBody>
          <a:bodyPr/>
          <a:lstStyle/>
          <a:p>
            <a:r>
              <a:rPr lang="en-US" dirty="0">
                <a:solidFill>
                  <a:srgbClr val="FFFFFF"/>
                </a:solidFill>
              </a:rPr>
              <a:t>Adding citations from PubMed to My Bibliography</a:t>
            </a:r>
            <a:r>
              <a:rPr lang="en-US" sz="2800" dirty="0">
                <a:solidFill>
                  <a:srgbClr val="FFFFFF"/>
                </a:solidFill>
              </a:rPr>
              <a:t/>
            </a:r>
            <a:br>
              <a:rPr lang="en-US" sz="2800" dirty="0">
                <a:solidFill>
                  <a:srgbClr val="FFFFFF"/>
                </a:solidFill>
              </a:rPr>
            </a:br>
            <a:endParaRPr lang="en-US" sz="2800" dirty="0"/>
          </a:p>
        </p:txBody>
      </p:sp>
      <p:sp>
        <p:nvSpPr>
          <p:cNvPr id="2" name="Slide Number Placeholder 1"/>
          <p:cNvSpPr>
            <a:spLocks noGrp="1"/>
          </p:cNvSpPr>
          <p:nvPr>
            <p:ph type="sldNum" sz="quarter" idx="10"/>
          </p:nvPr>
        </p:nvSpPr>
        <p:spPr/>
        <p:txBody>
          <a:bodyPr/>
          <a:lstStyle/>
          <a:p>
            <a:pPr>
              <a:defRPr/>
            </a:pPr>
            <a:fld id="{DA0DFC02-28F5-4477-B07D-5F7A4325B98B}" type="slidenum">
              <a:rPr lang="en-US" smtClean="0"/>
              <a:pPr>
                <a:defRPr/>
              </a:pPr>
              <a:t>35</a:t>
            </a:fld>
            <a:endParaRPr lang="en-US" dirty="0"/>
          </a:p>
        </p:txBody>
      </p:sp>
    </p:spTree>
    <p:extLst>
      <p:ext uri="{BB962C8B-B14F-4D97-AF65-F5344CB8AC3E}">
        <p14:creationId xmlns:p14="http://schemas.microsoft.com/office/powerpoint/2010/main" val="980868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8F89A-4739-DD4A-82D4-9B4A87E94C95}"/>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1095121" y="1127760"/>
            <a:ext cx="6953758" cy="4894402"/>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pPr eaLnBrk="0" hangingPunct="0">
              <a:defRPr/>
            </a:pPr>
            <a:r>
              <a:rPr lang="en-US" sz="2300" dirty="0">
                <a:solidFill>
                  <a:srgbClr val="FFFFFF"/>
                </a:solidFill>
              </a:rPr>
              <a:t>Adding citations from within My Bibliography</a:t>
            </a:r>
          </a:p>
        </p:txBody>
      </p:sp>
      <p:sp>
        <p:nvSpPr>
          <p:cNvPr id="6" name="Slide Number Placeholder 5"/>
          <p:cNvSpPr>
            <a:spLocks noGrp="1"/>
          </p:cNvSpPr>
          <p:nvPr>
            <p:ph type="sldNum" sz="quarter" idx="10"/>
          </p:nvPr>
        </p:nvSpPr>
        <p:spPr/>
        <p:txBody>
          <a:bodyPr/>
          <a:lstStyle/>
          <a:p>
            <a:pPr>
              <a:defRPr/>
            </a:pPr>
            <a:fld id="{77453F6D-48C3-468A-98D8-A8A8BFD93361}" type="slidenum">
              <a:rPr lang="en-US" smtClean="0"/>
              <a:pPr>
                <a:defRPr/>
              </a:pPr>
              <a:t>36</a:t>
            </a:fld>
            <a:endParaRPr lang="en-US" dirty="0"/>
          </a:p>
        </p:txBody>
      </p:sp>
      <p:sp>
        <p:nvSpPr>
          <p:cNvPr id="7" name="Rectangle 6">
            <a:extLst>
              <a:ext uri="{C183D7F6-B498-43B3-948B-1728B52AA6E4}">
                <adec:decorative xmlns:adec="http://schemas.microsoft.com/office/drawing/2017/decorative" xmlns="" val="1"/>
              </a:ext>
            </a:extLst>
          </p:cNvPr>
          <p:cNvSpPr/>
          <p:nvPr/>
        </p:nvSpPr>
        <p:spPr>
          <a:xfrm>
            <a:off x="2263944" y="2827020"/>
            <a:ext cx="1195536" cy="131826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16243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26D747-3E19-8044-A839-DF430770C7A9}"/>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2204920" y="967740"/>
            <a:ext cx="5496159" cy="5029200"/>
          </a:xfrm>
          <a:prstGeom prst="rect">
            <a:avLst/>
          </a:prstGeom>
          <a:ln>
            <a:noFill/>
          </a:ln>
          <a:effectLst>
            <a:outerShdw blurRad="292100" dist="139700" dir="2700000" algn="tl" rotWithShape="0">
              <a:srgbClr val="333333">
                <a:alpha val="65000"/>
              </a:srgbClr>
            </a:outerShdw>
          </a:effectLst>
        </p:spPr>
      </p:pic>
      <p:sp>
        <p:nvSpPr>
          <p:cNvPr id="62465" name="Title 1"/>
          <p:cNvSpPr>
            <a:spLocks noGrp="1"/>
          </p:cNvSpPr>
          <p:nvPr>
            <p:ph type="title"/>
          </p:nvPr>
        </p:nvSpPr>
        <p:spPr/>
        <p:txBody>
          <a:bodyPr/>
          <a:lstStyle/>
          <a:p>
            <a:pPr eaLnBrk="1" hangingPunct="1"/>
            <a:r>
              <a:rPr lang="en-US" dirty="0">
                <a:solidFill>
                  <a:srgbClr val="FFFFFF"/>
                </a:solidFill>
                <a:ea typeface="ＭＳ Ｐゴシック" charset="-128"/>
              </a:rPr>
              <a:t>Award View option for eRA-linked users</a:t>
            </a:r>
          </a:p>
        </p:txBody>
      </p:sp>
      <p:sp>
        <p:nvSpPr>
          <p:cNvPr id="2" name="Slide Number Placeholder 1"/>
          <p:cNvSpPr>
            <a:spLocks noGrp="1"/>
          </p:cNvSpPr>
          <p:nvPr>
            <p:ph type="sldNum" sz="quarter" idx="10"/>
          </p:nvPr>
        </p:nvSpPr>
        <p:spPr/>
        <p:txBody>
          <a:bodyPr/>
          <a:lstStyle/>
          <a:p>
            <a:pPr>
              <a:defRPr/>
            </a:pPr>
            <a:fld id="{DA0DFC02-28F5-4477-B07D-5F7A4325B98B}" type="slidenum">
              <a:rPr lang="en-US" smtClean="0"/>
              <a:pPr>
                <a:defRPr/>
              </a:pPr>
              <a:t>37</a:t>
            </a:fld>
            <a:endParaRPr lang="en-US" dirty="0"/>
          </a:p>
        </p:txBody>
      </p:sp>
      <p:cxnSp>
        <p:nvCxnSpPr>
          <p:cNvPr id="5" name="Straight Arrow Connector 4">
            <a:extLst>
              <a:ext uri="{C183D7F6-B498-43B3-948B-1728B52AA6E4}">
                <adec:decorative xmlns:adec="http://schemas.microsoft.com/office/drawing/2017/decorative" xmlns="" val="1"/>
              </a:ext>
            </a:extLst>
          </p:cNvPr>
          <p:cNvCxnSpPr>
            <a:cxnSpLocks/>
          </p:cNvCxnSpPr>
          <p:nvPr/>
        </p:nvCxnSpPr>
        <p:spPr bwMode="auto">
          <a:xfrm>
            <a:off x="3044756" y="1878418"/>
            <a:ext cx="3036004" cy="1748702"/>
          </a:xfrm>
          <a:prstGeom prst="straightConnector1">
            <a:avLst/>
          </a:prstGeom>
          <a:noFill/>
          <a:ln w="47625" cap="flat" cmpd="sng" algn="ctr">
            <a:solidFill>
              <a:srgbClr val="FF0000"/>
            </a:solidFill>
            <a:prstDash val="solid"/>
            <a:round/>
            <a:headEnd type="triangle" w="med" len="lg"/>
            <a:tailEnd type="triangle" w="med" len="lg"/>
          </a:ln>
          <a:effectLst/>
        </p:spPr>
      </p:cxnSp>
    </p:spTree>
    <p:extLst>
      <p:ext uri="{BB962C8B-B14F-4D97-AF65-F5344CB8AC3E}">
        <p14:creationId xmlns:p14="http://schemas.microsoft.com/office/powerpoint/2010/main" val="1223110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
          <p:cNvSpPr>
            <a:spLocks noGrp="1"/>
          </p:cNvSpPr>
          <p:nvPr>
            <p:ph type="title"/>
          </p:nvPr>
        </p:nvSpPr>
        <p:spPr>
          <a:xfrm>
            <a:off x="1000607" y="152400"/>
            <a:ext cx="7838594" cy="715963"/>
          </a:xfrm>
        </p:spPr>
        <p:txBody>
          <a:bodyPr/>
          <a:lstStyle/>
          <a:p>
            <a:pPr eaLnBrk="1" hangingPunct="1"/>
            <a:r>
              <a:rPr lang="en-US" dirty="0">
                <a:solidFill>
                  <a:srgbClr val="FFFFFF"/>
                </a:solidFill>
                <a:ea typeface="ＭＳ Ｐゴシック" charset="-128"/>
              </a:rPr>
              <a:t>Award View NIHPA compliance codes</a:t>
            </a:r>
          </a:p>
        </p:txBody>
      </p:sp>
      <p:sp>
        <p:nvSpPr>
          <p:cNvPr id="2" name="Slide Number Placeholder 1"/>
          <p:cNvSpPr>
            <a:spLocks noGrp="1"/>
          </p:cNvSpPr>
          <p:nvPr>
            <p:ph type="sldNum" sz="quarter" idx="10"/>
          </p:nvPr>
        </p:nvSpPr>
        <p:spPr/>
        <p:txBody>
          <a:bodyPr/>
          <a:lstStyle/>
          <a:p>
            <a:pPr>
              <a:defRPr/>
            </a:pPr>
            <a:fld id="{DA0DFC02-28F5-4477-B07D-5F7A4325B98B}" type="slidenum">
              <a:rPr lang="en-US" smtClean="0"/>
              <a:pPr>
                <a:defRPr/>
              </a:pPr>
              <a:t>38</a:t>
            </a:fld>
            <a:endParaRPr lang="en-US" dirty="0"/>
          </a:p>
        </p:txBody>
      </p:sp>
      <p:pic>
        <p:nvPicPr>
          <p:cNvPr id="3" name="Picture 2">
            <a:extLst>
              <a:ext uri="{FF2B5EF4-FFF2-40B4-BE49-F238E27FC236}">
                <a16:creationId xmlns:a16="http://schemas.microsoft.com/office/drawing/2014/main" id="{A21641C8-7A46-2E48-A73F-C23CD007432A}"/>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1585335" y="2610164"/>
            <a:ext cx="2460885" cy="87580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7115FCF8-FE7E-9248-8083-FDD98E1D5690}"/>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1290345" y="3699406"/>
            <a:ext cx="2755875" cy="99587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ED5EEBF-6E88-9F43-B85D-F7A2746BE708}"/>
              </a:ext>
              <a:ext uri="{C183D7F6-B498-43B3-948B-1728B52AA6E4}">
                <adec:decorative xmlns:adec="http://schemas.microsoft.com/office/drawing/2017/decorative" xmlns="" val="1"/>
              </a:ext>
            </a:extLst>
          </p:cNvPr>
          <p:cNvPicPr>
            <a:picLocks noChangeAspect="1"/>
          </p:cNvPicPr>
          <p:nvPr/>
        </p:nvPicPr>
        <p:blipFill>
          <a:blip r:embed="rId5"/>
          <a:stretch>
            <a:fillRect/>
          </a:stretch>
        </p:blipFill>
        <p:spPr>
          <a:xfrm>
            <a:off x="5712460" y="2876732"/>
            <a:ext cx="2829560" cy="121847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0FF2AFC-3297-6244-9E59-9B7E2E866C85}"/>
              </a:ext>
              <a:ext uri="{C183D7F6-B498-43B3-948B-1728B52AA6E4}">
                <adec:decorative xmlns:adec="http://schemas.microsoft.com/office/drawing/2017/decorative" xmlns="" val="1"/>
              </a:ext>
            </a:extLst>
          </p:cNvPr>
          <p:cNvPicPr>
            <a:picLocks noChangeAspect="1"/>
          </p:cNvPicPr>
          <p:nvPr/>
        </p:nvPicPr>
        <p:blipFill>
          <a:blip r:embed="rId6"/>
          <a:stretch>
            <a:fillRect/>
          </a:stretch>
        </p:blipFill>
        <p:spPr>
          <a:xfrm>
            <a:off x="1478280" y="4908717"/>
            <a:ext cx="2567940" cy="94345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7EA4788-ECB9-C242-AF0E-E629C75D9983}"/>
              </a:ext>
              <a:ext uri="{C183D7F6-B498-43B3-948B-1728B52AA6E4}">
                <adec:decorative xmlns:adec="http://schemas.microsoft.com/office/drawing/2017/decorative" xmlns="" val="1"/>
              </a:ext>
            </a:extLst>
          </p:cNvPr>
          <p:cNvPicPr>
            <a:picLocks noChangeAspect="1"/>
          </p:cNvPicPr>
          <p:nvPr/>
        </p:nvPicPr>
        <p:blipFill>
          <a:blip r:embed="rId7"/>
          <a:stretch>
            <a:fillRect/>
          </a:stretch>
        </p:blipFill>
        <p:spPr>
          <a:xfrm>
            <a:off x="5498351" y="4411042"/>
            <a:ext cx="3043669" cy="126634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2216253-7F0F-DD47-888C-50DF4BC21D93}"/>
              </a:ext>
              <a:ext uri="{C183D7F6-B498-43B3-948B-1728B52AA6E4}">
                <adec:decorative xmlns:adec="http://schemas.microsoft.com/office/drawing/2017/decorative" xmlns="" val="1"/>
              </a:ext>
            </a:extLst>
          </p:cNvPr>
          <p:cNvPicPr>
            <a:picLocks noChangeAspect="1"/>
          </p:cNvPicPr>
          <p:nvPr/>
        </p:nvPicPr>
        <p:blipFill>
          <a:blip r:embed="rId8"/>
          <a:stretch>
            <a:fillRect/>
          </a:stretch>
        </p:blipFill>
        <p:spPr>
          <a:xfrm>
            <a:off x="2286000" y="968041"/>
            <a:ext cx="4572000" cy="127066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D68CE27-ED47-D647-B0F9-6C672B9A9F39}"/>
              </a:ext>
            </a:extLst>
          </p:cNvPr>
          <p:cNvSpPr txBox="1"/>
          <p:nvPr/>
        </p:nvSpPr>
        <p:spPr>
          <a:xfrm rot="20921926">
            <a:off x="872491" y="2193601"/>
            <a:ext cx="1211580" cy="461665"/>
          </a:xfrm>
          <a:prstGeom prst="rect">
            <a:avLst/>
          </a:prstGeom>
          <a:noFill/>
        </p:spPr>
        <p:txBody>
          <a:bodyPr wrap="square" rtlCol="0">
            <a:spAutoFit/>
          </a:bodyPr>
          <a:lstStyle/>
          <a:p>
            <a:pPr algn="ctr">
              <a:buNone/>
            </a:pPr>
            <a:r>
              <a:rPr lang="en-US" b="1" dirty="0">
                <a:solidFill>
                  <a:srgbClr val="00B050"/>
                </a:solidFill>
              </a:rPr>
              <a:t>Okay!</a:t>
            </a:r>
          </a:p>
        </p:txBody>
      </p:sp>
      <p:sp>
        <p:nvSpPr>
          <p:cNvPr id="16" name="TextBox 15">
            <a:extLst>
              <a:ext uri="{FF2B5EF4-FFF2-40B4-BE49-F238E27FC236}">
                <a16:creationId xmlns:a16="http://schemas.microsoft.com/office/drawing/2014/main" id="{0351F127-4F1A-C945-89A4-C3B280198824}"/>
              </a:ext>
            </a:extLst>
          </p:cNvPr>
          <p:cNvSpPr txBox="1"/>
          <p:nvPr/>
        </p:nvSpPr>
        <p:spPr>
          <a:xfrm rot="20921926">
            <a:off x="4947712" y="2596100"/>
            <a:ext cx="1797675" cy="461665"/>
          </a:xfrm>
          <a:prstGeom prst="rect">
            <a:avLst/>
          </a:prstGeom>
          <a:noFill/>
        </p:spPr>
        <p:txBody>
          <a:bodyPr wrap="square" rtlCol="0">
            <a:spAutoFit/>
          </a:bodyPr>
          <a:lstStyle/>
          <a:p>
            <a:pPr algn="ctr">
              <a:buNone/>
            </a:pPr>
            <a:r>
              <a:rPr lang="en-US" b="1" dirty="0">
                <a:solidFill>
                  <a:srgbClr val="FF0000"/>
                </a:solidFill>
              </a:rPr>
              <a:t>Not Okay!</a:t>
            </a:r>
          </a:p>
        </p:txBody>
      </p:sp>
      <p:pic>
        <p:nvPicPr>
          <p:cNvPr id="10" name="Picture 9">
            <a:extLst>
              <a:ext uri="{FF2B5EF4-FFF2-40B4-BE49-F238E27FC236}">
                <a16:creationId xmlns:a16="http://schemas.microsoft.com/office/drawing/2014/main" id="{ABBABF7A-F775-B542-A374-52A188F154AC}"/>
              </a:ext>
              <a:ext uri="{C183D7F6-B498-43B3-948B-1728B52AA6E4}">
                <adec:decorative xmlns:adec="http://schemas.microsoft.com/office/drawing/2017/decorative" xmlns="" val="1"/>
              </a:ext>
            </a:extLst>
          </p:cNvPr>
          <p:cNvPicPr>
            <a:picLocks noChangeAspect="1"/>
          </p:cNvPicPr>
          <p:nvPr/>
        </p:nvPicPr>
        <p:blipFill>
          <a:blip r:embed="rId9"/>
          <a:stretch>
            <a:fillRect/>
          </a:stretch>
        </p:blipFill>
        <p:spPr>
          <a:xfrm rot="20648907">
            <a:off x="5199306" y="4601605"/>
            <a:ext cx="863600" cy="863600"/>
          </a:xfrm>
          <a:prstGeom prst="rect">
            <a:avLst/>
          </a:prstGeom>
        </p:spPr>
      </p:pic>
      <p:cxnSp>
        <p:nvCxnSpPr>
          <p:cNvPr id="18" name="Straight Arrow Connector 17">
            <a:extLst>
              <a:ext uri="{FF2B5EF4-FFF2-40B4-BE49-F238E27FC236}">
                <a16:creationId xmlns:a16="http://schemas.microsoft.com/office/drawing/2014/main" id="{21C2E0B8-1C5F-6D41-B491-C1A2EE138CC2}"/>
              </a:ext>
              <a:ext uri="{C183D7F6-B498-43B3-948B-1728B52AA6E4}">
                <adec:decorative xmlns:adec="http://schemas.microsoft.com/office/drawing/2017/decorative" xmlns="" val="1"/>
              </a:ext>
            </a:extLst>
          </p:cNvPr>
          <p:cNvCxnSpPr>
            <a:cxnSpLocks/>
          </p:cNvCxnSpPr>
          <p:nvPr/>
        </p:nvCxnSpPr>
        <p:spPr bwMode="auto">
          <a:xfrm flipH="1" flipV="1">
            <a:off x="6553200" y="1653540"/>
            <a:ext cx="1988820" cy="770894"/>
          </a:xfrm>
          <a:prstGeom prst="straightConnector1">
            <a:avLst/>
          </a:prstGeom>
          <a:noFill/>
          <a:ln w="47625" cap="flat" cmpd="sng" algn="ctr">
            <a:solidFill>
              <a:srgbClr val="FF0000"/>
            </a:solidFill>
            <a:prstDash val="solid"/>
            <a:round/>
            <a:headEnd type="none" w="med" len="lg"/>
            <a:tailEnd type="triangle" w="med" len="lg"/>
          </a:ln>
          <a:effectLst/>
        </p:spPr>
      </p:cxnSp>
    </p:spTree>
    <p:extLst>
      <p:ext uri="{BB962C8B-B14F-4D97-AF65-F5344CB8AC3E}">
        <p14:creationId xmlns:p14="http://schemas.microsoft.com/office/powerpoint/2010/main" val="2148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DF50EE-5AF0-A84B-AEE6-5965D11FD094}"/>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1676400" y="1413547"/>
            <a:ext cx="5638800" cy="4030905"/>
          </a:xfrm>
          <a:prstGeom prst="rect">
            <a:avLst/>
          </a:prstGeom>
          <a:ln>
            <a:noFill/>
          </a:ln>
          <a:effectLst>
            <a:outerShdw blurRad="292100" dist="139700" dir="2700000" algn="tl" rotWithShape="0">
              <a:srgbClr val="333333">
                <a:alpha val="65000"/>
              </a:srgbClr>
            </a:outerShdw>
          </a:effectLst>
        </p:spPr>
      </p:pic>
      <p:sp>
        <p:nvSpPr>
          <p:cNvPr id="239618" name="Rectangle 1"/>
          <p:cNvSpPr>
            <a:spLocks noGrp="1" noChangeArrowheads="1"/>
          </p:cNvSpPr>
          <p:nvPr>
            <p:ph type="title"/>
          </p:nvPr>
        </p:nvSpPr>
        <p:spPr>
          <a:xfrm>
            <a:off x="1491904" y="123152"/>
            <a:ext cx="7360920" cy="746607"/>
          </a:xfrm>
        </p:spPr>
        <p:txBody>
          <a:bodyPr>
            <a:normAutofit/>
          </a:bodyPr>
          <a:lstStyle/>
          <a:p>
            <a:pPr eaLnBrk="1" hangingPunct="1"/>
            <a:r>
              <a:rPr lang="en-US" dirty="0">
                <a:solidFill>
                  <a:srgbClr val="FFFFFF"/>
                </a:solidFill>
                <a:ea typeface="ＭＳ Ｐゴシック" charset="-128"/>
              </a:rPr>
              <a:t>PI adds a new citation to their My Bibliography</a:t>
            </a:r>
          </a:p>
        </p:txBody>
      </p:sp>
      <p:cxnSp>
        <p:nvCxnSpPr>
          <p:cNvPr id="5" name="Straight Arrow Connector 4">
            <a:extLst>
              <a:ext uri="{C183D7F6-B498-43B3-948B-1728B52AA6E4}">
                <adec:decorative xmlns:adec="http://schemas.microsoft.com/office/drawing/2017/decorative" xmlns="" val="1"/>
              </a:ext>
            </a:extLst>
          </p:cNvPr>
          <p:cNvCxnSpPr>
            <a:cxnSpLocks/>
          </p:cNvCxnSpPr>
          <p:nvPr/>
        </p:nvCxnSpPr>
        <p:spPr>
          <a:xfrm>
            <a:off x="2331720" y="2636520"/>
            <a:ext cx="3276600" cy="1524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p:txBody>
          <a:bodyPr/>
          <a:lstStyle/>
          <a:p>
            <a:pPr>
              <a:defRPr/>
            </a:pPr>
            <a:fld id="{4B002F4B-4586-49B6-B1AC-A2F32D535C25}" type="slidenum">
              <a:rPr lang="en-US" smtClean="0"/>
              <a:pPr>
                <a:defRPr/>
              </a:pPr>
              <a:t>39</a:t>
            </a:fld>
            <a:endParaRPr lang="en-US" dirty="0"/>
          </a:p>
        </p:txBody>
      </p:sp>
      <p:pic>
        <p:nvPicPr>
          <p:cNvPr id="8" name="Picture 7">
            <a:extLst>
              <a:ext uri="{FF2B5EF4-FFF2-40B4-BE49-F238E27FC236}">
                <a16:creationId xmlns:a16="http://schemas.microsoft.com/office/drawing/2014/main" id="{EA90E94B-DC11-7D40-A268-B9ED32F80B09}"/>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2496392" y="1696027"/>
            <a:ext cx="3767248" cy="40309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585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F8AEB372-5198-4B73-AF79-2EC797DF2B5C}" type="slidenum">
              <a:rPr lang="en-US" sz="1000" smtClean="0">
                <a:solidFill>
                  <a:schemeClr val="bg1"/>
                </a:solidFill>
              </a:rPr>
              <a:pPr eaLnBrk="1" hangingPunct="1"/>
              <a:t>4</a:t>
            </a:fld>
            <a:endParaRPr lang="en-US" sz="1000" dirty="0">
              <a:solidFill>
                <a:schemeClr val="bg1"/>
              </a:solidFill>
            </a:endParaRPr>
          </a:p>
        </p:txBody>
      </p:sp>
      <p:sp>
        <p:nvSpPr>
          <p:cNvPr id="5123" name="Rectangle 5"/>
          <p:cNvSpPr txBox="1">
            <a:spLocks noGrp="1" noChangeArrowheads="1"/>
          </p:cNvSpPr>
          <p:nvPr/>
        </p:nvSpPr>
        <p:spPr bwMode="auto">
          <a:xfrm>
            <a:off x="7772400" y="6553200"/>
            <a:ext cx="1371600"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r" eaLnBrk="1" hangingPunct="1">
              <a:spcBef>
                <a:spcPct val="0"/>
              </a:spcBef>
              <a:buFontTx/>
              <a:buNone/>
            </a:pPr>
            <a:fld id="{57325430-16FE-4EDB-9C9A-289E64D6D61E}" type="slidenum">
              <a:rPr lang="en-US" sz="1000" b="1">
                <a:solidFill>
                  <a:schemeClr val="bg1"/>
                </a:solidFill>
              </a:rPr>
              <a:pPr algn="r" eaLnBrk="1" hangingPunct="1">
                <a:spcBef>
                  <a:spcPct val="0"/>
                </a:spcBef>
                <a:buFontTx/>
                <a:buNone/>
              </a:pPr>
              <a:t>4</a:t>
            </a:fld>
            <a:endParaRPr lang="en-US" sz="1000" b="1" dirty="0">
              <a:solidFill>
                <a:schemeClr val="bg1"/>
              </a:solidFill>
            </a:endParaRPr>
          </a:p>
        </p:txBody>
      </p:sp>
      <p:sp>
        <p:nvSpPr>
          <p:cNvPr id="5124" name="Slide Number Placeholder 3"/>
          <p:cNvSpPr txBox="1">
            <a:spLocks noGrp="1"/>
          </p:cNvSpPr>
          <p:nvPr/>
        </p:nvSpPr>
        <p:spPr bwMode="auto">
          <a:xfrm>
            <a:off x="7772400" y="6553200"/>
            <a:ext cx="1371600"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r" eaLnBrk="1" hangingPunct="1">
              <a:spcBef>
                <a:spcPct val="0"/>
              </a:spcBef>
              <a:buFontTx/>
              <a:buNone/>
            </a:pPr>
            <a:fld id="{1E115589-A427-4CBE-898A-5E2942DD2BE8}" type="slidenum">
              <a:rPr lang="en-US" sz="1000" b="1">
                <a:solidFill>
                  <a:schemeClr val="bg1"/>
                </a:solidFill>
              </a:rPr>
              <a:pPr algn="r" eaLnBrk="1" hangingPunct="1">
                <a:spcBef>
                  <a:spcPct val="0"/>
                </a:spcBef>
                <a:buFontTx/>
                <a:buNone/>
              </a:pPr>
              <a:t>4</a:t>
            </a:fld>
            <a:endParaRPr lang="en-US" sz="1000" b="1" dirty="0">
              <a:solidFill>
                <a:schemeClr val="bg1"/>
              </a:solidFill>
            </a:endParaRPr>
          </a:p>
        </p:txBody>
      </p:sp>
      <p:sp>
        <p:nvSpPr>
          <p:cNvPr id="5125" name="Rectangle 2"/>
          <p:cNvSpPr>
            <a:spLocks noGrp="1" noChangeArrowheads="1"/>
          </p:cNvSpPr>
          <p:nvPr>
            <p:ph type="title" idx="4294967295"/>
          </p:nvPr>
        </p:nvSpPr>
        <p:spPr>
          <a:xfrm>
            <a:off x="1143000" y="228600"/>
            <a:ext cx="7620000" cy="685800"/>
          </a:xfrm>
        </p:spPr>
        <p:txBody>
          <a:bodyPr/>
          <a:lstStyle/>
          <a:p>
            <a:pPr eaLnBrk="1" hangingPunct="1"/>
            <a:r>
              <a:rPr lang="en-US" dirty="0"/>
              <a:t>The NIH Public Access Policy Is </a:t>
            </a:r>
            <a:r>
              <a:rPr lang="en-US" i="1" u="sng" dirty="0"/>
              <a:t>Mandatory</a:t>
            </a:r>
          </a:p>
        </p:txBody>
      </p:sp>
      <p:sp>
        <p:nvSpPr>
          <p:cNvPr id="5126" name="Rectangle 3"/>
          <p:cNvSpPr>
            <a:spLocks noGrp="1" noChangeArrowheads="1"/>
          </p:cNvSpPr>
          <p:nvPr>
            <p:ph type="body" idx="4294967295"/>
          </p:nvPr>
        </p:nvSpPr>
        <p:spPr>
          <a:xfrm>
            <a:off x="444500" y="1003300"/>
            <a:ext cx="8229600" cy="5308600"/>
          </a:xfrm>
        </p:spPr>
        <p:txBody>
          <a:bodyPr/>
          <a:lstStyle/>
          <a:p>
            <a:pPr eaLnBrk="1" hangingPunct="1">
              <a:lnSpc>
                <a:spcPct val="80000"/>
              </a:lnSpc>
            </a:pPr>
            <a:r>
              <a:rPr lang="en-US" sz="2200" dirty="0"/>
              <a:t>The Policy implements Division G, Title II, Section 218 of PL 110-161</a:t>
            </a:r>
            <a:r>
              <a:rPr lang="en-US" sz="2200" b="1" dirty="0"/>
              <a:t> </a:t>
            </a:r>
            <a:r>
              <a:rPr lang="en-US" sz="2200" dirty="0"/>
              <a:t>(Consolidated Appropriations Act, 2008) which states: </a:t>
            </a:r>
          </a:p>
          <a:p>
            <a:pPr eaLnBrk="1" hangingPunct="1">
              <a:lnSpc>
                <a:spcPct val="130000"/>
              </a:lnSpc>
              <a:buFontTx/>
              <a:buNone/>
            </a:pPr>
            <a:r>
              <a:rPr lang="en-US" sz="3200" i="1" dirty="0"/>
              <a:t>	</a:t>
            </a:r>
            <a:r>
              <a:rPr lang="en-US" sz="2200" i="1" dirty="0"/>
              <a:t>The Director of the National Institutes of Health shall require that all investigators funded by the NIH submit or have submitted for them to the National Library of Medicine’s PubMed Central an electronic version of their final, peer-reviewed manuscripts upon acceptance for publication, to be made publicly available no later than 12 months after the official date of publication: Provided, That the NIH shall implement the public access policy in a manner consistent with copyright law.</a:t>
            </a:r>
            <a:r>
              <a:rPr lang="en-US" sz="2200" dirty="0"/>
              <a:t> </a:t>
            </a:r>
          </a:p>
          <a:p>
            <a:pPr marL="0" indent="0" eaLnBrk="1" hangingPunct="1">
              <a:lnSpc>
                <a:spcPct val="60000"/>
              </a:lnSpc>
              <a:buNone/>
            </a:pPr>
            <a:endParaRPr lang="en-US" sz="2000" dirty="0"/>
          </a:p>
        </p:txBody>
      </p:sp>
      <p:grpSp>
        <p:nvGrpSpPr>
          <p:cNvPr id="2" name="Group 6">
            <a:extLst>
              <a:ext uri="{C183D7F6-B498-43B3-948B-1728B52AA6E4}">
                <adec:decorative xmlns:adec="http://schemas.microsoft.com/office/drawing/2017/decorative" xmlns="" val="1"/>
              </a:ext>
            </a:extLst>
          </p:cNvPr>
          <p:cNvGrpSpPr>
            <a:grpSpLocks/>
          </p:cNvGrpSpPr>
          <p:nvPr/>
        </p:nvGrpSpPr>
        <p:grpSpPr bwMode="auto">
          <a:xfrm>
            <a:off x="818284" y="2418965"/>
            <a:ext cx="7127875" cy="1905000"/>
            <a:chOff x="530" y="1068"/>
            <a:chExt cx="4490" cy="1200"/>
          </a:xfrm>
        </p:grpSpPr>
        <p:sp>
          <p:nvSpPr>
            <p:cNvPr id="5138" name="Rectangle 7"/>
            <p:cNvSpPr>
              <a:spLocks noChangeArrowheads="1"/>
            </p:cNvSpPr>
            <p:nvPr/>
          </p:nvSpPr>
          <p:spPr bwMode="auto">
            <a:xfrm>
              <a:off x="4100" y="1808"/>
              <a:ext cx="920" cy="180"/>
            </a:xfrm>
            <a:prstGeom prst="rect">
              <a:avLst/>
            </a:prstGeom>
            <a:solidFill>
              <a:srgbClr val="009900">
                <a:alpha val="34117"/>
              </a:srgbClr>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p>
              <a:endParaRPr lang="en-US" dirty="0"/>
            </a:p>
          </p:txBody>
        </p:sp>
        <p:sp>
          <p:nvSpPr>
            <p:cNvPr id="5139" name="Rectangle 8"/>
            <p:cNvSpPr>
              <a:spLocks noChangeArrowheads="1"/>
            </p:cNvSpPr>
            <p:nvPr/>
          </p:nvSpPr>
          <p:spPr bwMode="auto">
            <a:xfrm>
              <a:off x="530" y="2088"/>
              <a:ext cx="1756" cy="180"/>
            </a:xfrm>
            <a:prstGeom prst="rect">
              <a:avLst/>
            </a:prstGeom>
            <a:solidFill>
              <a:srgbClr val="009900">
                <a:alpha val="34117"/>
              </a:srgbClr>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p>
              <a:endParaRPr lang="en-US" dirty="0"/>
            </a:p>
          </p:txBody>
        </p:sp>
        <p:sp>
          <p:nvSpPr>
            <p:cNvPr id="5140" name="AutoShape 9"/>
            <p:cNvSpPr>
              <a:spLocks noChangeArrowheads="1"/>
            </p:cNvSpPr>
            <p:nvPr/>
          </p:nvSpPr>
          <p:spPr bwMode="auto">
            <a:xfrm>
              <a:off x="2028" y="1068"/>
              <a:ext cx="1812" cy="456"/>
            </a:xfrm>
            <a:prstGeom prst="wedgeRoundRectCallout">
              <a:avLst>
                <a:gd name="adj1" fmla="val -51324"/>
                <a:gd name="adj2" fmla="val 141667"/>
                <a:gd name="adj3" fmla="val 16667"/>
              </a:avLst>
            </a:prstGeom>
            <a:solidFill>
              <a:schemeClr val="bg1"/>
            </a:solidFill>
            <a:ln w="9525" algn="ctr">
              <a:solidFill>
                <a:schemeClr val="tx1"/>
              </a:solidFill>
              <a:miter lim="800000"/>
              <a:headEnd/>
              <a:tailEnd/>
            </a:ln>
          </p:spPr>
          <p:txBody>
            <a:bodyPr/>
            <a:lstStyle/>
            <a:p>
              <a:pPr algn="ctr">
                <a:lnSpc>
                  <a:spcPct val="90000"/>
                </a:lnSpc>
                <a:buFontTx/>
                <a:buNone/>
              </a:pPr>
              <a:r>
                <a:rPr lang="en-US" sz="2800" b="1" dirty="0">
                  <a:solidFill>
                    <a:srgbClr val="FF0000"/>
                  </a:solidFill>
                </a:rPr>
                <a:t>What</a:t>
              </a:r>
              <a:r>
                <a:rPr lang="en-US" sz="2800" dirty="0"/>
                <a:t> to Submit</a:t>
              </a:r>
            </a:p>
          </p:txBody>
        </p:sp>
      </p:grpSp>
      <p:grpSp>
        <p:nvGrpSpPr>
          <p:cNvPr id="3" name="Group 10">
            <a:extLst>
              <a:ext uri="{C183D7F6-B498-43B3-948B-1728B52AA6E4}">
                <adec:decorative xmlns:adec="http://schemas.microsoft.com/office/drawing/2017/decorative" xmlns="" val="1"/>
              </a:ext>
            </a:extLst>
          </p:cNvPr>
          <p:cNvGrpSpPr>
            <a:grpSpLocks/>
          </p:cNvGrpSpPr>
          <p:nvPr/>
        </p:nvGrpSpPr>
        <p:grpSpPr bwMode="auto">
          <a:xfrm>
            <a:off x="3402637" y="2717607"/>
            <a:ext cx="4235450" cy="1574800"/>
            <a:chOff x="2124" y="1164"/>
            <a:chExt cx="2668" cy="992"/>
          </a:xfrm>
        </p:grpSpPr>
        <p:sp>
          <p:nvSpPr>
            <p:cNvPr id="5136" name="Rectangle 11"/>
            <p:cNvSpPr>
              <a:spLocks noChangeArrowheads="1"/>
            </p:cNvSpPr>
            <p:nvPr/>
          </p:nvSpPr>
          <p:spPr bwMode="auto">
            <a:xfrm>
              <a:off x="2304" y="1976"/>
              <a:ext cx="2488" cy="180"/>
            </a:xfrm>
            <a:prstGeom prst="rect">
              <a:avLst/>
            </a:prstGeom>
            <a:solidFill>
              <a:srgbClr val="009900">
                <a:alpha val="34117"/>
              </a:srgbClr>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p>
              <a:endParaRPr lang="en-US" dirty="0"/>
            </a:p>
          </p:txBody>
        </p:sp>
        <p:sp>
          <p:nvSpPr>
            <p:cNvPr id="5137" name="AutoShape 12"/>
            <p:cNvSpPr>
              <a:spLocks noChangeArrowheads="1"/>
            </p:cNvSpPr>
            <p:nvPr/>
          </p:nvSpPr>
          <p:spPr bwMode="auto">
            <a:xfrm>
              <a:off x="2124" y="1164"/>
              <a:ext cx="1944" cy="456"/>
            </a:xfrm>
            <a:prstGeom prst="wedgeRoundRectCallout">
              <a:avLst>
                <a:gd name="adj1" fmla="val -4319"/>
                <a:gd name="adj2" fmla="val 117981"/>
                <a:gd name="adj3" fmla="val 16667"/>
              </a:avLst>
            </a:prstGeom>
            <a:solidFill>
              <a:schemeClr val="bg1"/>
            </a:solidFill>
            <a:ln w="9525" algn="ctr">
              <a:solidFill>
                <a:schemeClr val="tx1"/>
              </a:solidFill>
              <a:miter lim="800000"/>
              <a:headEnd/>
              <a:tailEnd/>
            </a:ln>
          </p:spPr>
          <p:txBody>
            <a:bodyPr/>
            <a:lstStyle/>
            <a:p>
              <a:pPr algn="ctr">
                <a:lnSpc>
                  <a:spcPct val="90000"/>
                </a:lnSpc>
                <a:buFontTx/>
                <a:buNone/>
              </a:pPr>
              <a:r>
                <a:rPr lang="en-US" sz="2800" b="1" dirty="0">
                  <a:solidFill>
                    <a:srgbClr val="FF0000"/>
                  </a:solidFill>
                </a:rPr>
                <a:t>When</a:t>
              </a:r>
              <a:r>
                <a:rPr lang="en-US" sz="2800" dirty="0"/>
                <a:t> to Submit</a:t>
              </a:r>
            </a:p>
          </p:txBody>
        </p:sp>
      </p:grpSp>
      <p:grpSp>
        <p:nvGrpSpPr>
          <p:cNvPr id="4" name="Group 13">
            <a:extLst>
              <a:ext uri="{C183D7F6-B498-43B3-948B-1728B52AA6E4}">
                <adec:decorative xmlns:adec="http://schemas.microsoft.com/office/drawing/2017/decorative" xmlns="" val="1"/>
              </a:ext>
            </a:extLst>
          </p:cNvPr>
          <p:cNvGrpSpPr>
            <a:grpSpLocks/>
          </p:cNvGrpSpPr>
          <p:nvPr/>
        </p:nvGrpSpPr>
        <p:grpSpPr bwMode="auto">
          <a:xfrm>
            <a:off x="868988" y="3392633"/>
            <a:ext cx="7061200" cy="1773238"/>
            <a:chOff x="528" y="1468"/>
            <a:chExt cx="4448" cy="1117"/>
          </a:xfrm>
        </p:grpSpPr>
        <p:sp>
          <p:nvSpPr>
            <p:cNvPr id="5133" name="Rectangle 14"/>
            <p:cNvSpPr>
              <a:spLocks noChangeArrowheads="1"/>
            </p:cNvSpPr>
            <p:nvPr/>
          </p:nvSpPr>
          <p:spPr bwMode="auto">
            <a:xfrm>
              <a:off x="2392" y="2148"/>
              <a:ext cx="2584" cy="180"/>
            </a:xfrm>
            <a:prstGeom prst="rect">
              <a:avLst/>
            </a:prstGeom>
            <a:solidFill>
              <a:srgbClr val="009900">
                <a:alpha val="34117"/>
              </a:srgbClr>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p>
              <a:endParaRPr lang="en-US" dirty="0"/>
            </a:p>
          </p:txBody>
        </p:sp>
        <p:sp>
          <p:nvSpPr>
            <p:cNvPr id="5134" name="Rectangle 15"/>
            <p:cNvSpPr>
              <a:spLocks noChangeArrowheads="1"/>
            </p:cNvSpPr>
            <p:nvPr/>
          </p:nvSpPr>
          <p:spPr bwMode="auto">
            <a:xfrm>
              <a:off x="528" y="2405"/>
              <a:ext cx="2008" cy="180"/>
            </a:xfrm>
            <a:prstGeom prst="rect">
              <a:avLst/>
            </a:prstGeom>
            <a:solidFill>
              <a:srgbClr val="009900">
                <a:alpha val="34117"/>
              </a:srgbClr>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p>
              <a:endParaRPr lang="en-US" dirty="0"/>
            </a:p>
          </p:txBody>
        </p:sp>
        <p:sp>
          <p:nvSpPr>
            <p:cNvPr id="5135" name="AutoShape 16"/>
            <p:cNvSpPr>
              <a:spLocks noChangeArrowheads="1"/>
            </p:cNvSpPr>
            <p:nvPr/>
          </p:nvSpPr>
          <p:spPr bwMode="auto">
            <a:xfrm>
              <a:off x="1374" y="1468"/>
              <a:ext cx="1944" cy="528"/>
            </a:xfrm>
            <a:prstGeom prst="wedgeRoundRectCallout">
              <a:avLst>
                <a:gd name="adj1" fmla="val -2676"/>
                <a:gd name="adj2" fmla="val 93560"/>
                <a:gd name="adj3" fmla="val 16667"/>
              </a:avLst>
            </a:prstGeom>
            <a:solidFill>
              <a:schemeClr val="bg1"/>
            </a:solidFill>
            <a:ln w="9525" algn="ctr">
              <a:solidFill>
                <a:schemeClr val="tx1"/>
              </a:solidFill>
              <a:miter lim="800000"/>
              <a:headEnd/>
              <a:tailEnd/>
            </a:ln>
          </p:spPr>
          <p:txBody>
            <a:bodyPr/>
            <a:lstStyle/>
            <a:p>
              <a:pPr algn="ctr">
                <a:lnSpc>
                  <a:spcPct val="90000"/>
                </a:lnSpc>
                <a:buFontTx/>
                <a:buNone/>
              </a:pPr>
              <a:r>
                <a:rPr lang="en-US" sz="2800" b="1" dirty="0">
                  <a:solidFill>
                    <a:srgbClr val="FF0000"/>
                  </a:solidFill>
                </a:rPr>
                <a:t>When</a:t>
              </a:r>
              <a:r>
                <a:rPr lang="en-US" sz="2800" dirty="0"/>
                <a:t> to Make Public</a:t>
              </a:r>
            </a:p>
          </p:txBody>
        </p:sp>
      </p:grpSp>
      <p:grpSp>
        <p:nvGrpSpPr>
          <p:cNvPr id="5" name="Group 17">
            <a:extLst>
              <a:ext uri="{C183D7F6-B498-43B3-948B-1728B52AA6E4}">
                <adec:decorative xmlns:adec="http://schemas.microsoft.com/office/drawing/2017/decorative" xmlns="" val="1"/>
              </a:ext>
            </a:extLst>
          </p:cNvPr>
          <p:cNvGrpSpPr>
            <a:grpSpLocks/>
          </p:cNvGrpSpPr>
          <p:nvPr/>
        </p:nvGrpSpPr>
        <p:grpSpPr bwMode="auto">
          <a:xfrm>
            <a:off x="806787" y="2294274"/>
            <a:ext cx="3163888" cy="1566863"/>
            <a:chOff x="867" y="1004"/>
            <a:chExt cx="1993" cy="987"/>
          </a:xfrm>
        </p:grpSpPr>
        <p:sp>
          <p:nvSpPr>
            <p:cNvPr id="5131" name="Rectangle 18"/>
            <p:cNvSpPr>
              <a:spLocks noChangeArrowheads="1"/>
            </p:cNvSpPr>
            <p:nvPr/>
          </p:nvSpPr>
          <p:spPr bwMode="auto">
            <a:xfrm>
              <a:off x="867" y="1811"/>
              <a:ext cx="1344" cy="180"/>
            </a:xfrm>
            <a:prstGeom prst="rect">
              <a:avLst/>
            </a:prstGeom>
            <a:solidFill>
              <a:srgbClr val="009900">
                <a:alpha val="34117"/>
              </a:srgbClr>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p>
              <a:endParaRPr lang="en-US" dirty="0"/>
            </a:p>
          </p:txBody>
        </p:sp>
        <p:sp>
          <p:nvSpPr>
            <p:cNvPr id="5132" name="AutoShape 19"/>
            <p:cNvSpPr>
              <a:spLocks noChangeArrowheads="1"/>
            </p:cNvSpPr>
            <p:nvPr/>
          </p:nvSpPr>
          <p:spPr bwMode="auto">
            <a:xfrm>
              <a:off x="916" y="1004"/>
              <a:ext cx="1944" cy="528"/>
            </a:xfrm>
            <a:prstGeom prst="wedgeRoundRectCallout">
              <a:avLst>
                <a:gd name="adj1" fmla="val -9463"/>
                <a:gd name="adj2" fmla="val 94319"/>
                <a:gd name="adj3" fmla="val 16667"/>
              </a:avLst>
            </a:prstGeom>
            <a:solidFill>
              <a:schemeClr val="bg1"/>
            </a:solidFill>
            <a:ln w="9525" algn="ctr">
              <a:solidFill>
                <a:schemeClr val="tx1"/>
              </a:solidFill>
              <a:miter lim="800000"/>
              <a:headEnd/>
              <a:tailEnd/>
            </a:ln>
          </p:spPr>
          <p:txBody>
            <a:bodyPr/>
            <a:lstStyle/>
            <a:p>
              <a:pPr algn="ctr">
                <a:lnSpc>
                  <a:spcPct val="90000"/>
                </a:lnSpc>
                <a:buFontTx/>
                <a:buNone/>
              </a:pPr>
              <a:r>
                <a:rPr lang="en-US" sz="2800" b="1" dirty="0">
                  <a:solidFill>
                    <a:srgbClr val="FF0000"/>
                  </a:solidFill>
                </a:rPr>
                <a:t>Where</a:t>
              </a:r>
              <a:r>
                <a:rPr lang="en-US" sz="2800" dirty="0"/>
                <a:t> to Make Public</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osc-workflow4.png" title="Overview of My Bibliography, eRA, and PubMed dataflow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664" y="1797306"/>
            <a:ext cx="6680771" cy="3870702"/>
          </a:xfrm>
          <a:prstGeom prst="rect">
            <a:avLst/>
          </a:prstGeom>
        </p:spPr>
      </p:pic>
      <p:sp>
        <p:nvSpPr>
          <p:cNvPr id="3" name="Title 2"/>
          <p:cNvSpPr>
            <a:spLocks noGrp="1"/>
          </p:cNvSpPr>
          <p:nvPr>
            <p:ph type="title"/>
          </p:nvPr>
        </p:nvSpPr>
        <p:spPr>
          <a:xfrm>
            <a:off x="1143000" y="336174"/>
            <a:ext cx="7620000" cy="563563"/>
          </a:xfrm>
        </p:spPr>
        <p:txBody>
          <a:bodyPr/>
          <a:lstStyle/>
          <a:p>
            <a:r>
              <a:rPr lang="en-US" kern="1200" dirty="0">
                <a:solidFill>
                  <a:srgbClr val="FFFFFF"/>
                </a:solidFill>
                <a:ea typeface="ＭＳ Ｐゴシック" charset="-128"/>
              </a:rPr>
              <a:t>Compliance management with My NCBI</a:t>
            </a:r>
            <a:br>
              <a:rPr lang="en-US" kern="1200" dirty="0">
                <a:solidFill>
                  <a:srgbClr val="FFFFFF"/>
                </a:solidFill>
                <a:ea typeface="ＭＳ Ｐゴシック" charset="-128"/>
              </a:rPr>
            </a:br>
            <a:endParaRPr lang="en-US" dirty="0"/>
          </a:p>
        </p:txBody>
      </p:sp>
      <p:sp>
        <p:nvSpPr>
          <p:cNvPr id="2" name="Slide Number Placeholder 1"/>
          <p:cNvSpPr>
            <a:spLocks noGrp="1"/>
          </p:cNvSpPr>
          <p:nvPr>
            <p:ph type="sldNum" sz="quarter" idx="10"/>
          </p:nvPr>
        </p:nvSpPr>
        <p:spPr/>
        <p:txBody>
          <a:bodyPr/>
          <a:lstStyle/>
          <a:p>
            <a:pPr>
              <a:defRPr/>
            </a:pPr>
            <a:fld id="{77453F6D-48C3-468A-98D8-A8A8BFD93361}" type="slidenum">
              <a:rPr lang="en-US" smtClean="0"/>
              <a:pPr>
                <a:defRPr/>
              </a:pPr>
              <a:t>40</a:t>
            </a:fld>
            <a:endParaRPr lang="en-US" dirty="0"/>
          </a:p>
        </p:txBody>
      </p:sp>
    </p:spTree>
    <p:extLst>
      <p:ext uri="{BB962C8B-B14F-4D97-AF65-F5344CB8AC3E}">
        <p14:creationId xmlns:p14="http://schemas.microsoft.com/office/powerpoint/2010/main" val="2711331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Display on RPPR</a:t>
            </a:r>
          </a:p>
        </p:txBody>
      </p:sp>
      <p:sp>
        <p:nvSpPr>
          <p:cNvPr id="21507"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032E7C5A-F377-44E5-BB6D-45F2520C1FF7}" type="slidenum">
              <a:rPr lang="en-US" sz="1000" smtClean="0">
                <a:solidFill>
                  <a:schemeClr val="bg1"/>
                </a:solidFill>
              </a:rPr>
              <a:pPr eaLnBrk="1" hangingPunct="1"/>
              <a:t>41</a:t>
            </a:fld>
            <a:endParaRPr lang="en-US" sz="1000" dirty="0">
              <a:solidFill>
                <a:schemeClr val="bg1"/>
              </a:solidFill>
            </a:endParaRPr>
          </a:p>
        </p:txBody>
      </p:sp>
      <p:pic>
        <p:nvPicPr>
          <p:cNvPr id="21508" name="Picture 3" title="RPPR section C1 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801" y="1182098"/>
            <a:ext cx="8077462" cy="4334282"/>
          </a:xfrm>
          <a:prstGeom prst="rect">
            <a:avLst/>
          </a:prstGeom>
          <a:noFill/>
          <a:ln>
            <a:noFill/>
          </a:ln>
          <a:effectLst>
            <a:outerShdw blurRad="161925" dist="50800"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3" name="TextBox 2"/>
          <p:cNvSpPr txBox="1"/>
          <p:nvPr/>
        </p:nvSpPr>
        <p:spPr>
          <a:xfrm>
            <a:off x="5197791" y="3988593"/>
            <a:ext cx="115416" cy="123111"/>
          </a:xfrm>
          <a:prstGeom prst="rect">
            <a:avLst/>
          </a:prstGeom>
          <a:pattFill prst="pct20">
            <a:fgClr>
              <a:schemeClr val="bg2">
                <a:lumMod val="40000"/>
                <a:lumOff val="60000"/>
              </a:schemeClr>
            </a:fgClr>
            <a:bgClr>
              <a:schemeClr val="bg2">
                <a:lumMod val="20000"/>
                <a:lumOff val="80000"/>
              </a:schemeClr>
            </a:bgClr>
          </a:pattFill>
        </p:spPr>
        <p:txBody>
          <a:bodyPr wrap="none" lIns="0" tIns="0" rIns="0" bIns="0" rtlCol="0">
            <a:spAutoFit/>
          </a:bodyPr>
          <a:lstStyle/>
          <a:p>
            <a:pPr>
              <a:buNone/>
            </a:pPr>
            <a:r>
              <a:rPr lang="en-US" sz="800" dirty="0"/>
              <a:t>10</a:t>
            </a:r>
          </a:p>
        </p:txBody>
      </p:sp>
    </p:spTree>
    <p:extLst>
      <p:ext uri="{BB962C8B-B14F-4D97-AF65-F5344CB8AC3E}">
        <p14:creationId xmlns:p14="http://schemas.microsoft.com/office/powerpoint/2010/main" val="2505502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My NCBI PDF reports</a:t>
            </a:r>
          </a:p>
        </p:txBody>
      </p:sp>
      <p:sp>
        <p:nvSpPr>
          <p:cNvPr id="24579"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18104FBB-8D10-4CEC-8B47-7C4AEBC57E2C}" type="slidenum">
              <a:rPr lang="en-US" sz="1000" smtClean="0">
                <a:solidFill>
                  <a:schemeClr val="bg1"/>
                </a:solidFill>
              </a:rPr>
              <a:pPr eaLnBrk="1" hangingPunct="1"/>
              <a:t>42</a:t>
            </a:fld>
            <a:endParaRPr lang="en-US" sz="1000" dirty="0">
              <a:solidFill>
                <a:schemeClr val="bg1"/>
              </a:solidFill>
            </a:endParaRPr>
          </a:p>
        </p:txBody>
      </p:sp>
      <p:pic>
        <p:nvPicPr>
          <p:cNvPr id="2" name="Picture 1">
            <a:extLst>
              <a:ext uri="{FF2B5EF4-FFF2-40B4-BE49-F238E27FC236}">
                <a16:creationId xmlns:a16="http://schemas.microsoft.com/office/drawing/2014/main" id="{576DCF50-D55C-FD4C-853D-88D8975C8737}"/>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1964575" y="1419033"/>
            <a:ext cx="5976850" cy="4019933"/>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893BE340-30CA-A844-802F-B46482628F61}"/>
              </a:ext>
              <a:ext uri="{C183D7F6-B498-43B3-948B-1728B52AA6E4}">
                <adec:decorative xmlns:adec="http://schemas.microsoft.com/office/drawing/2017/decorative" xmlns="" val="1"/>
              </a:ext>
            </a:extLst>
          </p:cNvPr>
          <p:cNvCxnSpPr>
            <a:cxnSpLocks/>
          </p:cNvCxnSpPr>
          <p:nvPr/>
        </p:nvCxnSpPr>
        <p:spPr bwMode="auto">
          <a:xfrm flipV="1">
            <a:off x="762000" y="3101340"/>
            <a:ext cx="1402080" cy="876300"/>
          </a:xfrm>
          <a:prstGeom prst="straightConnector1">
            <a:avLst/>
          </a:prstGeom>
          <a:noFill/>
          <a:ln w="47625" cap="flat" cmpd="sng" algn="ctr">
            <a:solidFill>
              <a:srgbClr val="FF0000"/>
            </a:solidFill>
            <a:prstDash val="solid"/>
            <a:round/>
            <a:headEnd type="none" w="med" len="lg"/>
            <a:tailEnd type="triangle" w="med" len="lg"/>
          </a:ln>
          <a:effectLst/>
        </p:spPr>
      </p:cxnSp>
      <p:cxnSp>
        <p:nvCxnSpPr>
          <p:cNvPr id="11" name="Straight Arrow Connector 10">
            <a:extLst>
              <a:ext uri="{FF2B5EF4-FFF2-40B4-BE49-F238E27FC236}">
                <a16:creationId xmlns:a16="http://schemas.microsoft.com/office/drawing/2014/main" id="{77364E2B-C9F2-C04E-95E1-0F9A38E6D597}"/>
              </a:ext>
              <a:ext uri="{C183D7F6-B498-43B3-948B-1728B52AA6E4}">
                <adec:decorative xmlns:adec="http://schemas.microsoft.com/office/drawing/2017/decorative" xmlns="" val="1"/>
              </a:ext>
            </a:extLst>
          </p:cNvPr>
          <p:cNvCxnSpPr>
            <a:cxnSpLocks/>
          </p:cNvCxnSpPr>
          <p:nvPr/>
        </p:nvCxnSpPr>
        <p:spPr bwMode="auto">
          <a:xfrm flipV="1">
            <a:off x="662248" y="1822037"/>
            <a:ext cx="1402080" cy="876300"/>
          </a:xfrm>
          <a:prstGeom prst="straightConnector1">
            <a:avLst/>
          </a:prstGeom>
          <a:noFill/>
          <a:ln w="47625" cap="flat" cmpd="sng" algn="ctr">
            <a:solidFill>
              <a:srgbClr val="FF0000"/>
            </a:solidFill>
            <a:prstDash val="solid"/>
            <a:round/>
            <a:headEnd type="none" w="med" len="lg"/>
            <a:tailEnd type="triangle" w="med" len="lg"/>
          </a:ln>
          <a:effectLst/>
        </p:spPr>
      </p:cxnSp>
      <p:pic>
        <p:nvPicPr>
          <p:cNvPr id="5" name="Picture 4">
            <a:extLst>
              <a:ext uri="{FF2B5EF4-FFF2-40B4-BE49-F238E27FC236}">
                <a16:creationId xmlns:a16="http://schemas.microsoft.com/office/drawing/2014/main" id="{1045D4F5-C4F2-6543-B4BC-B2870EC8C38F}"/>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3366655" y="2972809"/>
            <a:ext cx="5113722" cy="309302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Documentation for My NCBI</a:t>
            </a:r>
          </a:p>
        </p:txBody>
      </p:sp>
      <p:sp>
        <p:nvSpPr>
          <p:cNvPr id="21507"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032E7C5A-F377-44E5-BB6D-45F2520C1FF7}" type="slidenum">
              <a:rPr lang="en-US" sz="1000" smtClean="0">
                <a:solidFill>
                  <a:schemeClr val="bg1"/>
                </a:solidFill>
              </a:rPr>
              <a:pPr eaLnBrk="1" hangingPunct="1"/>
              <a:t>43</a:t>
            </a:fld>
            <a:endParaRPr lang="en-US" sz="1000" dirty="0">
              <a:solidFill>
                <a:schemeClr val="bg1"/>
              </a:solidFill>
            </a:endParaRPr>
          </a:p>
        </p:txBody>
      </p:sp>
      <p:sp>
        <p:nvSpPr>
          <p:cNvPr id="7" name="Content Placeholder 2">
            <a:extLst>
              <a:ext uri="{FF2B5EF4-FFF2-40B4-BE49-F238E27FC236}">
                <a16:creationId xmlns:a16="http://schemas.microsoft.com/office/drawing/2014/main" id="{1C67AC11-90ED-5A43-907A-E39CF217A482}"/>
              </a:ext>
            </a:extLst>
          </p:cNvPr>
          <p:cNvSpPr txBox="1">
            <a:spLocks/>
          </p:cNvSpPr>
          <p:nvPr/>
        </p:nvSpPr>
        <p:spPr bwMode="auto">
          <a:xfrm>
            <a:off x="952500" y="1707356"/>
            <a:ext cx="8001000" cy="3930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000" b="1" kern="1200">
                <a:solidFill>
                  <a:schemeClr val="bg1"/>
                </a:solidFill>
                <a:latin typeface="Arial" charset="0"/>
                <a:ea typeface="+mn-ea"/>
                <a:cs typeface="Arial" charset="0"/>
              </a:defRPr>
            </a:lvl1pPr>
            <a:lvl2pPr marL="457200" algn="l" rtl="0" fontAlgn="base">
              <a:spcBef>
                <a:spcPct val="20000"/>
              </a:spcBef>
              <a:spcAft>
                <a:spcPct val="0"/>
              </a:spcAft>
              <a:buChar char="•"/>
              <a:defRPr sz="2400" kern="1200">
                <a:solidFill>
                  <a:schemeClr val="tx1"/>
                </a:solidFill>
                <a:latin typeface="Arial" pitchFamily="34" charset="0"/>
                <a:ea typeface="+mn-ea"/>
                <a:cs typeface="Arial" pitchFamily="34" charset="0"/>
              </a:defRPr>
            </a:lvl2pPr>
            <a:lvl3pPr marL="914400" algn="l" rtl="0" fontAlgn="base">
              <a:spcBef>
                <a:spcPct val="20000"/>
              </a:spcBef>
              <a:spcAft>
                <a:spcPct val="0"/>
              </a:spcAft>
              <a:buChar char="•"/>
              <a:defRPr sz="2400" kern="1200">
                <a:solidFill>
                  <a:schemeClr val="tx1"/>
                </a:solidFill>
                <a:latin typeface="Arial" pitchFamily="34" charset="0"/>
                <a:ea typeface="+mn-ea"/>
                <a:cs typeface="Arial" pitchFamily="34" charset="0"/>
              </a:defRPr>
            </a:lvl3pPr>
            <a:lvl4pPr marL="1371600" algn="l" rtl="0" fontAlgn="base">
              <a:spcBef>
                <a:spcPct val="20000"/>
              </a:spcBef>
              <a:spcAft>
                <a:spcPct val="0"/>
              </a:spcAft>
              <a:buChar char="•"/>
              <a:defRPr sz="2400" kern="1200">
                <a:solidFill>
                  <a:schemeClr val="tx1"/>
                </a:solidFill>
                <a:latin typeface="Arial" pitchFamily="34" charset="0"/>
                <a:ea typeface="+mn-ea"/>
                <a:cs typeface="Arial" pitchFamily="34" charset="0"/>
              </a:defRPr>
            </a:lvl4pPr>
            <a:lvl5pPr marL="1828800" algn="l" rtl="0" fontAlgn="base">
              <a:spcBef>
                <a:spcPct val="20000"/>
              </a:spcBef>
              <a:spcAft>
                <a:spcPct val="0"/>
              </a:spcAft>
              <a:buChar char="•"/>
              <a:defRPr sz="2400" kern="1200">
                <a:solidFill>
                  <a:schemeClr val="tx1"/>
                </a:solidFill>
                <a:latin typeface="Arial" pitchFamily="34" charset="0"/>
                <a:ea typeface="+mn-ea"/>
                <a:cs typeface="Arial" pitchFamily="34" charset="0"/>
              </a:defRPr>
            </a:lvl5pPr>
            <a:lvl6pPr marL="2286000" algn="l" defTabSz="914400" rtl="0" eaLnBrk="1" latinLnBrk="0" hangingPunct="1">
              <a:defRPr sz="2400" kern="1200">
                <a:solidFill>
                  <a:schemeClr val="tx1"/>
                </a:solidFill>
                <a:latin typeface="Arial" pitchFamily="34" charset="0"/>
                <a:ea typeface="+mn-ea"/>
                <a:cs typeface="Arial" pitchFamily="34" charset="0"/>
              </a:defRPr>
            </a:lvl6pPr>
            <a:lvl7pPr marL="2743200" algn="l" defTabSz="914400" rtl="0" eaLnBrk="1" latinLnBrk="0" hangingPunct="1">
              <a:defRPr sz="2400" kern="1200">
                <a:solidFill>
                  <a:schemeClr val="tx1"/>
                </a:solidFill>
                <a:latin typeface="Arial" pitchFamily="34" charset="0"/>
                <a:ea typeface="+mn-ea"/>
                <a:cs typeface="Arial" pitchFamily="34" charset="0"/>
              </a:defRPr>
            </a:lvl7pPr>
            <a:lvl8pPr marL="3200400" algn="l" defTabSz="914400" rtl="0" eaLnBrk="1" latinLnBrk="0" hangingPunct="1">
              <a:defRPr sz="2400" kern="1200">
                <a:solidFill>
                  <a:schemeClr val="tx1"/>
                </a:solidFill>
                <a:latin typeface="Arial" pitchFamily="34" charset="0"/>
                <a:ea typeface="+mn-ea"/>
                <a:cs typeface="Arial" pitchFamily="34" charset="0"/>
              </a:defRPr>
            </a:lvl8pPr>
            <a:lvl9pPr marL="3657600" algn="l" defTabSz="914400" rtl="0" eaLnBrk="1" latinLnBrk="0" hangingPunct="1">
              <a:defRPr sz="2400" kern="1200">
                <a:solidFill>
                  <a:schemeClr val="tx1"/>
                </a:solidFill>
                <a:latin typeface="Arial" pitchFamily="34" charset="0"/>
                <a:ea typeface="+mn-ea"/>
                <a:cs typeface="Arial" pitchFamily="34" charset="0"/>
              </a:defRPr>
            </a:lvl9pPr>
          </a:lstStyle>
          <a:p>
            <a:pPr algn="l"/>
            <a:r>
              <a:rPr lang="en-US" sz="2800" b="0" dirty="0">
                <a:solidFill>
                  <a:schemeClr val="tx1"/>
                </a:solidFill>
              </a:rPr>
              <a:t>Using your NCBI account </a:t>
            </a:r>
          </a:p>
          <a:p>
            <a:pPr lvl="1">
              <a:buNone/>
            </a:pPr>
            <a:r>
              <a:rPr lang="en-US" dirty="0">
                <a:hlinkClick r:id="rId3"/>
              </a:rPr>
              <a:t>https://www.ncbi.nlm.nih.gov/books/NBK3843/</a:t>
            </a:r>
            <a:endParaRPr lang="en-US" dirty="0"/>
          </a:p>
          <a:p>
            <a:pPr lvl="1"/>
            <a:endParaRPr lang="en-US" dirty="0"/>
          </a:p>
          <a:p>
            <a:pPr algn="l"/>
            <a:r>
              <a:rPr lang="en-US" sz="2800" b="0" dirty="0">
                <a:solidFill>
                  <a:schemeClr val="tx1"/>
                </a:solidFill>
              </a:rPr>
              <a:t>My Bibliography documentation	</a:t>
            </a:r>
          </a:p>
          <a:p>
            <a:pPr lvl="1">
              <a:buNone/>
            </a:pPr>
            <a:r>
              <a:rPr lang="en-US" dirty="0">
                <a:hlinkClick r:id="rId4"/>
              </a:rPr>
              <a:t>https://www.ncbi.nlm.nih.gov/books/NBK53595/</a:t>
            </a:r>
            <a:endParaRPr lang="en-US" dirty="0"/>
          </a:p>
          <a:p>
            <a:pPr lvl="1"/>
            <a:endParaRPr lang="en-US" dirty="0"/>
          </a:p>
          <a:p>
            <a:pPr algn="l"/>
            <a:r>
              <a:rPr lang="en-US" sz="2800" b="0" dirty="0">
                <a:solidFill>
                  <a:schemeClr val="tx1"/>
                </a:solidFill>
              </a:rPr>
              <a:t>Questions, issues and suggestions</a:t>
            </a:r>
          </a:p>
          <a:p>
            <a:pPr lvl="1">
              <a:buNone/>
            </a:pPr>
            <a:r>
              <a:rPr lang="en-US" dirty="0"/>
              <a:t>info@ncbi.nlm.nih.gov</a:t>
            </a:r>
          </a:p>
        </p:txBody>
      </p:sp>
    </p:spTree>
    <p:extLst>
      <p:ext uri="{BB962C8B-B14F-4D97-AF65-F5344CB8AC3E}">
        <p14:creationId xmlns:p14="http://schemas.microsoft.com/office/powerpoint/2010/main" val="2663040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3C8EC1-75F0-4200-B457-3E98CAAC4396}"/>
              </a:ext>
            </a:extLst>
          </p:cNvPr>
          <p:cNvSpPr>
            <a:spLocks noGrp="1"/>
          </p:cNvSpPr>
          <p:nvPr>
            <p:ph type="title"/>
          </p:nvPr>
        </p:nvSpPr>
        <p:spPr/>
        <p:txBody>
          <a:bodyPr/>
          <a:lstStyle/>
          <a:p>
            <a:endParaRPr lang="en-US"/>
          </a:p>
        </p:txBody>
      </p:sp>
      <p:sp>
        <p:nvSpPr>
          <p:cNvPr id="21507" name="Rectangle 3"/>
          <p:cNvSpPr>
            <a:spLocks noGrp="1" noChangeArrowheads="1"/>
          </p:cNvSpPr>
          <p:nvPr>
            <p:ph type="body" idx="1"/>
          </p:nvPr>
        </p:nvSpPr>
        <p:spPr/>
        <p:txBody>
          <a:bodyPr/>
          <a:lstStyle/>
          <a:p>
            <a:r>
              <a:rPr lang="en-US" dirty="0"/>
              <a:t>			Enhancing compliance</a:t>
            </a:r>
          </a:p>
          <a:p>
            <a:pPr lvl="4"/>
            <a:r>
              <a:rPr lang="en-US" dirty="0"/>
              <a:t>Scope</a:t>
            </a:r>
          </a:p>
          <a:p>
            <a:pPr lvl="4"/>
            <a:r>
              <a:rPr lang="en-US" dirty="0"/>
              <a:t>My NCBI and RPPRs</a:t>
            </a:r>
          </a:p>
        </p:txBody>
      </p:sp>
      <p:sp>
        <p:nvSpPr>
          <p:cNvPr id="20482" name="Slide Number Placeholder 3"/>
          <p:cNvSpPr>
            <a:spLocks noGrp="1"/>
          </p:cNvSpPr>
          <p:nvPr>
            <p:ph type="sldNum" sz="quarter" idx="10"/>
          </p:nvPr>
        </p:nvSpPr>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fld id="{C090532C-8A16-4771-9ECC-4945AB755D39}" type="slidenum">
              <a:rPr lang="en-US" smtClean="0"/>
              <a:pP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Non-competing continuation awards</a:t>
            </a:r>
          </a:p>
        </p:txBody>
      </p:sp>
      <p:sp>
        <p:nvSpPr>
          <p:cNvPr id="21507" name="Content Placeholder 2"/>
          <p:cNvSpPr>
            <a:spLocks noGrp="1"/>
          </p:cNvSpPr>
          <p:nvPr>
            <p:ph idx="1"/>
          </p:nvPr>
        </p:nvSpPr>
        <p:spPr/>
        <p:txBody>
          <a:bodyPr/>
          <a:lstStyle/>
          <a:p>
            <a:pPr eaLnBrk="1" hangingPunct="1">
              <a:spcAft>
                <a:spcPts val="600"/>
              </a:spcAft>
              <a:buFontTx/>
              <a:buNone/>
            </a:pPr>
            <a:r>
              <a:rPr lang="en-US" sz="2200" b="1" dirty="0">
                <a:solidFill>
                  <a:srgbClr val="000066"/>
                </a:solidFill>
              </a:rPr>
              <a:t>For pending non-competing continuation awards (T-5s) with non-compliant RPPRs:</a:t>
            </a:r>
          </a:p>
          <a:p>
            <a:pPr eaLnBrk="1" hangingPunct="1">
              <a:spcAft>
                <a:spcPts val="1200"/>
              </a:spcAft>
              <a:buFont typeface="Arial" pitchFamily="34" charset="0"/>
              <a:buChar char="•"/>
            </a:pPr>
            <a:r>
              <a:rPr lang="en-US" dirty="0">
                <a:solidFill>
                  <a:srgbClr val="000066"/>
                </a:solidFill>
              </a:rPr>
              <a:t>Awards will be placed on hold until grantees have demonstrated compliance</a:t>
            </a:r>
          </a:p>
          <a:p>
            <a:r>
              <a:rPr lang="en-US" dirty="0">
                <a:solidFill>
                  <a:srgbClr val="000066"/>
                </a:solidFill>
              </a:rPr>
              <a:t>My NCBI is required to report papers, when electronically submitting progress reports using the  Research Performance Progress Report (RPPR)</a:t>
            </a:r>
          </a:p>
          <a:p>
            <a:endParaRPr lang="en-US" sz="1600" dirty="0">
              <a:solidFill>
                <a:srgbClr val="000066"/>
              </a:solidFill>
            </a:endParaRPr>
          </a:p>
        </p:txBody>
      </p:sp>
      <p:sp>
        <p:nvSpPr>
          <p:cNvPr id="21508"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6ABCAF2A-F00A-4FBF-93D1-964333902B1A}" type="slidenum">
              <a:rPr lang="en-US" sz="1000" smtClean="0">
                <a:solidFill>
                  <a:schemeClr val="bg1"/>
                </a:solidFill>
              </a:rPr>
              <a:pPr eaLnBrk="1" hangingPunct="1"/>
              <a:t>45</a:t>
            </a:fld>
            <a:endParaRPr lang="en-US" sz="1000" dirty="0">
              <a:solidFill>
                <a:schemeClr val="bg1"/>
              </a:solidFill>
            </a:endParaRPr>
          </a:p>
        </p:txBody>
      </p:sp>
      <p:sp>
        <p:nvSpPr>
          <p:cNvPr id="5" name="Rectangle 4">
            <a:extLst>
              <a:ext uri="{FF2B5EF4-FFF2-40B4-BE49-F238E27FC236}">
                <a16:creationId xmlns:a16="http://schemas.microsoft.com/office/drawing/2014/main" id="{C84E950E-DCF2-43DE-B2D1-781698A0AC2A}"/>
              </a:ext>
            </a:extLst>
          </p:cNvPr>
          <p:cNvSpPr/>
          <p:nvPr/>
        </p:nvSpPr>
        <p:spPr>
          <a:xfrm>
            <a:off x="680604" y="5300231"/>
            <a:ext cx="5905850" cy="276999"/>
          </a:xfrm>
          <a:prstGeom prst="rect">
            <a:avLst/>
          </a:prstGeom>
        </p:spPr>
        <p:txBody>
          <a:bodyPr wrap="square">
            <a:spAutoFit/>
          </a:bodyPr>
          <a:lstStyle/>
          <a:p>
            <a:pPr>
              <a:buNone/>
            </a:pPr>
            <a:r>
              <a:rPr lang="en-US" sz="1200" dirty="0">
                <a:hlinkClick r:id="rId3"/>
              </a:rPr>
              <a:t>https://grants.nih.gov/grants/guide/notice-files/NOT-OD-12-160.html</a:t>
            </a:r>
            <a:r>
              <a:rPr lang="en-US" sz="12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t>RPPR and </a:t>
            </a:r>
            <a:r>
              <a:rPr lang="en-US" dirty="0" err="1"/>
              <a:t>eNotification</a:t>
            </a:r>
            <a:endParaRPr lang="en-US" dirty="0"/>
          </a:p>
        </p:txBody>
      </p:sp>
      <p:sp>
        <p:nvSpPr>
          <p:cNvPr id="2" name="Content Placeholder 1"/>
          <p:cNvSpPr>
            <a:spLocks noGrp="1"/>
          </p:cNvSpPr>
          <p:nvPr>
            <p:ph idx="1"/>
          </p:nvPr>
        </p:nvSpPr>
        <p:spPr>
          <a:xfrm>
            <a:off x="493058" y="1429864"/>
            <a:ext cx="8229600" cy="4800600"/>
          </a:xfrm>
        </p:spPr>
        <p:txBody>
          <a:bodyPr/>
          <a:lstStyle/>
          <a:p>
            <a:pPr>
              <a:buFontTx/>
              <a:buNone/>
            </a:pPr>
            <a:r>
              <a:rPr lang="en-US" b="1" dirty="0"/>
              <a:t>Trigger</a:t>
            </a:r>
            <a:r>
              <a:rPr lang="en-US" dirty="0"/>
              <a:t>: When a grantee submits a RPPR to NIH that associates 1 or more publications with the award for which the public access compliance status is “Noncompliant”.  </a:t>
            </a:r>
          </a:p>
          <a:p>
            <a:pPr>
              <a:buFontTx/>
              <a:buNone/>
            </a:pPr>
            <a:endParaRPr lang="en-US" sz="1400" dirty="0"/>
          </a:p>
          <a:p>
            <a:pPr>
              <a:buFontTx/>
              <a:buNone/>
            </a:pPr>
            <a:r>
              <a:rPr lang="en-US" b="1" dirty="0"/>
              <a:t>Recipients</a:t>
            </a:r>
            <a:r>
              <a:rPr lang="en-US" dirty="0"/>
              <a:t>: to the PD/PI, with a cc to the AO, SO, GMS, IC mailbox, and PO.</a:t>
            </a:r>
          </a:p>
          <a:p>
            <a:pPr>
              <a:buFontTx/>
              <a:buNone/>
            </a:pPr>
            <a:endParaRPr lang="en-US" sz="1400" dirty="0"/>
          </a:p>
          <a:p>
            <a:pPr>
              <a:buFontTx/>
              <a:buNone/>
            </a:pPr>
            <a:r>
              <a:rPr lang="en-US" b="1" dirty="0"/>
              <a:t>Response</a:t>
            </a:r>
            <a:r>
              <a:rPr lang="en-US" dirty="0"/>
              <a:t>: The grantee may respond to the </a:t>
            </a:r>
            <a:r>
              <a:rPr lang="en-US" dirty="0" err="1"/>
              <a:t>eNotification</a:t>
            </a:r>
            <a:r>
              <a:rPr lang="en-US" dirty="0"/>
              <a:t> via email or through the Progress Report Additional Materials (PRAM) link.</a:t>
            </a:r>
          </a:p>
          <a:p>
            <a:endParaRPr lang="en-US" dirty="0"/>
          </a:p>
          <a:p>
            <a:pPr marL="0" indent="0">
              <a:buNone/>
            </a:pPr>
            <a:endParaRPr lang="en-US" dirty="0"/>
          </a:p>
        </p:txBody>
      </p:sp>
      <p:sp>
        <p:nvSpPr>
          <p:cNvPr id="25603"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A73AA1E3-B450-4908-B974-D1412121DDE1}" type="slidenum">
              <a:rPr lang="en-US" sz="1000" smtClean="0">
                <a:solidFill>
                  <a:schemeClr val="bg1"/>
                </a:solidFill>
              </a:rPr>
              <a:pPr eaLnBrk="1" hangingPunct="1"/>
              <a:t>46</a:t>
            </a:fld>
            <a:endParaRPr lang="en-US" sz="1000"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182564"/>
            <a:ext cx="8229600" cy="702654"/>
          </a:xfrm>
        </p:spPr>
        <p:txBody>
          <a:bodyPr/>
          <a:lstStyle/>
          <a:p>
            <a:r>
              <a:rPr lang="en-US" dirty="0"/>
              <a:t>Example: PRAM for Public Access</a:t>
            </a:r>
          </a:p>
        </p:txBody>
      </p:sp>
      <p:sp>
        <p:nvSpPr>
          <p:cNvPr id="3" name="Text Placeholder 2">
            <a:extLst>
              <a:ext uri="{C183D7F6-B498-43B3-948B-1728B52AA6E4}">
                <adec:decorative xmlns:adec="http://schemas.microsoft.com/office/drawing/2017/decorative" xmlns="" val="1"/>
              </a:ext>
            </a:extLst>
          </p:cNvPr>
          <p:cNvSpPr>
            <a:spLocks noGrp="1"/>
          </p:cNvSpPr>
          <p:nvPr>
            <p:ph type="body" sz="half" idx="4294967295"/>
          </p:nvPr>
        </p:nvSpPr>
        <p:spPr>
          <a:xfrm>
            <a:off x="381000" y="1600200"/>
            <a:ext cx="8534400" cy="5029200"/>
          </a:xfrm>
        </p:spPr>
        <p:txBody>
          <a:bodyPr rtlCol="0">
            <a:normAutofit/>
          </a:bodyPr>
          <a:lstStyle/>
          <a:p>
            <a:pPr marL="457200" lvl="1" indent="0" algn="r" fontAlgn="auto">
              <a:spcAft>
                <a:spcPts val="0"/>
              </a:spcAft>
              <a:buFont typeface="Courier New" pitchFamily="49" charset="0"/>
              <a:buNone/>
              <a:defRPr/>
            </a:pPr>
            <a:endParaRPr lang="en-US" sz="2400" dirty="0">
              <a:solidFill>
                <a:schemeClr val="accent3">
                  <a:lumMod val="25000"/>
                </a:schemeClr>
              </a:solidFill>
            </a:endParaRPr>
          </a:p>
          <a:p>
            <a:pPr lvl="1" fontAlgn="auto">
              <a:spcAft>
                <a:spcPts val="0"/>
              </a:spcAft>
              <a:defRPr/>
            </a:pPr>
            <a:endParaRPr lang="en-US" dirty="0"/>
          </a:p>
          <a:p>
            <a:pPr lvl="1" fontAlgn="auto">
              <a:spcAft>
                <a:spcPts val="0"/>
              </a:spcAft>
              <a:defRPr/>
            </a:pPr>
            <a:endParaRPr lang="en-US" dirty="0"/>
          </a:p>
        </p:txBody>
      </p:sp>
      <p:sp>
        <p:nvSpPr>
          <p:cNvPr id="51204" name="Slide Number Placeholder 3"/>
          <p:cNvSpPr>
            <a:spLocks noGrp="1"/>
          </p:cNvSpPr>
          <p:nvPr>
            <p:ph type="sldNum" sz="quarter" idx="10"/>
          </p:nvPr>
        </p:nvSpPr>
        <p:spPr>
          <a:xfrm>
            <a:off x="7007323" y="6548775"/>
            <a:ext cx="2133600" cy="3651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EE7B85D6-F42A-4261-B300-75829823A491}" type="slidenum">
              <a:rPr lang="en-US" sz="1000" smtClean="0">
                <a:solidFill>
                  <a:schemeClr val="bg1"/>
                </a:solidFill>
              </a:rPr>
              <a:pPr eaLnBrk="1" hangingPunct="1"/>
              <a:t>47</a:t>
            </a:fld>
            <a:endParaRPr lang="en-US" sz="1000" dirty="0">
              <a:solidFill>
                <a:schemeClr val="bg1"/>
              </a:solidFill>
            </a:endParaRPr>
          </a:p>
        </p:txBody>
      </p:sp>
      <p:pic>
        <p:nvPicPr>
          <p:cNvPr id="51205" name="Picture 2" title="Progress Report Additional Materials 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09800"/>
            <a:ext cx="8623300" cy="2976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714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ED98484-E14F-408B-A450-1FDFBEED117E}"/>
              </a:ext>
            </a:extLst>
          </p:cNvPr>
          <p:cNvSpPr>
            <a:spLocks noGrp="1"/>
          </p:cNvSpPr>
          <p:nvPr>
            <p:ph type="title"/>
          </p:nvPr>
        </p:nvSpPr>
        <p:spPr/>
        <p:txBody>
          <a:bodyPr/>
          <a:lstStyle/>
          <a:p>
            <a:r>
              <a:rPr lang="en-US" dirty="0"/>
              <a:t>Public Access and Resource Sharing</a:t>
            </a:r>
            <a:br>
              <a:rPr lang="en-US" dirty="0"/>
            </a:br>
            <a:endParaRPr lang="en-US" dirty="0"/>
          </a:p>
        </p:txBody>
      </p:sp>
      <p:sp>
        <p:nvSpPr>
          <p:cNvPr id="3" name="Content Placeholder 2"/>
          <p:cNvSpPr>
            <a:spLocks noGrp="1"/>
          </p:cNvSpPr>
          <p:nvPr>
            <p:ph idx="1"/>
          </p:nvPr>
        </p:nvSpPr>
        <p:spPr/>
        <p:txBody>
          <a:bodyPr/>
          <a:lstStyle/>
          <a:p>
            <a:r>
              <a:rPr lang="en-US" dirty="0"/>
              <a:t>If an NIH award’s only contribution to a publication is a shared resource, do not list the publication in section C.1 of an RPPR or in the progress report publication list of a Renewal application. </a:t>
            </a:r>
          </a:p>
          <a:p>
            <a:r>
              <a:rPr lang="en-US" dirty="0"/>
              <a:t>Instead</a:t>
            </a:r>
          </a:p>
          <a:p>
            <a:pPr lvl="1"/>
            <a:r>
              <a:rPr lang="en-US" dirty="0"/>
              <a:t>RPPR: opt to list and/or summarize these publications in section B.2.  List/ summary does count against two-page limit. </a:t>
            </a:r>
          </a:p>
          <a:p>
            <a:pPr lvl="1"/>
            <a:r>
              <a:rPr lang="en-US" dirty="0"/>
              <a:t>Renewals:  opt to list and/or summarize these publications in the appropriate sharing plan (Data Sharing Plan, Genomic Data Sharing Plan, Model Organism Sharing Plan Resource Sharing Plan, etc.).</a:t>
            </a:r>
          </a:p>
          <a:p>
            <a:r>
              <a:rPr lang="en-US" dirty="0"/>
              <a:t>List/summary is always optional, and does not have to be complete</a:t>
            </a:r>
          </a:p>
          <a:p>
            <a:r>
              <a:rPr lang="en-US" dirty="0"/>
              <a:t>Implications: less burden, more accurate reporting</a:t>
            </a:r>
          </a:p>
        </p:txBody>
      </p:sp>
      <p:sp>
        <p:nvSpPr>
          <p:cNvPr id="5" name="Slide Number Placeholder 4"/>
          <p:cNvSpPr>
            <a:spLocks noGrp="1"/>
          </p:cNvSpPr>
          <p:nvPr>
            <p:ph type="sldNum" sz="quarter" idx="10"/>
          </p:nvPr>
        </p:nvSpPr>
        <p:spPr/>
        <p:txBody>
          <a:bodyPr/>
          <a:lstStyle/>
          <a:p>
            <a:fld id="{457C8EB6-ABFD-42BA-9A0D-88678C2504C4}" type="slidenum">
              <a:rPr lang="en-US" smtClean="0"/>
              <a:pPr/>
              <a:t>48</a:t>
            </a:fld>
            <a:endParaRPr lang="en-US"/>
          </a:p>
        </p:txBody>
      </p:sp>
      <p:sp>
        <p:nvSpPr>
          <p:cNvPr id="4" name="Rectangle 3"/>
          <p:cNvSpPr/>
          <p:nvPr/>
        </p:nvSpPr>
        <p:spPr>
          <a:xfrm>
            <a:off x="628650" y="5591176"/>
            <a:ext cx="5905850" cy="276999"/>
          </a:xfrm>
          <a:prstGeom prst="rect">
            <a:avLst/>
          </a:prstGeom>
        </p:spPr>
        <p:txBody>
          <a:bodyPr wrap="square">
            <a:spAutoFit/>
          </a:bodyPr>
          <a:lstStyle/>
          <a:p>
            <a:pPr>
              <a:buNone/>
            </a:pPr>
            <a:r>
              <a:rPr lang="en-US" sz="1200" dirty="0">
                <a:hlinkClick r:id="rId3"/>
              </a:rPr>
              <a:t>https://grants.nih.gov/grants/guide/notice-files/NOT-OD-16-079.html</a:t>
            </a:r>
            <a:r>
              <a:rPr lang="en-US" sz="1200" dirty="0"/>
              <a:t> </a:t>
            </a:r>
          </a:p>
        </p:txBody>
      </p:sp>
    </p:spTree>
    <p:extLst>
      <p:ext uri="{BB962C8B-B14F-4D97-AF65-F5344CB8AC3E}">
        <p14:creationId xmlns:p14="http://schemas.microsoft.com/office/powerpoint/2010/main" val="1078444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3A65B9-EEC2-4FA7-A6E3-CB21854C8C15}"/>
              </a:ext>
            </a:extLst>
          </p:cNvPr>
          <p:cNvSpPr>
            <a:spLocks noGrp="1"/>
          </p:cNvSpPr>
          <p:nvPr>
            <p:ph type="title"/>
          </p:nvPr>
        </p:nvSpPr>
        <p:spPr/>
        <p:txBody>
          <a:bodyPr/>
          <a:lstStyle/>
          <a:p>
            <a:endParaRPr lang="en-US"/>
          </a:p>
        </p:txBody>
      </p:sp>
      <p:sp>
        <p:nvSpPr>
          <p:cNvPr id="27651" name="Rectangle 3"/>
          <p:cNvSpPr>
            <a:spLocks noGrp="1" noChangeArrowheads="1"/>
          </p:cNvSpPr>
          <p:nvPr>
            <p:ph type="body" idx="1"/>
          </p:nvPr>
        </p:nvSpPr>
        <p:spPr/>
        <p:txBody>
          <a:bodyPr/>
          <a:lstStyle/>
          <a:p>
            <a:r>
              <a:rPr lang="en-US" dirty="0"/>
              <a:t>Ways institutions can ensure compliance </a:t>
            </a:r>
          </a:p>
        </p:txBody>
      </p:sp>
      <p:sp>
        <p:nvSpPr>
          <p:cNvPr id="27650" name="Slide Number Placeholder 3"/>
          <p:cNvSpPr>
            <a:spLocks noGrp="1"/>
          </p:cNvSpPr>
          <p:nvPr>
            <p:ph type="sldNum" sz="quarter" idx="10"/>
          </p:nvPr>
        </p:nvSpPr>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fld id="{4E945227-DD91-491E-B4E1-79184DDE6232}" type="slidenum">
              <a:rPr lang="en-US" smtClean="0"/>
              <a:pPr/>
              <a:t>49</a:t>
            </a:fld>
            <a:endParaRPr lang="en-US" dirty="0"/>
          </a:p>
        </p:txBody>
      </p:sp>
    </p:spTree>
    <p:extLst>
      <p:ext uri="{BB962C8B-B14F-4D97-AF65-F5344CB8AC3E}">
        <p14:creationId xmlns:p14="http://schemas.microsoft.com/office/powerpoint/2010/main" val="2262551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F780F8FC-60A4-4B4D-9D06-A394CC0BF4E6}" type="slidenum">
              <a:rPr lang="en-US" sz="1000" smtClean="0">
                <a:solidFill>
                  <a:schemeClr val="bg1"/>
                </a:solidFill>
              </a:rPr>
              <a:pPr eaLnBrk="1" hangingPunct="1"/>
              <a:t>5</a:t>
            </a:fld>
            <a:endParaRPr lang="en-US" sz="1000" dirty="0">
              <a:solidFill>
                <a:schemeClr val="bg1"/>
              </a:solidFill>
            </a:endParaRPr>
          </a:p>
        </p:txBody>
      </p:sp>
      <p:sp>
        <p:nvSpPr>
          <p:cNvPr id="11267" name="Rectangle 5"/>
          <p:cNvSpPr txBox="1">
            <a:spLocks noGrp="1" noChangeArrowheads="1"/>
          </p:cNvSpPr>
          <p:nvPr/>
        </p:nvSpPr>
        <p:spPr bwMode="auto">
          <a:xfrm>
            <a:off x="7772400" y="6553200"/>
            <a:ext cx="1371600"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r" eaLnBrk="1" hangingPunct="1">
              <a:spcBef>
                <a:spcPct val="0"/>
              </a:spcBef>
              <a:buFontTx/>
              <a:buNone/>
            </a:pPr>
            <a:fld id="{C4CEB520-16AB-4AEF-B0DA-271B3A845335}" type="slidenum">
              <a:rPr lang="en-US" sz="1000" b="1">
                <a:solidFill>
                  <a:schemeClr val="bg1"/>
                </a:solidFill>
              </a:rPr>
              <a:pPr algn="r" eaLnBrk="1" hangingPunct="1">
                <a:spcBef>
                  <a:spcPct val="0"/>
                </a:spcBef>
                <a:buFontTx/>
                <a:buNone/>
              </a:pPr>
              <a:t>5</a:t>
            </a:fld>
            <a:endParaRPr lang="en-US" sz="1000" b="1" dirty="0">
              <a:solidFill>
                <a:schemeClr val="bg1"/>
              </a:solidFill>
            </a:endParaRPr>
          </a:p>
        </p:txBody>
      </p:sp>
      <p:sp>
        <p:nvSpPr>
          <p:cNvPr id="11268" name="Slide Number Placeholder 3"/>
          <p:cNvSpPr txBox="1">
            <a:spLocks noGrp="1"/>
          </p:cNvSpPr>
          <p:nvPr/>
        </p:nvSpPr>
        <p:spPr bwMode="auto">
          <a:xfrm>
            <a:off x="7772400" y="6553200"/>
            <a:ext cx="1371600"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r" eaLnBrk="1" hangingPunct="1">
              <a:spcBef>
                <a:spcPct val="0"/>
              </a:spcBef>
              <a:buFontTx/>
              <a:buNone/>
            </a:pPr>
            <a:fld id="{5B27C7FC-1D74-4FE8-B9EE-C6597C148DFC}" type="slidenum">
              <a:rPr lang="en-US" sz="1000" b="1">
                <a:solidFill>
                  <a:schemeClr val="bg1"/>
                </a:solidFill>
              </a:rPr>
              <a:pPr algn="r" eaLnBrk="1" hangingPunct="1">
                <a:spcBef>
                  <a:spcPct val="0"/>
                </a:spcBef>
                <a:buFontTx/>
                <a:buNone/>
              </a:pPr>
              <a:t>5</a:t>
            </a:fld>
            <a:endParaRPr lang="en-US" sz="1000" b="1" dirty="0">
              <a:solidFill>
                <a:schemeClr val="bg1"/>
              </a:solidFill>
            </a:endParaRPr>
          </a:p>
        </p:txBody>
      </p:sp>
      <p:sp>
        <p:nvSpPr>
          <p:cNvPr id="11269" name="Rectangle 2"/>
          <p:cNvSpPr>
            <a:spLocks noGrp="1" noChangeArrowheads="1"/>
          </p:cNvSpPr>
          <p:nvPr>
            <p:ph type="title" idx="4294967295"/>
          </p:nvPr>
        </p:nvSpPr>
        <p:spPr>
          <a:xfrm>
            <a:off x="914400" y="228600"/>
            <a:ext cx="7848600" cy="563563"/>
          </a:xfrm>
        </p:spPr>
        <p:txBody>
          <a:bodyPr/>
          <a:lstStyle/>
          <a:p>
            <a:pPr eaLnBrk="1" hangingPunct="1"/>
            <a:r>
              <a:rPr lang="en-US" dirty="0"/>
              <a:t>The Policy Applies to Any Manuscript That…</a:t>
            </a:r>
          </a:p>
        </p:txBody>
      </p:sp>
      <p:sp>
        <p:nvSpPr>
          <p:cNvPr id="9222" name="Rectangle 3"/>
          <p:cNvSpPr>
            <a:spLocks noGrp="1" noChangeArrowheads="1"/>
          </p:cNvSpPr>
          <p:nvPr>
            <p:ph type="body" idx="4294967295"/>
          </p:nvPr>
        </p:nvSpPr>
        <p:spPr>
          <a:xfrm>
            <a:off x="580571" y="1129275"/>
            <a:ext cx="8003349" cy="4937696"/>
          </a:xfrm>
        </p:spPr>
        <p:txBody>
          <a:bodyPr/>
          <a:lstStyle/>
          <a:p>
            <a:pPr marL="0" indent="0" eaLnBrk="1" hangingPunct="1">
              <a:lnSpc>
                <a:spcPct val="80000"/>
              </a:lnSpc>
              <a:buNone/>
            </a:pPr>
            <a:r>
              <a:rPr lang="en-US" b="1" dirty="0"/>
              <a:t>Is peer-reviewed;</a:t>
            </a:r>
          </a:p>
          <a:p>
            <a:pPr marL="0" indent="0" eaLnBrk="1" hangingPunct="1">
              <a:lnSpc>
                <a:spcPct val="80000"/>
              </a:lnSpc>
              <a:buNone/>
            </a:pPr>
            <a:endParaRPr lang="en-US" b="1" dirty="0">
              <a:solidFill>
                <a:srgbClr val="009900"/>
              </a:solidFill>
            </a:endParaRPr>
          </a:p>
          <a:p>
            <a:pPr marL="0" indent="0" eaLnBrk="1" hangingPunct="1">
              <a:lnSpc>
                <a:spcPct val="80000"/>
              </a:lnSpc>
              <a:buNone/>
            </a:pPr>
            <a:r>
              <a:rPr lang="en-US" b="1" dirty="0"/>
              <a:t>Is accepted for publication in a journal</a:t>
            </a:r>
          </a:p>
          <a:p>
            <a:pPr marL="0" indent="0" eaLnBrk="1" hangingPunct="1">
              <a:lnSpc>
                <a:spcPct val="80000"/>
              </a:lnSpc>
              <a:buNone/>
            </a:pPr>
            <a:endParaRPr lang="en-US" b="1" dirty="0"/>
          </a:p>
          <a:p>
            <a:pPr marL="0" indent="0">
              <a:lnSpc>
                <a:spcPct val="80000"/>
              </a:lnSpc>
              <a:buNone/>
            </a:pPr>
            <a:r>
              <a:rPr lang="en-US" b="1" dirty="0"/>
              <a:t>And, resulting from research supported in whole or in part by:</a:t>
            </a:r>
          </a:p>
          <a:p>
            <a:pPr marL="838200" lvl="1" indent="-381000" eaLnBrk="1" hangingPunct="1">
              <a:lnSpc>
                <a:spcPct val="80000"/>
              </a:lnSpc>
              <a:spcBef>
                <a:spcPts val="1080"/>
              </a:spcBef>
              <a:spcAft>
                <a:spcPts val="1200"/>
              </a:spcAft>
            </a:pPr>
            <a:r>
              <a:rPr lang="en-US" sz="1800" dirty="0"/>
              <a:t>Any direct funding from an NIH grant or cooperative agreement, or;</a:t>
            </a:r>
            <a:endParaRPr lang="en-US" sz="1800" dirty="0">
              <a:solidFill>
                <a:schemeClr val="tx1"/>
              </a:solidFill>
            </a:endParaRPr>
          </a:p>
          <a:p>
            <a:pPr marL="838200" lvl="1" indent="-381000" eaLnBrk="1" hangingPunct="1">
              <a:lnSpc>
                <a:spcPct val="80000"/>
              </a:lnSpc>
              <a:spcBef>
                <a:spcPts val="1080"/>
              </a:spcBef>
              <a:spcAft>
                <a:spcPts val="1200"/>
              </a:spcAft>
            </a:pPr>
            <a:r>
              <a:rPr lang="en-US" sz="1800" dirty="0"/>
              <a:t>Any direct funding from an NIH contract, or;</a:t>
            </a:r>
            <a:endParaRPr lang="en-US" sz="1800" dirty="0">
              <a:solidFill>
                <a:schemeClr val="tx1"/>
              </a:solidFill>
            </a:endParaRPr>
          </a:p>
          <a:p>
            <a:pPr marL="838200" lvl="1" indent="-381000" eaLnBrk="1" hangingPunct="1">
              <a:lnSpc>
                <a:spcPct val="80000"/>
              </a:lnSpc>
              <a:spcBef>
                <a:spcPts val="1080"/>
              </a:spcBef>
              <a:spcAft>
                <a:spcPts val="1200"/>
              </a:spcAft>
            </a:pPr>
            <a:r>
              <a:rPr lang="en-US" sz="1800" dirty="0"/>
              <a:t>Any direct funding from the NIH Intramural Program, or; </a:t>
            </a:r>
            <a:endParaRPr lang="en-US" sz="1800" dirty="0">
              <a:solidFill>
                <a:schemeClr val="tx1"/>
              </a:solidFill>
            </a:endParaRPr>
          </a:p>
          <a:p>
            <a:pPr marL="838200" lvl="1" indent="-381000" eaLnBrk="1" hangingPunct="1">
              <a:lnSpc>
                <a:spcPct val="80000"/>
              </a:lnSpc>
              <a:spcBef>
                <a:spcPts val="1080"/>
              </a:spcBef>
              <a:spcAft>
                <a:spcPts val="1200"/>
              </a:spcAft>
            </a:pPr>
            <a:r>
              <a:rPr lang="en-US" sz="1800" dirty="0"/>
              <a:t>An NIH employee.</a:t>
            </a:r>
          </a:p>
          <a:p>
            <a:pPr marL="57150" indent="0" algn="ctr">
              <a:lnSpc>
                <a:spcPct val="80000"/>
              </a:lnSpc>
              <a:spcBef>
                <a:spcPts val="1080"/>
              </a:spcBef>
              <a:spcAft>
                <a:spcPts val="1200"/>
              </a:spcAft>
              <a:buNone/>
            </a:pPr>
            <a:r>
              <a:rPr lang="en-US" sz="2000" b="1" dirty="0">
                <a:hlinkClick r:id="rId3"/>
              </a:rPr>
              <a:t>NIH Grants Policy Statement 8.2.2 “NIH Public Access Policy”</a:t>
            </a:r>
            <a:endParaRPr lang="en-US" sz="2000" b="1" dirty="0"/>
          </a:p>
          <a:p>
            <a:pPr marL="457200" lvl="1" indent="0" eaLnBrk="1" hangingPunct="1">
              <a:lnSpc>
                <a:spcPct val="80000"/>
              </a:lnSpc>
              <a:spcBef>
                <a:spcPts val="1080"/>
              </a:spcBef>
              <a:spcAft>
                <a:spcPts val="1200"/>
              </a:spcAft>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2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2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2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2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2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457200" y="1028700"/>
            <a:ext cx="8229600" cy="4800600"/>
          </a:xfrm>
        </p:spPr>
        <p:txBody>
          <a:bodyPr/>
          <a:lstStyle/>
          <a:p>
            <a:pPr marL="0" lvl="1" indent="0" eaLnBrk="1" hangingPunct="1">
              <a:spcBef>
                <a:spcPts val="600"/>
              </a:spcBef>
              <a:buNone/>
            </a:pPr>
            <a:r>
              <a:rPr lang="en-US" sz="2200" dirty="0">
                <a:solidFill>
                  <a:srgbClr val="000066"/>
                </a:solidFill>
              </a:rPr>
              <a:t>Do you have a plan that can withstand</a:t>
            </a:r>
          </a:p>
          <a:p>
            <a:pPr marL="742950" lvl="2" indent="-342900" eaLnBrk="1" hangingPunct="1">
              <a:spcBef>
                <a:spcPts val="600"/>
              </a:spcBef>
            </a:pPr>
            <a:r>
              <a:rPr lang="en-US" sz="2000" dirty="0">
                <a:solidFill>
                  <a:srgbClr val="000066"/>
                </a:solidFill>
              </a:rPr>
              <a:t>Miscommunication among authors, and between publishers and authors?</a:t>
            </a:r>
          </a:p>
          <a:p>
            <a:pPr marL="742950" lvl="2" indent="-342900" eaLnBrk="1" hangingPunct="1">
              <a:spcBef>
                <a:spcPts val="600"/>
              </a:spcBef>
            </a:pPr>
            <a:r>
              <a:rPr lang="en-US" sz="2000" dirty="0">
                <a:solidFill>
                  <a:srgbClr val="000066"/>
                </a:solidFill>
              </a:rPr>
              <a:t>Forgetfulness?</a:t>
            </a:r>
          </a:p>
          <a:p>
            <a:pPr marL="342900" lvl="1" indent="-342900" eaLnBrk="1" hangingPunct="1">
              <a:spcAft>
                <a:spcPts val="1200"/>
              </a:spcAft>
              <a:buFontTx/>
              <a:buNone/>
            </a:pPr>
            <a:endParaRPr lang="en-US" sz="600" dirty="0">
              <a:solidFill>
                <a:srgbClr val="000066"/>
              </a:solidFill>
            </a:endParaRPr>
          </a:p>
          <a:p>
            <a:pPr marL="342900" lvl="1" indent="-342900" eaLnBrk="1" hangingPunct="1">
              <a:spcAft>
                <a:spcPts val="1200"/>
              </a:spcAft>
              <a:buFontTx/>
              <a:buNone/>
            </a:pPr>
            <a:r>
              <a:rPr lang="en-US" sz="2400" dirty="0">
                <a:solidFill>
                  <a:srgbClr val="000066"/>
                </a:solidFill>
              </a:rPr>
              <a:t>Encourage your investigators to: </a:t>
            </a:r>
          </a:p>
          <a:p>
            <a:pPr marL="742950" lvl="2" indent="-342900" eaLnBrk="1" hangingPunct="1">
              <a:spcBef>
                <a:spcPts val="600"/>
              </a:spcBef>
              <a:spcAft>
                <a:spcPts val="600"/>
              </a:spcAft>
            </a:pPr>
            <a:r>
              <a:rPr lang="en-US" sz="2000" dirty="0">
                <a:solidFill>
                  <a:srgbClr val="000066"/>
                </a:solidFill>
              </a:rPr>
              <a:t>Use My NCBI </a:t>
            </a:r>
            <a:r>
              <a:rPr lang="en-US" sz="2000" b="1" i="1" dirty="0">
                <a:solidFill>
                  <a:srgbClr val="000066"/>
                </a:solidFill>
              </a:rPr>
              <a:t>now</a:t>
            </a:r>
            <a:r>
              <a:rPr lang="en-US" sz="2000" i="1" dirty="0">
                <a:solidFill>
                  <a:srgbClr val="000066"/>
                </a:solidFill>
              </a:rPr>
              <a:t> </a:t>
            </a:r>
            <a:r>
              <a:rPr lang="en-US" sz="2000" dirty="0">
                <a:solidFill>
                  <a:srgbClr val="000066"/>
                </a:solidFill>
              </a:rPr>
              <a:t>to track public access compliance</a:t>
            </a:r>
          </a:p>
          <a:p>
            <a:pPr marL="742950" lvl="2" indent="-342900" eaLnBrk="1" hangingPunct="1">
              <a:spcBef>
                <a:spcPts val="600"/>
              </a:spcBef>
              <a:spcAft>
                <a:spcPts val="600"/>
              </a:spcAft>
            </a:pPr>
            <a:r>
              <a:rPr lang="en-US" sz="2000" dirty="0">
                <a:solidFill>
                  <a:srgbClr val="000066"/>
                </a:solidFill>
              </a:rPr>
              <a:t>Associate papers with awards </a:t>
            </a:r>
            <a:r>
              <a:rPr lang="en-US" sz="2000" b="1" i="1" dirty="0">
                <a:solidFill>
                  <a:srgbClr val="000066"/>
                </a:solidFill>
              </a:rPr>
              <a:t>today</a:t>
            </a:r>
          </a:p>
          <a:p>
            <a:pPr marL="742950" lvl="2" indent="-342900" eaLnBrk="1" hangingPunct="1">
              <a:spcBef>
                <a:spcPts val="600"/>
              </a:spcBef>
              <a:spcAft>
                <a:spcPts val="600"/>
              </a:spcAft>
            </a:pPr>
            <a:r>
              <a:rPr lang="en-US" sz="2000" dirty="0">
                <a:solidFill>
                  <a:srgbClr val="000066"/>
                </a:solidFill>
              </a:rPr>
              <a:t>Ensure compliance </a:t>
            </a:r>
            <a:r>
              <a:rPr lang="en-US" sz="2000" b="1" i="1" dirty="0">
                <a:solidFill>
                  <a:srgbClr val="000066"/>
                </a:solidFill>
              </a:rPr>
              <a:t>well before </a:t>
            </a:r>
            <a:r>
              <a:rPr lang="en-US" sz="2000" dirty="0">
                <a:solidFill>
                  <a:srgbClr val="000066"/>
                </a:solidFill>
              </a:rPr>
              <a:t>their annual reports are due </a:t>
            </a:r>
          </a:p>
          <a:p>
            <a:pPr marL="1200150" lvl="3" indent="-342900">
              <a:spcBef>
                <a:spcPts val="600"/>
              </a:spcBef>
              <a:spcAft>
                <a:spcPts val="600"/>
              </a:spcAft>
            </a:pPr>
            <a:r>
              <a:rPr lang="en-US" sz="2000" dirty="0">
                <a:solidFill>
                  <a:srgbClr val="000066"/>
                </a:solidFill>
              </a:rPr>
              <a:t>avoid a last minute scramble</a:t>
            </a:r>
          </a:p>
          <a:p>
            <a:pPr marL="742950" lvl="2" indent="-342900" eaLnBrk="1" hangingPunct="1">
              <a:spcBef>
                <a:spcPts val="600"/>
              </a:spcBef>
              <a:spcAft>
                <a:spcPts val="600"/>
              </a:spcAft>
            </a:pPr>
            <a:r>
              <a:rPr lang="en-US" sz="2000" dirty="0">
                <a:solidFill>
                  <a:srgbClr val="000066"/>
                </a:solidFill>
              </a:rPr>
              <a:t>Determine their compliance plan as they write their papers</a:t>
            </a:r>
          </a:p>
          <a:p>
            <a:pPr marL="342900" lvl="1" indent="-342900" eaLnBrk="1" hangingPunct="1">
              <a:spcAft>
                <a:spcPts val="1200"/>
              </a:spcAft>
              <a:buFontTx/>
              <a:buNone/>
            </a:pPr>
            <a:r>
              <a:rPr lang="en-US" sz="2400" dirty="0">
                <a:solidFill>
                  <a:srgbClr val="000066"/>
                </a:solidFill>
              </a:rPr>
              <a:t>Resources at </a:t>
            </a:r>
            <a:r>
              <a:rPr lang="en-US" sz="2400" u="sng" dirty="0">
                <a:hlinkClick r:id="rId3"/>
              </a:rPr>
              <a:t>http://publicaccess.nih.gov/</a:t>
            </a:r>
            <a:r>
              <a:rPr lang="en-US" sz="2400" dirty="0"/>
              <a:t> </a:t>
            </a:r>
          </a:p>
          <a:p>
            <a:pPr eaLnBrk="1" hangingPunct="1">
              <a:buFontTx/>
              <a:buNone/>
            </a:pPr>
            <a:endParaRPr lang="en-US" sz="4400" dirty="0"/>
          </a:p>
        </p:txBody>
      </p:sp>
      <p:sp>
        <p:nvSpPr>
          <p:cNvPr id="59395"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CD3B6C2D-7F62-4FE4-A7EE-4339BE70A977}" type="slidenum">
              <a:rPr lang="en-US" sz="1000" smtClean="0">
                <a:solidFill>
                  <a:schemeClr val="bg1"/>
                </a:solidFill>
              </a:rPr>
              <a:pPr eaLnBrk="1" hangingPunct="1"/>
              <a:t>50</a:t>
            </a:fld>
            <a:endParaRPr lang="en-US" sz="1000" dirty="0">
              <a:solidFill>
                <a:schemeClr val="bg1"/>
              </a:solidFill>
            </a:endParaRPr>
          </a:p>
        </p:txBody>
      </p:sp>
      <p:sp>
        <p:nvSpPr>
          <p:cNvPr id="59396" name="Rectangle 2"/>
          <p:cNvSpPr>
            <a:spLocks noGrp="1" noChangeArrowheads="1"/>
          </p:cNvSpPr>
          <p:nvPr>
            <p:ph type="title"/>
          </p:nvPr>
        </p:nvSpPr>
        <p:spPr/>
        <p:txBody>
          <a:bodyPr/>
          <a:lstStyle/>
          <a:p>
            <a:pPr marL="342900" indent="-342900" eaLnBrk="1" hangingPunct="1">
              <a:spcAft>
                <a:spcPts val="600"/>
              </a:spcAft>
            </a:pPr>
            <a:r>
              <a:rPr lang="en-US" dirty="0">
                <a:solidFill>
                  <a:srgbClr val="990033"/>
                </a:solidFill>
              </a:rPr>
              <a:t>Preparation is Key to Avoiding Delays in Funding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39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39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39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39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39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18245"/>
            <a:ext cx="7620000" cy="563563"/>
          </a:xfrm>
        </p:spPr>
        <p:txBody>
          <a:bodyPr/>
          <a:lstStyle/>
          <a:p>
            <a:r>
              <a:rPr lang="en-US" dirty="0">
                <a:solidFill>
                  <a:srgbClr val="FFFFFF"/>
                </a:solidFill>
                <a:latin typeface="Arial" charset="0"/>
                <a:ea typeface="ＭＳ Ｐゴシック"/>
                <a:cs typeface="Arial" charset="0"/>
              </a:rPr>
              <a:t>Ways Institutions Can Ensure Compliance</a:t>
            </a:r>
            <a:br>
              <a:rPr lang="en-US" dirty="0">
                <a:solidFill>
                  <a:srgbClr val="FFFFFF"/>
                </a:solidFill>
                <a:latin typeface="Arial" charset="0"/>
                <a:ea typeface="ＭＳ Ｐゴシック"/>
                <a:cs typeface="Arial" charset="0"/>
              </a:rPr>
            </a:br>
            <a:endParaRPr lang="en-US" dirty="0"/>
          </a:p>
        </p:txBody>
      </p:sp>
      <p:sp>
        <p:nvSpPr>
          <p:cNvPr id="3" name="Content Placeholder 2"/>
          <p:cNvSpPr>
            <a:spLocks noGrp="1"/>
          </p:cNvSpPr>
          <p:nvPr>
            <p:ph idx="1"/>
          </p:nvPr>
        </p:nvSpPr>
        <p:spPr>
          <a:xfrm>
            <a:off x="457200" y="963710"/>
            <a:ext cx="8229600" cy="4800600"/>
          </a:xfrm>
        </p:spPr>
        <p:txBody>
          <a:bodyPr/>
          <a:lstStyle/>
          <a:p>
            <a:pPr marL="0" indent="0">
              <a:buNone/>
            </a:pPr>
            <a:r>
              <a:rPr lang="en-US" sz="2000" b="1" dirty="0">
                <a:solidFill>
                  <a:srgbClr val="000000"/>
                </a:solidFill>
                <a:ea typeface="ＭＳ Ｐゴシック"/>
                <a:cs typeface="ＭＳ Ｐゴシック"/>
              </a:rPr>
              <a:t>Training</a:t>
            </a:r>
          </a:p>
          <a:p>
            <a:pPr lvl="1"/>
            <a:r>
              <a:rPr lang="en-US" dirty="0">
                <a:ea typeface="ＭＳ Ｐゴシック"/>
                <a:cs typeface="ＭＳ Ｐゴシック"/>
              </a:rPr>
              <a:t>Policy awareness, submitting papers, preparing citations</a:t>
            </a:r>
          </a:p>
          <a:p>
            <a:pPr marL="0" indent="0">
              <a:buNone/>
            </a:pPr>
            <a:r>
              <a:rPr lang="en-US" sz="2000" b="1" dirty="0">
                <a:solidFill>
                  <a:srgbClr val="000000"/>
                </a:solidFill>
                <a:ea typeface="ＭＳ Ｐゴシック"/>
                <a:cs typeface="ＭＳ Ｐゴシック"/>
              </a:rPr>
              <a:t>Author Support</a:t>
            </a:r>
          </a:p>
          <a:p>
            <a:pPr lvl="1"/>
            <a:r>
              <a:rPr lang="en-US" dirty="0">
                <a:ea typeface="ＭＳ Ｐゴシック"/>
                <a:cs typeface="ＭＳ Ｐゴシック"/>
              </a:rPr>
              <a:t>Submitting manuscripts</a:t>
            </a:r>
          </a:p>
          <a:p>
            <a:pPr lvl="1"/>
            <a:r>
              <a:rPr lang="en-US" dirty="0">
                <a:ea typeface="ＭＳ Ｐゴシック"/>
                <a:cs typeface="ＭＳ Ｐゴシック"/>
              </a:rPr>
              <a:t>Answering questions</a:t>
            </a:r>
          </a:p>
          <a:p>
            <a:pPr lvl="1"/>
            <a:r>
              <a:rPr lang="en-US" dirty="0">
                <a:ea typeface="ＭＳ Ｐゴシック"/>
                <a:cs typeface="ＭＳ Ｐゴシック"/>
              </a:rPr>
              <a:t>Sending out reminders for reports early</a:t>
            </a:r>
          </a:p>
          <a:p>
            <a:pPr lvl="1"/>
            <a:r>
              <a:rPr lang="en-US" dirty="0">
                <a:ea typeface="ＭＳ Ｐゴシック"/>
                <a:cs typeface="ＭＳ Ｐゴシック"/>
              </a:rPr>
              <a:t>Means to ensure collaborators do not prevent compliance</a:t>
            </a:r>
          </a:p>
          <a:p>
            <a:pPr marL="0" indent="0">
              <a:buNone/>
            </a:pPr>
            <a:r>
              <a:rPr lang="en-US" sz="2000" b="1" dirty="0">
                <a:solidFill>
                  <a:srgbClr val="000000"/>
                </a:solidFill>
                <a:ea typeface="ＭＳ Ｐゴシック"/>
                <a:cs typeface="ＭＳ Ｐゴシック"/>
              </a:rPr>
              <a:t>Support on Publishing Agreements</a:t>
            </a:r>
          </a:p>
          <a:p>
            <a:pPr lvl="1"/>
            <a:r>
              <a:rPr lang="en-US" dirty="0">
                <a:ea typeface="ＭＳ Ｐゴシック"/>
                <a:cs typeface="ＭＳ Ｐゴシック"/>
              </a:rPr>
              <a:t>Policies</a:t>
            </a:r>
          </a:p>
          <a:p>
            <a:pPr lvl="2"/>
            <a:r>
              <a:rPr lang="en-US" sz="2000" dirty="0">
                <a:solidFill>
                  <a:srgbClr val="000000"/>
                </a:solidFill>
                <a:ea typeface="ＭＳ Ｐゴシック"/>
                <a:cs typeface="ＭＳ Ｐゴシック"/>
              </a:rPr>
              <a:t>Coversheets/ Addenda (NIH</a:t>
            </a:r>
            <a:r>
              <a:rPr lang="ja-JP" altLang="en-US" sz="2000" dirty="0">
                <a:solidFill>
                  <a:srgbClr val="000000"/>
                </a:solidFill>
                <a:ea typeface="ＭＳ Ｐゴシック"/>
                <a:cs typeface="ＭＳ Ｐゴシック"/>
              </a:rPr>
              <a:t>’</a:t>
            </a:r>
            <a:r>
              <a:rPr lang="en-US" altLang="ja-JP" sz="2000" dirty="0">
                <a:solidFill>
                  <a:srgbClr val="000000"/>
                </a:solidFill>
                <a:ea typeface="ＭＳ Ｐゴシック"/>
                <a:cs typeface="ＭＳ Ｐゴシック"/>
              </a:rPr>
              <a:t>s Example: </a:t>
            </a:r>
            <a:r>
              <a:rPr lang="en-US" altLang="ja-JP" sz="1400" dirty="0">
                <a:solidFill>
                  <a:srgbClr val="000000"/>
                </a:solidFill>
                <a:ea typeface="ＭＳ Ｐゴシック"/>
                <a:cs typeface="ＭＳ Ｐゴシック"/>
                <a:hlinkClick r:id="rId3"/>
              </a:rPr>
              <a:t>http://publicaccess.nih.gov/nih_employee_procedures.htm</a:t>
            </a:r>
            <a:r>
              <a:rPr lang="en-US" altLang="ja-JP" sz="2000" dirty="0">
                <a:solidFill>
                  <a:srgbClr val="000000"/>
                </a:solidFill>
                <a:ea typeface="ＭＳ Ｐゴシック"/>
                <a:cs typeface="ＭＳ Ｐゴシック"/>
              </a:rPr>
              <a:t>) </a:t>
            </a:r>
          </a:p>
          <a:p>
            <a:pPr lvl="1"/>
            <a:r>
              <a:rPr lang="en-US" dirty="0">
                <a:ea typeface="ＭＳ Ｐゴシック"/>
                <a:cs typeface="ＭＳ Ｐゴシック"/>
              </a:rPr>
              <a:t>Questions/discussion with publishers</a:t>
            </a:r>
          </a:p>
          <a:p>
            <a:pPr marL="0" indent="0">
              <a:buNone/>
            </a:pPr>
            <a:r>
              <a:rPr lang="en-US" sz="2000" b="1" dirty="0">
                <a:solidFill>
                  <a:srgbClr val="000000"/>
                </a:solidFill>
                <a:ea typeface="ＭＳ Ｐゴシック"/>
                <a:cs typeface="ＭＳ Ｐゴシック"/>
              </a:rPr>
              <a:t>Ensuring compliance</a:t>
            </a:r>
          </a:p>
          <a:p>
            <a:pPr lvl="1"/>
            <a:r>
              <a:rPr lang="en-US" dirty="0">
                <a:ea typeface="ＭＳ Ｐゴシック"/>
                <a:cs typeface="ＭＳ Ｐゴシック"/>
              </a:rPr>
              <a:t>Checking applications, proposals and reports</a:t>
            </a:r>
          </a:p>
        </p:txBody>
      </p:sp>
      <p:sp>
        <p:nvSpPr>
          <p:cNvPr id="61442" name="Slide Number Placeholder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fld id="{600951B4-AA66-4307-AD19-2B5C70BD1D91}" type="slidenum">
              <a:rPr lang="en-US" sz="1000" smtClean="0">
                <a:solidFill>
                  <a:srgbClr val="FFFFFF"/>
                </a:solidFill>
                <a:ea typeface="ＭＳ Ｐゴシック"/>
                <a:cs typeface="ＭＳ Ｐゴシック"/>
              </a:rPr>
              <a:pPr eaLnBrk="1" hangingPunct="1"/>
              <a:t>51</a:t>
            </a:fld>
            <a:endParaRPr lang="en-US" sz="1000" dirty="0">
              <a:solidFill>
                <a:srgbClr val="FFFFFF"/>
              </a:solidFill>
              <a:ea typeface="ＭＳ Ｐゴシック"/>
              <a:cs typeface="ＭＳ Ｐゴシック"/>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114" y="174496"/>
            <a:ext cx="7886700" cy="679586"/>
          </a:xfrm>
        </p:spPr>
        <p:txBody>
          <a:bodyPr>
            <a:normAutofit/>
          </a:bodyPr>
          <a:lstStyle/>
          <a:p>
            <a:r>
              <a:rPr lang="en-US" b="1" dirty="0"/>
              <a:t>The NIH Public Access Policy in one slide</a:t>
            </a:r>
          </a:p>
        </p:txBody>
      </p:sp>
      <p:sp>
        <p:nvSpPr>
          <p:cNvPr id="3" name="Content Placeholder 2"/>
          <p:cNvSpPr>
            <a:spLocks noGrp="1"/>
          </p:cNvSpPr>
          <p:nvPr>
            <p:ph idx="1"/>
          </p:nvPr>
        </p:nvSpPr>
        <p:spPr>
          <a:xfrm>
            <a:off x="628650" y="1070042"/>
            <a:ext cx="7886700" cy="4914039"/>
          </a:xfrm>
        </p:spPr>
        <p:txBody>
          <a:bodyPr>
            <a:normAutofit fontScale="85000" lnSpcReduction="20000"/>
          </a:bodyPr>
          <a:lstStyle/>
          <a:p>
            <a:pPr>
              <a:spcAft>
                <a:spcPts val="900"/>
              </a:spcAft>
            </a:pPr>
            <a:r>
              <a:rPr lang="en-US" dirty="0"/>
              <a:t>The NIH Public Access Policy requires that all peer-reviewed journal articles arising from NIH funds are posted to </a:t>
            </a:r>
            <a:r>
              <a:rPr lang="en-US" dirty="0">
                <a:hlinkClick r:id="rId3"/>
              </a:rPr>
              <a:t>PubMed Central</a:t>
            </a:r>
            <a:endParaRPr lang="en-US" dirty="0"/>
          </a:p>
          <a:p>
            <a:pPr>
              <a:spcAft>
                <a:spcPts val="900"/>
              </a:spcAft>
            </a:pPr>
            <a:r>
              <a:rPr lang="en-US" dirty="0"/>
              <a:t>You must have evidence of compliance with the public access policy for all peer-reviewed papers </a:t>
            </a:r>
            <a:r>
              <a:rPr lang="en-US" i="1" dirty="0"/>
              <a:t>upon acceptance for publication</a:t>
            </a:r>
          </a:p>
          <a:p>
            <a:pPr>
              <a:spcAft>
                <a:spcPts val="900"/>
              </a:spcAft>
            </a:pPr>
            <a:r>
              <a:rPr lang="en-US" dirty="0"/>
              <a:t>Be proactive to maintain your funding!  </a:t>
            </a:r>
          </a:p>
          <a:p>
            <a:pPr lvl="1">
              <a:spcAft>
                <a:spcPts val="900"/>
              </a:spcAft>
              <a:buFont typeface="Courier New" panose="02070309020205020404" pitchFamily="49" charset="0"/>
              <a:buChar char="o"/>
            </a:pPr>
            <a:r>
              <a:rPr lang="en-US" dirty="0"/>
              <a:t>Develop your compliance plan while you are preparing your manuscript.</a:t>
            </a:r>
          </a:p>
          <a:p>
            <a:pPr lvl="1">
              <a:spcAft>
                <a:spcPts val="900"/>
              </a:spcAft>
              <a:buFont typeface="Courier New" panose="02070309020205020404" pitchFamily="49" charset="0"/>
              <a:buChar char="o"/>
            </a:pPr>
            <a:r>
              <a:rPr lang="en-US" dirty="0"/>
              <a:t>How you comply and report compliance depends on the journal you choose.  </a:t>
            </a:r>
          </a:p>
          <a:p>
            <a:pPr lvl="1">
              <a:spcAft>
                <a:spcPts val="900"/>
              </a:spcAft>
              <a:buFont typeface="Courier New" panose="02070309020205020404" pitchFamily="49" charset="0"/>
              <a:buChar char="o"/>
            </a:pPr>
            <a:r>
              <a:rPr lang="en-US" dirty="0"/>
              <a:t>Use our </a:t>
            </a:r>
            <a:r>
              <a:rPr lang="en-US" dirty="0">
                <a:hlinkClick r:id="rId4"/>
              </a:rPr>
              <a:t>public access instruction wizard</a:t>
            </a:r>
            <a:r>
              <a:rPr lang="en-US" dirty="0"/>
              <a:t> to develop your plan</a:t>
            </a:r>
          </a:p>
          <a:p>
            <a:pPr>
              <a:spcAft>
                <a:spcPts val="900"/>
              </a:spcAft>
            </a:pPr>
            <a:r>
              <a:rPr lang="en-US" dirty="0"/>
              <a:t>NIH wants people to see your work. Over one million people per day use PubMed Central to retrieve more than two million papers to advance research, innovation, education and health.  </a:t>
            </a:r>
          </a:p>
          <a:p>
            <a:pPr>
              <a:spcAft>
                <a:spcPts val="900"/>
              </a:spcAft>
            </a:pPr>
            <a:r>
              <a:rPr lang="en-US" dirty="0"/>
              <a:t>For more information, see </a:t>
            </a:r>
            <a:r>
              <a:rPr lang="en-US" dirty="0">
                <a:hlinkClick r:id="rId5"/>
              </a:rPr>
              <a:t>http://publicaccess.nih.gov/</a:t>
            </a:r>
            <a:endParaRPr lang="en-US" dirty="0"/>
          </a:p>
        </p:txBody>
      </p:sp>
    </p:spTree>
    <p:extLst>
      <p:ext uri="{BB962C8B-B14F-4D97-AF65-F5344CB8AC3E}">
        <p14:creationId xmlns:p14="http://schemas.microsoft.com/office/powerpoint/2010/main" val="2282772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2D08F9-504A-41E4-AEBE-6FEF9C66E728}"/>
              </a:ext>
            </a:extLst>
          </p:cNvPr>
          <p:cNvSpPr>
            <a:spLocks noGrp="1"/>
          </p:cNvSpPr>
          <p:nvPr>
            <p:ph type="title"/>
          </p:nvPr>
        </p:nvSpPr>
        <p:spPr/>
        <p:txBody>
          <a:bodyPr/>
          <a:lstStyle/>
          <a:p>
            <a:endParaRPr lang="en-US"/>
          </a:p>
        </p:txBody>
      </p:sp>
      <p:sp>
        <p:nvSpPr>
          <p:cNvPr id="10243" name="Rectangle 3"/>
          <p:cNvSpPr>
            <a:spLocks noGrp="1" noChangeArrowheads="1"/>
          </p:cNvSpPr>
          <p:nvPr>
            <p:ph type="body" idx="1"/>
          </p:nvPr>
        </p:nvSpPr>
        <p:spPr/>
        <p:txBody>
          <a:bodyPr/>
          <a:lstStyle/>
          <a:p>
            <a:endParaRPr lang="en-US" dirty="0"/>
          </a:p>
          <a:p>
            <a:r>
              <a:rPr lang="en-US" dirty="0"/>
              <a:t>Questions?</a:t>
            </a:r>
          </a:p>
          <a:p>
            <a:endParaRPr lang="en-US" dirty="0"/>
          </a:p>
        </p:txBody>
      </p:sp>
      <p:sp>
        <p:nvSpPr>
          <p:cNvPr id="10242" name="Slide Number Placeholder 3"/>
          <p:cNvSpPr>
            <a:spLocks noGrp="1"/>
          </p:cNvSpPr>
          <p:nvPr>
            <p:ph type="sldNum" sz="quarter" idx="10"/>
          </p:nvPr>
        </p:nvSpPr>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fld id="{4EA04E38-7978-4A1D-B943-B789E5EE3C70}" type="slidenum">
              <a:rPr lang="en-US" smtClean="0"/>
              <a:pPr/>
              <a:t>53</a:t>
            </a:fld>
            <a:endParaRPr lang="en-US" dirty="0"/>
          </a:p>
        </p:txBody>
      </p:sp>
    </p:spTree>
    <p:extLst>
      <p:ext uri="{BB962C8B-B14F-4D97-AF65-F5344CB8AC3E}">
        <p14:creationId xmlns:p14="http://schemas.microsoft.com/office/powerpoint/2010/main" val="4165631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953EF-3D63-4C6F-97A2-81A86DEC12B7}"/>
              </a:ext>
            </a:extLst>
          </p:cNvPr>
          <p:cNvSpPr>
            <a:spLocks noGrp="1"/>
          </p:cNvSpPr>
          <p:nvPr>
            <p:ph type="title"/>
          </p:nvPr>
        </p:nvSpPr>
        <p:spPr/>
        <p:txBody>
          <a:bodyPr/>
          <a:lstStyle/>
          <a:p>
            <a:endParaRPr lang="en-US"/>
          </a:p>
        </p:txBody>
      </p:sp>
      <p:sp>
        <p:nvSpPr>
          <p:cNvPr id="10243" name="Rectangle 3"/>
          <p:cNvSpPr>
            <a:spLocks noGrp="1" noChangeArrowheads="1"/>
          </p:cNvSpPr>
          <p:nvPr>
            <p:ph type="body" idx="1"/>
          </p:nvPr>
        </p:nvSpPr>
        <p:spPr/>
        <p:txBody>
          <a:bodyPr/>
          <a:lstStyle/>
          <a:p>
            <a:endParaRPr lang="en-US" dirty="0"/>
          </a:p>
          <a:p>
            <a:r>
              <a:rPr lang="en-US" dirty="0"/>
              <a:t>Appendices</a:t>
            </a:r>
          </a:p>
          <a:p>
            <a:endParaRPr lang="en-US" dirty="0"/>
          </a:p>
        </p:txBody>
      </p:sp>
      <p:sp>
        <p:nvSpPr>
          <p:cNvPr id="10242" name="Slide Number Placeholder 3"/>
          <p:cNvSpPr>
            <a:spLocks noGrp="1"/>
          </p:cNvSpPr>
          <p:nvPr>
            <p:ph type="sldNum" sz="quarter" idx="10"/>
          </p:nvPr>
        </p:nvSpPr>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fld id="{4EA04E38-7978-4A1D-B943-B789E5EE3C70}" type="slidenum">
              <a:rPr lang="en-US" smtClean="0"/>
              <a:pPr/>
              <a:t>54</a:t>
            </a:fld>
            <a:endParaRPr lang="en-US" dirty="0"/>
          </a:p>
        </p:txBody>
      </p:sp>
    </p:spTree>
    <p:extLst>
      <p:ext uri="{BB962C8B-B14F-4D97-AF65-F5344CB8AC3E}">
        <p14:creationId xmlns:p14="http://schemas.microsoft.com/office/powerpoint/2010/main" val="2906376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40362"/>
            <a:ext cx="7886700" cy="516989"/>
          </a:xfrm>
        </p:spPr>
        <p:txBody>
          <a:bodyPr>
            <a:noAutofit/>
          </a:bodyPr>
          <a:lstStyle/>
          <a:p>
            <a:r>
              <a:rPr lang="en-US" sz="3000" dirty="0"/>
              <a:t>What are interim research products: </a:t>
            </a:r>
            <a:br>
              <a:rPr lang="en-US" sz="3000" dirty="0"/>
            </a:br>
            <a:r>
              <a:rPr lang="en-US" sz="3000" dirty="0"/>
              <a:t>RFI Proposed Definitions</a:t>
            </a:r>
          </a:p>
        </p:txBody>
      </p:sp>
      <p:sp>
        <p:nvSpPr>
          <p:cNvPr id="3" name="Content Placeholder 2"/>
          <p:cNvSpPr>
            <a:spLocks noGrp="1"/>
          </p:cNvSpPr>
          <p:nvPr>
            <p:ph idx="1"/>
          </p:nvPr>
        </p:nvSpPr>
        <p:spPr>
          <a:xfrm>
            <a:off x="457200" y="1066696"/>
            <a:ext cx="8229600" cy="4800600"/>
          </a:xfrm>
        </p:spPr>
        <p:txBody>
          <a:bodyPr>
            <a:normAutofit/>
          </a:bodyPr>
          <a:lstStyle/>
          <a:p>
            <a:pPr marL="0" indent="0">
              <a:buNone/>
            </a:pPr>
            <a:r>
              <a:rPr lang="en-US" dirty="0"/>
              <a:t>Complete, public research products that are not final</a:t>
            </a:r>
          </a:p>
          <a:p>
            <a:pPr marL="0" indent="0">
              <a:buNone/>
            </a:pPr>
            <a:endParaRPr lang="en-US" dirty="0"/>
          </a:p>
          <a:p>
            <a:pPr marL="0" indent="0">
              <a:buNone/>
            </a:pPr>
            <a:r>
              <a:rPr lang="en-US" dirty="0"/>
              <a:t>Examples</a:t>
            </a:r>
            <a:endParaRPr lang="en-US" sz="675" b="1" dirty="0"/>
          </a:p>
          <a:p>
            <a:pPr marL="342900" lvl="1" indent="0">
              <a:buNone/>
            </a:pPr>
            <a:r>
              <a:rPr lang="en-US" sz="2100" b="1" dirty="0"/>
              <a:t>Preprints</a:t>
            </a:r>
            <a:r>
              <a:rPr lang="en-US" sz="2100" dirty="0"/>
              <a:t> are complete and public drafts of a scientific documents. Arguably speeds dissemination, establishes priority, generates feedback, and may reduce publication bias. </a:t>
            </a:r>
          </a:p>
          <a:p>
            <a:pPr marL="342900" lvl="1" indent="0">
              <a:buNone/>
            </a:pPr>
            <a:endParaRPr lang="en-US" sz="2100" b="1" dirty="0"/>
          </a:p>
          <a:p>
            <a:pPr marL="342900" lvl="1" indent="0">
              <a:buNone/>
            </a:pPr>
            <a:r>
              <a:rPr lang="en-US" sz="2100" b="1" dirty="0"/>
              <a:t>Preregistering </a:t>
            </a:r>
            <a:r>
              <a:rPr lang="en-US" sz="2100" dirty="0"/>
              <a:t>protocols is publicly declaring key elements of a research project in advance. May reduce biases like p-hacking.  </a:t>
            </a:r>
          </a:p>
          <a:p>
            <a:pPr marL="0" indent="0">
              <a:buNone/>
            </a:pPr>
            <a:endParaRPr lang="en-US" dirty="0"/>
          </a:p>
          <a:p>
            <a:pPr marL="0" indent="0">
              <a:buNone/>
            </a:pPr>
            <a:r>
              <a:rPr lang="en-US" dirty="0"/>
              <a:t>Since they are not peer-reviewed manuscripts accepted for publication, they do not fall under the public access policy</a:t>
            </a:r>
          </a:p>
          <a:p>
            <a:pPr marL="0" indent="0">
              <a:buNone/>
            </a:pPr>
            <a:endParaRPr lang="en-US" dirty="0"/>
          </a:p>
        </p:txBody>
      </p:sp>
      <p:sp>
        <p:nvSpPr>
          <p:cNvPr id="4" name="Slide Number Placeholder 3"/>
          <p:cNvSpPr>
            <a:spLocks noGrp="1"/>
          </p:cNvSpPr>
          <p:nvPr>
            <p:ph type="sldNum" sz="quarter" idx="4294967295"/>
          </p:nvPr>
        </p:nvSpPr>
        <p:spPr>
          <a:xfrm>
            <a:off x="8193232" y="6164841"/>
            <a:ext cx="420832" cy="273844"/>
          </a:xfrm>
          <a:prstGeom prst="rect">
            <a:avLst/>
          </a:prstGeom>
        </p:spPr>
        <p:txBody>
          <a:bodyPr/>
          <a:lstStyle/>
          <a:p>
            <a:pPr>
              <a:buNone/>
            </a:pPr>
            <a:fld id="{0E997590-8F2C-478E-9606-3E30DBE3BF68}" type="slidenum">
              <a:rPr lang="en-US" sz="1600" smtClean="0"/>
              <a:pPr>
                <a:buNone/>
              </a:pPr>
              <a:t>55</a:t>
            </a:fld>
            <a:endParaRPr lang="en-US" dirty="0"/>
          </a:p>
        </p:txBody>
      </p:sp>
      <p:sp>
        <p:nvSpPr>
          <p:cNvPr id="5" name="Title 1"/>
          <p:cNvSpPr txBox="1">
            <a:spLocks/>
          </p:cNvSpPr>
          <p:nvPr/>
        </p:nvSpPr>
        <p:spPr bwMode="auto">
          <a:xfrm>
            <a:off x="1066800" y="205588"/>
            <a:ext cx="7620000" cy="56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cs typeface="Arial" charset="0"/>
              </a:defRPr>
            </a:lvl2pPr>
            <a:lvl3pPr algn="r" rtl="0" eaLnBrk="1" fontAlgn="base" hangingPunct="1">
              <a:spcBef>
                <a:spcPct val="0"/>
              </a:spcBef>
              <a:spcAft>
                <a:spcPct val="0"/>
              </a:spcAft>
              <a:defRPr sz="2400" b="1">
                <a:solidFill>
                  <a:schemeClr val="bg1"/>
                </a:solidFill>
                <a:latin typeface="Arial" charset="0"/>
                <a:cs typeface="Arial" charset="0"/>
              </a:defRPr>
            </a:lvl3pPr>
            <a:lvl4pPr algn="r" rtl="0" eaLnBrk="1" fontAlgn="base" hangingPunct="1">
              <a:spcBef>
                <a:spcPct val="0"/>
              </a:spcBef>
              <a:spcAft>
                <a:spcPct val="0"/>
              </a:spcAft>
              <a:defRPr sz="2400" b="1">
                <a:solidFill>
                  <a:schemeClr val="bg1"/>
                </a:solidFill>
                <a:latin typeface="Arial" charset="0"/>
                <a:cs typeface="Arial" charset="0"/>
              </a:defRPr>
            </a:lvl4pPr>
            <a:lvl5pPr algn="r" rtl="0" eaLnBrk="1" fontAlgn="base" hangingPunct="1">
              <a:spcBef>
                <a:spcPct val="0"/>
              </a:spcBef>
              <a:spcAft>
                <a:spcPct val="0"/>
              </a:spcAft>
              <a:defRPr sz="2400" b="1">
                <a:solidFill>
                  <a:schemeClr val="bg1"/>
                </a:solidFill>
                <a:latin typeface="Arial" charset="0"/>
                <a:cs typeface="Arial" charset="0"/>
              </a:defRPr>
            </a:lvl5pPr>
            <a:lvl6pPr marL="457200" algn="r" rtl="0" eaLnBrk="1" fontAlgn="base" hangingPunct="1">
              <a:spcBef>
                <a:spcPct val="0"/>
              </a:spcBef>
              <a:spcAft>
                <a:spcPct val="0"/>
              </a:spcAft>
              <a:defRPr sz="2400" b="1">
                <a:solidFill>
                  <a:schemeClr val="bg1"/>
                </a:solidFill>
                <a:latin typeface="Arial" charset="0"/>
                <a:cs typeface="Arial" charset="0"/>
              </a:defRPr>
            </a:lvl6pPr>
            <a:lvl7pPr marL="914400" algn="r" rtl="0" eaLnBrk="1" fontAlgn="base" hangingPunct="1">
              <a:spcBef>
                <a:spcPct val="0"/>
              </a:spcBef>
              <a:spcAft>
                <a:spcPct val="0"/>
              </a:spcAft>
              <a:defRPr sz="2400" b="1">
                <a:solidFill>
                  <a:schemeClr val="bg1"/>
                </a:solidFill>
                <a:latin typeface="Arial" charset="0"/>
                <a:cs typeface="Arial" charset="0"/>
              </a:defRPr>
            </a:lvl7pPr>
            <a:lvl8pPr marL="1371600" algn="r" rtl="0" eaLnBrk="1" fontAlgn="base" hangingPunct="1">
              <a:spcBef>
                <a:spcPct val="0"/>
              </a:spcBef>
              <a:spcAft>
                <a:spcPct val="0"/>
              </a:spcAft>
              <a:defRPr sz="2400" b="1">
                <a:solidFill>
                  <a:schemeClr val="bg1"/>
                </a:solidFill>
                <a:latin typeface="Arial" charset="0"/>
                <a:cs typeface="Arial" charset="0"/>
              </a:defRPr>
            </a:lvl8pPr>
            <a:lvl9pPr marL="1828800" algn="r" rtl="0" eaLnBrk="1" fontAlgn="base" hangingPunct="1">
              <a:spcBef>
                <a:spcPct val="0"/>
              </a:spcBef>
              <a:spcAft>
                <a:spcPct val="0"/>
              </a:spcAft>
              <a:defRPr sz="2400" b="1">
                <a:solidFill>
                  <a:schemeClr val="bg1"/>
                </a:solidFill>
                <a:latin typeface="Arial" charset="0"/>
                <a:cs typeface="Arial" charset="0"/>
              </a:defRPr>
            </a:lvl9pPr>
          </a:lstStyle>
          <a:p>
            <a:pPr>
              <a:buNone/>
            </a:pPr>
            <a:r>
              <a:rPr lang="en-US" kern="0" dirty="0"/>
              <a:t>Interim Research Products</a:t>
            </a:r>
          </a:p>
        </p:txBody>
      </p:sp>
    </p:spTree>
    <p:extLst>
      <p:ext uri="{BB962C8B-B14F-4D97-AF65-F5344CB8AC3E}">
        <p14:creationId xmlns:p14="http://schemas.microsoft.com/office/powerpoint/2010/main" val="17139125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457D97-792F-4E5C-B8AA-0F8871868652}"/>
              </a:ext>
            </a:extLst>
          </p:cNvPr>
          <p:cNvSpPr>
            <a:spLocks noGrp="1"/>
          </p:cNvSpPr>
          <p:nvPr>
            <p:ph type="title"/>
          </p:nvPr>
        </p:nvSpPr>
        <p:spPr/>
        <p:txBody>
          <a:bodyPr/>
          <a:lstStyle/>
          <a:p>
            <a:r>
              <a:rPr lang="en-US" dirty="0"/>
              <a:t>Interim Research Products</a:t>
            </a:r>
            <a:br>
              <a:rPr lang="en-US" dirty="0"/>
            </a:br>
            <a:endParaRPr lang="en-US" dirty="0"/>
          </a:p>
        </p:txBody>
      </p:sp>
      <p:sp>
        <p:nvSpPr>
          <p:cNvPr id="3" name="Content Placeholder 2"/>
          <p:cNvSpPr>
            <a:spLocks noGrp="1"/>
          </p:cNvSpPr>
          <p:nvPr>
            <p:ph idx="1"/>
          </p:nvPr>
        </p:nvSpPr>
        <p:spPr/>
        <p:txBody>
          <a:bodyPr/>
          <a:lstStyle/>
          <a:p>
            <a:r>
              <a:rPr lang="en-US" dirty="0"/>
              <a:t>Where</a:t>
            </a:r>
          </a:p>
          <a:p>
            <a:pPr lvl="1"/>
            <a:r>
              <a:rPr lang="en-US" dirty="0"/>
              <a:t>RPPRs: Preprints in Section C1; other products in section C5</a:t>
            </a:r>
          </a:p>
          <a:p>
            <a:pPr lvl="1"/>
            <a:r>
              <a:rPr lang="en-US" dirty="0"/>
              <a:t>Applications: Progress Report Publication List, Biosketch</a:t>
            </a:r>
          </a:p>
          <a:p>
            <a:pPr lvl="1"/>
            <a:endParaRPr lang="en-US" dirty="0"/>
          </a:p>
          <a:p>
            <a:r>
              <a:rPr lang="en-US" dirty="0"/>
              <a:t>Citation format standards: DOI, list object type (e.g. Preprint, protocol)</a:t>
            </a:r>
          </a:p>
          <a:p>
            <a:r>
              <a:rPr lang="en-US" dirty="0"/>
              <a:t>Example: Bar DZ, Atkatsh K, Tavarez U, Erdos MR, Gruenbaum Y, Collins FS. Biotinylation by antibody recognition- A novel method for proximity labeling. BioRxiv 069187 [Preprint]. 2016 [cited 2017 Jan 12].  Available from: https://doi.org/10.1101/069187.</a:t>
            </a:r>
          </a:p>
          <a:p>
            <a:pPr lvl="1"/>
            <a:endParaRPr lang="en-US" dirty="0"/>
          </a:p>
        </p:txBody>
      </p:sp>
      <p:sp>
        <p:nvSpPr>
          <p:cNvPr id="5" name="Slide Number Placeholder 4"/>
          <p:cNvSpPr>
            <a:spLocks noGrp="1"/>
          </p:cNvSpPr>
          <p:nvPr>
            <p:ph type="sldNum" sz="quarter" idx="10"/>
          </p:nvPr>
        </p:nvSpPr>
        <p:spPr/>
        <p:txBody>
          <a:bodyPr/>
          <a:lstStyle/>
          <a:p>
            <a:fld id="{1FEA08CD-AAD8-4230-8D61-87F3DE0F0562}" type="slidenum">
              <a:rPr lang="en-US" smtClean="0"/>
              <a:pPr/>
              <a:t>56</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66105759"/>
              </p:ext>
            </p:extLst>
          </p:nvPr>
        </p:nvGraphicFramePr>
        <p:xfrm>
          <a:off x="657225" y="3792082"/>
          <a:ext cx="7629526" cy="2263140"/>
        </p:xfrm>
        <a:graphic>
          <a:graphicData uri="http://schemas.openxmlformats.org/drawingml/2006/table">
            <a:tbl>
              <a:tblPr firstRow="1" bandRow="1">
                <a:tableStyleId>{5C22544A-7EE6-4342-B048-85BDC9FD1C3A}</a:tableStyleId>
              </a:tblPr>
              <a:tblGrid>
                <a:gridCol w="3814763">
                  <a:extLst>
                    <a:ext uri="{9D8B030D-6E8A-4147-A177-3AD203B41FA5}">
                      <a16:colId xmlns:a16="http://schemas.microsoft.com/office/drawing/2014/main" val="20000"/>
                    </a:ext>
                  </a:extLst>
                </a:gridCol>
                <a:gridCol w="3814763">
                  <a:extLst>
                    <a:ext uri="{9D8B030D-6E8A-4147-A177-3AD203B41FA5}">
                      <a16:colId xmlns:a16="http://schemas.microsoft.com/office/drawing/2014/main" val="20001"/>
                    </a:ext>
                  </a:extLst>
                </a:gridCol>
              </a:tblGrid>
              <a:tr h="2263140">
                <a:tc>
                  <a:txBody>
                    <a:bodyPr/>
                    <a:lstStyle/>
                    <a:p>
                      <a:pPr marL="0" indent="0" algn="ctr">
                        <a:buNone/>
                      </a:pPr>
                      <a:r>
                        <a:rPr lang="en-US" sz="1500" dirty="0">
                          <a:solidFill>
                            <a:schemeClr val="tx1"/>
                          </a:solidFill>
                        </a:rPr>
                        <a:t>To cite preprints arising from NIH awards</a:t>
                      </a:r>
                    </a:p>
                    <a:p>
                      <a:pPr marL="0" indent="0" algn="ctr">
                        <a:buNone/>
                      </a:pPr>
                      <a:endParaRPr lang="en-US" sz="1500" b="0" kern="1200" dirty="0">
                        <a:solidFill>
                          <a:schemeClr val="tx1"/>
                        </a:solidFill>
                        <a:latin typeface="+mn-lt"/>
                        <a:ea typeface="+mn-ea"/>
                        <a:cs typeface="+mn-cs"/>
                      </a:endParaRPr>
                    </a:p>
                    <a:p>
                      <a:pPr marL="285750" lvl="0" indent="-285750">
                        <a:buFont typeface="Arial" panose="020B0604020202020204" pitchFamily="34" charset="0"/>
                        <a:buChar char="•"/>
                      </a:pPr>
                      <a:r>
                        <a:rPr lang="en-US" sz="1500" b="0" dirty="0">
                          <a:solidFill>
                            <a:schemeClr val="tx1"/>
                          </a:solidFill>
                        </a:rPr>
                        <a:t>DOI</a:t>
                      </a:r>
                    </a:p>
                    <a:p>
                      <a:pPr marL="285750" lvl="0" indent="-285750">
                        <a:buFont typeface="Arial" panose="020B0604020202020204" pitchFamily="34" charset="0"/>
                        <a:buChar char="•"/>
                      </a:pPr>
                      <a:r>
                        <a:rPr lang="en-US" sz="1500" b="0" dirty="0">
                          <a:solidFill>
                            <a:schemeClr val="tx1"/>
                          </a:solidFill>
                        </a:rPr>
                        <a:t>Recommend CC-BY license</a:t>
                      </a:r>
                    </a:p>
                    <a:p>
                      <a:pPr marL="285750" lvl="0" indent="-285750">
                        <a:buFont typeface="Arial" panose="020B0604020202020204" pitchFamily="34" charset="0"/>
                        <a:buChar char="•"/>
                      </a:pPr>
                      <a:r>
                        <a:rPr lang="en-US" sz="1500" b="0" dirty="0">
                          <a:solidFill>
                            <a:schemeClr val="tx1"/>
                          </a:solidFill>
                        </a:rPr>
                        <a:t>Statement:</a:t>
                      </a:r>
                      <a:r>
                        <a:rPr lang="en-US" sz="1500" b="0" baseline="0" dirty="0">
                          <a:solidFill>
                            <a:schemeClr val="tx1"/>
                          </a:solidFill>
                        </a:rPr>
                        <a:t> </a:t>
                      </a:r>
                      <a:r>
                        <a:rPr lang="en-US" sz="1500" b="0" dirty="0">
                          <a:solidFill>
                            <a:schemeClr val="tx1"/>
                          </a:solidFill>
                        </a:rPr>
                        <a:t>not peer-reviewed </a:t>
                      </a:r>
                    </a:p>
                    <a:p>
                      <a:pPr marL="285750" lvl="0" indent="-285750">
                        <a:buFont typeface="Arial" panose="020B0604020202020204" pitchFamily="34" charset="0"/>
                        <a:buChar char="•"/>
                      </a:pPr>
                      <a:r>
                        <a:rPr lang="en-US" sz="1500" b="0" dirty="0">
                          <a:solidFill>
                            <a:schemeClr val="tx1"/>
                          </a:solidFill>
                        </a:rPr>
                        <a:t>Acknowledge</a:t>
                      </a:r>
                      <a:r>
                        <a:rPr lang="en-US" sz="1500" b="0" baseline="0" dirty="0">
                          <a:solidFill>
                            <a:schemeClr val="tx1"/>
                          </a:solidFill>
                        </a:rPr>
                        <a:t> funding</a:t>
                      </a:r>
                      <a:endParaRPr lang="en-US" sz="1500" b="0" dirty="0">
                        <a:solidFill>
                          <a:schemeClr val="tx1"/>
                        </a:solidFill>
                      </a:endParaRPr>
                    </a:p>
                    <a:p>
                      <a:pPr marL="285750" lvl="0" indent="-285750">
                        <a:buFont typeface="Arial" panose="020B0604020202020204" pitchFamily="34" charset="0"/>
                        <a:buChar char="•"/>
                      </a:pPr>
                      <a:r>
                        <a:rPr lang="en-US" sz="1500" b="0" dirty="0">
                          <a:solidFill>
                            <a:schemeClr val="tx1"/>
                          </a:solidFill>
                        </a:rPr>
                        <a:t>Declare competing interests</a:t>
                      </a:r>
                    </a:p>
                    <a:p>
                      <a:endParaRPr lang="en-US" sz="15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None/>
                      </a:pPr>
                      <a:r>
                        <a:rPr lang="en-US" sz="1500" dirty="0">
                          <a:solidFill>
                            <a:schemeClr val="tx1"/>
                          </a:solidFill>
                        </a:rPr>
                        <a:t>Repository best practices </a:t>
                      </a:r>
                    </a:p>
                    <a:p>
                      <a:pPr marL="342900" indent="-342900" algn="l">
                        <a:buFont typeface="Arial" panose="020B0604020202020204" pitchFamily="34" charset="0"/>
                        <a:buChar char="•"/>
                      </a:pPr>
                      <a:r>
                        <a:rPr lang="en-US" sz="1500" b="0" kern="1200" dirty="0">
                          <a:solidFill>
                            <a:schemeClr val="tx1"/>
                          </a:solidFill>
                          <a:latin typeface="+mn-lt"/>
                          <a:ea typeface="+mn-ea"/>
                          <a:cs typeface="+mn-cs"/>
                        </a:rPr>
                        <a:t>FAIR principles </a:t>
                      </a:r>
                      <a:r>
                        <a:rPr lang="en-US" sz="900" b="0" kern="1200" dirty="0">
                          <a:solidFill>
                            <a:schemeClr val="tx1"/>
                          </a:solidFill>
                          <a:latin typeface="+mn-lt"/>
                          <a:ea typeface="+mn-ea"/>
                          <a:cs typeface="+mn-cs"/>
                        </a:rPr>
                        <a:t>(Findable,</a:t>
                      </a:r>
                      <a:r>
                        <a:rPr lang="en-US" sz="900" b="0" kern="1200" baseline="0" dirty="0">
                          <a:solidFill>
                            <a:schemeClr val="tx1"/>
                          </a:solidFill>
                          <a:latin typeface="+mn-lt"/>
                          <a:ea typeface="+mn-ea"/>
                          <a:cs typeface="+mn-cs"/>
                        </a:rPr>
                        <a:t> Accessible, Interoperable, Reusable)</a:t>
                      </a:r>
                      <a:endParaRPr lang="en-US" sz="1500" b="0" kern="1200" dirty="0">
                        <a:solidFill>
                          <a:schemeClr val="tx1"/>
                        </a:solidFill>
                        <a:latin typeface="+mn-lt"/>
                        <a:ea typeface="+mn-ea"/>
                        <a:cs typeface="+mn-cs"/>
                      </a:endParaRPr>
                    </a:p>
                    <a:p>
                      <a:pPr marL="342900" lvl="0" indent="-342900">
                        <a:buFont typeface="Arial" panose="020B0604020202020204" pitchFamily="34" charset="0"/>
                        <a:buChar char="•"/>
                      </a:pPr>
                      <a:r>
                        <a:rPr lang="en-US" sz="1500" b="0" dirty="0">
                          <a:solidFill>
                            <a:schemeClr val="tx1"/>
                          </a:solidFill>
                        </a:rPr>
                        <a:t>Open metadata </a:t>
                      </a:r>
                    </a:p>
                    <a:p>
                      <a:pPr marL="342900" lvl="0" indent="-342900">
                        <a:buFont typeface="Arial" panose="020B0604020202020204" pitchFamily="34" charset="0"/>
                        <a:buChar char="•"/>
                      </a:pPr>
                      <a:r>
                        <a:rPr lang="en-US" sz="1500" b="0" kern="1200" dirty="0">
                          <a:solidFill>
                            <a:schemeClr val="tx1"/>
                          </a:solidFill>
                          <a:latin typeface="+mn-lt"/>
                          <a:ea typeface="+mn-ea"/>
                          <a:cs typeface="+mn-cs"/>
                        </a:rPr>
                        <a:t>Machine accessible and readable</a:t>
                      </a:r>
                    </a:p>
                    <a:p>
                      <a:pPr marL="342900" lvl="0" indent="-342900">
                        <a:buFont typeface="Arial" panose="020B0604020202020204" pitchFamily="34" charset="0"/>
                        <a:buChar char="•"/>
                      </a:pPr>
                      <a:r>
                        <a:rPr lang="en-US" sz="1500" b="0" kern="1200" dirty="0">
                          <a:solidFill>
                            <a:schemeClr val="tx1"/>
                          </a:solidFill>
                          <a:latin typeface="+mn-lt"/>
                          <a:ea typeface="+mn-ea"/>
                          <a:cs typeface="+mn-cs"/>
                        </a:rPr>
                        <a:t>Transparent policies </a:t>
                      </a:r>
                    </a:p>
                    <a:p>
                      <a:pPr marL="342900" lvl="0" indent="-342900">
                        <a:buFont typeface="Arial" panose="020B0604020202020204" pitchFamily="34" charset="0"/>
                        <a:buChar char="•"/>
                      </a:pPr>
                      <a:r>
                        <a:rPr lang="en-US" sz="1500" b="0" kern="1200" dirty="0">
                          <a:solidFill>
                            <a:schemeClr val="tx1"/>
                          </a:solidFill>
                          <a:latin typeface="+mn-lt"/>
                          <a:ea typeface="+mn-ea"/>
                          <a:cs typeface="+mn-cs"/>
                        </a:rPr>
                        <a:t>Versioning</a:t>
                      </a:r>
                    </a:p>
                    <a:p>
                      <a:pPr marL="742950" lvl="1" indent="-285750">
                        <a:buFont typeface="Courier New" panose="02070309020205020404" pitchFamily="49" charset="0"/>
                        <a:buChar char="o"/>
                      </a:pPr>
                      <a:r>
                        <a:rPr lang="en-US" sz="1500" b="0" dirty="0">
                          <a:solidFill>
                            <a:schemeClr val="tx1"/>
                          </a:solidFill>
                        </a:rPr>
                        <a:t>links to published version</a:t>
                      </a:r>
                    </a:p>
                    <a:p>
                      <a:pPr marL="742950" lvl="1" indent="-285750">
                        <a:buFont typeface="Courier New" panose="02070309020205020404" pitchFamily="49" charset="0"/>
                        <a:buChar char="o"/>
                      </a:pPr>
                      <a:r>
                        <a:rPr lang="en-US" sz="1500" b="0" dirty="0">
                          <a:solidFill>
                            <a:schemeClr val="tx1"/>
                          </a:solidFill>
                        </a:rPr>
                        <a:t>Tracks key changes </a:t>
                      </a:r>
                    </a:p>
                    <a:p>
                      <a:pPr marL="342900" lvl="0" indent="-342900">
                        <a:buFont typeface="Arial" panose="020B0604020202020204" pitchFamily="34" charset="0"/>
                        <a:buChar char="•"/>
                      </a:pPr>
                      <a:r>
                        <a:rPr lang="en-US" sz="1500" b="0" kern="1200" dirty="0">
                          <a:solidFill>
                            <a:schemeClr val="tx1"/>
                          </a:solidFill>
                          <a:latin typeface="+mn-lt"/>
                          <a:ea typeface="+mn-ea"/>
                          <a:cs typeface="+mn-cs"/>
                        </a:rPr>
                        <a:t>Permanent/archival plan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592778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05588"/>
            <a:ext cx="7620000" cy="563563"/>
          </a:xfrm>
        </p:spPr>
        <p:txBody>
          <a:bodyPr/>
          <a:lstStyle/>
          <a:p>
            <a:r>
              <a:rPr lang="en-US" dirty="0"/>
              <a:t>Resources</a:t>
            </a:r>
          </a:p>
        </p:txBody>
      </p:sp>
      <p:sp>
        <p:nvSpPr>
          <p:cNvPr id="5" name="Content Placeholder 4"/>
          <p:cNvSpPr>
            <a:spLocks noGrp="1"/>
          </p:cNvSpPr>
          <p:nvPr>
            <p:ph idx="1"/>
          </p:nvPr>
        </p:nvSpPr>
        <p:spPr/>
        <p:txBody>
          <a:bodyPr/>
          <a:lstStyle/>
          <a:p>
            <a:pPr>
              <a:lnSpc>
                <a:spcPct val="80000"/>
              </a:lnSpc>
              <a:buNone/>
              <a:defRPr/>
            </a:pPr>
            <a:r>
              <a:rPr lang="en-US" sz="1800" b="1" dirty="0"/>
              <a:t>About the Public Access Policy:</a:t>
            </a:r>
          </a:p>
          <a:p>
            <a:pPr lvl="1">
              <a:lnSpc>
                <a:spcPct val="80000"/>
              </a:lnSpc>
              <a:defRPr/>
            </a:pPr>
            <a:r>
              <a:rPr lang="en-US" dirty="0"/>
              <a:t>NIH Grants Policy Statement, Section 8.2.2: </a:t>
            </a:r>
            <a:r>
              <a:rPr lang="en-US" dirty="0">
                <a:hlinkClick r:id="rId3"/>
              </a:rPr>
              <a:t>https://grants.nih.gov/policy/nihgps/index.htm</a:t>
            </a:r>
            <a:endParaRPr lang="en-US" dirty="0"/>
          </a:p>
          <a:p>
            <a:pPr lvl="1">
              <a:lnSpc>
                <a:spcPct val="80000"/>
              </a:lnSpc>
              <a:defRPr/>
            </a:pPr>
            <a:r>
              <a:rPr lang="en-US" dirty="0"/>
              <a:t>For Sponsored Programs: </a:t>
            </a:r>
            <a:r>
              <a:rPr lang="en-US" dirty="0">
                <a:hlinkClick r:id="rId4"/>
              </a:rPr>
              <a:t>http://publicaccess.nih.gov/sponsored.htm</a:t>
            </a:r>
            <a:endParaRPr lang="en-US" dirty="0"/>
          </a:p>
          <a:p>
            <a:pPr lvl="1">
              <a:lnSpc>
                <a:spcPct val="80000"/>
              </a:lnSpc>
              <a:defRPr/>
            </a:pPr>
            <a:r>
              <a:rPr lang="en-US" dirty="0"/>
              <a:t>Training materials for PIs and other communications: </a:t>
            </a:r>
            <a:r>
              <a:rPr lang="en-US" dirty="0">
                <a:hlinkClick r:id="rId5"/>
              </a:rPr>
              <a:t>http://publicaccess.nih.gov/communications.htm</a:t>
            </a:r>
            <a:r>
              <a:rPr lang="en-US" dirty="0"/>
              <a:t> </a:t>
            </a:r>
          </a:p>
          <a:p>
            <a:pPr lvl="1">
              <a:lnSpc>
                <a:spcPct val="80000"/>
              </a:lnSpc>
              <a:defRPr/>
            </a:pPr>
            <a:r>
              <a:rPr lang="en-US" b="1" dirty="0"/>
              <a:t>Questions</a:t>
            </a:r>
            <a:r>
              <a:rPr lang="en-US" dirty="0"/>
              <a:t>: </a:t>
            </a:r>
            <a:r>
              <a:rPr lang="en-US" dirty="0">
                <a:hlinkClick r:id="rId6"/>
              </a:rPr>
              <a:t>PublicAccess@NIH.GOV</a:t>
            </a:r>
            <a:r>
              <a:rPr lang="en-US" dirty="0"/>
              <a:t> </a:t>
            </a:r>
          </a:p>
          <a:p>
            <a:pPr>
              <a:lnSpc>
                <a:spcPct val="80000"/>
              </a:lnSpc>
              <a:defRPr/>
            </a:pPr>
            <a:endParaRPr lang="en-US" sz="1800" dirty="0"/>
          </a:p>
          <a:p>
            <a:pPr>
              <a:lnSpc>
                <a:spcPct val="80000"/>
              </a:lnSpc>
              <a:buNone/>
              <a:defRPr/>
            </a:pPr>
            <a:r>
              <a:rPr lang="en-US" sz="1800" b="1" dirty="0"/>
              <a:t>The NIH Manuscript Submission System:</a:t>
            </a:r>
          </a:p>
          <a:p>
            <a:pPr lvl="1">
              <a:lnSpc>
                <a:spcPct val="80000"/>
              </a:lnSpc>
              <a:defRPr/>
            </a:pPr>
            <a:r>
              <a:rPr lang="en-US" dirty="0">
                <a:hlinkClick r:id="rId7"/>
              </a:rPr>
              <a:t>http://www.nihms.nih.gov/</a:t>
            </a:r>
            <a:endParaRPr lang="en-US" dirty="0"/>
          </a:p>
          <a:p>
            <a:pPr lvl="1">
              <a:lnSpc>
                <a:spcPct val="80000"/>
              </a:lnSpc>
              <a:defRPr/>
            </a:pPr>
            <a:r>
              <a:rPr lang="en-US" dirty="0"/>
              <a:t>Tutorials: </a:t>
            </a:r>
            <a:r>
              <a:rPr lang="en-US" dirty="0">
                <a:hlinkClick r:id="rId8"/>
              </a:rPr>
              <a:t>http://www.nihms.nih.gov/web-help/</a:t>
            </a:r>
            <a:r>
              <a:rPr lang="en-US" dirty="0"/>
              <a:t> </a:t>
            </a:r>
          </a:p>
          <a:p>
            <a:pPr lvl="1">
              <a:lnSpc>
                <a:spcPct val="80000"/>
              </a:lnSpc>
              <a:defRPr/>
            </a:pPr>
            <a:endParaRPr lang="en-US" dirty="0"/>
          </a:p>
          <a:p>
            <a:pPr>
              <a:lnSpc>
                <a:spcPct val="80000"/>
              </a:lnSpc>
              <a:buNone/>
              <a:defRPr/>
            </a:pPr>
            <a:r>
              <a:rPr lang="en-US" sz="1800" b="1" dirty="0"/>
              <a:t>PubMed Central:</a:t>
            </a:r>
          </a:p>
          <a:p>
            <a:pPr lvl="1">
              <a:lnSpc>
                <a:spcPct val="80000"/>
              </a:lnSpc>
              <a:defRPr/>
            </a:pPr>
            <a:r>
              <a:rPr lang="en-US" dirty="0">
                <a:hlinkClick r:id="rId9"/>
              </a:rPr>
              <a:t>http://www.pubmedcentral.nih.gov/</a:t>
            </a:r>
            <a:endParaRPr lang="en-US" dirty="0"/>
          </a:p>
          <a:p>
            <a:pPr lvl="1">
              <a:lnSpc>
                <a:spcPct val="80000"/>
              </a:lnSpc>
              <a:defRPr/>
            </a:pPr>
            <a:r>
              <a:rPr lang="en-US" dirty="0"/>
              <a:t>Information for Publishers: </a:t>
            </a:r>
            <a:r>
              <a:rPr lang="en-US" dirty="0">
                <a:hlinkClick r:id="rId10"/>
              </a:rPr>
              <a:t>http://www.pubmedcentral.nih.gov/about/pubinfo.html</a:t>
            </a:r>
            <a:r>
              <a:rPr lang="en-US" dirty="0"/>
              <a:t> </a:t>
            </a:r>
          </a:p>
          <a:p>
            <a:endParaRPr lang="en-US" dirty="0"/>
          </a:p>
        </p:txBody>
      </p:sp>
      <p:sp>
        <p:nvSpPr>
          <p:cNvPr id="63490" name="Slide Number Placeholder 1"/>
          <p:cNvSpPr>
            <a:spLocks noGrp="1"/>
          </p:cNvSpPr>
          <p:nvPr>
            <p:ph type="sldNum" sz="quarter" idx="10"/>
          </p:nvPr>
        </p:nvSpPr>
        <p:spPr>
          <a:noFill/>
        </p:spPr>
        <p:txBody>
          <a:bodyPr/>
          <a:lstStyle/>
          <a:p>
            <a:fld id="{9C248B96-2CCB-49BC-83CC-A9C802007992}" type="slidenum">
              <a:rPr lang="en-US" smtClean="0">
                <a:ea typeface="ＭＳ Ｐゴシック"/>
                <a:cs typeface="ＭＳ Ｐゴシック"/>
              </a:rPr>
              <a:pPr/>
              <a:t>57</a:t>
            </a:fld>
            <a:endParaRPr lang="en-US" dirty="0">
              <a:ea typeface="ＭＳ Ｐゴシック"/>
              <a:cs typeface="ＭＳ Ｐゴシック"/>
            </a:endParaRPr>
          </a:p>
        </p:txBody>
      </p:sp>
    </p:spTree>
    <p:extLst>
      <p:ext uri="{BB962C8B-B14F-4D97-AF65-F5344CB8AC3E}">
        <p14:creationId xmlns:p14="http://schemas.microsoft.com/office/powerpoint/2010/main" val="1215166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a:t>
            </a:r>
            <a:r>
              <a:rPr lang="en-US" baseline="0" dirty="0"/>
              <a:t> is PubMed Central?</a:t>
            </a:r>
            <a:endParaRPr lang="en-US" dirty="0"/>
          </a:p>
        </p:txBody>
      </p:sp>
      <p:sp>
        <p:nvSpPr>
          <p:cNvPr id="70658" name="Slide Number Placeholder 1"/>
          <p:cNvSpPr>
            <a:spLocks noGrp="1"/>
          </p:cNvSpPr>
          <p:nvPr>
            <p:ph type="sldNum" sz="quarter" idx="10"/>
          </p:nvPr>
        </p:nvSpPr>
        <p:spPr>
          <a:noFill/>
        </p:spPr>
        <p:txBody>
          <a:bodyPr/>
          <a:lstStyle/>
          <a:p>
            <a:fld id="{018FBDD6-F68B-4C2B-8C24-B84AF5C7D1D7}" type="slidenum">
              <a:rPr lang="en-US" sz="1200" smtClean="0">
                <a:solidFill>
                  <a:srgbClr val="FFFFFF"/>
                </a:solidFill>
                <a:ea typeface="ＭＳ Ｐゴシック"/>
                <a:cs typeface="ＭＳ Ｐゴシック"/>
              </a:rPr>
              <a:pPr/>
              <a:t>58</a:t>
            </a:fld>
            <a:endParaRPr lang="en-US" sz="1200" dirty="0">
              <a:solidFill>
                <a:srgbClr val="FFFFFF"/>
              </a:solidFill>
              <a:ea typeface="ＭＳ Ｐゴシック"/>
              <a:cs typeface="ＭＳ Ｐゴシック"/>
            </a:endParaRPr>
          </a:p>
        </p:txBody>
      </p:sp>
      <p:pic>
        <p:nvPicPr>
          <p:cNvPr id="2" name="Picture 1" descr="PMC Home.tiff" title="What is PubMed Centra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77" y="1517072"/>
            <a:ext cx="7528590" cy="4406827"/>
          </a:xfrm>
          <a:prstGeom prst="rect">
            <a:avLst/>
          </a:prstGeom>
        </p:spPr>
      </p:pic>
      <p:sp>
        <p:nvSpPr>
          <p:cNvPr id="14" name="Rounded Rectangle 13">
            <a:extLst>
              <a:ext uri="{C183D7F6-B498-43B3-948B-1728B52AA6E4}">
                <adec:decorative xmlns:adec="http://schemas.microsoft.com/office/drawing/2017/decorative" xmlns="" val="1"/>
              </a:ext>
            </a:extLst>
          </p:cNvPr>
          <p:cNvSpPr/>
          <p:nvPr/>
        </p:nvSpPr>
        <p:spPr>
          <a:xfrm>
            <a:off x="2912534" y="1871133"/>
            <a:ext cx="508000" cy="245534"/>
          </a:xfrm>
          <a:prstGeom prst="roundRect">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a:extLst>
              <a:ext uri="{C183D7F6-B498-43B3-948B-1728B52AA6E4}">
                <adec:decorative xmlns:adec="http://schemas.microsoft.com/office/drawing/2017/decorative" xmlns="" val="1"/>
              </a:ext>
            </a:extLst>
          </p:cNvPr>
          <p:cNvSpPr/>
          <p:nvPr/>
        </p:nvSpPr>
        <p:spPr>
          <a:xfrm>
            <a:off x="6070601" y="4893733"/>
            <a:ext cx="1405466" cy="245534"/>
          </a:xfrm>
          <a:prstGeom prst="roundRect">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a:extLst>
              <a:ext uri="{C183D7F6-B498-43B3-948B-1728B52AA6E4}">
                <adec:decorative xmlns:adec="http://schemas.microsoft.com/office/drawing/2017/decorative" xmlns="" val="1"/>
              </a:ext>
            </a:extLst>
          </p:cNvPr>
          <p:cNvCxnSpPr>
            <a:stCxn id="19" idx="0"/>
          </p:cNvCxnSpPr>
          <p:nvPr/>
        </p:nvCxnSpPr>
        <p:spPr>
          <a:xfrm flipH="1" flipV="1">
            <a:off x="7450668" y="5156201"/>
            <a:ext cx="355598" cy="584199"/>
          </a:xfrm>
          <a:prstGeom prst="straightConnector1">
            <a:avLst/>
          </a:prstGeom>
          <a:ln>
            <a:solidFill>
              <a:srgbClr val="222268"/>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107267" y="5985933"/>
            <a:ext cx="3557384" cy="369332"/>
          </a:xfrm>
          <a:prstGeom prst="rect">
            <a:avLst/>
          </a:prstGeom>
          <a:noFill/>
        </p:spPr>
        <p:txBody>
          <a:bodyPr wrap="none" rtlCol="0">
            <a:spAutoFit/>
          </a:bodyPr>
          <a:lstStyle/>
          <a:p>
            <a:pPr>
              <a:buNone/>
            </a:pPr>
            <a:r>
              <a:rPr lang="en-US" sz="1800" dirty="0">
                <a:hlinkClick r:id="rId4"/>
              </a:rPr>
              <a:t>http://www.ncbi.nlm.nih.gov/pmc/</a:t>
            </a:r>
            <a:r>
              <a:rPr lang="en-US" sz="1800" dirty="0"/>
              <a:t> </a:t>
            </a:r>
          </a:p>
        </p:txBody>
      </p:sp>
      <p:sp>
        <p:nvSpPr>
          <p:cNvPr id="19" name="TextBox 18"/>
          <p:cNvSpPr txBox="1"/>
          <p:nvPr/>
        </p:nvSpPr>
        <p:spPr>
          <a:xfrm>
            <a:off x="7120466" y="5740400"/>
            <a:ext cx="1371600" cy="523220"/>
          </a:xfrm>
          <a:prstGeom prst="rect">
            <a:avLst/>
          </a:prstGeom>
          <a:noFill/>
        </p:spPr>
        <p:txBody>
          <a:bodyPr wrap="square" rtlCol="0">
            <a:spAutoFit/>
          </a:bodyPr>
          <a:lstStyle/>
          <a:p>
            <a:pPr algn="ctr">
              <a:buNone/>
            </a:pPr>
            <a:r>
              <a:rPr lang="en-US" sz="1400" dirty="0">
                <a:solidFill>
                  <a:schemeClr val="accent6">
                    <a:lumMod val="75000"/>
                  </a:schemeClr>
                </a:solidFill>
              </a:rPr>
              <a:t>Submit a manuscript</a:t>
            </a:r>
          </a:p>
        </p:txBody>
      </p:sp>
      <p:cxnSp>
        <p:nvCxnSpPr>
          <p:cNvPr id="22" name="Straight Arrow Connector 21">
            <a:extLst>
              <a:ext uri="{C183D7F6-B498-43B3-948B-1728B52AA6E4}">
                <adec:decorative xmlns:adec="http://schemas.microsoft.com/office/drawing/2017/decorative" xmlns="" val="1"/>
              </a:ext>
            </a:extLst>
          </p:cNvPr>
          <p:cNvCxnSpPr/>
          <p:nvPr/>
        </p:nvCxnSpPr>
        <p:spPr>
          <a:xfrm>
            <a:off x="2523067" y="1253067"/>
            <a:ext cx="381000" cy="558800"/>
          </a:xfrm>
          <a:prstGeom prst="straightConnector1">
            <a:avLst/>
          </a:prstGeom>
          <a:ln>
            <a:solidFill>
              <a:srgbClr val="222268"/>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032934" y="931333"/>
            <a:ext cx="3098799" cy="307777"/>
          </a:xfrm>
          <a:prstGeom prst="rect">
            <a:avLst/>
          </a:prstGeom>
          <a:noFill/>
        </p:spPr>
        <p:txBody>
          <a:bodyPr wrap="square" rtlCol="0">
            <a:spAutoFit/>
          </a:bodyPr>
          <a:lstStyle/>
          <a:p>
            <a:pPr algn="ctr">
              <a:buNone/>
            </a:pPr>
            <a:r>
              <a:rPr lang="en-US" sz="1400" dirty="0">
                <a:solidFill>
                  <a:schemeClr val="accent6">
                    <a:lumMod val="75000"/>
                  </a:schemeClr>
                </a:solidFill>
              </a:rPr>
              <a:t>List of PMC-participating journals</a:t>
            </a:r>
          </a:p>
        </p:txBody>
      </p:sp>
      <p:cxnSp>
        <p:nvCxnSpPr>
          <p:cNvPr id="24" name="Straight Arrow Connector 23">
            <a:extLst>
              <a:ext uri="{C183D7F6-B498-43B3-948B-1728B52AA6E4}">
                <adec:decorative xmlns:adec="http://schemas.microsoft.com/office/drawing/2017/decorative" xmlns="" val="1"/>
              </a:ext>
            </a:extLst>
          </p:cNvPr>
          <p:cNvCxnSpPr/>
          <p:nvPr/>
        </p:nvCxnSpPr>
        <p:spPr>
          <a:xfrm flipH="1">
            <a:off x="4013200" y="1354667"/>
            <a:ext cx="812800" cy="465666"/>
          </a:xfrm>
          <a:prstGeom prst="straightConnector1">
            <a:avLst/>
          </a:prstGeom>
          <a:ln>
            <a:solidFill>
              <a:srgbClr val="222268"/>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C183D7F6-B498-43B3-948B-1728B52AA6E4}">
                <adec:decorative xmlns:adec="http://schemas.microsoft.com/office/drawing/2017/decorative" xmlns="" val="1"/>
              </a:ext>
            </a:extLst>
          </p:cNvPr>
          <p:cNvCxnSpPr/>
          <p:nvPr/>
        </p:nvCxnSpPr>
        <p:spPr>
          <a:xfrm flipH="1">
            <a:off x="4182533" y="1337733"/>
            <a:ext cx="660400" cy="651934"/>
          </a:xfrm>
          <a:prstGeom prst="straightConnector1">
            <a:avLst/>
          </a:prstGeom>
          <a:ln>
            <a:solidFill>
              <a:srgbClr val="222268"/>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487334" y="1016000"/>
            <a:ext cx="3098799" cy="307777"/>
          </a:xfrm>
          <a:prstGeom prst="rect">
            <a:avLst/>
          </a:prstGeom>
          <a:noFill/>
        </p:spPr>
        <p:txBody>
          <a:bodyPr wrap="square" rtlCol="0">
            <a:spAutoFit/>
          </a:bodyPr>
          <a:lstStyle/>
          <a:p>
            <a:pPr algn="ctr">
              <a:buNone/>
            </a:pPr>
            <a:r>
              <a:rPr lang="en-US" sz="1400" dirty="0">
                <a:solidFill>
                  <a:schemeClr val="accent6">
                    <a:lumMod val="75000"/>
                  </a:schemeClr>
                </a:solidFill>
              </a:rPr>
              <a:t>Full-text and advanced search</a:t>
            </a:r>
          </a:p>
        </p:txBody>
      </p:sp>
    </p:spTree>
    <p:extLst>
      <p:ext uri="{BB962C8B-B14F-4D97-AF65-F5344CB8AC3E}">
        <p14:creationId xmlns:p14="http://schemas.microsoft.com/office/powerpoint/2010/main" val="3913198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318245"/>
            <a:ext cx="7620000" cy="563563"/>
          </a:xfrm>
        </p:spPr>
        <p:txBody>
          <a:bodyPr/>
          <a:lstStyle/>
          <a:p>
            <a:r>
              <a:rPr lang="en-US" dirty="0">
                <a:solidFill>
                  <a:srgbClr val="FFFFFF"/>
                </a:solidFill>
                <a:ea typeface="ＭＳ Ｐゴシック"/>
              </a:rPr>
              <a:t>Search Results in PubMed Central</a:t>
            </a:r>
            <a:br>
              <a:rPr lang="en-US" dirty="0">
                <a:solidFill>
                  <a:srgbClr val="FFFFFF"/>
                </a:solidFill>
                <a:ea typeface="ＭＳ Ｐゴシック"/>
              </a:rPr>
            </a:br>
            <a:endParaRPr lang="en-US" dirty="0"/>
          </a:p>
        </p:txBody>
      </p:sp>
      <p:sp>
        <p:nvSpPr>
          <p:cNvPr id="73730" name="Slide Number Placeholder 1"/>
          <p:cNvSpPr>
            <a:spLocks noGrp="1"/>
          </p:cNvSpPr>
          <p:nvPr>
            <p:ph type="sldNum" sz="quarter" idx="10"/>
          </p:nvPr>
        </p:nvSpPr>
        <p:spPr>
          <a:noFill/>
        </p:spPr>
        <p:txBody>
          <a:bodyPr/>
          <a:lstStyle/>
          <a:p>
            <a:fld id="{386BBAA8-0E3C-4589-9C05-BAE3EF258FE4}" type="slidenum">
              <a:rPr lang="en-US" smtClean="0">
                <a:solidFill>
                  <a:srgbClr val="FFFFFF"/>
                </a:solidFill>
                <a:ea typeface="ＭＳ Ｐゴシック"/>
                <a:cs typeface="ＭＳ Ｐゴシック"/>
              </a:rPr>
              <a:pPr/>
              <a:t>59</a:t>
            </a:fld>
            <a:endParaRPr lang="en-US" dirty="0">
              <a:solidFill>
                <a:srgbClr val="FFFFFF"/>
              </a:solidFill>
              <a:ea typeface="ＭＳ Ｐゴシック"/>
              <a:cs typeface="ＭＳ Ｐゴシック"/>
            </a:endParaRPr>
          </a:p>
        </p:txBody>
      </p:sp>
      <p:pic>
        <p:nvPicPr>
          <p:cNvPr id="2" name="Picture 1" descr="PMC docsum.tiff" title="search results in PubMed Centra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82" y="1769533"/>
            <a:ext cx="8473848" cy="3586442"/>
          </a:xfrm>
          <a:prstGeom prst="rect">
            <a:avLst/>
          </a:prstGeom>
        </p:spPr>
      </p:pic>
      <p:cxnSp>
        <p:nvCxnSpPr>
          <p:cNvPr id="6" name="Straight Arrow Connector 5">
            <a:extLst>
              <a:ext uri="{C183D7F6-B498-43B3-948B-1728B52AA6E4}">
                <adec:decorative xmlns:adec="http://schemas.microsoft.com/office/drawing/2017/decorative" xmlns="" val="1"/>
              </a:ext>
            </a:extLst>
          </p:cNvPr>
          <p:cNvCxnSpPr/>
          <p:nvPr/>
        </p:nvCxnSpPr>
        <p:spPr>
          <a:xfrm>
            <a:off x="7027333" y="1557867"/>
            <a:ext cx="0" cy="829733"/>
          </a:xfrm>
          <a:prstGeom prst="straightConnector1">
            <a:avLst/>
          </a:prstGeom>
          <a:ln>
            <a:solidFill>
              <a:srgbClr val="222268"/>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562601" y="1058327"/>
            <a:ext cx="3098799" cy="523220"/>
          </a:xfrm>
          <a:prstGeom prst="rect">
            <a:avLst/>
          </a:prstGeom>
          <a:noFill/>
        </p:spPr>
        <p:txBody>
          <a:bodyPr wrap="square" rtlCol="0">
            <a:spAutoFit/>
          </a:bodyPr>
          <a:lstStyle/>
          <a:p>
            <a:pPr algn="ctr">
              <a:buNone/>
            </a:pPr>
            <a:r>
              <a:rPr lang="en-US" sz="1400" dirty="0">
                <a:solidFill>
                  <a:schemeClr val="accent6">
                    <a:lumMod val="75000"/>
                  </a:schemeClr>
                </a:solidFill>
              </a:rPr>
              <a:t>Filter search results by funding agency or open access license</a:t>
            </a:r>
          </a:p>
        </p:txBody>
      </p:sp>
      <p:cxnSp>
        <p:nvCxnSpPr>
          <p:cNvPr id="15" name="Straight Arrow Connector 14">
            <a:extLst>
              <a:ext uri="{C183D7F6-B498-43B3-948B-1728B52AA6E4}">
                <adec:decorative xmlns:adec="http://schemas.microsoft.com/office/drawing/2017/decorative" xmlns="" val="1"/>
              </a:ext>
            </a:extLst>
          </p:cNvPr>
          <p:cNvCxnSpPr/>
          <p:nvPr/>
        </p:nvCxnSpPr>
        <p:spPr>
          <a:xfrm>
            <a:off x="1557867" y="1583267"/>
            <a:ext cx="0" cy="999066"/>
          </a:xfrm>
          <a:prstGeom prst="straightConnector1">
            <a:avLst/>
          </a:prstGeom>
          <a:ln>
            <a:solidFill>
              <a:srgbClr val="222268"/>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0" y="1278462"/>
            <a:ext cx="3098799" cy="307777"/>
          </a:xfrm>
          <a:prstGeom prst="rect">
            <a:avLst/>
          </a:prstGeom>
          <a:noFill/>
        </p:spPr>
        <p:txBody>
          <a:bodyPr wrap="square" rtlCol="0">
            <a:spAutoFit/>
          </a:bodyPr>
          <a:lstStyle/>
          <a:p>
            <a:pPr algn="ctr">
              <a:buNone/>
            </a:pPr>
            <a:r>
              <a:rPr lang="en-US" sz="1400" dirty="0">
                <a:solidFill>
                  <a:schemeClr val="accent6">
                    <a:lumMod val="75000"/>
                  </a:schemeClr>
                </a:solidFill>
              </a:rPr>
              <a:t>Search results</a:t>
            </a:r>
          </a:p>
        </p:txBody>
      </p:sp>
      <p:sp>
        <p:nvSpPr>
          <p:cNvPr id="17" name="Rounded Rectangle 16">
            <a:extLst>
              <a:ext uri="{C183D7F6-B498-43B3-948B-1728B52AA6E4}">
                <adec:decorative xmlns:adec="http://schemas.microsoft.com/office/drawing/2017/decorative" xmlns="" val="1"/>
              </a:ext>
            </a:extLst>
          </p:cNvPr>
          <p:cNvSpPr/>
          <p:nvPr/>
        </p:nvSpPr>
        <p:spPr>
          <a:xfrm>
            <a:off x="643467" y="3953933"/>
            <a:ext cx="2446866" cy="160867"/>
          </a:xfrm>
          <a:prstGeom prst="roundRect">
            <a:avLst/>
          </a:prstGeom>
          <a:noFill/>
          <a:ln>
            <a:solidFill>
              <a:srgbClr val="22226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158066" y="3835400"/>
            <a:ext cx="2802467"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None/>
            </a:pPr>
            <a:r>
              <a:rPr lang="en-US" sz="1400" dirty="0"/>
              <a:t>&lt; Final published version in PMC</a:t>
            </a:r>
          </a:p>
        </p:txBody>
      </p:sp>
      <p:sp>
        <p:nvSpPr>
          <p:cNvPr id="23" name="TextBox 22"/>
          <p:cNvSpPr txBox="1"/>
          <p:nvPr/>
        </p:nvSpPr>
        <p:spPr>
          <a:xfrm>
            <a:off x="5088466" y="4724401"/>
            <a:ext cx="2802467"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None/>
            </a:pPr>
            <a:r>
              <a:rPr lang="en-US" sz="1400" dirty="0"/>
              <a:t>&lt; Author manuscript in PMC</a:t>
            </a:r>
          </a:p>
        </p:txBody>
      </p:sp>
      <p:sp>
        <p:nvSpPr>
          <p:cNvPr id="24" name="Rounded Rectangle 23">
            <a:extLst>
              <a:ext uri="{C183D7F6-B498-43B3-948B-1728B52AA6E4}">
                <adec:decorative xmlns:adec="http://schemas.microsoft.com/office/drawing/2017/decorative" xmlns="" val="1"/>
              </a:ext>
            </a:extLst>
          </p:cNvPr>
          <p:cNvSpPr/>
          <p:nvPr/>
        </p:nvSpPr>
        <p:spPr>
          <a:xfrm>
            <a:off x="626533" y="4749800"/>
            <a:ext cx="4385733" cy="262467"/>
          </a:xfrm>
          <a:prstGeom prst="roundRect">
            <a:avLst/>
          </a:prstGeom>
          <a:noFill/>
          <a:ln>
            <a:solidFill>
              <a:srgbClr val="22226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038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Bef>
                <a:spcPts val="0"/>
              </a:spcBef>
              <a:spcAft>
                <a:spcPts val="0"/>
              </a:spcAft>
              <a:defRPr/>
            </a:pPr>
            <a:r>
              <a:rPr lang="en-US" dirty="0"/>
              <a:t>Definitions: Article Types</a:t>
            </a:r>
          </a:p>
        </p:txBody>
      </p:sp>
      <p:sp>
        <p:nvSpPr>
          <p:cNvPr id="3" name="Content Placeholder 2"/>
          <p:cNvSpPr>
            <a:spLocks noGrp="1"/>
          </p:cNvSpPr>
          <p:nvPr>
            <p:ph idx="1"/>
          </p:nvPr>
        </p:nvSpPr>
        <p:spPr>
          <a:xfrm>
            <a:off x="571500" y="1091064"/>
            <a:ext cx="8229600" cy="4800600"/>
          </a:xfrm>
        </p:spPr>
        <p:txBody>
          <a:bodyPr/>
          <a:lstStyle/>
          <a:p>
            <a:pPr>
              <a:lnSpc>
                <a:spcPct val="80000"/>
              </a:lnSpc>
              <a:buFontTx/>
              <a:buNone/>
              <a:defRPr/>
            </a:pPr>
            <a:r>
              <a:rPr lang="en-US" b="1" i="1" dirty="0">
                <a:solidFill>
                  <a:srgbClr val="000066"/>
                </a:solidFill>
                <a:latin typeface="Calibri" pitchFamily="34" charset="0"/>
              </a:rPr>
              <a:t>Final Published Article</a:t>
            </a:r>
          </a:p>
          <a:p>
            <a:pPr marL="914400" indent="-914400">
              <a:lnSpc>
                <a:spcPct val="80000"/>
              </a:lnSpc>
              <a:buFont typeface="Wingdings" pitchFamily="2" charset="2"/>
              <a:buChar char="Ø"/>
              <a:defRPr/>
            </a:pPr>
            <a:r>
              <a:rPr lang="en-US" sz="2000" dirty="0">
                <a:latin typeface="Calibri" pitchFamily="34" charset="0"/>
              </a:rPr>
              <a:t>Journal</a:t>
            </a:r>
            <a:r>
              <a:rPr lang="ja-JP" altLang="en-US" sz="2000" dirty="0">
                <a:latin typeface="Calibri" pitchFamily="34" charset="0"/>
                <a:cs typeface="ＭＳ Ｐゴシック"/>
              </a:rPr>
              <a:t>’</a:t>
            </a:r>
            <a:r>
              <a:rPr lang="en-US" altLang="ja-JP" sz="2000" dirty="0">
                <a:latin typeface="Calibri" pitchFamily="34" charset="0"/>
                <a:cs typeface="ＭＳ Ｐゴシック"/>
              </a:rPr>
              <a:t>s authoritative copy of the paper</a:t>
            </a:r>
          </a:p>
          <a:p>
            <a:pPr marL="914400" indent="-914400">
              <a:lnSpc>
                <a:spcPct val="80000"/>
              </a:lnSpc>
              <a:buFont typeface="Wingdings" pitchFamily="2" charset="2"/>
              <a:buChar char="Ø"/>
              <a:defRPr/>
            </a:pPr>
            <a:r>
              <a:rPr lang="en-US" sz="2000" dirty="0">
                <a:latin typeface="Calibri" pitchFamily="34" charset="0"/>
              </a:rPr>
              <a:t>Includes peer review modifications plus </a:t>
            </a:r>
          </a:p>
          <a:p>
            <a:pPr marL="0" indent="0">
              <a:lnSpc>
                <a:spcPct val="80000"/>
              </a:lnSpc>
              <a:buNone/>
              <a:defRPr/>
            </a:pPr>
            <a:r>
              <a:rPr lang="en-US" sz="2000" dirty="0">
                <a:latin typeface="Calibri" pitchFamily="34" charset="0"/>
              </a:rPr>
              <a:t>	copyediting and formatting changes</a:t>
            </a:r>
          </a:p>
          <a:p>
            <a:pPr marL="914400" indent="-914400">
              <a:lnSpc>
                <a:spcPct val="80000"/>
              </a:lnSpc>
              <a:buFont typeface="Wingdings" pitchFamily="2" charset="2"/>
              <a:buChar char="Ø"/>
              <a:defRPr/>
            </a:pPr>
            <a:r>
              <a:rPr lang="en-US" sz="2000" i="1" dirty="0">
                <a:latin typeface="Calibri" pitchFamily="34" charset="0"/>
              </a:rPr>
              <a:t>Submitted by Publishers/Journals to PMC </a:t>
            </a:r>
          </a:p>
          <a:p>
            <a:pPr marL="0" indent="0">
              <a:lnSpc>
                <a:spcPct val="80000"/>
              </a:lnSpc>
              <a:buNone/>
              <a:defRPr/>
            </a:pPr>
            <a:r>
              <a:rPr lang="en-US" sz="2000" b="1" i="1" dirty="0">
                <a:solidFill>
                  <a:srgbClr val="FF0000"/>
                </a:solidFill>
                <a:latin typeface="Calibri" pitchFamily="34" charset="0"/>
              </a:rPr>
              <a:t>	</a:t>
            </a:r>
            <a:r>
              <a:rPr lang="en-US" sz="2000" b="1" dirty="0">
                <a:solidFill>
                  <a:srgbClr val="FF0000"/>
                </a:solidFill>
                <a:latin typeface="Calibri" pitchFamily="34" charset="0"/>
              </a:rPr>
              <a:t>(Methods A&amp;B)</a:t>
            </a:r>
          </a:p>
          <a:p>
            <a:pPr marL="914400" indent="-914400">
              <a:lnSpc>
                <a:spcPct val="80000"/>
              </a:lnSpc>
              <a:buFont typeface="Wingdings" pitchFamily="2" charset="2"/>
              <a:buChar char="Ø"/>
              <a:defRPr/>
            </a:pPr>
            <a:endParaRPr lang="en-US" sz="2000" i="1" dirty="0">
              <a:latin typeface="Calibri" pitchFamily="34" charset="0"/>
            </a:endParaRPr>
          </a:p>
          <a:p>
            <a:pPr marL="914400" indent="-914400">
              <a:lnSpc>
                <a:spcPct val="80000"/>
              </a:lnSpc>
              <a:buFont typeface="Wingdings" pitchFamily="2" charset="2"/>
              <a:buChar char="Ø"/>
              <a:defRPr/>
            </a:pPr>
            <a:endParaRPr lang="en-US" i="1" dirty="0">
              <a:latin typeface="Calibri" pitchFamily="34" charset="0"/>
            </a:endParaRPr>
          </a:p>
          <a:p>
            <a:pPr>
              <a:lnSpc>
                <a:spcPct val="80000"/>
              </a:lnSpc>
              <a:buFontTx/>
              <a:buNone/>
              <a:defRPr/>
            </a:pPr>
            <a:r>
              <a:rPr lang="en-US" b="1" i="1" dirty="0">
                <a:solidFill>
                  <a:srgbClr val="000066"/>
                </a:solidFill>
                <a:latin typeface="Calibri" pitchFamily="34" charset="0"/>
              </a:rPr>
              <a:t>Final Peer-Reviewed Manuscript:</a:t>
            </a:r>
          </a:p>
          <a:p>
            <a:pPr marL="914400" indent="-914400">
              <a:lnSpc>
                <a:spcPct val="80000"/>
              </a:lnSpc>
              <a:buFont typeface="Wingdings" pitchFamily="2" charset="2"/>
              <a:buChar char="Ø"/>
              <a:defRPr/>
            </a:pPr>
            <a:r>
              <a:rPr lang="en-US" sz="2000" dirty="0">
                <a:latin typeface="Calibri" pitchFamily="34" charset="0"/>
              </a:rPr>
              <a:t>Author</a:t>
            </a:r>
            <a:r>
              <a:rPr lang="ja-JP" altLang="en-US" sz="2000" dirty="0">
                <a:latin typeface="Calibri" pitchFamily="34" charset="0"/>
                <a:cs typeface="ＭＳ Ｐゴシック"/>
              </a:rPr>
              <a:t>’</a:t>
            </a:r>
            <a:r>
              <a:rPr lang="en-US" altLang="ja-JP" sz="2000" dirty="0">
                <a:latin typeface="Calibri" pitchFamily="34" charset="0"/>
                <a:cs typeface="ＭＳ Ｐゴシック"/>
              </a:rPr>
              <a:t>s final manuscript of a peer-reviewed </a:t>
            </a:r>
          </a:p>
          <a:p>
            <a:pPr marL="0" indent="0">
              <a:lnSpc>
                <a:spcPct val="80000"/>
              </a:lnSpc>
              <a:buNone/>
              <a:defRPr/>
            </a:pPr>
            <a:r>
              <a:rPr lang="en-US" altLang="ja-JP" sz="2000" dirty="0">
                <a:latin typeface="Calibri" pitchFamily="34" charset="0"/>
                <a:cs typeface="ＭＳ Ｐゴシック"/>
              </a:rPr>
              <a:t>	paper accepted for journal publication</a:t>
            </a:r>
          </a:p>
          <a:p>
            <a:pPr marL="914400" indent="-914400">
              <a:lnSpc>
                <a:spcPct val="80000"/>
              </a:lnSpc>
              <a:buFont typeface="Wingdings" pitchFamily="2" charset="2"/>
              <a:buChar char="Ø"/>
              <a:defRPr/>
            </a:pPr>
            <a:r>
              <a:rPr lang="en-US" sz="2000" dirty="0">
                <a:latin typeface="Calibri" pitchFamily="34" charset="0"/>
              </a:rPr>
              <a:t>Includes all modifications from the peer review </a:t>
            </a:r>
          </a:p>
          <a:p>
            <a:pPr marL="0" indent="0">
              <a:lnSpc>
                <a:spcPct val="80000"/>
              </a:lnSpc>
              <a:buNone/>
              <a:defRPr/>
            </a:pPr>
            <a:r>
              <a:rPr lang="en-US" sz="2000" dirty="0">
                <a:latin typeface="Calibri" pitchFamily="34" charset="0"/>
              </a:rPr>
              <a:t>	process</a:t>
            </a:r>
          </a:p>
          <a:p>
            <a:pPr marL="914400" indent="-914400">
              <a:lnSpc>
                <a:spcPct val="80000"/>
              </a:lnSpc>
              <a:buFont typeface="Wingdings" pitchFamily="2" charset="2"/>
              <a:buChar char="Ø"/>
              <a:defRPr/>
            </a:pPr>
            <a:r>
              <a:rPr lang="en-US" sz="2000" i="1" dirty="0">
                <a:latin typeface="Calibri" pitchFamily="34" charset="0"/>
              </a:rPr>
              <a:t>Submitted by Authors and Publishers/Journals </a:t>
            </a:r>
          </a:p>
          <a:p>
            <a:pPr marL="0" indent="0">
              <a:lnSpc>
                <a:spcPct val="80000"/>
              </a:lnSpc>
              <a:buNone/>
              <a:defRPr/>
            </a:pPr>
            <a:r>
              <a:rPr lang="en-US" sz="2000" i="1" dirty="0">
                <a:latin typeface="Calibri" pitchFamily="34" charset="0"/>
              </a:rPr>
              <a:t>	to PMC </a:t>
            </a:r>
            <a:r>
              <a:rPr lang="en-US" sz="2000" b="1" dirty="0">
                <a:solidFill>
                  <a:srgbClr val="FF0000"/>
                </a:solidFill>
                <a:latin typeface="Calibri" pitchFamily="34" charset="0"/>
              </a:rPr>
              <a:t>(Methods C&amp;D)</a:t>
            </a:r>
          </a:p>
          <a:p>
            <a:endParaRPr lang="en-US" sz="2000" dirty="0">
              <a:latin typeface="Calibri" panose="020F0502020204030204" pitchFamily="34" charset="0"/>
            </a:endParaRPr>
          </a:p>
        </p:txBody>
      </p:sp>
      <p:sp>
        <p:nvSpPr>
          <p:cNvPr id="7170" name="Slide Number Placeholder 1"/>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algn="l" eaLnBrk="1" hangingPunct="1"/>
            <a:fld id="{7231B303-03DD-46BA-B8EE-9551DAD50D80}" type="slidenum">
              <a:rPr lang="en-US" sz="1000" smtClean="0">
                <a:solidFill>
                  <a:schemeClr val="bg1"/>
                </a:solidFill>
              </a:rPr>
              <a:pPr algn="l" eaLnBrk="1" hangingPunct="1"/>
              <a:t>6</a:t>
            </a:fld>
            <a:endParaRPr lang="en-US" sz="1000" dirty="0">
              <a:solidFill>
                <a:schemeClr val="bg1"/>
              </a:solidFill>
            </a:endParaRPr>
          </a:p>
        </p:txBody>
      </p:sp>
      <p:pic>
        <p:nvPicPr>
          <p:cNvPr id="7173" name="Picture 5" descr="j0438585[1]" title="image of a person writing"/>
          <p:cNvPicPr>
            <a:picLocks noChangeAspect="1" noChangeArrowheads="1"/>
          </p:cNvPicPr>
          <p:nvPr/>
        </p:nvPicPr>
        <p:blipFill>
          <a:blip r:embed="rId3">
            <a:extLst>
              <a:ext uri="{28A0092B-C50C-407E-A947-70E740481C1C}">
                <a14:useLocalDpi xmlns:a14="http://schemas.microsoft.com/office/drawing/2010/main" val="0"/>
              </a:ext>
            </a:extLst>
          </a:blip>
          <a:srcRect l="8261" r="870"/>
          <a:stretch>
            <a:fillRect/>
          </a:stretch>
        </p:blipFill>
        <p:spPr bwMode="auto">
          <a:xfrm>
            <a:off x="6781972" y="4170773"/>
            <a:ext cx="1676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4" name="Picture 7" descr="Current Issue Cover" title="Genes &amp; Developmen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059882"/>
            <a:ext cx="1447800" cy="187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Author Manuscript Display in PMC</a:t>
            </a:r>
          </a:p>
        </p:txBody>
      </p:sp>
      <p:sp>
        <p:nvSpPr>
          <p:cNvPr id="2" name="Slide Number Placeholder 1"/>
          <p:cNvSpPr>
            <a:spLocks noGrp="1"/>
          </p:cNvSpPr>
          <p:nvPr>
            <p:ph type="sldNum" sz="quarter" idx="10"/>
          </p:nvPr>
        </p:nvSpPr>
        <p:spPr/>
        <p:txBody>
          <a:bodyPr/>
          <a:lstStyle/>
          <a:p>
            <a:pPr>
              <a:defRPr/>
            </a:pPr>
            <a:fld id="{C93AA5DC-7D85-49CE-B849-5A92CD2EC840}" type="slidenum">
              <a:rPr lang="en-US" smtClean="0">
                <a:solidFill>
                  <a:srgbClr val="FFFFFF"/>
                </a:solidFill>
              </a:rPr>
              <a:pPr>
                <a:defRPr/>
              </a:pPr>
              <a:t>60</a:t>
            </a:fld>
            <a:endParaRPr lang="en-US" dirty="0">
              <a:solidFill>
                <a:srgbClr val="FFFFFF"/>
              </a:solidFill>
            </a:endParaRPr>
          </a:p>
        </p:txBody>
      </p:sp>
      <p:pic>
        <p:nvPicPr>
          <p:cNvPr id="5" name="Content Placeholder 4">
            <a:extLst>
              <a:ext uri="{C183D7F6-B498-43B3-948B-1728B52AA6E4}">
                <adec:decorative xmlns:adec="http://schemas.microsoft.com/office/drawing/2017/decorative" xmlns="" val="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5797" b="-5797"/>
          <a:stretch>
            <a:fillRect/>
          </a:stretch>
        </p:blipFill>
        <p:spPr>
          <a:xfrm>
            <a:off x="466154" y="1143000"/>
            <a:ext cx="8229600" cy="4800600"/>
          </a:xfrm>
        </p:spPr>
      </p:pic>
      <p:sp>
        <p:nvSpPr>
          <p:cNvPr id="6" name="Rounded Rectangle 5">
            <a:extLst>
              <a:ext uri="{C183D7F6-B498-43B3-948B-1728B52AA6E4}">
                <adec:decorative xmlns:adec="http://schemas.microsoft.com/office/drawing/2017/decorative" xmlns="" val="1"/>
              </a:ext>
            </a:extLst>
          </p:cNvPr>
          <p:cNvSpPr/>
          <p:nvPr/>
        </p:nvSpPr>
        <p:spPr>
          <a:xfrm>
            <a:off x="1854201" y="1676400"/>
            <a:ext cx="2446866" cy="440267"/>
          </a:xfrm>
          <a:prstGeom prst="roundRect">
            <a:avLst/>
          </a:prstGeom>
          <a:noFill/>
          <a:ln>
            <a:solidFill>
              <a:srgbClr val="22226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C183D7F6-B498-43B3-948B-1728B52AA6E4}">
                <adec:decorative xmlns:adec="http://schemas.microsoft.com/office/drawing/2017/decorative" xmlns="" val="1"/>
              </a:ext>
            </a:extLst>
          </p:cNvPr>
          <p:cNvSpPr/>
          <p:nvPr/>
        </p:nvSpPr>
        <p:spPr>
          <a:xfrm>
            <a:off x="4707467" y="2269067"/>
            <a:ext cx="990600" cy="440267"/>
          </a:xfrm>
          <a:prstGeom prst="roundRect">
            <a:avLst/>
          </a:prstGeom>
          <a:noFill/>
          <a:ln>
            <a:solidFill>
              <a:srgbClr val="22226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616200" y="1354668"/>
            <a:ext cx="1769533" cy="307777"/>
          </a:xfrm>
          <a:prstGeom prst="rect">
            <a:avLst/>
          </a:prstGeom>
          <a:noFill/>
        </p:spPr>
        <p:txBody>
          <a:bodyPr wrap="square" rtlCol="0">
            <a:spAutoFit/>
          </a:bodyPr>
          <a:lstStyle/>
          <a:p>
            <a:pPr>
              <a:buNone/>
            </a:pPr>
            <a:r>
              <a:rPr lang="en-US" sz="1400" dirty="0">
                <a:solidFill>
                  <a:schemeClr val="accent6">
                    <a:lumMod val="75000"/>
                  </a:schemeClr>
                </a:solidFill>
              </a:rPr>
              <a:t>Manuscript banner</a:t>
            </a:r>
          </a:p>
        </p:txBody>
      </p:sp>
      <p:sp>
        <p:nvSpPr>
          <p:cNvPr id="9" name="TextBox 8"/>
          <p:cNvSpPr txBox="1"/>
          <p:nvPr/>
        </p:nvSpPr>
        <p:spPr>
          <a:xfrm>
            <a:off x="4885266" y="1947335"/>
            <a:ext cx="965201" cy="307777"/>
          </a:xfrm>
          <a:prstGeom prst="rect">
            <a:avLst/>
          </a:prstGeom>
          <a:noFill/>
        </p:spPr>
        <p:txBody>
          <a:bodyPr wrap="square" rtlCol="0">
            <a:spAutoFit/>
          </a:bodyPr>
          <a:lstStyle/>
          <a:p>
            <a:pPr>
              <a:buNone/>
            </a:pPr>
            <a:r>
              <a:rPr lang="en-US" sz="1400" dirty="0">
                <a:solidFill>
                  <a:schemeClr val="accent6">
                    <a:lumMod val="75000"/>
                  </a:schemeClr>
                </a:solidFill>
              </a:rPr>
              <a:t>Identifiers</a:t>
            </a:r>
          </a:p>
        </p:txBody>
      </p:sp>
      <p:sp>
        <p:nvSpPr>
          <p:cNvPr id="10" name="Rounded Rectangle 9">
            <a:extLst>
              <a:ext uri="{C183D7F6-B498-43B3-948B-1728B52AA6E4}">
                <adec:decorative xmlns:adec="http://schemas.microsoft.com/office/drawing/2017/decorative" xmlns="" val="1"/>
              </a:ext>
            </a:extLst>
          </p:cNvPr>
          <p:cNvSpPr/>
          <p:nvPr/>
        </p:nvSpPr>
        <p:spPr>
          <a:xfrm>
            <a:off x="855133" y="3759200"/>
            <a:ext cx="2861733" cy="440267"/>
          </a:xfrm>
          <a:prstGeom prst="roundRect">
            <a:avLst/>
          </a:prstGeom>
          <a:noFill/>
          <a:ln>
            <a:solidFill>
              <a:srgbClr val="22226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666063" y="3818469"/>
            <a:ext cx="2167467" cy="307777"/>
          </a:xfrm>
          <a:prstGeom prst="rect">
            <a:avLst/>
          </a:prstGeom>
          <a:noFill/>
        </p:spPr>
        <p:txBody>
          <a:bodyPr wrap="square" rtlCol="0">
            <a:spAutoFit/>
          </a:bodyPr>
          <a:lstStyle/>
          <a:p>
            <a:pPr>
              <a:buNone/>
            </a:pPr>
            <a:r>
              <a:rPr lang="en-US" sz="1400" dirty="0">
                <a:solidFill>
                  <a:schemeClr val="accent6">
                    <a:lumMod val="75000"/>
                  </a:schemeClr>
                </a:solidFill>
              </a:rPr>
              <a:t>Link to version of record</a:t>
            </a:r>
          </a:p>
        </p:txBody>
      </p:sp>
      <p:sp>
        <p:nvSpPr>
          <p:cNvPr id="12" name="Rounded Rectangle 11">
            <a:extLst>
              <a:ext uri="{C183D7F6-B498-43B3-948B-1728B52AA6E4}">
                <adec:decorative xmlns:adec="http://schemas.microsoft.com/office/drawing/2017/decorative" xmlns="" val="1"/>
              </a:ext>
            </a:extLst>
          </p:cNvPr>
          <p:cNvSpPr/>
          <p:nvPr/>
        </p:nvSpPr>
        <p:spPr>
          <a:xfrm>
            <a:off x="5875866" y="2167467"/>
            <a:ext cx="2159001" cy="254000"/>
          </a:xfrm>
          <a:prstGeom prst="roundRect">
            <a:avLst/>
          </a:prstGeom>
          <a:noFill/>
          <a:ln>
            <a:solidFill>
              <a:srgbClr val="22226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a:extLst>
              <a:ext uri="{C183D7F6-B498-43B3-948B-1728B52AA6E4}">
                <adec:decorative xmlns:adec="http://schemas.microsoft.com/office/drawing/2017/decorative" xmlns="" val="1"/>
              </a:ext>
            </a:extLst>
          </p:cNvPr>
          <p:cNvSpPr/>
          <p:nvPr/>
        </p:nvSpPr>
        <p:spPr>
          <a:xfrm>
            <a:off x="1032934" y="1388534"/>
            <a:ext cx="948266" cy="270933"/>
          </a:xfrm>
          <a:prstGeom prst="roundRect">
            <a:avLst>
              <a:gd name="adj" fmla="val 32292"/>
            </a:avLst>
          </a:prstGeom>
          <a:noFill/>
          <a:ln>
            <a:solidFill>
              <a:srgbClr val="22226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5005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Final Published Version Display in PMC</a:t>
            </a:r>
          </a:p>
        </p:txBody>
      </p:sp>
      <p:pic>
        <p:nvPicPr>
          <p:cNvPr id="5" name="Content Placeholder 4">
            <a:extLst>
              <a:ext uri="{C183D7F6-B498-43B3-948B-1728B52AA6E4}">
                <adec:decorative xmlns:adec="http://schemas.microsoft.com/office/drawing/2017/decorative" xmlns=""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94266"/>
            <a:ext cx="8229600" cy="3698067"/>
          </a:xfrm>
        </p:spPr>
      </p:pic>
      <p:sp>
        <p:nvSpPr>
          <p:cNvPr id="4" name="Slide Number Placeholder 3"/>
          <p:cNvSpPr>
            <a:spLocks noGrp="1"/>
          </p:cNvSpPr>
          <p:nvPr>
            <p:ph type="sldNum" sz="quarter" idx="10"/>
          </p:nvPr>
        </p:nvSpPr>
        <p:spPr/>
        <p:txBody>
          <a:bodyPr/>
          <a:lstStyle/>
          <a:p>
            <a:pPr>
              <a:defRPr/>
            </a:pPr>
            <a:fld id="{7A54E52F-813F-427D-B34B-1B126C44F78C}" type="slidenum">
              <a:rPr lang="en-US" smtClean="0">
                <a:solidFill>
                  <a:srgbClr val="FFFFFF"/>
                </a:solidFill>
              </a:rPr>
              <a:pPr>
                <a:defRPr/>
              </a:pPr>
              <a:t>61</a:t>
            </a:fld>
            <a:endParaRPr lang="en-US" dirty="0">
              <a:solidFill>
                <a:srgbClr val="FFFFFF"/>
              </a:solidFill>
            </a:endParaRPr>
          </a:p>
        </p:txBody>
      </p:sp>
      <p:sp>
        <p:nvSpPr>
          <p:cNvPr id="6" name="Rounded Rectangle 5">
            <a:extLst>
              <a:ext uri="{C183D7F6-B498-43B3-948B-1728B52AA6E4}">
                <adec:decorative xmlns:adec="http://schemas.microsoft.com/office/drawing/2017/decorative" xmlns="" val="1"/>
              </a:ext>
            </a:extLst>
          </p:cNvPr>
          <p:cNvSpPr/>
          <p:nvPr/>
        </p:nvSpPr>
        <p:spPr>
          <a:xfrm>
            <a:off x="1024467" y="1667934"/>
            <a:ext cx="999066" cy="270934"/>
          </a:xfrm>
          <a:prstGeom prst="roundRect">
            <a:avLst/>
          </a:prstGeom>
          <a:noFill/>
          <a:ln>
            <a:solidFill>
              <a:srgbClr val="22226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C183D7F6-B498-43B3-948B-1728B52AA6E4}">
                <adec:decorative xmlns:adec="http://schemas.microsoft.com/office/drawing/2017/decorative" xmlns="" val="1"/>
              </a:ext>
            </a:extLst>
          </p:cNvPr>
          <p:cNvSpPr/>
          <p:nvPr/>
        </p:nvSpPr>
        <p:spPr>
          <a:xfrm>
            <a:off x="1413933" y="1972733"/>
            <a:ext cx="3623733" cy="634999"/>
          </a:xfrm>
          <a:prstGeom prst="roundRect">
            <a:avLst/>
          </a:prstGeom>
          <a:noFill/>
          <a:ln>
            <a:solidFill>
              <a:srgbClr val="22226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C183D7F6-B498-43B3-948B-1728B52AA6E4}">
                <adec:decorative xmlns:adec="http://schemas.microsoft.com/office/drawing/2017/decorative" xmlns="" val="1"/>
              </a:ext>
            </a:extLst>
          </p:cNvPr>
          <p:cNvSpPr/>
          <p:nvPr/>
        </p:nvSpPr>
        <p:spPr>
          <a:xfrm>
            <a:off x="5935134" y="2438401"/>
            <a:ext cx="2218266" cy="270934"/>
          </a:xfrm>
          <a:prstGeom prst="roundRect">
            <a:avLst/>
          </a:prstGeom>
          <a:noFill/>
          <a:ln>
            <a:solidFill>
              <a:srgbClr val="22226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C183D7F6-B498-43B3-948B-1728B52AA6E4}">
                <adec:decorative xmlns:adec="http://schemas.microsoft.com/office/drawing/2017/decorative" xmlns="" val="1"/>
              </a:ext>
            </a:extLst>
          </p:cNvPr>
          <p:cNvSpPr/>
          <p:nvPr/>
        </p:nvSpPr>
        <p:spPr>
          <a:xfrm>
            <a:off x="4715933" y="2607734"/>
            <a:ext cx="999066" cy="270934"/>
          </a:xfrm>
          <a:prstGeom prst="roundRect">
            <a:avLst/>
          </a:prstGeom>
          <a:noFill/>
          <a:ln>
            <a:solidFill>
              <a:srgbClr val="22226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166533" y="1642534"/>
            <a:ext cx="1769533" cy="307777"/>
          </a:xfrm>
          <a:prstGeom prst="rect">
            <a:avLst/>
          </a:prstGeom>
          <a:noFill/>
        </p:spPr>
        <p:txBody>
          <a:bodyPr wrap="square" rtlCol="0">
            <a:spAutoFit/>
          </a:bodyPr>
          <a:lstStyle/>
          <a:p>
            <a:pPr>
              <a:buNone/>
            </a:pPr>
            <a:r>
              <a:rPr lang="en-US" sz="1400" dirty="0">
                <a:solidFill>
                  <a:schemeClr val="accent6">
                    <a:lumMod val="75000"/>
                  </a:schemeClr>
                </a:solidFill>
              </a:rPr>
              <a:t>Journal banner</a:t>
            </a:r>
          </a:p>
        </p:txBody>
      </p:sp>
    </p:spTree>
    <p:extLst>
      <p:ext uri="{BB962C8B-B14F-4D97-AF65-F5344CB8AC3E}">
        <p14:creationId xmlns:p14="http://schemas.microsoft.com/office/powerpoint/2010/main" val="3904806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65845"/>
            <a:ext cx="7772400" cy="1470025"/>
          </a:xfrm>
        </p:spPr>
        <p:txBody>
          <a:bodyPr/>
          <a:lstStyle/>
          <a:p>
            <a:pPr algn="ctr"/>
            <a:r>
              <a:rPr lang="en-US" sz="3200" dirty="0">
                <a:solidFill>
                  <a:srgbClr val="000000"/>
                </a:solidFill>
                <a:ea typeface="ＭＳ Ｐゴシック"/>
              </a:rPr>
              <a:t>Finding PMCIDs and Using Them in Searches</a:t>
            </a:r>
            <a:br>
              <a:rPr lang="en-US" sz="3200" dirty="0">
                <a:solidFill>
                  <a:srgbClr val="000000"/>
                </a:solidFill>
                <a:ea typeface="ＭＳ Ｐゴシック"/>
              </a:rPr>
            </a:br>
            <a:endParaRPr lang="en-US" sz="3200" dirty="0"/>
          </a:p>
        </p:txBody>
      </p:sp>
      <p:sp>
        <p:nvSpPr>
          <p:cNvPr id="68610" name="Slide Number Placeholder 1"/>
          <p:cNvSpPr>
            <a:spLocks noGrp="1"/>
          </p:cNvSpPr>
          <p:nvPr>
            <p:ph type="sldNum" sz="quarter" idx="10"/>
          </p:nvPr>
        </p:nvSpPr>
        <p:spPr>
          <a:noFill/>
        </p:spPr>
        <p:txBody>
          <a:bodyPr/>
          <a:lstStyle/>
          <a:p>
            <a:fld id="{3148CFCE-06D3-48DE-B17B-A1CB69E28131}" type="slidenum">
              <a:rPr lang="en-US" smtClean="0">
                <a:solidFill>
                  <a:srgbClr val="FFFFFF"/>
                </a:solidFill>
                <a:ea typeface="ＭＳ Ｐゴシック"/>
                <a:cs typeface="ＭＳ Ｐゴシック"/>
              </a:rPr>
              <a:pPr/>
              <a:t>62</a:t>
            </a:fld>
            <a:endParaRPr lang="en-US" dirty="0">
              <a:solidFill>
                <a:srgbClr val="FFFFFF"/>
              </a:solidFill>
              <a:ea typeface="ＭＳ Ｐゴシック"/>
              <a:cs typeface="ＭＳ Ｐゴシック"/>
            </a:endParaRPr>
          </a:p>
        </p:txBody>
      </p:sp>
    </p:spTree>
    <p:extLst>
      <p:ext uri="{BB962C8B-B14F-4D97-AF65-F5344CB8AC3E}">
        <p14:creationId xmlns:p14="http://schemas.microsoft.com/office/powerpoint/2010/main" val="2410148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330198"/>
            <a:ext cx="7620000" cy="563563"/>
          </a:xfrm>
        </p:spPr>
        <p:txBody>
          <a:bodyPr/>
          <a:lstStyle/>
          <a:p>
            <a:r>
              <a:rPr lang="en-US" dirty="0">
                <a:solidFill>
                  <a:srgbClr val="FFFFFF"/>
                </a:solidFill>
                <a:ea typeface="ＭＳ Ｐゴシック"/>
              </a:rPr>
              <a:t>Look up articles with PMCIDs in PubMed</a:t>
            </a:r>
            <a:br>
              <a:rPr lang="en-US" dirty="0">
                <a:solidFill>
                  <a:srgbClr val="FFFFFF"/>
                </a:solidFill>
                <a:ea typeface="ＭＳ Ｐゴシック"/>
              </a:rPr>
            </a:br>
            <a:endParaRPr lang="en-US" dirty="0"/>
          </a:p>
        </p:txBody>
      </p:sp>
      <p:sp>
        <p:nvSpPr>
          <p:cNvPr id="83970" name="Slide Number Placeholder 1"/>
          <p:cNvSpPr>
            <a:spLocks noGrp="1"/>
          </p:cNvSpPr>
          <p:nvPr>
            <p:ph type="sldNum" sz="quarter" idx="10"/>
          </p:nvPr>
        </p:nvSpPr>
        <p:spPr>
          <a:noFill/>
        </p:spPr>
        <p:txBody>
          <a:bodyPr/>
          <a:lstStyle/>
          <a:p>
            <a:fld id="{82A5E64E-8606-45BE-95D0-0F18C5C36443}" type="slidenum">
              <a:rPr lang="en-US" smtClean="0">
                <a:solidFill>
                  <a:srgbClr val="FFFFFF"/>
                </a:solidFill>
                <a:ea typeface="ＭＳ Ｐゴシック"/>
                <a:cs typeface="ＭＳ Ｐゴシック"/>
              </a:rPr>
              <a:pPr/>
              <a:t>63</a:t>
            </a:fld>
            <a:endParaRPr lang="en-US" dirty="0">
              <a:solidFill>
                <a:srgbClr val="FFFFFF"/>
              </a:solidFill>
              <a:ea typeface="ＭＳ Ｐゴシック"/>
              <a:cs typeface="ＭＳ Ｐゴシック"/>
            </a:endParaRPr>
          </a:p>
        </p:txBody>
      </p:sp>
      <p:pic>
        <p:nvPicPr>
          <p:cNvPr id="2" name="Picture 1">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93" y="1143000"/>
            <a:ext cx="8313375" cy="4089403"/>
          </a:xfrm>
          <a:prstGeom prst="rect">
            <a:avLst/>
          </a:prstGeom>
        </p:spPr>
      </p:pic>
    </p:spTree>
    <p:extLst>
      <p:ext uri="{BB962C8B-B14F-4D97-AF65-F5344CB8AC3E}">
        <p14:creationId xmlns:p14="http://schemas.microsoft.com/office/powerpoint/2010/main" val="27436903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330198"/>
            <a:ext cx="7620000" cy="563563"/>
          </a:xfrm>
        </p:spPr>
        <p:txBody>
          <a:bodyPr/>
          <a:lstStyle/>
          <a:p>
            <a:r>
              <a:rPr lang="en-US" dirty="0">
                <a:solidFill>
                  <a:srgbClr val="FFFFFF"/>
                </a:solidFill>
                <a:ea typeface="ＭＳ Ｐゴシック"/>
              </a:rPr>
              <a:t>Find PMCIDs in PubMed</a:t>
            </a:r>
            <a:r>
              <a:rPr lang="ja-JP" altLang="en-US" dirty="0">
                <a:solidFill>
                  <a:srgbClr val="FFFFFF"/>
                </a:solidFill>
                <a:ea typeface="ＭＳ Ｐゴシック"/>
              </a:rPr>
              <a:t>’</a:t>
            </a:r>
            <a:r>
              <a:rPr lang="en-US" altLang="ja-JP" dirty="0">
                <a:solidFill>
                  <a:srgbClr val="FFFFFF"/>
                </a:solidFill>
                <a:ea typeface="ＭＳ Ｐゴシック"/>
              </a:rPr>
              <a:t>s Abstract View</a:t>
            </a:r>
            <a:r>
              <a:rPr lang="en-US" dirty="0">
                <a:solidFill>
                  <a:srgbClr val="FFFFFF"/>
                </a:solidFill>
                <a:ea typeface="ＭＳ Ｐゴシック"/>
              </a:rPr>
              <a:t/>
            </a:r>
            <a:br>
              <a:rPr lang="en-US" dirty="0">
                <a:solidFill>
                  <a:srgbClr val="FFFFFF"/>
                </a:solidFill>
                <a:ea typeface="ＭＳ Ｐゴシック"/>
              </a:rPr>
            </a:br>
            <a:endParaRPr lang="en-US" dirty="0"/>
          </a:p>
        </p:txBody>
      </p:sp>
      <p:sp>
        <p:nvSpPr>
          <p:cNvPr id="84995" name="Slide Number Placeholder 1"/>
          <p:cNvSpPr>
            <a:spLocks noGrp="1"/>
          </p:cNvSpPr>
          <p:nvPr>
            <p:ph type="sldNum" sz="quarter" idx="10"/>
          </p:nvPr>
        </p:nvSpPr>
        <p:spPr>
          <a:noFill/>
        </p:spPr>
        <p:txBody>
          <a:bodyPr/>
          <a:lstStyle/>
          <a:p>
            <a:fld id="{C9A8EB3E-6ECF-4CE9-8F95-F7611AFDE2FF}" type="slidenum">
              <a:rPr lang="en-US" smtClean="0">
                <a:solidFill>
                  <a:srgbClr val="FFFFFF"/>
                </a:solidFill>
                <a:ea typeface="ＭＳ Ｐゴシック"/>
                <a:cs typeface="ＭＳ Ｐゴシック"/>
              </a:rPr>
              <a:pPr/>
              <a:t>64</a:t>
            </a:fld>
            <a:endParaRPr lang="en-US" dirty="0">
              <a:solidFill>
                <a:srgbClr val="FFFFFF"/>
              </a:solidFill>
              <a:ea typeface="ＭＳ Ｐゴシック"/>
              <a:cs typeface="ＭＳ Ｐゴシック"/>
            </a:endParaRPr>
          </a:p>
        </p:txBody>
      </p:sp>
      <p:pic>
        <p:nvPicPr>
          <p:cNvPr id="2" name="Picture 1">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32" y="965201"/>
            <a:ext cx="7903035" cy="4879726"/>
          </a:xfrm>
          <a:prstGeom prst="rect">
            <a:avLst/>
          </a:prstGeom>
        </p:spPr>
      </p:pic>
    </p:spTree>
    <p:extLst>
      <p:ext uri="{BB962C8B-B14F-4D97-AF65-F5344CB8AC3E}">
        <p14:creationId xmlns:p14="http://schemas.microsoft.com/office/powerpoint/2010/main" val="34271156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330198"/>
            <a:ext cx="7620000" cy="563563"/>
          </a:xfrm>
        </p:spPr>
        <p:txBody>
          <a:bodyPr/>
          <a:lstStyle/>
          <a:p>
            <a:r>
              <a:rPr lang="en-US" dirty="0">
                <a:solidFill>
                  <a:srgbClr val="FFFFFF"/>
                </a:solidFill>
                <a:ea typeface="ＭＳ Ｐゴシック"/>
              </a:rPr>
              <a:t>PMCID Converter Tool </a:t>
            </a:r>
            <a:br>
              <a:rPr lang="en-US" dirty="0">
                <a:solidFill>
                  <a:srgbClr val="FFFFFF"/>
                </a:solidFill>
                <a:ea typeface="ＭＳ Ｐゴシック"/>
              </a:rPr>
            </a:br>
            <a:endParaRPr lang="en-US" dirty="0"/>
          </a:p>
        </p:txBody>
      </p:sp>
      <p:sp>
        <p:nvSpPr>
          <p:cNvPr id="86018" name="Slide Number Placeholder 1"/>
          <p:cNvSpPr>
            <a:spLocks noGrp="1"/>
          </p:cNvSpPr>
          <p:nvPr>
            <p:ph type="sldNum" sz="quarter" idx="10"/>
          </p:nvPr>
        </p:nvSpPr>
        <p:spPr>
          <a:noFill/>
        </p:spPr>
        <p:txBody>
          <a:bodyPr/>
          <a:lstStyle/>
          <a:p>
            <a:fld id="{2DD9D80A-7830-46E6-B652-1D9020B1EB99}" type="slidenum">
              <a:rPr lang="en-US" smtClean="0">
                <a:solidFill>
                  <a:srgbClr val="FFFFFF"/>
                </a:solidFill>
                <a:ea typeface="ＭＳ Ｐゴシック"/>
                <a:cs typeface="ＭＳ Ｐゴシック"/>
              </a:rPr>
              <a:pPr/>
              <a:t>65</a:t>
            </a:fld>
            <a:endParaRPr lang="en-US" dirty="0">
              <a:solidFill>
                <a:srgbClr val="FFFFFF"/>
              </a:solidFill>
              <a:ea typeface="ＭＳ Ｐゴシック"/>
              <a:cs typeface="ＭＳ Ｐゴシック"/>
            </a:endParaRPr>
          </a:p>
        </p:txBody>
      </p:sp>
      <p:sp>
        <p:nvSpPr>
          <p:cNvPr id="86019" name="Slide Number Placeholder 1"/>
          <p:cNvSpPr txBox="1">
            <a:spLocks/>
          </p:cNvSpPr>
          <p:nvPr/>
        </p:nvSpPr>
        <p:spPr bwMode="auto">
          <a:xfrm>
            <a:off x="7772400" y="6553200"/>
            <a:ext cx="1371600" cy="155575"/>
          </a:xfrm>
          <a:prstGeom prst="rect">
            <a:avLst/>
          </a:prstGeom>
          <a:noFill/>
          <a:ln w="9525">
            <a:noFill/>
            <a:miter lim="800000"/>
            <a:headEnd/>
            <a:tailEnd/>
          </a:ln>
        </p:spPr>
        <p:txBody>
          <a:bodyPr/>
          <a:lstStyle/>
          <a:p>
            <a:pPr algn="r">
              <a:spcBef>
                <a:spcPct val="0"/>
              </a:spcBef>
              <a:buFontTx/>
              <a:buNone/>
            </a:pPr>
            <a:fld id="{BCC7FA2E-D036-42FF-8AD1-7D6BB88575B6}" type="slidenum">
              <a:rPr lang="en-US" sz="1000" b="1">
                <a:solidFill>
                  <a:srgbClr val="FFFFFF"/>
                </a:solidFill>
                <a:ea typeface="ＭＳ Ｐゴシック"/>
              </a:rPr>
              <a:pPr algn="r">
                <a:spcBef>
                  <a:spcPct val="0"/>
                </a:spcBef>
                <a:buFontTx/>
                <a:buNone/>
              </a:pPr>
              <a:t>65</a:t>
            </a:fld>
            <a:endParaRPr lang="en-US" sz="1000" b="1" dirty="0">
              <a:solidFill>
                <a:srgbClr val="FFFFFF"/>
              </a:solidFill>
              <a:ea typeface="ＭＳ Ｐゴシック"/>
            </a:endParaRPr>
          </a:p>
        </p:txBody>
      </p:sp>
      <p:pic>
        <p:nvPicPr>
          <p:cNvPr id="2" name="Picture 1">
            <a:extLst>
              <a:ext uri="{C183D7F6-B498-43B3-948B-1728B52AA6E4}">
                <adec:decorative xmlns:adec="http://schemas.microsoft.com/office/drawing/2017/decorative" xmlns=""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4" y="1117602"/>
            <a:ext cx="8359382" cy="4207932"/>
          </a:xfrm>
          <a:prstGeom prst="rect">
            <a:avLst/>
          </a:prstGeom>
        </p:spPr>
      </p:pic>
      <p:sp>
        <p:nvSpPr>
          <p:cNvPr id="3" name="TextBox 2"/>
          <p:cNvSpPr txBox="1"/>
          <p:nvPr/>
        </p:nvSpPr>
        <p:spPr>
          <a:xfrm>
            <a:off x="2489200" y="5562600"/>
            <a:ext cx="4436533" cy="307777"/>
          </a:xfrm>
          <a:prstGeom prst="rect">
            <a:avLst/>
          </a:prstGeom>
          <a:noFill/>
        </p:spPr>
        <p:txBody>
          <a:bodyPr wrap="square" rtlCol="0">
            <a:spAutoFit/>
          </a:bodyPr>
          <a:lstStyle/>
          <a:p>
            <a:pPr>
              <a:buNone/>
            </a:pPr>
            <a:r>
              <a:rPr lang="en-US" sz="1400" dirty="0">
                <a:hlinkClick r:id="rId3"/>
              </a:rPr>
              <a:t>http://www.ncbi.nlm.nih.gov/pmc/pmctopmid/</a:t>
            </a:r>
            <a:r>
              <a:rPr lang="en-US" sz="1400" dirty="0"/>
              <a:t> </a:t>
            </a:r>
          </a:p>
        </p:txBody>
      </p:sp>
    </p:spTree>
    <p:extLst>
      <p:ext uri="{BB962C8B-B14F-4D97-AF65-F5344CB8AC3E}">
        <p14:creationId xmlns:p14="http://schemas.microsoft.com/office/powerpoint/2010/main" val="42177905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10F392-780C-46C1-85A0-647BE7FC3A17}"/>
              </a:ext>
            </a:extLst>
          </p:cNvPr>
          <p:cNvSpPr>
            <a:spLocks noGrp="1"/>
          </p:cNvSpPr>
          <p:nvPr>
            <p:ph type="title"/>
          </p:nvPr>
        </p:nvSpPr>
        <p:spPr/>
        <p:txBody>
          <a:bodyPr/>
          <a:lstStyle/>
          <a:p>
            <a:endParaRPr lang="en-US"/>
          </a:p>
        </p:txBody>
      </p:sp>
      <p:sp>
        <p:nvSpPr>
          <p:cNvPr id="27651" name="Rectangle 3"/>
          <p:cNvSpPr>
            <a:spLocks noGrp="1" noChangeArrowheads="1"/>
          </p:cNvSpPr>
          <p:nvPr>
            <p:ph type="body" idx="1"/>
          </p:nvPr>
        </p:nvSpPr>
        <p:spPr/>
        <p:txBody>
          <a:bodyPr/>
          <a:lstStyle/>
          <a:p>
            <a:r>
              <a:rPr lang="en-US" dirty="0"/>
              <a:t>NIH Manuscript Submission System: Processing manuscripts</a:t>
            </a:r>
          </a:p>
        </p:txBody>
      </p:sp>
      <p:sp>
        <p:nvSpPr>
          <p:cNvPr id="27650" name="Slide Number Placeholder 3"/>
          <p:cNvSpPr>
            <a:spLocks noGrp="1"/>
          </p:cNvSpPr>
          <p:nvPr>
            <p:ph type="sldNum" sz="quarter" idx="10"/>
          </p:nvPr>
        </p:nvSpPr>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fld id="{4E945227-DD91-491E-B4E1-79184DDE6232}" type="slidenum">
              <a:rPr lang="en-US" smtClean="0"/>
              <a:pPr/>
              <a:t>66</a:t>
            </a:fld>
            <a:endParaRPr lang="en-US" dirty="0"/>
          </a:p>
        </p:txBody>
      </p:sp>
    </p:spTree>
    <p:extLst>
      <p:ext uri="{BB962C8B-B14F-4D97-AF65-F5344CB8AC3E}">
        <p14:creationId xmlns:p14="http://schemas.microsoft.com/office/powerpoint/2010/main" val="9345862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NIHMS Login Options</a:t>
            </a:r>
          </a:p>
        </p:txBody>
      </p:sp>
      <p:sp>
        <p:nvSpPr>
          <p:cNvPr id="65538" name="Slide Number Placeholder 1"/>
          <p:cNvSpPr>
            <a:spLocks noGrp="1"/>
          </p:cNvSpPr>
          <p:nvPr>
            <p:ph type="sldNum" sz="quarter" idx="10"/>
          </p:nvPr>
        </p:nvSpPr>
        <p:spPr>
          <a:noFill/>
        </p:spPr>
        <p:txBody>
          <a:bodyPr/>
          <a:lstStyle/>
          <a:p>
            <a:fld id="{9285C3E8-A3EC-4B83-8063-BE56C02C0409}" type="slidenum">
              <a:rPr lang="en-US" smtClean="0">
                <a:solidFill>
                  <a:srgbClr val="FFFFFF"/>
                </a:solidFill>
                <a:ea typeface="ＭＳ Ｐゴシック"/>
                <a:cs typeface="ＭＳ Ｐゴシック"/>
              </a:rPr>
              <a:pPr/>
              <a:t>67</a:t>
            </a:fld>
            <a:endParaRPr lang="en-US" dirty="0">
              <a:solidFill>
                <a:srgbClr val="FFFFFF"/>
              </a:solidFill>
              <a:ea typeface="ＭＳ Ｐゴシック"/>
              <a:cs typeface="ＭＳ Ｐゴシック"/>
            </a:endParaRPr>
          </a:p>
        </p:txBody>
      </p:sp>
      <p:sp>
        <p:nvSpPr>
          <p:cNvPr id="65540" name="TextBox 5"/>
          <p:cNvSpPr txBox="1">
            <a:spLocks noChangeArrowheads="1"/>
          </p:cNvSpPr>
          <p:nvPr/>
        </p:nvSpPr>
        <p:spPr bwMode="auto">
          <a:xfrm>
            <a:off x="2514600" y="1834091"/>
            <a:ext cx="6172200" cy="1016000"/>
          </a:xfrm>
          <a:prstGeom prst="rect">
            <a:avLst/>
          </a:prstGeom>
          <a:solidFill>
            <a:srgbClr val="CCECFF"/>
          </a:solidFill>
          <a:ln w="9525">
            <a:noFill/>
            <a:miter lim="800000"/>
            <a:headEnd/>
            <a:tailEnd/>
          </a:ln>
        </p:spPr>
        <p:txBody>
          <a:bodyPr>
            <a:spAutoFit/>
          </a:bodyPr>
          <a:lstStyle/>
          <a:p>
            <a:pPr marL="466725" indent="-466725">
              <a:spcBef>
                <a:spcPct val="0"/>
              </a:spcBef>
              <a:buFont typeface="Wingdings" pitchFamily="2" charset="2"/>
              <a:buChar char="§"/>
            </a:pPr>
            <a:r>
              <a:rPr lang="en-US" sz="2000" b="1" dirty="0">
                <a:solidFill>
                  <a:srgbClr val="000000"/>
                </a:solidFill>
                <a:ea typeface="ＭＳ Ｐゴシック"/>
              </a:rPr>
              <a:t>Each Login route has its own NIHMS account</a:t>
            </a:r>
          </a:p>
          <a:p>
            <a:pPr marL="466725" indent="-466725">
              <a:spcBef>
                <a:spcPct val="0"/>
              </a:spcBef>
              <a:buFont typeface="Wingdings" pitchFamily="2" charset="2"/>
              <a:buChar char="§"/>
            </a:pPr>
            <a:r>
              <a:rPr lang="en-US" sz="2000" b="1" dirty="0">
                <a:solidFill>
                  <a:srgbClr val="000000"/>
                </a:solidFill>
                <a:ea typeface="ＭＳ Ｐゴシック"/>
              </a:rPr>
              <a:t>Submitters must continue to use the same login method for subsequent visits to NIHMS. </a:t>
            </a:r>
          </a:p>
        </p:txBody>
      </p:sp>
      <p:grpSp>
        <p:nvGrpSpPr>
          <p:cNvPr id="4" name="Group 3">
            <a:extLst>
              <a:ext uri="{C183D7F6-B498-43B3-948B-1728B52AA6E4}">
                <adec:decorative xmlns:adec="http://schemas.microsoft.com/office/drawing/2017/decorative" xmlns="" val="1"/>
              </a:ext>
            </a:extLst>
          </p:cNvPr>
          <p:cNvGrpSpPr/>
          <p:nvPr/>
        </p:nvGrpSpPr>
        <p:grpSpPr>
          <a:xfrm>
            <a:off x="457199" y="1350433"/>
            <a:ext cx="8246914" cy="5035938"/>
            <a:chOff x="457199" y="1350433"/>
            <a:chExt cx="8246914" cy="5035938"/>
          </a:xfrm>
        </p:grpSpPr>
        <p:pic>
          <p:nvPicPr>
            <p:cNvPr id="2" name="Picture 1" descr="screenshot of manuscript submission system&#10;&#10;Helpful sign in hints&#10;Use the same sign in route each visit.&#10;If you do not remember how you’ve previously signed in, use the “Request E-mail Reminder” link.&#10;NIHMS does not maintain the sign in routes.&#10;&#10;&#10;" title="NIHMS login options"/>
            <p:cNvPicPr>
              <a:picLocks noChangeAspect="1"/>
            </p:cNvPicPr>
            <p:nvPr/>
          </p:nvPicPr>
          <p:blipFill>
            <a:blip r:embed="rId3"/>
            <a:stretch>
              <a:fillRect/>
            </a:stretch>
          </p:blipFill>
          <p:spPr>
            <a:xfrm>
              <a:off x="457199" y="1350433"/>
              <a:ext cx="8246914" cy="3856567"/>
            </a:xfrm>
            <a:prstGeom prst="rect">
              <a:avLst/>
            </a:prstGeom>
            <a:ln>
              <a:solidFill>
                <a:schemeClr val="accent1"/>
              </a:solidFill>
            </a:ln>
          </p:spPr>
        </p:pic>
        <p:sp>
          <p:nvSpPr>
            <p:cNvPr id="3" name="TextBox 2"/>
            <p:cNvSpPr txBox="1"/>
            <p:nvPr/>
          </p:nvSpPr>
          <p:spPr>
            <a:xfrm>
              <a:off x="5139267" y="4656667"/>
              <a:ext cx="3496733" cy="172970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buNone/>
              </a:pPr>
              <a:r>
                <a:rPr lang="en-US" sz="1400" b="1" dirty="0"/>
                <a:t>Helpful sign in hints</a:t>
              </a:r>
            </a:p>
            <a:p>
              <a:pPr marL="285750" indent="-285750"/>
              <a:r>
                <a:rPr lang="en-US" sz="1400" dirty="0"/>
                <a:t>Use the same sign in route each visit.</a:t>
              </a:r>
            </a:p>
            <a:p>
              <a:pPr marL="285750" indent="-285750"/>
              <a:r>
                <a:rPr lang="en-US" sz="1400" dirty="0"/>
                <a:t>If you do not remember how you’ve previously signed in, use the “Request E-mail Reminder” link.</a:t>
              </a:r>
            </a:p>
            <a:p>
              <a:pPr marL="285750" indent="-285750"/>
              <a:r>
                <a:rPr lang="en-US" sz="1400" dirty="0"/>
                <a:t>NIHMS does not maintain the sign in routes.</a:t>
              </a:r>
            </a:p>
          </p:txBody>
        </p:sp>
      </p:grpSp>
    </p:spTree>
    <p:extLst>
      <p:ext uri="{BB962C8B-B14F-4D97-AF65-F5344CB8AC3E}">
        <p14:creationId xmlns:p14="http://schemas.microsoft.com/office/powerpoint/2010/main" val="28833645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67423" y="228600"/>
            <a:ext cx="7620000" cy="563563"/>
          </a:xfrm>
        </p:spPr>
        <p:txBody>
          <a:bodyPr/>
          <a:lstStyle/>
          <a:p>
            <a:r>
              <a:rPr lang="en-US" dirty="0"/>
              <a:t>NIHMS Process Overview</a:t>
            </a:r>
          </a:p>
        </p:txBody>
      </p:sp>
      <p:sp>
        <p:nvSpPr>
          <p:cNvPr id="66562" name="Slide Number Placeholder 1"/>
          <p:cNvSpPr>
            <a:spLocks noGrp="1"/>
          </p:cNvSpPr>
          <p:nvPr>
            <p:ph type="sldNum" sz="quarter" idx="10"/>
          </p:nvPr>
        </p:nvSpPr>
        <p:spPr>
          <a:noFill/>
        </p:spPr>
        <p:txBody>
          <a:bodyPr/>
          <a:lstStyle/>
          <a:p>
            <a:fld id="{D1330FD2-45BF-415B-B47D-DF9EDB66559E}" type="slidenum">
              <a:rPr lang="en-US" smtClean="0">
                <a:solidFill>
                  <a:srgbClr val="FFFFFF"/>
                </a:solidFill>
                <a:ea typeface="ＭＳ Ｐゴシック"/>
                <a:cs typeface="ＭＳ Ｐゴシック"/>
              </a:rPr>
              <a:pPr/>
              <a:t>68</a:t>
            </a:fld>
            <a:endParaRPr lang="en-US" dirty="0">
              <a:solidFill>
                <a:srgbClr val="FFFFFF"/>
              </a:solidFill>
              <a:ea typeface="ＭＳ Ｐゴシック"/>
              <a:cs typeface="ＭＳ Ｐゴシック"/>
            </a:endParaRPr>
          </a:p>
        </p:txBody>
      </p:sp>
      <p:grpSp>
        <p:nvGrpSpPr>
          <p:cNvPr id="6" name="Group 5" descr="Process Notes:&#10;Typically takes about 2-3 weeks from initial approval until first notification of final approval.&#10;Deposit at time of acceptance. Don’t wait until publication or embargo period is up.&#10;PMCID is assigned when final approval is complete and final publication information is available.&#10;&#10;* Approval steps must be completed by the assigned Reviewer in NIHMS&#10;&#10;" title="NIHMS Process Overview"/>
          <p:cNvGrpSpPr/>
          <p:nvPr/>
        </p:nvGrpSpPr>
        <p:grpSpPr>
          <a:xfrm>
            <a:off x="-78154" y="1663701"/>
            <a:ext cx="8802077" cy="4645995"/>
            <a:chOff x="-78154" y="1663701"/>
            <a:chExt cx="8802077" cy="4645995"/>
          </a:xfrm>
        </p:grpSpPr>
        <p:sp>
          <p:nvSpPr>
            <p:cNvPr id="4" name="TextBox 3"/>
            <p:cNvSpPr txBox="1"/>
            <p:nvPr/>
          </p:nvSpPr>
          <p:spPr>
            <a:xfrm>
              <a:off x="-78154" y="4551809"/>
              <a:ext cx="5638800" cy="276999"/>
            </a:xfrm>
            <a:prstGeom prst="rect">
              <a:avLst/>
            </a:prstGeom>
            <a:noFill/>
          </p:spPr>
          <p:txBody>
            <a:bodyPr wrap="square" rtlCol="0">
              <a:spAutoFit/>
            </a:bodyPr>
            <a:lstStyle/>
            <a:p>
              <a:pPr algn="r">
                <a:buNone/>
              </a:pPr>
              <a:r>
                <a:rPr lang="en-US" sz="1200" dirty="0"/>
                <a:t>* Approval steps must be completed by the assigned Reviewer in NIHMS.</a:t>
              </a:r>
            </a:p>
          </p:txBody>
        </p:sp>
        <p:pic>
          <p:nvPicPr>
            <p:cNvPr id="5" name="Picture 4" title="Graphic of NIHMS Process Overview"/>
            <p:cNvPicPr>
              <a:picLocks noChangeAspect="1"/>
            </p:cNvPicPr>
            <p:nvPr/>
          </p:nvPicPr>
          <p:blipFill>
            <a:blip r:embed="rId3"/>
            <a:stretch>
              <a:fillRect/>
            </a:stretch>
          </p:blipFill>
          <p:spPr>
            <a:xfrm>
              <a:off x="429846" y="1663701"/>
              <a:ext cx="8294077" cy="2502839"/>
            </a:xfrm>
            <a:prstGeom prst="rect">
              <a:avLst/>
            </a:prstGeom>
          </p:spPr>
        </p:pic>
        <p:sp>
          <p:nvSpPr>
            <p:cNvPr id="2" name="TextBox 1"/>
            <p:cNvSpPr txBox="1"/>
            <p:nvPr/>
          </p:nvSpPr>
          <p:spPr>
            <a:xfrm>
              <a:off x="5910386" y="4044461"/>
              <a:ext cx="2647461" cy="226523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None/>
              </a:pPr>
              <a:r>
                <a:rPr lang="en-US" sz="1400" b="1" dirty="0"/>
                <a:t>Process Notes:</a:t>
              </a:r>
            </a:p>
            <a:p>
              <a:pPr marL="171450" indent="-171450"/>
              <a:r>
                <a:rPr lang="en-US" sz="1200" dirty="0"/>
                <a:t>Typically takes about 2-3 weeks from initial approval until first notification of final approval.</a:t>
              </a:r>
            </a:p>
            <a:p>
              <a:pPr marL="171450" indent="-171450"/>
              <a:r>
                <a:rPr lang="en-US" sz="1200" dirty="0"/>
                <a:t>Deposit at time of acceptance. Don’t wait until publication or embargo period is up.</a:t>
              </a:r>
            </a:p>
            <a:p>
              <a:pPr marL="171450" indent="-171450"/>
              <a:r>
                <a:rPr lang="en-US" sz="1200" dirty="0"/>
                <a:t>PMCID is assigned when final approval is complete and final publication information is available.</a:t>
              </a:r>
            </a:p>
          </p:txBody>
        </p:sp>
      </p:grpSp>
      <p:sp>
        <p:nvSpPr>
          <p:cNvPr id="7" name="TextBox 6"/>
          <p:cNvSpPr txBox="1"/>
          <p:nvPr/>
        </p:nvSpPr>
        <p:spPr>
          <a:xfrm>
            <a:off x="2104012" y="1008359"/>
            <a:ext cx="5121915" cy="369332"/>
          </a:xfrm>
          <a:prstGeom prst="rect">
            <a:avLst/>
          </a:prstGeom>
          <a:noFill/>
        </p:spPr>
        <p:txBody>
          <a:bodyPr wrap="none" rtlCol="0">
            <a:spAutoFit/>
          </a:bodyPr>
          <a:lstStyle/>
          <a:p>
            <a:pPr>
              <a:buNone/>
            </a:pPr>
            <a:r>
              <a:rPr lang="en-US" sz="1800" dirty="0">
                <a:solidFill>
                  <a:srgbClr val="FF0000"/>
                </a:solidFill>
                <a:hlinkClick r:id="rId4"/>
              </a:rPr>
              <a:t>https://www.youtube.com/watch?v=IIEBtfnSqMA</a:t>
            </a:r>
            <a:r>
              <a:rPr lang="en-US" sz="1800" dirty="0">
                <a:solidFill>
                  <a:srgbClr val="FF0000"/>
                </a:solidFill>
              </a:rPr>
              <a:t> </a:t>
            </a:r>
          </a:p>
        </p:txBody>
      </p:sp>
    </p:spTree>
    <p:extLst>
      <p:ext uri="{BB962C8B-B14F-4D97-AF65-F5344CB8AC3E}">
        <p14:creationId xmlns:p14="http://schemas.microsoft.com/office/powerpoint/2010/main" val="42775824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NIHMS Submissions</a:t>
            </a:r>
          </a:p>
        </p:txBody>
      </p:sp>
      <p:pic>
        <p:nvPicPr>
          <p:cNvPr id="8" name="Content Placeholder 7" title="Snapshot of Manuscript Submission System "/>
          <p:cNvPicPr>
            <a:picLocks noGrp="1" noChangeAspect="1"/>
          </p:cNvPicPr>
          <p:nvPr>
            <p:ph idx="1"/>
          </p:nvPr>
        </p:nvPicPr>
        <p:blipFill>
          <a:blip r:embed="rId3"/>
          <a:srcRect t="-17045" b="-17045"/>
          <a:stretch>
            <a:fillRect/>
          </a:stretch>
        </p:blipFill>
        <p:spPr>
          <a:xfrm>
            <a:off x="496277" y="644770"/>
            <a:ext cx="8229600" cy="4800600"/>
          </a:xfrm>
        </p:spPr>
      </p:pic>
      <p:sp>
        <p:nvSpPr>
          <p:cNvPr id="9" name="TextBox 8"/>
          <p:cNvSpPr txBox="1"/>
          <p:nvPr/>
        </p:nvSpPr>
        <p:spPr>
          <a:xfrm>
            <a:off x="1416538" y="4298462"/>
            <a:ext cx="3624385"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None/>
            </a:pPr>
            <a:r>
              <a:rPr lang="en-US" sz="1400" b="1" dirty="0"/>
              <a:t>Navigating the Manuscript List:</a:t>
            </a:r>
          </a:p>
          <a:p>
            <a:pPr marL="285750" indent="-285750"/>
            <a:r>
              <a:rPr lang="en-US" sz="1400" dirty="0"/>
              <a:t>Check the “Needs Your Attention” tab.</a:t>
            </a:r>
          </a:p>
          <a:p>
            <a:pPr marL="285750" indent="-285750"/>
            <a:r>
              <a:rPr lang="en-US" sz="1400" dirty="0"/>
              <a:t>Check the “Stalled” tab.</a:t>
            </a:r>
          </a:p>
          <a:p>
            <a:pPr marL="285750" indent="-285750"/>
            <a:r>
              <a:rPr lang="en-US" sz="1400" dirty="0"/>
              <a:t>Search for submissions</a:t>
            </a:r>
            <a:r>
              <a:rPr lang="en-US" sz="1400" b="1" dirty="0"/>
              <a:t>.</a:t>
            </a:r>
          </a:p>
          <a:p>
            <a:pPr marL="285750" indent="-285750"/>
            <a:r>
              <a:rPr lang="en-US" sz="1400" dirty="0"/>
              <a:t>Submit a new manuscript. </a:t>
            </a:r>
          </a:p>
          <a:p>
            <a:pPr marL="285750" indent="-285750"/>
            <a:r>
              <a:rPr lang="en-US" sz="1400" dirty="0"/>
              <a:t>Check the “Available in PMC” tab to view the PMC access statistics for your manuscripts.</a:t>
            </a:r>
          </a:p>
        </p:txBody>
      </p:sp>
    </p:spTree>
    <p:extLst>
      <p:ext uri="{BB962C8B-B14F-4D97-AF65-F5344CB8AC3E}">
        <p14:creationId xmlns:p14="http://schemas.microsoft.com/office/powerpoint/2010/main" val="3525472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215571" y="228600"/>
            <a:ext cx="7620000" cy="563563"/>
          </a:xfrm>
        </p:spPr>
        <p:txBody>
          <a:bodyPr/>
          <a:lstStyle/>
          <a:p>
            <a:pPr fontAlgn="auto">
              <a:spcBef>
                <a:spcPts val="0"/>
              </a:spcBef>
              <a:spcAft>
                <a:spcPts val="0"/>
              </a:spcAft>
              <a:defRPr/>
            </a:pPr>
            <a:r>
              <a:rPr lang="en-US" dirty="0"/>
              <a:t>PubMed vs PubMed Central (PMC)</a:t>
            </a:r>
          </a:p>
        </p:txBody>
      </p:sp>
      <p:sp>
        <p:nvSpPr>
          <p:cNvPr id="2" name="Slide Number Placeholder 1"/>
          <p:cNvSpPr>
            <a:spLocks noGrp="1"/>
          </p:cNvSpPr>
          <p:nvPr>
            <p:ph type="sldNum" sz="quarter" idx="10"/>
          </p:nvPr>
        </p:nvSpPr>
        <p:spPr/>
        <p:txBody>
          <a:bodyPr/>
          <a:lstStyle/>
          <a:p>
            <a:pPr>
              <a:defRPr/>
            </a:pPr>
            <a:fld id="{77453F6D-48C3-468A-98D8-A8A8BFD93361}" type="slidenum">
              <a:rPr lang="en-US" smtClean="0"/>
              <a:pPr>
                <a:defRPr/>
              </a:pPr>
              <a:t>7</a:t>
            </a:fld>
            <a:endParaRPr lang="en-US" dirty="0"/>
          </a:p>
        </p:txBody>
      </p:sp>
      <p:grpSp>
        <p:nvGrpSpPr>
          <p:cNvPr id="8" name="Group 7" descr="PubMed.gov&#10;Biomedical journal citations + abstracts&#10;Some links to full text articles at PMC and publisher websites.&#10;Unique identifier: PMID followed by a series of numbers.&#10;&#10;PMC&#10;Digital archive of full-text, peer-reviewed journal papers.&#10;Unique identifier: PMCID followed by a series of numbers.&#10;" title="Free Resources developed by the U.S. National Library of Medicine"/>
          <p:cNvGrpSpPr/>
          <p:nvPr/>
        </p:nvGrpSpPr>
        <p:grpSpPr>
          <a:xfrm>
            <a:off x="685800" y="990600"/>
            <a:ext cx="7848600" cy="5057194"/>
            <a:chOff x="685800" y="990600"/>
            <a:chExt cx="7848600" cy="5057194"/>
          </a:xfrm>
        </p:grpSpPr>
        <p:sp>
          <p:nvSpPr>
            <p:cNvPr id="3" name="Rectangle 2"/>
            <p:cNvSpPr/>
            <p:nvPr/>
          </p:nvSpPr>
          <p:spPr>
            <a:xfrm>
              <a:off x="685800" y="990600"/>
              <a:ext cx="7848600" cy="400110"/>
            </a:xfrm>
            <a:prstGeom prst="rect">
              <a:avLst/>
            </a:prstGeom>
          </p:spPr>
          <p:txBody>
            <a:bodyPr>
              <a:spAutoFit/>
            </a:bodyPr>
            <a:lstStyle/>
            <a:p>
              <a:pPr marL="47625" lvl="1" fontAlgn="auto">
                <a:spcBef>
                  <a:spcPts val="0"/>
                </a:spcBef>
                <a:spcAft>
                  <a:spcPts val="0"/>
                </a:spcAft>
                <a:buFontTx/>
                <a:buNone/>
                <a:defRPr/>
              </a:pPr>
              <a:r>
                <a:rPr lang="en-US" sz="2000" kern="0" dirty="0">
                  <a:latin typeface="Arial" charset="0"/>
                </a:rPr>
                <a:t>Free resources developed by the U. S. National Library of Medicine </a:t>
              </a:r>
            </a:p>
          </p:txBody>
        </p:sp>
        <p:pic>
          <p:nvPicPr>
            <p:cNvPr id="4" name="Picture 3" title="PubMed.gov"/>
            <p:cNvPicPr>
              <a:picLocks noChangeAspect="1"/>
            </p:cNvPicPr>
            <p:nvPr/>
          </p:nvPicPr>
          <p:blipFill>
            <a:blip r:embed="rId3"/>
            <a:stretch>
              <a:fillRect/>
            </a:stretch>
          </p:blipFill>
          <p:spPr>
            <a:xfrm>
              <a:off x="932487" y="2321790"/>
              <a:ext cx="2755900" cy="736600"/>
            </a:xfrm>
            <a:prstGeom prst="rect">
              <a:avLst/>
            </a:prstGeom>
          </p:spPr>
        </p:pic>
        <p:sp>
          <p:nvSpPr>
            <p:cNvPr id="6" name="TextBox 5"/>
            <p:cNvSpPr txBox="1"/>
            <p:nvPr/>
          </p:nvSpPr>
          <p:spPr>
            <a:xfrm>
              <a:off x="3871575" y="1862667"/>
              <a:ext cx="4456546" cy="1918987"/>
            </a:xfrm>
            <a:prstGeom prst="rect">
              <a:avLst/>
            </a:prstGeom>
            <a:noFill/>
          </p:spPr>
          <p:txBody>
            <a:bodyPr wrap="square" rtlCol="0">
              <a:spAutoFit/>
            </a:bodyPr>
            <a:lstStyle/>
            <a:p>
              <a:pPr marL="280988" indent="-280988" fontAlgn="auto">
                <a:lnSpc>
                  <a:spcPct val="110000"/>
                </a:lnSpc>
                <a:spcBef>
                  <a:spcPts val="0"/>
                </a:spcBef>
                <a:spcAft>
                  <a:spcPts val="1200"/>
                </a:spcAft>
                <a:buFont typeface="Arial" pitchFamily="34" charset="0"/>
                <a:buChar char="•"/>
                <a:defRPr/>
              </a:pPr>
              <a:r>
                <a:rPr lang="en-US" sz="1800" kern="0" dirty="0">
                  <a:latin typeface="Arial" charset="0"/>
                </a:rPr>
                <a:t>Biomedical journal citations + abstracts</a:t>
              </a:r>
            </a:p>
            <a:p>
              <a:pPr marL="280988" indent="-280988" fontAlgn="auto">
                <a:lnSpc>
                  <a:spcPct val="110000"/>
                </a:lnSpc>
                <a:spcBef>
                  <a:spcPts val="0"/>
                </a:spcBef>
                <a:spcAft>
                  <a:spcPts val="1200"/>
                </a:spcAft>
                <a:buFont typeface="Arial" pitchFamily="34" charset="0"/>
                <a:buChar char="•"/>
                <a:defRPr/>
              </a:pPr>
              <a:r>
                <a:rPr lang="en-US" sz="1800" kern="0" dirty="0">
                  <a:latin typeface="Arial" charset="0"/>
                </a:rPr>
                <a:t>Some links to full text articles at PMC and publisher websites.</a:t>
              </a:r>
            </a:p>
            <a:p>
              <a:pPr marL="280988" indent="-280988" fontAlgn="auto">
                <a:lnSpc>
                  <a:spcPct val="110000"/>
                </a:lnSpc>
                <a:spcBef>
                  <a:spcPts val="0"/>
                </a:spcBef>
                <a:spcAft>
                  <a:spcPts val="1200"/>
                </a:spcAft>
                <a:buFont typeface="Arial" pitchFamily="34" charset="0"/>
                <a:buChar char="•"/>
                <a:defRPr/>
              </a:pPr>
              <a:r>
                <a:rPr lang="en-US" sz="1800" kern="0" dirty="0">
                  <a:latin typeface="Arial" charset="0"/>
                </a:rPr>
                <a:t>Unique identifier: </a:t>
              </a:r>
              <a:r>
                <a:rPr lang="en-US" sz="1800" b="1" kern="0" dirty="0">
                  <a:latin typeface="Arial" charset="0"/>
                </a:rPr>
                <a:t>PMID</a:t>
              </a:r>
              <a:r>
                <a:rPr lang="en-US" sz="1800" kern="0" dirty="0">
                  <a:latin typeface="Arial" charset="0"/>
                </a:rPr>
                <a:t> followed by a series of numbers.</a:t>
              </a:r>
            </a:p>
          </p:txBody>
        </p:sp>
        <p:sp>
          <p:nvSpPr>
            <p:cNvPr id="7" name="TextBox 6" descr="Digital archive of full-text, peer-reviewed journal papers.&#10;Unique identifier: PMCID followed by a series of numbers.&#10;&#10;"/>
            <p:cNvSpPr txBox="1"/>
            <p:nvPr/>
          </p:nvSpPr>
          <p:spPr>
            <a:xfrm>
              <a:off x="3871576" y="4587394"/>
              <a:ext cx="4364182" cy="1460400"/>
            </a:xfrm>
            <a:prstGeom prst="rect">
              <a:avLst/>
            </a:prstGeom>
            <a:noFill/>
          </p:spPr>
          <p:txBody>
            <a:bodyPr wrap="square" rtlCol="0">
              <a:spAutoFit/>
            </a:bodyPr>
            <a:lstStyle/>
            <a:p>
              <a:pPr marL="280988" indent="-280988" fontAlgn="auto">
                <a:lnSpc>
                  <a:spcPct val="110000"/>
                </a:lnSpc>
                <a:spcBef>
                  <a:spcPts val="0"/>
                </a:spcBef>
                <a:spcAft>
                  <a:spcPts val="1200"/>
                </a:spcAft>
                <a:buFont typeface="Arial" pitchFamily="34" charset="0"/>
                <a:buChar char="•"/>
                <a:defRPr/>
              </a:pPr>
              <a:r>
                <a:rPr lang="en-US" sz="1800" kern="0" dirty="0">
                  <a:latin typeface="Arial" charset="0"/>
                </a:rPr>
                <a:t>Digital archive of full-text, peer-reviewed journal papers.</a:t>
              </a:r>
            </a:p>
            <a:p>
              <a:pPr marL="280988" indent="-280988" fontAlgn="auto">
                <a:lnSpc>
                  <a:spcPct val="110000"/>
                </a:lnSpc>
                <a:spcBef>
                  <a:spcPts val="0"/>
                </a:spcBef>
                <a:spcAft>
                  <a:spcPts val="1200"/>
                </a:spcAft>
                <a:buFont typeface="Arial" pitchFamily="34" charset="0"/>
                <a:buChar char="•"/>
                <a:defRPr/>
              </a:pPr>
              <a:r>
                <a:rPr lang="en-US" sz="1800" kern="0" dirty="0">
                  <a:latin typeface="Arial" charset="0"/>
                </a:rPr>
                <a:t>Unique identifier: </a:t>
              </a:r>
              <a:r>
                <a:rPr lang="en-US" sz="1800" b="1" kern="0" dirty="0">
                  <a:latin typeface="Arial" charset="0"/>
                </a:rPr>
                <a:t>PMCID</a:t>
              </a:r>
              <a:r>
                <a:rPr lang="en-US" sz="1800" kern="0" dirty="0">
                  <a:latin typeface="Arial" charset="0"/>
                </a:rPr>
                <a:t> followed by a series of numbers.</a:t>
              </a:r>
              <a:endParaRPr lang="en-US" sz="1800" dirty="0"/>
            </a:p>
          </p:txBody>
        </p:sp>
        <p:sp>
          <p:nvSpPr>
            <p:cNvPr id="9" name="TextBox 8"/>
            <p:cNvSpPr txBox="1"/>
            <p:nvPr/>
          </p:nvSpPr>
          <p:spPr>
            <a:xfrm>
              <a:off x="1762606" y="3532909"/>
              <a:ext cx="760581" cy="646331"/>
            </a:xfrm>
            <a:prstGeom prst="rect">
              <a:avLst/>
            </a:prstGeom>
            <a:noFill/>
          </p:spPr>
          <p:txBody>
            <a:bodyPr wrap="none" rtlCol="0">
              <a:spAutoFit/>
            </a:bodyPr>
            <a:lstStyle/>
            <a:p>
              <a:pPr>
                <a:buNone/>
              </a:pPr>
              <a:r>
                <a:rPr lang="en-US" sz="3600" i="1" dirty="0">
                  <a:solidFill>
                    <a:srgbClr val="FF0000"/>
                  </a:solidFill>
                </a:rPr>
                <a:t>vs</a:t>
              </a:r>
            </a:p>
          </p:txBody>
        </p:sp>
        <p:pic>
          <p:nvPicPr>
            <p:cNvPr id="10" name="Picture 9" title="PMC logo"/>
            <p:cNvPicPr>
              <a:picLocks noChangeAspect="1"/>
            </p:cNvPicPr>
            <p:nvPr/>
          </p:nvPicPr>
          <p:blipFill>
            <a:blip r:embed="rId4"/>
            <a:stretch>
              <a:fillRect/>
            </a:stretch>
          </p:blipFill>
          <p:spPr>
            <a:xfrm>
              <a:off x="1488595" y="4813400"/>
              <a:ext cx="1490133" cy="838485"/>
            </a:xfrm>
            <a:prstGeom prst="rect">
              <a:avLst/>
            </a:prstGeom>
          </p:spPr>
        </p:pic>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Deposit Files</a:t>
            </a:r>
          </a:p>
        </p:txBody>
      </p:sp>
      <p:sp>
        <p:nvSpPr>
          <p:cNvPr id="4" name="Slide Number Placeholder 3"/>
          <p:cNvSpPr>
            <a:spLocks noGrp="1"/>
          </p:cNvSpPr>
          <p:nvPr>
            <p:ph type="sldNum" sz="quarter" idx="10"/>
          </p:nvPr>
        </p:nvSpPr>
        <p:spPr/>
        <p:txBody>
          <a:bodyPr/>
          <a:lstStyle/>
          <a:p>
            <a:pPr>
              <a:defRPr/>
            </a:pPr>
            <a:fld id="{4B002F4B-4586-49B6-B1AC-A2F32D535C25}" type="slidenum">
              <a:rPr lang="en-US" smtClean="0"/>
              <a:pPr>
                <a:defRPr/>
              </a:pPr>
              <a:t>70</a:t>
            </a:fld>
            <a:endParaRPr lang="en-US" dirty="0"/>
          </a:p>
        </p:txBody>
      </p:sp>
      <p:pic>
        <p:nvPicPr>
          <p:cNvPr id="13" name="Content Placeholder 12" descr="Title Information screenshot" title="Snapshot of Manuscript Submission System"/>
          <p:cNvPicPr>
            <a:picLocks noGrp="1" noChangeAspect="1"/>
          </p:cNvPicPr>
          <p:nvPr>
            <p:ph idx="1"/>
          </p:nvPr>
        </p:nvPicPr>
        <p:blipFill>
          <a:blip r:embed="rId2"/>
          <a:srcRect t="-66" b="-66"/>
          <a:stretch>
            <a:fillRect/>
          </a:stretch>
        </p:blipFill>
        <p:spPr/>
      </p:pic>
    </p:spTree>
    <p:extLst>
      <p:ext uri="{BB962C8B-B14F-4D97-AF65-F5344CB8AC3E}">
        <p14:creationId xmlns:p14="http://schemas.microsoft.com/office/powerpoint/2010/main" val="27230652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 Initial Review</a:t>
            </a:r>
          </a:p>
        </p:txBody>
      </p:sp>
      <p:pic>
        <p:nvPicPr>
          <p:cNvPr id="5" name="Content Placeholder 4" descr="Review of NIHMS Submission Statement Screenshot&#10;" title="Review of NIHMS Submission Statement"/>
          <p:cNvPicPr>
            <a:picLocks noGrp="1" noChangeAspect="1"/>
          </p:cNvPicPr>
          <p:nvPr>
            <p:ph idx="1"/>
          </p:nvPr>
        </p:nvPicPr>
        <p:blipFill>
          <a:blip r:embed="rId3"/>
          <a:srcRect l="-11414" r="-11414"/>
          <a:stretch>
            <a:fillRect/>
          </a:stretch>
        </p:blipFill>
        <p:spPr>
          <a:xfrm>
            <a:off x="457200" y="1152769"/>
            <a:ext cx="7954946" cy="4640385"/>
          </a:xfrm>
        </p:spPr>
      </p:pic>
      <p:sp>
        <p:nvSpPr>
          <p:cNvPr id="6" name="TextBox 5" descr="Completing the initial review:&#10;Check to make sure that deposited files are complete.&#10;Add relevant funding.&#10;If this is a publisher submission, the embargo will have been set for you.&#10;Review submission statement [pictured here] and “Agree”.&#10;" title="Review of NIHMS Submission Statement"/>
          <p:cNvSpPr txBox="1"/>
          <p:nvPr/>
        </p:nvSpPr>
        <p:spPr>
          <a:xfrm>
            <a:off x="5666153" y="2100385"/>
            <a:ext cx="2940539" cy="220368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None/>
            </a:pPr>
            <a:r>
              <a:rPr lang="en-US" sz="1400" b="1" dirty="0"/>
              <a:t>Completing the initial review:</a:t>
            </a:r>
          </a:p>
          <a:p>
            <a:pPr marL="285750" indent="-285750"/>
            <a:r>
              <a:rPr lang="en-US" sz="1400" dirty="0"/>
              <a:t>Check to make sure that deposited files are complete.</a:t>
            </a:r>
          </a:p>
          <a:p>
            <a:pPr marL="285750" indent="-285750"/>
            <a:r>
              <a:rPr lang="en-US" sz="1400" dirty="0"/>
              <a:t>Add relevant funding.</a:t>
            </a:r>
          </a:p>
          <a:p>
            <a:pPr marL="285750" indent="-285750"/>
            <a:r>
              <a:rPr lang="en-US" sz="1400" dirty="0"/>
              <a:t>If this is a publisher submission, the embargo will have been set for you.</a:t>
            </a:r>
          </a:p>
          <a:p>
            <a:pPr marL="285750" indent="-285750"/>
            <a:r>
              <a:rPr lang="en-US" sz="1400" dirty="0"/>
              <a:t>Review submission statement [pictured here] and “Agree”.</a:t>
            </a:r>
          </a:p>
        </p:txBody>
      </p:sp>
    </p:spTree>
    <p:extLst>
      <p:ext uri="{BB962C8B-B14F-4D97-AF65-F5344CB8AC3E}">
        <p14:creationId xmlns:p14="http://schemas.microsoft.com/office/powerpoint/2010/main" val="22023989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Author Final Review</a:t>
            </a:r>
          </a:p>
        </p:txBody>
      </p:sp>
      <p:pic>
        <p:nvPicPr>
          <p:cNvPr id="4" name="Content Placeholder 3" descr="Author Final Review&#10;" title="Snapshot of Manuscript Submission System"/>
          <p:cNvPicPr>
            <a:picLocks noGrp="1" noChangeAspect="1"/>
          </p:cNvPicPr>
          <p:nvPr>
            <p:ph idx="1"/>
          </p:nvPr>
        </p:nvPicPr>
        <p:blipFill>
          <a:blip r:embed="rId3"/>
          <a:srcRect l="-3996" r="-3996"/>
          <a:stretch>
            <a:fillRect/>
          </a:stretch>
        </p:blipFill>
        <p:spPr/>
      </p:pic>
      <p:sp>
        <p:nvSpPr>
          <p:cNvPr id="7" name="TextBox 6" descr="Completing the final review:&#10;Select “PMC-ready documents” to confirm everything looks okay.&#10;Review funding support. &#10;Either “Approve” or “Request Corrections”&#10;Help information available on the page. See also Help in Navigation. &#10;" title="Completing the final review"/>
          <p:cNvSpPr txBox="1"/>
          <p:nvPr/>
        </p:nvSpPr>
        <p:spPr>
          <a:xfrm>
            <a:off x="5607538" y="4425461"/>
            <a:ext cx="2921000" cy="178510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None/>
            </a:pPr>
            <a:r>
              <a:rPr lang="en-US" sz="1400" b="1" dirty="0"/>
              <a:t>Completing the final review:</a:t>
            </a:r>
          </a:p>
          <a:p>
            <a:pPr marL="285750" indent="-285750"/>
            <a:r>
              <a:rPr lang="en-US" sz="1200" dirty="0"/>
              <a:t>Select “PMC-ready documents” to confirm everything looks okay.</a:t>
            </a:r>
          </a:p>
          <a:p>
            <a:pPr marL="285750" indent="-285750"/>
            <a:r>
              <a:rPr lang="en-US" sz="1200" dirty="0"/>
              <a:t>Review funding support. </a:t>
            </a:r>
          </a:p>
          <a:p>
            <a:pPr marL="285750" indent="-285750"/>
            <a:r>
              <a:rPr lang="en-US" sz="1200" dirty="0"/>
              <a:t>Either “Approve” or “Request Corrections”</a:t>
            </a:r>
          </a:p>
          <a:p>
            <a:pPr marL="285750" indent="-285750"/>
            <a:r>
              <a:rPr lang="en-US" sz="1200" dirty="0"/>
              <a:t>Help information available on the page. See also Help in Navigation</a:t>
            </a:r>
            <a:r>
              <a:rPr lang="en-US" sz="1400" dirty="0"/>
              <a:t>. </a:t>
            </a:r>
          </a:p>
        </p:txBody>
      </p:sp>
    </p:spTree>
    <p:extLst>
      <p:ext uri="{BB962C8B-B14F-4D97-AF65-F5344CB8AC3E}">
        <p14:creationId xmlns:p14="http://schemas.microsoft.com/office/powerpoint/2010/main" val="40150124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8086C-B3FE-46C1-9BC2-F98149ED477E}"/>
              </a:ext>
            </a:extLst>
          </p:cNvPr>
          <p:cNvSpPr>
            <a:spLocks noGrp="1"/>
          </p:cNvSpPr>
          <p:nvPr>
            <p:ph type="title"/>
          </p:nvPr>
        </p:nvSpPr>
        <p:spPr/>
        <p:txBody>
          <a:bodyPr/>
          <a:lstStyle/>
          <a:p>
            <a:endParaRPr lang="en-US"/>
          </a:p>
        </p:txBody>
      </p:sp>
      <p:sp>
        <p:nvSpPr>
          <p:cNvPr id="27651" name="Rectangle 3"/>
          <p:cNvSpPr>
            <a:spLocks noGrp="1" noChangeArrowheads="1"/>
          </p:cNvSpPr>
          <p:nvPr>
            <p:ph type="body" idx="1"/>
          </p:nvPr>
        </p:nvSpPr>
        <p:spPr/>
        <p:txBody>
          <a:bodyPr/>
          <a:lstStyle/>
          <a:p>
            <a:r>
              <a:rPr lang="en-US" dirty="0"/>
              <a:t>Public Access Compliance Monitor</a:t>
            </a:r>
          </a:p>
        </p:txBody>
      </p:sp>
      <p:sp>
        <p:nvSpPr>
          <p:cNvPr id="27650" name="Slide Number Placeholder 3"/>
          <p:cNvSpPr>
            <a:spLocks noGrp="1"/>
          </p:cNvSpPr>
          <p:nvPr>
            <p:ph type="sldNum" sz="quarter" idx="10"/>
          </p:nvPr>
        </p:nvSpPr>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fld id="{4E945227-DD91-491E-B4E1-79184DDE6232}" type="slidenum">
              <a:rPr lang="en-US" smtClean="0"/>
              <a:pPr/>
              <a:t>73</a:t>
            </a:fld>
            <a:endParaRPr lang="en-US" dirty="0"/>
          </a:p>
        </p:txBody>
      </p:sp>
    </p:spTree>
    <p:extLst>
      <p:ext uri="{BB962C8B-B14F-4D97-AF65-F5344CB8AC3E}">
        <p14:creationId xmlns:p14="http://schemas.microsoft.com/office/powerpoint/2010/main" val="26529747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What is the Compliance Monitor?</a:t>
            </a:r>
          </a:p>
        </p:txBody>
      </p:sp>
      <p:sp>
        <p:nvSpPr>
          <p:cNvPr id="5" name="Content Placeholder 4"/>
          <p:cNvSpPr>
            <a:spLocks noGrp="1"/>
          </p:cNvSpPr>
          <p:nvPr>
            <p:ph idx="1"/>
          </p:nvPr>
        </p:nvSpPr>
        <p:spPr/>
        <p:txBody>
          <a:bodyPr/>
          <a:lstStyle/>
          <a:p>
            <a:pPr marL="0" indent="0" algn="ctr">
              <a:buNone/>
            </a:pPr>
            <a:r>
              <a:rPr lang="en-US" dirty="0"/>
              <a:t>Database of articles, including current compliance status, that are associated with an institution’s (i.e., IPF’s) grants and fall under the NIH Public Access Policy.</a:t>
            </a:r>
          </a:p>
          <a:p>
            <a:pPr marL="0" indent="0" algn="ctr">
              <a:buNone/>
            </a:pPr>
            <a:endParaRPr lang="en-US" dirty="0"/>
          </a:p>
          <a:p>
            <a:pPr marL="0" indent="0" algn="ctr">
              <a:buNone/>
            </a:pPr>
            <a:r>
              <a:rPr lang="en-US" dirty="0"/>
              <a:t>GOAL: Give you data to help monitor compliance on an </a:t>
            </a:r>
            <a:r>
              <a:rPr lang="en-US" u="sng" dirty="0"/>
              <a:t>institutional level</a:t>
            </a:r>
            <a:r>
              <a:rPr lang="en-US" dirty="0"/>
              <a:t>. </a:t>
            </a:r>
          </a:p>
        </p:txBody>
      </p:sp>
    </p:spTree>
    <p:extLst>
      <p:ext uri="{BB962C8B-B14F-4D97-AF65-F5344CB8AC3E}">
        <p14:creationId xmlns:p14="http://schemas.microsoft.com/office/powerpoint/2010/main" val="38705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linds(horizontal)">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Compliance Monitor Data</a:t>
            </a:r>
          </a:p>
        </p:txBody>
      </p:sp>
      <p:graphicFrame>
        <p:nvGraphicFramePr>
          <p:cNvPr id="7" name="Content Placeholder 6">
            <a:extLst>
              <a:ext uri="{C183D7F6-B498-43B3-948B-1728B52AA6E4}">
                <adec:decorative xmlns:adec="http://schemas.microsoft.com/office/drawing/2017/decorative" xmlns="" val="1"/>
              </a:ext>
            </a:extLst>
          </p:cNvPr>
          <p:cNvGraphicFramePr>
            <a:graphicFrameLocks noGrp="1"/>
          </p:cNvGraphicFramePr>
          <p:nvPr>
            <p:ph sz="half" idx="1"/>
            <p:extLst>
              <p:ext uri="{D42A27DB-BD31-4B8C-83A1-F6EECF244321}">
                <p14:modId xmlns:p14="http://schemas.microsoft.com/office/powerpoint/2010/main" val="2194620748"/>
              </p:ext>
            </p:extLst>
          </p:nvPr>
        </p:nvGraphicFramePr>
        <p:xfrm>
          <a:off x="593969" y="908539"/>
          <a:ext cx="5658338" cy="4817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descr="All records are PMID based, ie, Paper has to be in PubMed &#10;Updated twice a week (Wednesdays and Saturdays)&#10;Grant-paper associations come from multiple databases [see graphic]&#10;"/>
          <p:cNvSpPr txBox="1"/>
          <p:nvPr/>
        </p:nvSpPr>
        <p:spPr>
          <a:xfrm>
            <a:off x="5091832" y="4301112"/>
            <a:ext cx="3354000" cy="191437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r>
              <a:rPr lang="en-US" sz="1600" dirty="0"/>
              <a:t>All records are PMID based, </a:t>
            </a:r>
            <a:r>
              <a:rPr lang="en-US" sz="1600" dirty="0" err="1"/>
              <a:t>ie</a:t>
            </a:r>
            <a:r>
              <a:rPr lang="en-US" sz="1600" dirty="0"/>
              <a:t>, Paper has to be in PubMed </a:t>
            </a:r>
          </a:p>
          <a:p>
            <a:pPr marL="285750" indent="-285750"/>
            <a:r>
              <a:rPr lang="en-US" sz="1600" dirty="0"/>
              <a:t>Updated twice a week (Wednesdays and Saturdays)</a:t>
            </a:r>
          </a:p>
          <a:p>
            <a:pPr marL="285750" indent="-285750"/>
            <a:r>
              <a:rPr lang="en-US" sz="1600" dirty="0"/>
              <a:t>Grant-paper associations come from multiple databases [see graphic]</a:t>
            </a:r>
          </a:p>
        </p:txBody>
      </p:sp>
    </p:spTree>
    <p:extLst>
      <p:ext uri="{BB962C8B-B14F-4D97-AF65-F5344CB8AC3E}">
        <p14:creationId xmlns:p14="http://schemas.microsoft.com/office/powerpoint/2010/main" val="24887279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using the Compliance Monitor</a:t>
            </a:r>
          </a:p>
        </p:txBody>
      </p:sp>
      <p:sp>
        <p:nvSpPr>
          <p:cNvPr id="3" name="Content Placeholder 2"/>
          <p:cNvSpPr>
            <a:spLocks noGrp="1"/>
          </p:cNvSpPr>
          <p:nvPr>
            <p:ph idx="1"/>
          </p:nvPr>
        </p:nvSpPr>
        <p:spPr>
          <a:xfrm>
            <a:off x="437745" y="1009285"/>
            <a:ext cx="8229600" cy="4496570"/>
          </a:xfrm>
        </p:spPr>
        <p:txBody>
          <a:bodyPr/>
          <a:lstStyle/>
          <a:p>
            <a:pPr>
              <a:lnSpc>
                <a:spcPct val="130000"/>
              </a:lnSpc>
            </a:pPr>
            <a:r>
              <a:rPr lang="en-US" dirty="0"/>
              <a:t>Quick summary of institution’s compliance rate </a:t>
            </a:r>
          </a:p>
          <a:p>
            <a:pPr>
              <a:lnSpc>
                <a:spcPct val="130000"/>
              </a:lnSpc>
            </a:pPr>
            <a:r>
              <a:rPr lang="en-US" dirty="0"/>
              <a:t>Download reports on non-compliant publications for the entire institution or a single grant</a:t>
            </a:r>
          </a:p>
          <a:p>
            <a:pPr>
              <a:lnSpc>
                <a:spcPct val="130000"/>
              </a:lnSpc>
            </a:pPr>
            <a:r>
              <a:rPr lang="en-US" dirty="0"/>
              <a:t>Locate associated IDs for a citation</a:t>
            </a:r>
          </a:p>
          <a:p>
            <a:pPr>
              <a:lnSpc>
                <a:spcPct val="130000"/>
              </a:lnSpc>
            </a:pPr>
            <a:r>
              <a:rPr lang="en-US" dirty="0"/>
              <a:t>Track progress of papers in NIHMS</a:t>
            </a:r>
          </a:p>
          <a:p>
            <a:pPr>
              <a:lnSpc>
                <a:spcPct val="130000"/>
              </a:lnSpc>
            </a:pPr>
            <a:r>
              <a:rPr lang="en-US" dirty="0"/>
              <a:t>View status changes made in My NCBI, e.g., if a citation is marked as not applicable </a:t>
            </a:r>
          </a:p>
          <a:p>
            <a:pPr>
              <a:lnSpc>
                <a:spcPct val="130000"/>
              </a:lnSpc>
            </a:pPr>
            <a:r>
              <a:rPr lang="en-US" dirty="0"/>
              <a:t>For more information, see </a:t>
            </a:r>
            <a:r>
              <a:rPr lang="en-US" dirty="0">
                <a:hlinkClick r:id="rId3"/>
              </a:rPr>
              <a:t>https://publicaccess.nih.gov/sponsored-programs.htm</a:t>
            </a:r>
            <a:r>
              <a:rPr lang="en-US" dirty="0"/>
              <a:t> </a:t>
            </a:r>
          </a:p>
        </p:txBody>
      </p:sp>
    </p:spTree>
    <p:extLst>
      <p:ext uri="{BB962C8B-B14F-4D97-AF65-F5344CB8AC3E}">
        <p14:creationId xmlns:p14="http://schemas.microsoft.com/office/powerpoint/2010/main" val="11021371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2"/>
            <a:ext cx="8229600" cy="817562"/>
          </a:xfrm>
        </p:spPr>
        <p:txBody>
          <a:bodyPr/>
          <a:lstStyle/>
          <a:p>
            <a:r>
              <a:rPr lang="en-US" dirty="0"/>
              <a:t>Compliance Monitor Access</a:t>
            </a:r>
          </a:p>
        </p:txBody>
      </p:sp>
      <p:sp>
        <p:nvSpPr>
          <p:cNvPr id="6" name="Content Placeholder 5" descr="PACR Role: Assigned by administrator authorized to assign roles in eRA Commons&#10;&#10;Tip #1: Once you are assigned a PACR role, wait 24 hours to log in.&#10;Tip #2: If your institution has multiple IPFs, you will need a PACR role for each. &#10;Tip #3: eRA Commons manages login information, so that is who can troubleshoot login problems (see next slide)&#10;&#10;" title="Compliance Monitor Access"/>
          <p:cNvSpPr>
            <a:spLocks noGrp="1"/>
          </p:cNvSpPr>
          <p:nvPr>
            <p:ph sz="half" idx="2"/>
          </p:nvPr>
        </p:nvSpPr>
        <p:spPr>
          <a:xfrm>
            <a:off x="931333" y="2898119"/>
            <a:ext cx="3220590" cy="3070881"/>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pPr marL="0" indent="0">
              <a:buNone/>
            </a:pPr>
            <a:r>
              <a:rPr lang="en-US" sz="2000" i="1" dirty="0"/>
              <a:t>PACR Role: </a:t>
            </a:r>
            <a:r>
              <a:rPr lang="en-US" sz="2000" dirty="0"/>
              <a:t>Assigned by administrator authorized to assign roles in </a:t>
            </a:r>
            <a:r>
              <a:rPr lang="en-US" sz="2000" dirty="0" err="1"/>
              <a:t>eRA</a:t>
            </a:r>
            <a:r>
              <a:rPr lang="en-US" sz="2000" dirty="0"/>
              <a:t> Commons</a:t>
            </a:r>
          </a:p>
          <a:p>
            <a:pPr marL="0" indent="0">
              <a:buNone/>
            </a:pPr>
            <a:endParaRPr lang="en-US" sz="1900" dirty="0"/>
          </a:p>
          <a:p>
            <a:r>
              <a:rPr lang="en-US" sz="1900" b="1" dirty="0"/>
              <a:t>Tip #1: </a:t>
            </a:r>
            <a:r>
              <a:rPr lang="en-US" sz="1900" dirty="0"/>
              <a:t>Once you are assigned a PACR role, wait 24 hours to log in.</a:t>
            </a:r>
          </a:p>
          <a:p>
            <a:r>
              <a:rPr lang="en-US" sz="1900" b="1" dirty="0"/>
              <a:t>Tip #2</a:t>
            </a:r>
            <a:r>
              <a:rPr lang="en-US" sz="1900" dirty="0"/>
              <a:t>: If your institution has multiple IPFs, you will need a PACR role for each. </a:t>
            </a:r>
          </a:p>
          <a:p>
            <a:r>
              <a:rPr lang="en-US" sz="1900" b="1" dirty="0"/>
              <a:t>Tip #3: </a:t>
            </a:r>
            <a:r>
              <a:rPr lang="en-US" sz="1900" dirty="0" err="1"/>
              <a:t>eRA</a:t>
            </a:r>
            <a:r>
              <a:rPr lang="en-US" sz="1900" dirty="0"/>
              <a:t> Commons manages login information, so that is who can troubleshoot login problems (see next slide)</a:t>
            </a:r>
          </a:p>
          <a:p>
            <a:pPr marL="0" indent="0">
              <a:buNone/>
            </a:pPr>
            <a:endParaRPr lang="en-US" dirty="0"/>
          </a:p>
        </p:txBody>
      </p:sp>
      <p:pic>
        <p:nvPicPr>
          <p:cNvPr id="13" name="Picture 12" descr="PACM log in.tiff" title="ComplianceMonitor access screensh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830" y="1104359"/>
            <a:ext cx="7451116" cy="1639913"/>
          </a:xfrm>
          <a:prstGeom prst="rect">
            <a:avLst/>
          </a:prstGeom>
          <a:ln>
            <a:solidFill>
              <a:srgbClr val="BBE0E3"/>
            </a:solidFill>
          </a:ln>
        </p:spPr>
      </p:pic>
      <p:sp>
        <p:nvSpPr>
          <p:cNvPr id="14" name="Rounded Rectangle 13">
            <a:extLst>
              <a:ext uri="{C183D7F6-B498-43B3-948B-1728B52AA6E4}">
                <adec:decorative xmlns:adec="http://schemas.microsoft.com/office/drawing/2017/decorative" xmlns="" val="1"/>
              </a:ext>
            </a:extLst>
          </p:cNvPr>
          <p:cNvSpPr/>
          <p:nvPr/>
        </p:nvSpPr>
        <p:spPr>
          <a:xfrm>
            <a:off x="4177447" y="1692617"/>
            <a:ext cx="792756" cy="186062"/>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 name="Picture 2" title="Compliance Monitor Access screenshot"/>
          <p:cNvPicPr>
            <a:picLocks noChangeAspect="1"/>
          </p:cNvPicPr>
          <p:nvPr/>
        </p:nvPicPr>
        <p:blipFill>
          <a:blip r:embed="rId4"/>
          <a:stretch>
            <a:fillRect/>
          </a:stretch>
        </p:blipFill>
        <p:spPr>
          <a:xfrm>
            <a:off x="4501097" y="2178538"/>
            <a:ext cx="4076288" cy="4183676"/>
          </a:xfrm>
          <a:prstGeom prst="rect">
            <a:avLst/>
          </a:prstGeom>
        </p:spPr>
      </p:pic>
      <p:sp>
        <p:nvSpPr>
          <p:cNvPr id="16" name="Bent Arrow 15">
            <a:extLst>
              <a:ext uri="{C183D7F6-B498-43B3-948B-1728B52AA6E4}">
                <adec:decorative xmlns:adec="http://schemas.microsoft.com/office/drawing/2017/decorative" xmlns="" val="1"/>
              </a:ext>
            </a:extLst>
          </p:cNvPr>
          <p:cNvSpPr/>
          <p:nvPr/>
        </p:nvSpPr>
        <p:spPr>
          <a:xfrm rot="5400000">
            <a:off x="4779310" y="2004851"/>
            <a:ext cx="1112830" cy="504550"/>
          </a:xfrm>
          <a:prstGeom prst="bentArrow">
            <a:avLst>
              <a:gd name="adj1" fmla="val 12196"/>
              <a:gd name="adj2" fmla="val 14757"/>
              <a:gd name="adj3" fmla="val 25000"/>
              <a:gd name="adj4" fmla="val 35214"/>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208563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Monitor: Snapshot of Compliance</a:t>
            </a:r>
          </a:p>
        </p:txBody>
      </p:sp>
      <p:pic>
        <p:nvPicPr>
          <p:cNvPr id="8" name="Content Placeholder 7" title="Compliance Monitor snapshot"/>
          <p:cNvPicPr>
            <a:picLocks noGrp="1"/>
          </p:cNvPicPr>
          <p:nvPr>
            <p:ph idx="1"/>
          </p:nvPr>
        </p:nvPicPr>
        <p:blipFill>
          <a:blip r:embed="rId2">
            <a:extLst>
              <a:ext uri="{28A0092B-C50C-407E-A947-70E740481C1C}">
                <a14:useLocalDpi xmlns:a14="http://schemas.microsoft.com/office/drawing/2010/main" val="0"/>
              </a:ext>
            </a:extLst>
          </a:blip>
          <a:srcRect t="-38150" b="-38150"/>
          <a:stretch>
            <a:fillRect/>
          </a:stretch>
        </p:blipFill>
        <p:spPr>
          <a:xfrm>
            <a:off x="496277" y="996462"/>
            <a:ext cx="8229600" cy="4800600"/>
          </a:xfrm>
          <a:prstGeom prst="rect">
            <a:avLst/>
          </a:prstGeom>
          <a:ln>
            <a:solidFill>
              <a:schemeClr val="tx1"/>
            </a:solidFill>
          </a:ln>
        </p:spPr>
      </p:pic>
      <p:sp>
        <p:nvSpPr>
          <p:cNvPr id="9" name="TextBox 8" descr="Set the date range.&#10;See when data was last updated. (New!)&#10;Overview of current compliance status.&#10;Current compliance rate (for selected date range)&#10;Search for a specific paper by PMID or use the dropdown menu and view article list for a given grant number. (New!)&#10;" title="Compliance Monitor"/>
          <p:cNvSpPr txBox="1"/>
          <p:nvPr/>
        </p:nvSpPr>
        <p:spPr>
          <a:xfrm>
            <a:off x="3917462" y="4532923"/>
            <a:ext cx="4454769" cy="177279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mj-lt"/>
              <a:buAutoNum type="arabicPeriod"/>
            </a:pPr>
            <a:r>
              <a:rPr lang="en-US" sz="1400" dirty="0"/>
              <a:t>Set the date range.</a:t>
            </a:r>
          </a:p>
          <a:p>
            <a:pPr marL="342900" indent="-342900">
              <a:buFont typeface="+mj-lt"/>
              <a:buAutoNum type="arabicPeriod"/>
            </a:pPr>
            <a:r>
              <a:rPr lang="en-US" sz="1400" dirty="0"/>
              <a:t>See when data was last updated. (New!)</a:t>
            </a:r>
          </a:p>
          <a:p>
            <a:pPr marL="342900" indent="-342900">
              <a:buFont typeface="+mj-lt"/>
              <a:buAutoNum type="arabicPeriod"/>
            </a:pPr>
            <a:r>
              <a:rPr lang="en-US" sz="1400" dirty="0"/>
              <a:t>Overview of current compliance status.</a:t>
            </a:r>
          </a:p>
          <a:p>
            <a:pPr marL="342900" indent="-342900">
              <a:buFont typeface="+mj-lt"/>
              <a:buAutoNum type="arabicPeriod"/>
            </a:pPr>
            <a:r>
              <a:rPr lang="en-US" sz="1400" dirty="0"/>
              <a:t>Current compliance rate (for selected date range)</a:t>
            </a:r>
          </a:p>
          <a:p>
            <a:pPr marL="342900" indent="-342900">
              <a:buFont typeface="+mj-lt"/>
              <a:buAutoNum type="arabicPeriod"/>
            </a:pPr>
            <a:r>
              <a:rPr lang="en-US" sz="1400" dirty="0"/>
              <a:t>Search for a specific paper by PMID or use the dropdown menu and view article list for a given grant number. (New!)</a:t>
            </a:r>
          </a:p>
        </p:txBody>
      </p:sp>
    </p:spTree>
    <p:extLst>
      <p:ext uri="{BB962C8B-B14F-4D97-AF65-F5344CB8AC3E}">
        <p14:creationId xmlns:p14="http://schemas.microsoft.com/office/powerpoint/2010/main" val="18054782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Monitor: Grant Filter and Article Lists</a:t>
            </a:r>
          </a:p>
        </p:txBody>
      </p:sp>
      <p:pic>
        <p:nvPicPr>
          <p:cNvPr id="11" name="Picture 10" descr="screenshot&#10;" title="Compliance Monitor: Grant Filter and Article Lists"/>
          <p:cNvPicPr>
            <a:picLocks noChangeAspect="1"/>
          </p:cNvPicPr>
          <p:nvPr/>
        </p:nvPicPr>
        <p:blipFill>
          <a:blip r:embed="rId3"/>
          <a:stretch>
            <a:fillRect/>
          </a:stretch>
        </p:blipFill>
        <p:spPr>
          <a:xfrm>
            <a:off x="658446" y="1241670"/>
            <a:ext cx="4463934" cy="907561"/>
          </a:xfrm>
          <a:prstGeom prst="rect">
            <a:avLst/>
          </a:prstGeom>
        </p:spPr>
      </p:pic>
      <p:pic>
        <p:nvPicPr>
          <p:cNvPr id="12" name="Picture 11" descr="Screenshot&#10;" title="Compliance Monitor: Grant Filter and Article Lists"/>
          <p:cNvPicPr>
            <a:picLocks noChangeAspect="1"/>
          </p:cNvPicPr>
          <p:nvPr/>
        </p:nvPicPr>
        <p:blipFill>
          <a:blip r:embed="rId4"/>
          <a:stretch>
            <a:fillRect/>
          </a:stretch>
        </p:blipFill>
        <p:spPr>
          <a:xfrm>
            <a:off x="670958" y="2281116"/>
            <a:ext cx="8043195" cy="3678116"/>
          </a:xfrm>
          <a:prstGeom prst="rect">
            <a:avLst/>
          </a:prstGeom>
          <a:ln>
            <a:solidFill>
              <a:srgbClr val="BBE0E3"/>
            </a:solidFill>
          </a:ln>
        </p:spPr>
      </p:pic>
      <p:sp>
        <p:nvSpPr>
          <p:cNvPr id="15" name="Curved Left Arrow 14">
            <a:extLst>
              <a:ext uri="{C183D7F6-B498-43B3-948B-1728B52AA6E4}">
                <adec:decorative xmlns:adec="http://schemas.microsoft.com/office/drawing/2017/decorative" xmlns="" val="1"/>
              </a:ext>
            </a:extLst>
          </p:cNvPr>
          <p:cNvSpPr/>
          <p:nvPr/>
        </p:nvSpPr>
        <p:spPr bwMode="auto">
          <a:xfrm>
            <a:off x="5167923" y="1778000"/>
            <a:ext cx="1006231" cy="820615"/>
          </a:xfrm>
          <a:prstGeom prst="curvedLeftArrow">
            <a:avLst>
              <a:gd name="adj1" fmla="val 25000"/>
              <a:gd name="adj2" fmla="val 50000"/>
              <a:gd name="adj3" fmla="val 21117"/>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400" b="1" i="0" u="none" strike="noStrike" normalizeH="0" baseline="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cs typeface="Arial" charset="0"/>
            </a:endParaRPr>
          </a:p>
        </p:txBody>
      </p:sp>
      <p:sp>
        <p:nvSpPr>
          <p:cNvPr id="17" name="TextBox 16" descr="Grant Filter/Search&#10;Use the same grant format as displayed in the “Grant Number” column.&#10;Default results display is the Non-compliant article list.&#10;"/>
          <p:cNvSpPr txBox="1"/>
          <p:nvPr/>
        </p:nvSpPr>
        <p:spPr>
          <a:xfrm>
            <a:off x="6037383" y="937846"/>
            <a:ext cx="2921002" cy="1304973"/>
          </a:xfrm>
          <a:prstGeom prst="rect">
            <a:avLst/>
          </a:prstGeom>
          <a:noFill/>
        </p:spPr>
        <p:txBody>
          <a:bodyPr wrap="square" rtlCol="0">
            <a:spAutoFit/>
          </a:bodyPr>
          <a:lstStyle/>
          <a:p>
            <a:pPr>
              <a:buNone/>
            </a:pPr>
            <a:r>
              <a:rPr lang="en-US" sz="1400" b="1" dirty="0"/>
              <a:t>Grant Filter/Search</a:t>
            </a:r>
          </a:p>
          <a:p>
            <a:pPr marL="285750" indent="-285750"/>
            <a:r>
              <a:rPr lang="en-US" sz="1200" dirty="0"/>
              <a:t>Use the same grant format as displayed in the “Grant Number” column.</a:t>
            </a:r>
          </a:p>
          <a:p>
            <a:pPr marL="285750" indent="-285750"/>
            <a:r>
              <a:rPr lang="en-US" sz="1200" dirty="0"/>
              <a:t>Default results display is the Non-compliant article list.</a:t>
            </a:r>
          </a:p>
        </p:txBody>
      </p:sp>
      <p:sp>
        <p:nvSpPr>
          <p:cNvPr id="18" name="TextBox 17" descr="Article Lists include&#10;Associated IDs&#10;Associated grant(s) and PI&#10;Publication date (if available)&#10;Key NIHMS dates&#10;Article Lists can be downloaded (next slide)&#10;" title="Grant filter and Article lists"/>
          <p:cNvSpPr txBox="1"/>
          <p:nvPr/>
        </p:nvSpPr>
        <p:spPr>
          <a:xfrm>
            <a:off x="4845537" y="4953000"/>
            <a:ext cx="3849077" cy="141577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buNone/>
            </a:pPr>
            <a:r>
              <a:rPr lang="en-US" sz="1400" b="1" dirty="0"/>
              <a:t>Article Lists include</a:t>
            </a:r>
          </a:p>
          <a:p>
            <a:pPr marL="285750" indent="-285750"/>
            <a:r>
              <a:rPr lang="en-US" sz="1200" dirty="0"/>
              <a:t>Associated IDs</a:t>
            </a:r>
          </a:p>
          <a:p>
            <a:pPr marL="285750" indent="-285750"/>
            <a:r>
              <a:rPr lang="en-US" sz="1200" dirty="0"/>
              <a:t>Associated grant(s) and PI</a:t>
            </a:r>
          </a:p>
          <a:p>
            <a:pPr marL="285750" indent="-285750"/>
            <a:r>
              <a:rPr lang="en-US" sz="1200" dirty="0"/>
              <a:t>Publication date (if available)</a:t>
            </a:r>
          </a:p>
          <a:p>
            <a:pPr marL="285750" indent="-285750"/>
            <a:r>
              <a:rPr lang="en-US" sz="1200" dirty="0"/>
              <a:t>Key NIHMS dates</a:t>
            </a:r>
          </a:p>
          <a:p>
            <a:pPr marL="285750" indent="-285750"/>
            <a:r>
              <a:rPr lang="en-US" sz="1200" dirty="0"/>
              <a:t>Article Lists can be downloaded (next slide)</a:t>
            </a:r>
          </a:p>
        </p:txBody>
      </p:sp>
    </p:spTree>
    <p:extLst>
      <p:ext uri="{BB962C8B-B14F-4D97-AF65-F5344CB8AC3E}">
        <p14:creationId xmlns:p14="http://schemas.microsoft.com/office/powerpoint/2010/main" val="416518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90600" y="1676400"/>
            <a:ext cx="7436841" cy="577850"/>
          </a:xfrm>
          <a:prstGeom prst="rect">
            <a:avLst/>
          </a:prstGeom>
        </p:spPr>
        <p:txBody>
          <a:bodyPr wrap="square">
            <a:spAutoFit/>
          </a:bodyPr>
          <a:lstStyle/>
          <a:p>
            <a:pPr marL="107950" indent="-107950" algn="ctr">
              <a:lnSpc>
                <a:spcPct val="150000"/>
              </a:lnSpc>
              <a:spcBef>
                <a:spcPts val="0"/>
              </a:spcBef>
              <a:buFontTx/>
              <a:buNone/>
              <a:defRPr/>
            </a:pPr>
            <a:r>
              <a:rPr lang="en-US" b="1" kern="0" dirty="0">
                <a:solidFill>
                  <a:srgbClr val="000000"/>
                </a:solidFill>
                <a:latin typeface="Arial" charset="0"/>
                <a:ea typeface="ＭＳ Ｐゴシック"/>
                <a:cs typeface="Arial"/>
                <a:hlinkClick r:id="rId3"/>
              </a:rPr>
              <a:t>https://www.ncbi.nlm.nih.gov/pmc/</a:t>
            </a:r>
            <a:r>
              <a:rPr lang="en-US" b="1" kern="0" dirty="0">
                <a:solidFill>
                  <a:srgbClr val="000000"/>
                </a:solidFill>
                <a:latin typeface="Arial" charset="0"/>
                <a:ea typeface="ＭＳ Ｐゴシック"/>
                <a:cs typeface="Arial"/>
              </a:rPr>
              <a:t> </a:t>
            </a:r>
          </a:p>
        </p:txBody>
      </p:sp>
      <p:sp>
        <p:nvSpPr>
          <p:cNvPr id="2" name="TextBox 1"/>
          <p:cNvSpPr txBox="1"/>
          <p:nvPr/>
        </p:nvSpPr>
        <p:spPr>
          <a:xfrm>
            <a:off x="1295400" y="2819400"/>
            <a:ext cx="6923598" cy="2066591"/>
          </a:xfrm>
          <a:prstGeom prst="rect">
            <a:avLst/>
          </a:prstGeom>
          <a:noFill/>
        </p:spPr>
        <p:txBody>
          <a:bodyPr wrap="square" rtlCol="0">
            <a:spAutoFit/>
          </a:bodyPr>
          <a:lstStyle/>
          <a:p>
            <a:pPr algn="ctr">
              <a:lnSpc>
                <a:spcPct val="150000"/>
              </a:lnSpc>
              <a:buNone/>
            </a:pPr>
            <a:r>
              <a:rPr lang="en-US" sz="2000" dirty="0">
                <a:latin typeface="+mn-lt"/>
              </a:rPr>
              <a:t>5.7+ Million full-text articles</a:t>
            </a:r>
          </a:p>
          <a:p>
            <a:pPr algn="ctr">
              <a:lnSpc>
                <a:spcPct val="150000"/>
              </a:lnSpc>
              <a:buNone/>
            </a:pPr>
            <a:r>
              <a:rPr lang="en-US" sz="2000" dirty="0">
                <a:latin typeface="+mn-lt"/>
              </a:rPr>
              <a:t>2,293 full participation journals</a:t>
            </a:r>
          </a:p>
          <a:p>
            <a:pPr algn="ctr">
              <a:lnSpc>
                <a:spcPct val="150000"/>
              </a:lnSpc>
              <a:buNone/>
            </a:pPr>
            <a:r>
              <a:rPr lang="en-US" sz="2000" dirty="0">
                <a:latin typeface="+mn-lt"/>
              </a:rPr>
              <a:t>335 NIH portfolio journals</a:t>
            </a:r>
          </a:p>
          <a:p>
            <a:pPr algn="ctr">
              <a:lnSpc>
                <a:spcPct val="150000"/>
              </a:lnSpc>
              <a:buNone/>
            </a:pPr>
            <a:r>
              <a:rPr lang="en-US" sz="2000" dirty="0">
                <a:latin typeface="+mn-lt"/>
              </a:rPr>
              <a:t>5,236 selective deposit journals</a:t>
            </a:r>
          </a:p>
        </p:txBody>
      </p:sp>
      <p:sp>
        <p:nvSpPr>
          <p:cNvPr id="5" name="Title 10"/>
          <p:cNvSpPr txBox="1">
            <a:spLocks/>
          </p:cNvSpPr>
          <p:nvPr/>
        </p:nvSpPr>
        <p:spPr>
          <a:xfrm>
            <a:off x="1215571" y="228600"/>
            <a:ext cx="7620000" cy="563563"/>
          </a:xfrm>
          <a:prstGeom prst="rect">
            <a:avLst/>
          </a:prstGeom>
        </p:spPr>
        <p:txBody>
          <a:bodyPr/>
          <a:lst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cs typeface="Arial" charset="0"/>
              </a:defRPr>
            </a:lvl2pPr>
            <a:lvl3pPr algn="r" rtl="0" eaLnBrk="1" fontAlgn="base" hangingPunct="1">
              <a:spcBef>
                <a:spcPct val="0"/>
              </a:spcBef>
              <a:spcAft>
                <a:spcPct val="0"/>
              </a:spcAft>
              <a:defRPr sz="2400" b="1">
                <a:solidFill>
                  <a:schemeClr val="bg1"/>
                </a:solidFill>
                <a:latin typeface="Arial" charset="0"/>
                <a:cs typeface="Arial" charset="0"/>
              </a:defRPr>
            </a:lvl3pPr>
            <a:lvl4pPr algn="r" rtl="0" eaLnBrk="1" fontAlgn="base" hangingPunct="1">
              <a:spcBef>
                <a:spcPct val="0"/>
              </a:spcBef>
              <a:spcAft>
                <a:spcPct val="0"/>
              </a:spcAft>
              <a:defRPr sz="2400" b="1">
                <a:solidFill>
                  <a:schemeClr val="bg1"/>
                </a:solidFill>
                <a:latin typeface="Arial" charset="0"/>
                <a:cs typeface="Arial" charset="0"/>
              </a:defRPr>
            </a:lvl4pPr>
            <a:lvl5pPr algn="r" rtl="0" eaLnBrk="1" fontAlgn="base" hangingPunct="1">
              <a:spcBef>
                <a:spcPct val="0"/>
              </a:spcBef>
              <a:spcAft>
                <a:spcPct val="0"/>
              </a:spcAft>
              <a:defRPr sz="2400" b="1">
                <a:solidFill>
                  <a:schemeClr val="bg1"/>
                </a:solidFill>
                <a:latin typeface="Arial" charset="0"/>
                <a:cs typeface="Arial" charset="0"/>
              </a:defRPr>
            </a:lvl5pPr>
            <a:lvl6pPr marL="457200" algn="r" rtl="0" eaLnBrk="1" fontAlgn="base" hangingPunct="1">
              <a:spcBef>
                <a:spcPct val="0"/>
              </a:spcBef>
              <a:spcAft>
                <a:spcPct val="0"/>
              </a:spcAft>
              <a:defRPr sz="2400" b="1">
                <a:solidFill>
                  <a:schemeClr val="bg1"/>
                </a:solidFill>
                <a:latin typeface="Arial" charset="0"/>
                <a:cs typeface="Arial" charset="0"/>
              </a:defRPr>
            </a:lvl6pPr>
            <a:lvl7pPr marL="914400" algn="r" rtl="0" eaLnBrk="1" fontAlgn="base" hangingPunct="1">
              <a:spcBef>
                <a:spcPct val="0"/>
              </a:spcBef>
              <a:spcAft>
                <a:spcPct val="0"/>
              </a:spcAft>
              <a:defRPr sz="2400" b="1">
                <a:solidFill>
                  <a:schemeClr val="bg1"/>
                </a:solidFill>
                <a:latin typeface="Arial" charset="0"/>
                <a:cs typeface="Arial" charset="0"/>
              </a:defRPr>
            </a:lvl7pPr>
            <a:lvl8pPr marL="1371600" algn="r" rtl="0" eaLnBrk="1" fontAlgn="base" hangingPunct="1">
              <a:spcBef>
                <a:spcPct val="0"/>
              </a:spcBef>
              <a:spcAft>
                <a:spcPct val="0"/>
              </a:spcAft>
              <a:defRPr sz="2400" b="1">
                <a:solidFill>
                  <a:schemeClr val="bg1"/>
                </a:solidFill>
                <a:latin typeface="Arial" charset="0"/>
                <a:cs typeface="Arial" charset="0"/>
              </a:defRPr>
            </a:lvl8pPr>
            <a:lvl9pPr marL="1828800" algn="r" rtl="0" eaLnBrk="1" fontAlgn="base" hangingPunct="1">
              <a:spcBef>
                <a:spcPct val="0"/>
              </a:spcBef>
              <a:spcAft>
                <a:spcPct val="0"/>
              </a:spcAft>
              <a:defRPr sz="2400" b="1">
                <a:solidFill>
                  <a:schemeClr val="bg1"/>
                </a:solidFill>
                <a:latin typeface="Arial" charset="0"/>
                <a:cs typeface="Arial" charset="0"/>
              </a:defRPr>
            </a:lvl9pPr>
          </a:lstStyle>
          <a:p>
            <a:pPr fontAlgn="auto">
              <a:spcBef>
                <a:spcPts val="0"/>
              </a:spcBef>
              <a:spcAft>
                <a:spcPts val="0"/>
              </a:spcAft>
              <a:buNone/>
              <a:defRPr/>
            </a:pPr>
            <a:r>
              <a:rPr lang="en-US" kern="0" dirty="0"/>
              <a:t>PubMed Central: NLM’s full-text archive</a:t>
            </a:r>
          </a:p>
        </p:txBody>
      </p:sp>
    </p:spTree>
    <p:extLst>
      <p:ext uri="{BB962C8B-B14F-4D97-AF65-F5344CB8AC3E}">
        <p14:creationId xmlns:p14="http://schemas.microsoft.com/office/powerpoint/2010/main" val="19321970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Monitor: Downloadable CSV Reports</a:t>
            </a:r>
          </a:p>
        </p:txBody>
      </p:sp>
      <p:sp>
        <p:nvSpPr>
          <p:cNvPr id="3" name="Content Placeholder 2" descr="Also check out “Understanding a Public Access Compliance Monitor (PACM) Report” by Bernard Becker Medical Library at Washington University:&#10;https://becker.wustl.edu/sites/default/files/PACM_Legend.pdf&#10;" title="Compliance Monitor"/>
          <p:cNvSpPr>
            <a:spLocks noGrp="1"/>
          </p:cNvSpPr>
          <p:nvPr>
            <p:ph idx="1"/>
          </p:nvPr>
        </p:nvSpPr>
        <p:spPr>
          <a:xfrm>
            <a:off x="466969" y="4347551"/>
            <a:ext cx="8229600" cy="1433000"/>
          </a:xfrm>
        </p:spPr>
        <p:txBody>
          <a:bodyPr>
            <a:normAutofit fontScale="92500"/>
          </a:bodyPr>
          <a:lstStyle/>
          <a:p>
            <a:pPr marL="0" indent="0" algn="ctr">
              <a:buNone/>
            </a:pPr>
            <a:endParaRPr lang="en-US" sz="2400" u="sng" dirty="0"/>
          </a:p>
          <a:p>
            <a:pPr marL="0" indent="0" algn="ctr">
              <a:buNone/>
            </a:pPr>
            <a:r>
              <a:rPr lang="en-US" sz="1900" dirty="0"/>
              <a:t>Also check out “Understanding a Public Access Compliance Monitor (PACM) Report” by Bernard Becker Medical Library at Washington University:</a:t>
            </a:r>
          </a:p>
          <a:p>
            <a:pPr marL="0" indent="0" algn="ctr">
              <a:buNone/>
            </a:pPr>
            <a:r>
              <a:rPr lang="en-US" sz="2000" u="sng" dirty="0">
                <a:hlinkClick r:id="rId3"/>
              </a:rPr>
              <a:t>https://becker.wustl.edu/sites/default/files/PACM_Legend.pdf</a:t>
            </a:r>
            <a:endParaRPr lang="en-US" sz="2000" u="sng" dirty="0"/>
          </a:p>
          <a:p>
            <a:pPr marL="0" indent="0" algn="ctr">
              <a:buNone/>
            </a:pPr>
            <a:endParaRPr lang="en-US" sz="2000" u="sng" dirty="0"/>
          </a:p>
        </p:txBody>
      </p:sp>
      <p:pic>
        <p:nvPicPr>
          <p:cNvPr id="4" name="Picture 3">
            <a:extLst>
              <a:ext uri="{C183D7F6-B498-43B3-948B-1728B52AA6E4}">
                <adec:decorative xmlns:adec="http://schemas.microsoft.com/office/drawing/2017/decorative" xmlns=""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66" y="2157205"/>
            <a:ext cx="8476177" cy="869527"/>
          </a:xfrm>
          <a:prstGeom prst="rect">
            <a:avLst/>
          </a:prstGeom>
        </p:spPr>
      </p:pic>
      <p:sp>
        <p:nvSpPr>
          <p:cNvPr id="5" name="Left Brace 4">
            <a:extLst>
              <a:ext uri="{C183D7F6-B498-43B3-948B-1728B52AA6E4}">
                <adec:decorative xmlns:adec="http://schemas.microsoft.com/office/drawing/2017/decorative" xmlns="" val="1"/>
              </a:ext>
            </a:extLst>
          </p:cNvPr>
          <p:cNvSpPr/>
          <p:nvPr/>
        </p:nvSpPr>
        <p:spPr>
          <a:xfrm rot="16200000">
            <a:off x="650567" y="2693770"/>
            <a:ext cx="451470" cy="1092202"/>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Left Brace 5">
            <a:extLst>
              <a:ext uri="{C183D7F6-B498-43B3-948B-1728B52AA6E4}">
                <adec:decorative xmlns:adec="http://schemas.microsoft.com/office/drawing/2017/decorative" xmlns="" val="1"/>
              </a:ext>
            </a:extLst>
          </p:cNvPr>
          <p:cNvSpPr/>
          <p:nvPr/>
        </p:nvSpPr>
        <p:spPr>
          <a:xfrm rot="16200000">
            <a:off x="1641165" y="2803836"/>
            <a:ext cx="443006" cy="880531"/>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 name="Left Brace 6">
            <a:extLst>
              <a:ext uri="{C183D7F6-B498-43B3-948B-1728B52AA6E4}">
                <adec:decorative xmlns:adec="http://schemas.microsoft.com/office/drawing/2017/decorative" xmlns="" val="1"/>
              </a:ext>
            </a:extLst>
          </p:cNvPr>
          <p:cNvSpPr/>
          <p:nvPr/>
        </p:nvSpPr>
        <p:spPr>
          <a:xfrm rot="16200000">
            <a:off x="4050656" y="1782877"/>
            <a:ext cx="434539" cy="2930917"/>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8" name="Left Brace 7">
            <a:extLst>
              <a:ext uri="{C183D7F6-B498-43B3-948B-1728B52AA6E4}">
                <adec:decorative xmlns:adec="http://schemas.microsoft.com/office/drawing/2017/decorative" xmlns="" val="1"/>
              </a:ext>
            </a:extLst>
          </p:cNvPr>
          <p:cNvSpPr/>
          <p:nvPr/>
        </p:nvSpPr>
        <p:spPr>
          <a:xfrm rot="16200000">
            <a:off x="8324613" y="2975376"/>
            <a:ext cx="438875" cy="541588"/>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9" name="Left Brace 8">
            <a:extLst>
              <a:ext uri="{C183D7F6-B498-43B3-948B-1728B52AA6E4}">
                <adec:decorative xmlns:adec="http://schemas.microsoft.com/office/drawing/2017/decorative" xmlns="" val="1"/>
              </a:ext>
            </a:extLst>
          </p:cNvPr>
          <p:cNvSpPr/>
          <p:nvPr/>
        </p:nvSpPr>
        <p:spPr>
          <a:xfrm rot="16200000">
            <a:off x="6783884" y="1976233"/>
            <a:ext cx="438875" cy="2539872"/>
          </a:xfrm>
          <a:prstGeom prst="leftBrace">
            <a:avLst/>
          </a:prstGeom>
          <a:ln>
            <a:solidFill>
              <a:schemeClr val="accent5">
                <a:lumMod val="50000"/>
              </a:schemeClr>
            </a:solidFill>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10" name="Left Brace 9">
            <a:extLst>
              <a:ext uri="{C183D7F6-B498-43B3-948B-1728B52AA6E4}">
                <adec:decorative xmlns:adec="http://schemas.microsoft.com/office/drawing/2017/decorative" xmlns="" val="1"/>
              </a:ext>
            </a:extLst>
          </p:cNvPr>
          <p:cNvSpPr/>
          <p:nvPr/>
        </p:nvSpPr>
        <p:spPr>
          <a:xfrm rot="16200000">
            <a:off x="2304372" y="3012695"/>
            <a:ext cx="451475" cy="454349"/>
          </a:xfrm>
          <a:prstGeom prst="leftBrace">
            <a:avLst/>
          </a:prstGeom>
          <a:noFill/>
          <a:ln>
            <a:solidFill>
              <a:schemeClr val="accent5">
                <a:lumMod val="50000"/>
              </a:schemeClr>
            </a:solidFill>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11" name="TextBox 10"/>
          <p:cNvSpPr txBox="1"/>
          <p:nvPr/>
        </p:nvSpPr>
        <p:spPr>
          <a:xfrm>
            <a:off x="321015" y="3474946"/>
            <a:ext cx="1055193" cy="307777"/>
          </a:xfrm>
          <a:prstGeom prst="rect">
            <a:avLst/>
          </a:prstGeom>
          <a:noFill/>
        </p:spPr>
        <p:txBody>
          <a:bodyPr wrap="square" rtlCol="0">
            <a:spAutoFit/>
          </a:bodyPr>
          <a:lstStyle/>
          <a:p>
            <a:pPr algn="ctr">
              <a:buNone/>
            </a:pPr>
            <a:r>
              <a:rPr lang="en-US" sz="1400" dirty="0"/>
              <a:t>Identifiers</a:t>
            </a:r>
          </a:p>
        </p:txBody>
      </p:sp>
      <p:sp>
        <p:nvSpPr>
          <p:cNvPr id="12" name="TextBox 11"/>
          <p:cNvSpPr txBox="1"/>
          <p:nvPr/>
        </p:nvSpPr>
        <p:spPr>
          <a:xfrm>
            <a:off x="1305852" y="3465607"/>
            <a:ext cx="1055193" cy="307777"/>
          </a:xfrm>
          <a:prstGeom prst="rect">
            <a:avLst/>
          </a:prstGeom>
          <a:noFill/>
        </p:spPr>
        <p:txBody>
          <a:bodyPr wrap="square" rtlCol="0">
            <a:spAutoFit/>
          </a:bodyPr>
          <a:lstStyle/>
          <a:p>
            <a:pPr algn="ctr">
              <a:buNone/>
            </a:pPr>
            <a:r>
              <a:rPr lang="en-US" sz="1400" dirty="0"/>
              <a:t>Grants</a:t>
            </a:r>
          </a:p>
        </p:txBody>
      </p:sp>
      <p:sp>
        <p:nvSpPr>
          <p:cNvPr id="13" name="TextBox 12"/>
          <p:cNvSpPr txBox="1"/>
          <p:nvPr/>
        </p:nvSpPr>
        <p:spPr>
          <a:xfrm>
            <a:off x="1967516" y="3474946"/>
            <a:ext cx="1055193" cy="566309"/>
          </a:xfrm>
          <a:prstGeom prst="rect">
            <a:avLst/>
          </a:prstGeom>
          <a:noFill/>
        </p:spPr>
        <p:txBody>
          <a:bodyPr wrap="square" rtlCol="0">
            <a:spAutoFit/>
          </a:bodyPr>
          <a:lstStyle/>
          <a:p>
            <a:pPr algn="ctr">
              <a:buNone/>
            </a:pPr>
            <a:r>
              <a:rPr lang="en-US" sz="1400" dirty="0"/>
              <a:t>Article </a:t>
            </a:r>
          </a:p>
          <a:p>
            <a:pPr algn="ctr">
              <a:buNone/>
            </a:pPr>
            <a:r>
              <a:rPr lang="en-US" sz="1400" dirty="0"/>
              <a:t>Info</a:t>
            </a:r>
          </a:p>
        </p:txBody>
      </p:sp>
      <p:sp>
        <p:nvSpPr>
          <p:cNvPr id="14" name="TextBox 13"/>
          <p:cNvSpPr txBox="1"/>
          <p:nvPr/>
        </p:nvSpPr>
        <p:spPr>
          <a:xfrm>
            <a:off x="3492322" y="3474946"/>
            <a:ext cx="1615432" cy="307777"/>
          </a:xfrm>
          <a:prstGeom prst="rect">
            <a:avLst/>
          </a:prstGeom>
          <a:noFill/>
        </p:spPr>
        <p:txBody>
          <a:bodyPr wrap="square" rtlCol="0">
            <a:spAutoFit/>
          </a:bodyPr>
          <a:lstStyle/>
          <a:p>
            <a:pPr algn="ctr">
              <a:buNone/>
            </a:pPr>
            <a:r>
              <a:rPr lang="en-US" sz="1400" dirty="0"/>
              <a:t>NIHMS Info</a:t>
            </a:r>
          </a:p>
        </p:txBody>
      </p:sp>
      <p:sp>
        <p:nvSpPr>
          <p:cNvPr id="15" name="TextBox 14"/>
          <p:cNvSpPr txBox="1"/>
          <p:nvPr/>
        </p:nvSpPr>
        <p:spPr>
          <a:xfrm>
            <a:off x="6485697" y="3478538"/>
            <a:ext cx="1055193" cy="307777"/>
          </a:xfrm>
          <a:prstGeom prst="rect">
            <a:avLst/>
          </a:prstGeom>
          <a:noFill/>
        </p:spPr>
        <p:txBody>
          <a:bodyPr wrap="square" rtlCol="0">
            <a:spAutoFit/>
          </a:bodyPr>
          <a:lstStyle/>
          <a:p>
            <a:pPr algn="ctr">
              <a:buNone/>
            </a:pPr>
            <a:r>
              <a:rPr lang="en-US" sz="1400" dirty="0"/>
              <a:t>Article Info</a:t>
            </a:r>
          </a:p>
        </p:txBody>
      </p:sp>
      <p:sp>
        <p:nvSpPr>
          <p:cNvPr id="16" name="TextBox 15"/>
          <p:cNvSpPr txBox="1"/>
          <p:nvPr/>
        </p:nvSpPr>
        <p:spPr>
          <a:xfrm>
            <a:off x="8028736" y="3478538"/>
            <a:ext cx="1055193" cy="523220"/>
          </a:xfrm>
          <a:prstGeom prst="rect">
            <a:avLst/>
          </a:prstGeom>
          <a:noFill/>
        </p:spPr>
        <p:txBody>
          <a:bodyPr wrap="square" rtlCol="0">
            <a:spAutoFit/>
          </a:bodyPr>
          <a:lstStyle/>
          <a:p>
            <a:pPr algn="ctr">
              <a:buNone/>
            </a:pPr>
            <a:r>
              <a:rPr lang="en-US" sz="1400" dirty="0"/>
              <a:t>NIHMS Info</a:t>
            </a:r>
          </a:p>
        </p:txBody>
      </p:sp>
    </p:spTree>
    <p:extLst>
      <p:ext uri="{BB962C8B-B14F-4D97-AF65-F5344CB8AC3E}">
        <p14:creationId xmlns:p14="http://schemas.microsoft.com/office/powerpoint/2010/main" val="145129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4495"/>
          </a:xfrm>
        </p:spPr>
        <p:txBody>
          <a:bodyPr/>
          <a:lstStyle/>
          <a:p>
            <a:r>
              <a:rPr lang="en-US" dirty="0"/>
              <a:t>NIHMS Info in the Compliance Monitor </a:t>
            </a:r>
          </a:p>
        </p:txBody>
      </p:sp>
      <p:sp>
        <p:nvSpPr>
          <p:cNvPr id="4" name="Text Placeholder 3"/>
          <p:cNvSpPr>
            <a:spLocks noGrp="1"/>
          </p:cNvSpPr>
          <p:nvPr>
            <p:ph type="body" idx="1"/>
          </p:nvPr>
        </p:nvSpPr>
        <p:spPr>
          <a:xfrm>
            <a:off x="5771662" y="4465891"/>
            <a:ext cx="3479800" cy="639762"/>
          </a:xfrm>
        </p:spPr>
        <p:txBody>
          <a:bodyPr/>
          <a:lstStyle/>
          <a:p>
            <a:r>
              <a:rPr lang="en-US" sz="2000" dirty="0"/>
              <a:t>NIHMS dates in PACM</a:t>
            </a:r>
          </a:p>
        </p:txBody>
      </p:sp>
      <p:sp>
        <p:nvSpPr>
          <p:cNvPr id="5" name="Text Placeholder 4"/>
          <p:cNvSpPr>
            <a:spLocks noGrp="1"/>
          </p:cNvSpPr>
          <p:nvPr>
            <p:ph type="body" sz="quarter" idx="3"/>
          </p:nvPr>
        </p:nvSpPr>
        <p:spPr>
          <a:xfrm>
            <a:off x="73026" y="1137831"/>
            <a:ext cx="4041775" cy="639762"/>
          </a:xfrm>
        </p:spPr>
        <p:txBody>
          <a:bodyPr/>
          <a:lstStyle/>
          <a:p>
            <a:pPr algn="ctr"/>
            <a:r>
              <a:rPr lang="en-US" sz="2000" dirty="0"/>
              <a:t>NIHMS Process Overview</a:t>
            </a:r>
          </a:p>
        </p:txBody>
      </p:sp>
      <p:sp>
        <p:nvSpPr>
          <p:cNvPr id="8" name="Right Arrow 7">
            <a:extLst>
              <a:ext uri="{C183D7F6-B498-43B3-948B-1728B52AA6E4}">
                <adec:decorative xmlns:adec="http://schemas.microsoft.com/office/drawing/2017/decorative" xmlns="" val="1"/>
              </a:ext>
            </a:extLst>
          </p:cNvPr>
          <p:cNvSpPr/>
          <p:nvPr/>
        </p:nvSpPr>
        <p:spPr>
          <a:xfrm>
            <a:off x="3957149" y="2282165"/>
            <a:ext cx="892657" cy="165641"/>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Graphic&#10;" title="NIHMS Info in Compliance Monitor"/>
          <p:cNvPicPr>
            <a:picLocks noChangeAspect="1"/>
          </p:cNvPicPr>
          <p:nvPr/>
        </p:nvPicPr>
        <p:blipFill>
          <a:blip r:embed="rId3"/>
          <a:stretch>
            <a:fillRect/>
          </a:stretch>
        </p:blipFill>
        <p:spPr>
          <a:xfrm>
            <a:off x="400537" y="1817081"/>
            <a:ext cx="8411343" cy="2676769"/>
          </a:xfrm>
          <a:prstGeom prst="rect">
            <a:avLst/>
          </a:prstGeom>
        </p:spPr>
      </p:pic>
      <p:sp>
        <p:nvSpPr>
          <p:cNvPr id="18" name="TextBox 17"/>
          <p:cNvSpPr txBox="1"/>
          <p:nvPr/>
        </p:nvSpPr>
        <p:spPr>
          <a:xfrm>
            <a:off x="635000" y="4589870"/>
            <a:ext cx="1230923" cy="523220"/>
          </a:xfrm>
          <a:prstGeom prst="rect">
            <a:avLst/>
          </a:prstGeom>
          <a:noFill/>
        </p:spPr>
        <p:txBody>
          <a:bodyPr wrap="square" rtlCol="0">
            <a:spAutoFit/>
          </a:bodyPr>
          <a:lstStyle/>
          <a:p>
            <a:pPr algn="ctr">
              <a:buNone/>
            </a:pPr>
            <a:r>
              <a:rPr lang="en-US" sz="1400" dirty="0"/>
              <a:t>Files Deposited</a:t>
            </a:r>
          </a:p>
        </p:txBody>
      </p:sp>
      <p:sp>
        <p:nvSpPr>
          <p:cNvPr id="19" name="TextBox 18"/>
          <p:cNvSpPr txBox="1"/>
          <p:nvPr/>
        </p:nvSpPr>
        <p:spPr>
          <a:xfrm>
            <a:off x="2018323" y="4546415"/>
            <a:ext cx="1230923" cy="523220"/>
          </a:xfrm>
          <a:prstGeom prst="rect">
            <a:avLst/>
          </a:prstGeom>
          <a:noFill/>
        </p:spPr>
        <p:txBody>
          <a:bodyPr wrap="square" rtlCol="0">
            <a:spAutoFit/>
          </a:bodyPr>
          <a:lstStyle/>
          <a:p>
            <a:pPr algn="ctr">
              <a:buNone/>
            </a:pPr>
            <a:r>
              <a:rPr lang="en-US" sz="1400" dirty="0"/>
              <a:t>Initial Approval</a:t>
            </a:r>
          </a:p>
        </p:txBody>
      </p:sp>
      <p:sp>
        <p:nvSpPr>
          <p:cNvPr id="20" name="TextBox 19"/>
          <p:cNvSpPr txBox="1"/>
          <p:nvPr/>
        </p:nvSpPr>
        <p:spPr>
          <a:xfrm>
            <a:off x="3356708" y="4534087"/>
            <a:ext cx="1230923" cy="523220"/>
          </a:xfrm>
          <a:prstGeom prst="rect">
            <a:avLst/>
          </a:prstGeom>
          <a:noFill/>
        </p:spPr>
        <p:txBody>
          <a:bodyPr wrap="square" rtlCol="0">
            <a:spAutoFit/>
          </a:bodyPr>
          <a:lstStyle/>
          <a:p>
            <a:pPr algn="ctr">
              <a:buNone/>
            </a:pPr>
            <a:r>
              <a:rPr lang="en-US" sz="1400" dirty="0"/>
              <a:t>Tagging Completed</a:t>
            </a:r>
          </a:p>
        </p:txBody>
      </p:sp>
      <p:sp>
        <p:nvSpPr>
          <p:cNvPr id="21" name="TextBox 20"/>
          <p:cNvSpPr txBox="1"/>
          <p:nvPr/>
        </p:nvSpPr>
        <p:spPr>
          <a:xfrm>
            <a:off x="4621587" y="4563865"/>
            <a:ext cx="1230923" cy="523220"/>
          </a:xfrm>
          <a:prstGeom prst="rect">
            <a:avLst/>
          </a:prstGeom>
          <a:noFill/>
        </p:spPr>
        <p:txBody>
          <a:bodyPr wrap="square" rtlCol="0">
            <a:spAutoFit/>
          </a:bodyPr>
          <a:lstStyle/>
          <a:p>
            <a:pPr algn="ctr">
              <a:buNone/>
            </a:pPr>
            <a:r>
              <a:rPr lang="en-US" sz="1400" dirty="0"/>
              <a:t>Final Approval</a:t>
            </a:r>
          </a:p>
        </p:txBody>
      </p:sp>
    </p:spTree>
    <p:extLst>
      <p:ext uri="{BB962C8B-B14F-4D97-AF65-F5344CB8AC3E}">
        <p14:creationId xmlns:p14="http://schemas.microsoft.com/office/powerpoint/2010/main" val="32459473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Monitor: Article Details</a:t>
            </a:r>
          </a:p>
        </p:txBody>
      </p:sp>
      <p:pic>
        <p:nvPicPr>
          <p:cNvPr id="4" name="Content Placeholder 3" descr="screenshot&#10;" title="Article Details"/>
          <p:cNvPicPr>
            <a:picLocks noGrp="1"/>
          </p:cNvPicPr>
          <p:nvPr>
            <p:ph idx="1"/>
          </p:nvPr>
        </p:nvPicPr>
        <p:blipFill>
          <a:blip r:embed="rId3">
            <a:extLst>
              <a:ext uri="{28A0092B-C50C-407E-A947-70E740481C1C}">
                <a14:useLocalDpi xmlns:a14="http://schemas.microsoft.com/office/drawing/2010/main" val="0"/>
              </a:ext>
            </a:extLst>
          </a:blip>
          <a:srcRect t="-7685" b="-7685"/>
          <a:stretch>
            <a:fillRect/>
          </a:stretch>
        </p:blipFill>
        <p:spPr bwMode="auto">
          <a:prstGeom prst="rect">
            <a:avLst/>
          </a:prstGeom>
          <a:noFill/>
          <a:ln>
            <a:noFill/>
          </a:ln>
        </p:spPr>
      </p:pic>
      <p:sp>
        <p:nvSpPr>
          <p:cNvPr id="5" name="Rounded Rectangle 4">
            <a:extLst>
              <a:ext uri="{C183D7F6-B498-43B3-948B-1728B52AA6E4}">
                <adec:decorative xmlns:adec="http://schemas.microsoft.com/office/drawing/2017/decorative" xmlns="" val="1"/>
              </a:ext>
            </a:extLst>
          </p:cNvPr>
          <p:cNvSpPr/>
          <p:nvPr/>
        </p:nvSpPr>
        <p:spPr>
          <a:xfrm>
            <a:off x="457200" y="3402972"/>
            <a:ext cx="1061240" cy="193248"/>
          </a:xfrm>
          <a:prstGeom prst="round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2"/>
                </a:solidFill>
              </a:ln>
              <a:solidFill>
                <a:srgbClr val="FFFFFF"/>
              </a:solidFill>
            </a:endParaRPr>
          </a:p>
        </p:txBody>
      </p:sp>
      <p:sp>
        <p:nvSpPr>
          <p:cNvPr id="6" name="Rounded Rectangle 5">
            <a:extLst>
              <a:ext uri="{C183D7F6-B498-43B3-948B-1728B52AA6E4}">
                <adec:decorative xmlns:adec="http://schemas.microsoft.com/office/drawing/2017/decorative" xmlns="" val="1"/>
              </a:ext>
            </a:extLst>
          </p:cNvPr>
          <p:cNvSpPr/>
          <p:nvPr/>
        </p:nvSpPr>
        <p:spPr>
          <a:xfrm>
            <a:off x="2477742" y="3913525"/>
            <a:ext cx="1967146" cy="298511"/>
          </a:xfrm>
          <a:prstGeom prst="round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2"/>
                </a:solidFill>
              </a:ln>
              <a:solidFill>
                <a:srgbClr val="FFFFFF"/>
              </a:solidFill>
            </a:endParaRPr>
          </a:p>
        </p:txBody>
      </p:sp>
      <p:sp>
        <p:nvSpPr>
          <p:cNvPr id="7" name="Rectangle 6">
            <a:extLst>
              <a:ext uri="{C183D7F6-B498-43B3-948B-1728B52AA6E4}">
                <adec:decorative xmlns:adec="http://schemas.microsoft.com/office/drawing/2017/decorative" xmlns="" val="1"/>
              </a:ext>
            </a:extLst>
          </p:cNvPr>
          <p:cNvSpPr/>
          <p:nvPr/>
        </p:nvSpPr>
        <p:spPr>
          <a:xfrm>
            <a:off x="4941832" y="3989728"/>
            <a:ext cx="809835" cy="2248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ectangle 7">
            <a:extLst>
              <a:ext uri="{C183D7F6-B498-43B3-948B-1728B52AA6E4}">
                <adec:decorative xmlns:adec="http://schemas.microsoft.com/office/drawing/2017/decorative" xmlns="" val="1"/>
              </a:ext>
            </a:extLst>
          </p:cNvPr>
          <p:cNvSpPr/>
          <p:nvPr/>
        </p:nvSpPr>
        <p:spPr>
          <a:xfrm>
            <a:off x="2477742" y="4914384"/>
            <a:ext cx="4129773" cy="56941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70683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90600" y="1676400"/>
            <a:ext cx="7436841" cy="577850"/>
          </a:xfrm>
          <a:prstGeom prst="rect">
            <a:avLst/>
          </a:prstGeom>
        </p:spPr>
        <p:txBody>
          <a:bodyPr wrap="square">
            <a:spAutoFit/>
          </a:bodyPr>
          <a:lstStyle/>
          <a:p>
            <a:pPr marL="107950" indent="-107950" algn="ctr">
              <a:lnSpc>
                <a:spcPct val="150000"/>
              </a:lnSpc>
              <a:spcBef>
                <a:spcPts val="0"/>
              </a:spcBef>
              <a:buFontTx/>
              <a:buNone/>
              <a:defRPr/>
            </a:pPr>
            <a:r>
              <a:rPr lang="en-US" b="1" kern="0" dirty="0">
                <a:solidFill>
                  <a:srgbClr val="000000"/>
                </a:solidFill>
                <a:latin typeface="Arial" charset="0"/>
                <a:ea typeface="ＭＳ Ｐゴシック"/>
                <a:cs typeface="Arial"/>
                <a:hlinkClick r:id="rId3"/>
              </a:rPr>
              <a:t>https://www.ncbi.nlm.nih.gov/pmc/</a:t>
            </a:r>
            <a:r>
              <a:rPr lang="en-US" b="1" kern="0" dirty="0">
                <a:solidFill>
                  <a:srgbClr val="000000"/>
                </a:solidFill>
                <a:latin typeface="Arial" charset="0"/>
                <a:ea typeface="ＭＳ Ｐゴシック"/>
                <a:cs typeface="Arial"/>
              </a:rPr>
              <a:t> </a:t>
            </a:r>
          </a:p>
        </p:txBody>
      </p:sp>
      <p:sp>
        <p:nvSpPr>
          <p:cNvPr id="2" name="TextBox 1"/>
          <p:cNvSpPr txBox="1"/>
          <p:nvPr/>
        </p:nvSpPr>
        <p:spPr>
          <a:xfrm>
            <a:off x="1295400" y="3124200"/>
            <a:ext cx="6923598" cy="1569660"/>
          </a:xfrm>
          <a:prstGeom prst="rect">
            <a:avLst/>
          </a:prstGeom>
          <a:noFill/>
        </p:spPr>
        <p:txBody>
          <a:bodyPr wrap="square" rtlCol="0">
            <a:spAutoFit/>
          </a:bodyPr>
          <a:lstStyle/>
          <a:p>
            <a:pPr algn="ctr">
              <a:lnSpc>
                <a:spcPct val="150000"/>
              </a:lnSpc>
              <a:buNone/>
            </a:pPr>
            <a:r>
              <a:rPr lang="en-US" sz="3200" dirty="0">
                <a:latin typeface="+mn-lt"/>
              </a:rPr>
              <a:t>2.5 million daily users</a:t>
            </a:r>
          </a:p>
          <a:p>
            <a:pPr algn="ctr">
              <a:lnSpc>
                <a:spcPct val="150000"/>
              </a:lnSpc>
              <a:buNone/>
            </a:pPr>
            <a:r>
              <a:rPr lang="en-US" sz="3200" dirty="0">
                <a:latin typeface="+mn-lt"/>
              </a:rPr>
              <a:t>accessing 5 million articles</a:t>
            </a:r>
          </a:p>
        </p:txBody>
      </p:sp>
      <p:sp>
        <p:nvSpPr>
          <p:cNvPr id="5" name="Title 10"/>
          <p:cNvSpPr txBox="1">
            <a:spLocks/>
          </p:cNvSpPr>
          <p:nvPr/>
        </p:nvSpPr>
        <p:spPr>
          <a:xfrm>
            <a:off x="1215571" y="228600"/>
            <a:ext cx="7620000" cy="563563"/>
          </a:xfrm>
          <a:prstGeom prst="rect">
            <a:avLst/>
          </a:prstGeom>
        </p:spPr>
        <p:txBody>
          <a:bodyPr/>
          <a:lst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cs typeface="Arial" charset="0"/>
              </a:defRPr>
            </a:lvl2pPr>
            <a:lvl3pPr algn="r" rtl="0" eaLnBrk="1" fontAlgn="base" hangingPunct="1">
              <a:spcBef>
                <a:spcPct val="0"/>
              </a:spcBef>
              <a:spcAft>
                <a:spcPct val="0"/>
              </a:spcAft>
              <a:defRPr sz="2400" b="1">
                <a:solidFill>
                  <a:schemeClr val="bg1"/>
                </a:solidFill>
                <a:latin typeface="Arial" charset="0"/>
                <a:cs typeface="Arial" charset="0"/>
              </a:defRPr>
            </a:lvl3pPr>
            <a:lvl4pPr algn="r" rtl="0" eaLnBrk="1" fontAlgn="base" hangingPunct="1">
              <a:spcBef>
                <a:spcPct val="0"/>
              </a:spcBef>
              <a:spcAft>
                <a:spcPct val="0"/>
              </a:spcAft>
              <a:defRPr sz="2400" b="1">
                <a:solidFill>
                  <a:schemeClr val="bg1"/>
                </a:solidFill>
                <a:latin typeface="Arial" charset="0"/>
                <a:cs typeface="Arial" charset="0"/>
              </a:defRPr>
            </a:lvl4pPr>
            <a:lvl5pPr algn="r" rtl="0" eaLnBrk="1" fontAlgn="base" hangingPunct="1">
              <a:spcBef>
                <a:spcPct val="0"/>
              </a:spcBef>
              <a:spcAft>
                <a:spcPct val="0"/>
              </a:spcAft>
              <a:defRPr sz="2400" b="1">
                <a:solidFill>
                  <a:schemeClr val="bg1"/>
                </a:solidFill>
                <a:latin typeface="Arial" charset="0"/>
                <a:cs typeface="Arial" charset="0"/>
              </a:defRPr>
            </a:lvl5pPr>
            <a:lvl6pPr marL="457200" algn="r" rtl="0" eaLnBrk="1" fontAlgn="base" hangingPunct="1">
              <a:spcBef>
                <a:spcPct val="0"/>
              </a:spcBef>
              <a:spcAft>
                <a:spcPct val="0"/>
              </a:spcAft>
              <a:defRPr sz="2400" b="1">
                <a:solidFill>
                  <a:schemeClr val="bg1"/>
                </a:solidFill>
                <a:latin typeface="Arial" charset="0"/>
                <a:cs typeface="Arial" charset="0"/>
              </a:defRPr>
            </a:lvl6pPr>
            <a:lvl7pPr marL="914400" algn="r" rtl="0" eaLnBrk="1" fontAlgn="base" hangingPunct="1">
              <a:spcBef>
                <a:spcPct val="0"/>
              </a:spcBef>
              <a:spcAft>
                <a:spcPct val="0"/>
              </a:spcAft>
              <a:defRPr sz="2400" b="1">
                <a:solidFill>
                  <a:schemeClr val="bg1"/>
                </a:solidFill>
                <a:latin typeface="Arial" charset="0"/>
                <a:cs typeface="Arial" charset="0"/>
              </a:defRPr>
            </a:lvl7pPr>
            <a:lvl8pPr marL="1371600" algn="r" rtl="0" eaLnBrk="1" fontAlgn="base" hangingPunct="1">
              <a:spcBef>
                <a:spcPct val="0"/>
              </a:spcBef>
              <a:spcAft>
                <a:spcPct val="0"/>
              </a:spcAft>
              <a:defRPr sz="2400" b="1">
                <a:solidFill>
                  <a:schemeClr val="bg1"/>
                </a:solidFill>
                <a:latin typeface="Arial" charset="0"/>
                <a:cs typeface="Arial" charset="0"/>
              </a:defRPr>
            </a:lvl8pPr>
            <a:lvl9pPr marL="1828800" algn="r" rtl="0" eaLnBrk="1" fontAlgn="base" hangingPunct="1">
              <a:spcBef>
                <a:spcPct val="0"/>
              </a:spcBef>
              <a:spcAft>
                <a:spcPct val="0"/>
              </a:spcAft>
              <a:defRPr sz="2400" b="1">
                <a:solidFill>
                  <a:schemeClr val="bg1"/>
                </a:solidFill>
                <a:latin typeface="Arial" charset="0"/>
                <a:cs typeface="Arial" charset="0"/>
              </a:defRPr>
            </a:lvl9pPr>
          </a:lstStyle>
          <a:p>
            <a:pPr fontAlgn="auto">
              <a:spcBef>
                <a:spcPts val="0"/>
              </a:spcBef>
              <a:spcAft>
                <a:spcPts val="0"/>
              </a:spcAft>
              <a:buNone/>
              <a:defRPr/>
            </a:pPr>
            <a:r>
              <a:rPr lang="en-US" kern="0" dirty="0"/>
              <a:t>PubMed Central: NLM’s full-text archive</a:t>
            </a:r>
          </a:p>
        </p:txBody>
      </p:sp>
    </p:spTree>
    <p:extLst>
      <p:ext uri="{BB962C8B-B14F-4D97-AF65-F5344CB8AC3E}">
        <p14:creationId xmlns:p14="http://schemas.microsoft.com/office/powerpoint/2010/main" val="2310308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ASPOLLED" val="E6ED3E5502F24C169C5C45F94CFDBBAD"/>
  <p:tag name="TPVERSION" val="5"/>
  <p:tag name="TPFULLVERSION" val="5.3.1.3337"/>
  <p:tag name="PPTVERSION" val="14"/>
  <p:tag name="TPOS" val="2"/>
</p:tagLst>
</file>

<file path=ppt/theme/theme1.xml><?xml version="1.0" encoding="utf-8"?>
<a:theme xmlns:a="http://schemas.openxmlformats.org/drawingml/2006/main" name="OER template">
  <a:themeElements>
    <a:clrScheme name="MASTER_OER_PPT_TEMPLATE_v9_FINAL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_OER_PPT_TEMPLATE_v9_FINALDRAF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ASTER_OER_PPT_TEMPLATE_v9_FINAL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_OER_PPT_TEMPLATE_v9_FINALDRAF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_OER_PPT_TEMPLATE_v9_FINALDRAF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_OER_PPT_TEMPLATE_v9_FINALDRAF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_OER_PPT_TEMPLATE_v9_FINALDRAF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_OER_PPT_TEMPLATE_v9_FINALDRAF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_OER_PPT_TEMPLATE_v9_FINALDRAF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_OER_PPT_TEMPLATE_v9_FINALDRAF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_OER_PPT_TEMPLATE_v9_FINALDRAF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_OER_PPT_TEMPLATE_v9_FINALDRAF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_OER_PPT_TEMPLATE_v9_FINALDRAF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_OER_PPT_TEMPLATE_v9_FINALDRAF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3B4D3F39BD0044BF7ECFE383596C27" ma:contentTypeVersion="3" ma:contentTypeDescription="Create a new document." ma:contentTypeScope="" ma:versionID="51e770512c220fae8b71454dabf9d747">
  <xsd:schema xmlns:xsd="http://www.w3.org/2001/XMLSchema" xmlns:xs="http://www.w3.org/2001/XMLSchema" xmlns:p="http://schemas.microsoft.com/office/2006/metadata/properties" xmlns:ns1="http://schemas.microsoft.com/sharepoint/v3" xmlns:ns2="33f4f2d8-95ac-4647-8d43-e53236b52810" targetNamespace="http://schemas.microsoft.com/office/2006/metadata/properties" ma:root="true" ma:fieldsID="409288aea48dc1a4abc01812a07195c3" ns1:_="" ns2:_="">
    <xsd:import namespace="http://schemas.microsoft.com/sharepoint/v3"/>
    <xsd:import namespace="33f4f2d8-95ac-4647-8d43-e53236b52810"/>
    <xsd:element name="properties">
      <xsd:complexType>
        <xsd:sequence>
          <xsd:element name="documentManagement">
            <xsd:complexType>
              <xsd:all>
                <xsd:element ref="ns1:AssignedTo"/>
                <xsd:element ref="ns2:user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ssignedTo" ma:index="8" ma:displayName="Assigned To" ma:list="UserInfo" ma:SharePointGroup="0" ma:internalName="AssignedTo"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f4f2d8-95ac-4647-8d43-e53236b52810" elementFormDefault="qualified">
    <xsd:import namespace="http://schemas.microsoft.com/office/2006/documentManagement/types"/>
    <xsd:import namespace="http://schemas.microsoft.com/office/infopath/2007/PartnerControls"/>
    <xsd:element name="username" ma:index="9" nillable="true" ma:displayName="username" ma:internalName="usernam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ssignedTo xmlns="http://schemas.microsoft.com/sharepoint/v3">
      <UserInfo>
        <DisplayName>Thakur, Neil (NIH/OD) [E]</DisplayName>
        <AccountId>586</AccountId>
        <AccountType/>
      </UserInfo>
    </AssignedTo>
    <username xmlns="33f4f2d8-95ac-4647-8d43-e53236b52810" xsi:nil="true"/>
  </documentManagement>
</p:properties>
</file>

<file path=customXml/itemProps1.xml><?xml version="1.0" encoding="utf-8"?>
<ds:datastoreItem xmlns:ds="http://schemas.openxmlformats.org/officeDocument/2006/customXml" ds:itemID="{23062232-2DD3-439D-99CE-E855CB32F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3f4f2d8-95ac-4647-8d43-e53236b528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D01C14-5A14-4435-8290-4EAB12CBF550}">
  <ds:schemaRefs>
    <ds:schemaRef ds:uri="http://schemas.microsoft.com/sharepoint/v3/contenttype/forms"/>
  </ds:schemaRefs>
</ds:datastoreItem>
</file>

<file path=customXml/itemProps3.xml><?xml version="1.0" encoding="utf-8"?>
<ds:datastoreItem xmlns:ds="http://schemas.openxmlformats.org/officeDocument/2006/customXml" ds:itemID="{0DEDCADB-0750-4191-B195-DF85ED9D51CB}">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microsoft.com/sharepoint/v3"/>
    <ds:schemaRef ds:uri="33f4f2d8-95ac-4647-8d43-e53236b5281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OER template.potx</Template>
  <TotalTime>44137</TotalTime>
  <Words>3075</Words>
  <Application>Microsoft Office PowerPoint</Application>
  <PresentationFormat>On-screen Show (4:3)</PresentationFormat>
  <Paragraphs>618</Paragraphs>
  <Slides>82</Slides>
  <Notes>76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82</vt:i4>
      </vt:variant>
    </vt:vector>
  </HeadingPairs>
  <TitlesOfParts>
    <vt:vector size="95" baseType="lpstr">
      <vt:lpstr>ＭＳ Ｐゴシック</vt:lpstr>
      <vt:lpstr>Arial</vt:lpstr>
      <vt:lpstr>Arial Nova</vt:lpstr>
      <vt:lpstr>Calibri</vt:lpstr>
      <vt:lpstr>Calibri Light</vt:lpstr>
      <vt:lpstr>Century Gothic</vt:lpstr>
      <vt:lpstr>Chalkboard</vt:lpstr>
      <vt:lpstr>Courier New</vt:lpstr>
      <vt:lpstr>Georgia</vt:lpstr>
      <vt:lpstr>Wingdings</vt:lpstr>
      <vt:lpstr>OER template</vt:lpstr>
      <vt:lpstr>Default Design</vt:lpstr>
      <vt:lpstr>1_Default Design</vt:lpstr>
      <vt:lpstr>The NIH Public Access Policy</vt:lpstr>
      <vt:lpstr>Today’s Discussion: The NIH Public Access Policy  </vt:lpstr>
      <vt:lpstr>The NIH Public Access Policy  </vt:lpstr>
      <vt:lpstr>The NIH Public Access Policy Is Mandatory</vt:lpstr>
      <vt:lpstr>The Policy Applies to Any Manuscript That…</vt:lpstr>
      <vt:lpstr>Definitions: Article Types</vt:lpstr>
      <vt:lpstr>PubMed vs PubMed Central (PMC)</vt:lpstr>
      <vt:lpstr>PowerPoint Presentation</vt:lpstr>
      <vt:lpstr>PowerPoint Presentation</vt:lpstr>
      <vt:lpstr>PowerPoint Presentation</vt:lpstr>
      <vt:lpstr>Address Copyright</vt:lpstr>
      <vt:lpstr>Posting Papers: Methods A &amp; B straight to PMC </vt:lpstr>
      <vt:lpstr>Posting Papers: Methods C&amp;D  Manuscript Submission via NIHMS </vt:lpstr>
      <vt:lpstr>Identifying Submission Method by Journal Name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Documenting Compliance</vt:lpstr>
      <vt:lpstr>Documenting Compliance</vt:lpstr>
      <vt:lpstr>PowerPoint Presentation</vt:lpstr>
      <vt:lpstr>What is My NCBI?</vt:lpstr>
      <vt:lpstr>Signing in to NCBI</vt:lpstr>
      <vt:lpstr>Signing in to NCBI</vt:lpstr>
      <vt:lpstr>Signing in to NCBI</vt:lpstr>
      <vt:lpstr>Which eRA users should have linked My Bibliography accounts?</vt:lpstr>
      <vt:lpstr>Delegation in My Bibliography</vt:lpstr>
      <vt:lpstr>Adding citations from PubMed to My Bibliography </vt:lpstr>
      <vt:lpstr>Adding citations from within My Bibliography</vt:lpstr>
      <vt:lpstr>Award View option for eRA-linked users</vt:lpstr>
      <vt:lpstr>Award View NIHPA compliance codes</vt:lpstr>
      <vt:lpstr>PI adds a new citation to their My Bibliography</vt:lpstr>
      <vt:lpstr>Compliance management with My NCBI </vt:lpstr>
      <vt:lpstr>Display on RPPR</vt:lpstr>
      <vt:lpstr>My NCBI PDF reports</vt:lpstr>
      <vt:lpstr>Documentation for My NCBI</vt:lpstr>
      <vt:lpstr>PowerPoint Presentation</vt:lpstr>
      <vt:lpstr>Non-competing continuation awards</vt:lpstr>
      <vt:lpstr>RPPR and eNotification</vt:lpstr>
      <vt:lpstr>Example: PRAM for Public Access</vt:lpstr>
      <vt:lpstr>Public Access and Resource Sharing </vt:lpstr>
      <vt:lpstr>PowerPoint Presentation</vt:lpstr>
      <vt:lpstr>Preparation is Key to Avoiding Delays in Funding</vt:lpstr>
      <vt:lpstr>Ways Institutions Can Ensure Compliance </vt:lpstr>
      <vt:lpstr>The NIH Public Access Policy in one slide</vt:lpstr>
      <vt:lpstr>PowerPoint Presentation</vt:lpstr>
      <vt:lpstr>PowerPoint Presentation</vt:lpstr>
      <vt:lpstr>What are interim research products:  RFI Proposed Definitions</vt:lpstr>
      <vt:lpstr>Interim Research Products </vt:lpstr>
      <vt:lpstr>Resources</vt:lpstr>
      <vt:lpstr>What is PubMed Central?</vt:lpstr>
      <vt:lpstr>Search Results in PubMed Central </vt:lpstr>
      <vt:lpstr>Author Manuscript Display in PMC</vt:lpstr>
      <vt:lpstr>Final Published Version Display in PMC</vt:lpstr>
      <vt:lpstr>Finding PMCIDs and Using Them in Searches </vt:lpstr>
      <vt:lpstr>Look up articles with PMCIDs in PubMed </vt:lpstr>
      <vt:lpstr>Find PMCIDs in PubMed’s Abstract View </vt:lpstr>
      <vt:lpstr>PMCID Converter Tool  </vt:lpstr>
      <vt:lpstr>PowerPoint Presentation</vt:lpstr>
      <vt:lpstr>NIHMS Login Options</vt:lpstr>
      <vt:lpstr>NIHMS Process Overview</vt:lpstr>
      <vt:lpstr>Managing NIHMS Submissions</vt:lpstr>
      <vt:lpstr>Deposit Files</vt:lpstr>
      <vt:lpstr>Author Initial Review</vt:lpstr>
      <vt:lpstr>Author Final Review</vt:lpstr>
      <vt:lpstr>PowerPoint Presentation</vt:lpstr>
      <vt:lpstr>What is the Compliance Monitor?</vt:lpstr>
      <vt:lpstr>Compliance Monitor Data</vt:lpstr>
      <vt:lpstr>Benefits of using the Compliance Monitor</vt:lpstr>
      <vt:lpstr>Compliance Monitor Access</vt:lpstr>
      <vt:lpstr>Compliance Monitor: Snapshot of Compliance</vt:lpstr>
      <vt:lpstr>Compliance Monitor: Grant Filter and Article Lists</vt:lpstr>
      <vt:lpstr>Compliance Monitor: Downloadable CSV Reports</vt:lpstr>
      <vt:lpstr>NIHMS Info in the Compliance Monitor </vt:lpstr>
      <vt:lpstr>Compliance Monitor: Article Details</vt:lpstr>
    </vt:vector>
  </TitlesOfParts>
  <Company>NIH/OD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Extramural Staff Training - NIH Public Access Policy - Neil Thakur, PhD - December 14, 2009</dc:title>
  <dc:subject>Extramural Staff Training - NIH Public Access Policy - Neil Thakur, PhD - December 14, 2009</dc:subject>
  <dc:creator>Neil Thakur</dc:creator>
  <cp:keywords>Extramural Staff Training - NIH Public Access Policy - Neil Thakur, PhD - December 14, 2009</cp:keywords>
  <cp:lastModifiedBy>Levan, Sophie B.</cp:lastModifiedBy>
  <cp:revision>545</cp:revision>
  <cp:lastPrinted>2013-05-06T19:13:16Z</cp:lastPrinted>
  <dcterms:created xsi:type="dcterms:W3CDTF">2007-01-29T20:23:56Z</dcterms:created>
  <dcterms:modified xsi:type="dcterms:W3CDTF">2020-01-07T18:01:15Z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0x010100F13B4D3F39BD0044BF7ECFE383596C27</vt:lpwstr>
  </property>
</Properties>
</file>