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4.xml" ContentType="application/vnd.openxmlformats-officedocument.presentationml.tags+xml"/>
  <Override PartName="/ppt/notesSlides/notesSlide26.xml" ContentType="application/vnd.openxmlformats-officedocument.presentationml.notesSlide+xml"/>
  <Override PartName="/ppt/tags/tag5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26" r:id="rId3"/>
    <p:sldMasterId id="2147485538" r:id="rId4"/>
    <p:sldMasterId id="2147485617" r:id="rId5"/>
    <p:sldMasterId id="2147485629" r:id="rId6"/>
  </p:sldMasterIdLst>
  <p:notesMasterIdLst>
    <p:notesMasterId r:id="rId50"/>
  </p:notesMasterIdLst>
  <p:handoutMasterIdLst>
    <p:handoutMasterId r:id="rId51"/>
  </p:handoutMasterIdLst>
  <p:sldIdLst>
    <p:sldId id="1335" r:id="rId7"/>
    <p:sldId id="1523" r:id="rId8"/>
    <p:sldId id="1740" r:id="rId9"/>
    <p:sldId id="1741" r:id="rId10"/>
    <p:sldId id="1742" r:id="rId11"/>
    <p:sldId id="1743" r:id="rId12"/>
    <p:sldId id="1744" r:id="rId13"/>
    <p:sldId id="1745" r:id="rId14"/>
    <p:sldId id="1746" r:id="rId15"/>
    <p:sldId id="1768" r:id="rId16"/>
    <p:sldId id="1747" r:id="rId17"/>
    <p:sldId id="1748" r:id="rId18"/>
    <p:sldId id="1749" r:id="rId19"/>
    <p:sldId id="1750" r:id="rId20"/>
    <p:sldId id="1751" r:id="rId21"/>
    <p:sldId id="1752" r:id="rId22"/>
    <p:sldId id="1753" r:id="rId23"/>
    <p:sldId id="1754" r:id="rId24"/>
    <p:sldId id="1755" r:id="rId25"/>
    <p:sldId id="1756" r:id="rId26"/>
    <p:sldId id="1757" r:id="rId27"/>
    <p:sldId id="1758" r:id="rId28"/>
    <p:sldId id="1759" r:id="rId29"/>
    <p:sldId id="1760" r:id="rId30"/>
    <p:sldId id="1761" r:id="rId31"/>
    <p:sldId id="1762" r:id="rId32"/>
    <p:sldId id="1763" r:id="rId33"/>
    <p:sldId id="1764" r:id="rId34"/>
    <p:sldId id="1765" r:id="rId35"/>
    <p:sldId id="1766" r:id="rId36"/>
    <p:sldId id="1767" r:id="rId37"/>
    <p:sldId id="1654" r:id="rId38"/>
    <p:sldId id="1521" r:id="rId39"/>
    <p:sldId id="1737" r:id="rId40"/>
    <p:sldId id="1736" r:id="rId41"/>
    <p:sldId id="1733" r:id="rId42"/>
    <p:sldId id="1653" r:id="rId43"/>
    <p:sldId id="1734" r:id="rId44"/>
    <p:sldId id="1738" r:id="rId45"/>
    <p:sldId id="1586" r:id="rId46"/>
    <p:sldId id="1564" r:id="rId47"/>
    <p:sldId id="1361" r:id="rId48"/>
    <p:sldId id="1438" r:id="rId49"/>
  </p:sldIdLst>
  <p:sldSz cx="9144000" cy="6858000" type="screen4x3"/>
  <p:notesSz cx="6950075" cy="9236075"/>
  <p:custDataLst>
    <p:tags r:id="rId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mple-O'Connor, Meredith (NIH/OD) [E]" initials="MT-O" lastIdx="2" clrIdx="0"/>
  <p:cmAuthor id="1" name="Corbett, Dawn (NIH/OD) [E]" initials="CD([" lastIdx="1" clrIdx="1">
    <p:extLst>
      <p:ext uri="{19B8F6BF-5375-455C-9EA6-DF929625EA0E}">
        <p15:presenceInfo xmlns:p15="http://schemas.microsoft.com/office/powerpoint/2012/main" userId="S-1-5-21-12604286-656692736-1848903544-878867" providerId="AD"/>
      </p:ext>
    </p:extLst>
  </p:cmAuthor>
  <p:cmAuthor id="2" name="Kearney, Pamela (NIH/OD) [E]" initials="KP([" lastIdx="10" clrIdx="2">
    <p:extLst>
      <p:ext uri="{19B8F6BF-5375-455C-9EA6-DF929625EA0E}">
        <p15:presenceInfo xmlns:p15="http://schemas.microsoft.com/office/powerpoint/2012/main" userId="S::kearneyp@nih.gov::18c1122a-98f1-4fb8-a0ef-2d76a143aed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0033CC"/>
    <a:srgbClr val="1008D6"/>
    <a:srgbClr val="E36C09"/>
    <a:srgbClr val="008000"/>
    <a:srgbClr val="CCFFCC"/>
    <a:srgbClr val="33CCFF"/>
    <a:srgbClr val="00CCFF"/>
    <a:srgbClr val="336699"/>
    <a:srgbClr val="002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0212" autoAdjust="0"/>
  </p:normalViewPr>
  <p:slideViewPr>
    <p:cSldViewPr>
      <p:cViewPr varScale="1">
        <p:scale>
          <a:sx n="67" d="100"/>
          <a:sy n="67" d="100"/>
        </p:scale>
        <p:origin x="1212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076" y="-90"/>
      </p:cViewPr>
      <p:guideLst>
        <p:guide orient="horz" pos="2908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notesMaster" Target="notesMasters/notesMaster1.xml"/><Relationship Id="rId55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commentAuthors" Target="commentAuthor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gs" Target="tags/tag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D38CF5-0BE3-4269-9E87-6F73C7952888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CBDB0380-904A-409D-890D-80C38DCA247A}">
      <dgm:prSet phldrT="[Text]" custT="1"/>
      <dgm:spPr/>
      <dgm:t>
        <a:bodyPr/>
        <a:lstStyle/>
        <a:p>
          <a:r>
            <a:rPr lang="en-US" sz="1400" dirty="0"/>
            <a:t>Follow NIH policies and instructions to submit application</a:t>
          </a:r>
        </a:p>
      </dgm:t>
    </dgm:pt>
    <dgm:pt modelId="{2BC5AFB5-7E53-40C7-A5EF-F84261D10938}" type="parTrans" cxnId="{7D288FFC-8B4C-41EB-9602-44E490ECAC3D}">
      <dgm:prSet/>
      <dgm:spPr/>
      <dgm:t>
        <a:bodyPr/>
        <a:lstStyle/>
        <a:p>
          <a:endParaRPr lang="en-US"/>
        </a:p>
      </dgm:t>
    </dgm:pt>
    <dgm:pt modelId="{8D247BE2-80B4-45ED-ABB4-ADB53121E21E}" type="sibTrans" cxnId="{7D288FFC-8B4C-41EB-9602-44E490ECAC3D}">
      <dgm:prSet/>
      <dgm:spPr/>
      <dgm:t>
        <a:bodyPr/>
        <a:lstStyle/>
        <a:p>
          <a:endParaRPr lang="en-US"/>
        </a:p>
      </dgm:t>
    </dgm:pt>
    <dgm:pt modelId="{34414169-C10E-49F7-9692-030E8A109515}">
      <dgm:prSet phldrT="[Text]" custT="1"/>
      <dgm:spPr/>
      <dgm:t>
        <a:bodyPr/>
        <a:lstStyle/>
        <a:p>
          <a:r>
            <a:rPr lang="en-US" sz="1400" dirty="0"/>
            <a:t>Peer review for appropriateness, adequacy of human subjects protections described</a:t>
          </a:r>
        </a:p>
      </dgm:t>
    </dgm:pt>
    <dgm:pt modelId="{E2563D16-F55C-4874-816E-5712EFCA6F69}" type="parTrans" cxnId="{F0F917AD-C866-419D-AB16-8A0B5E55724F}">
      <dgm:prSet/>
      <dgm:spPr/>
      <dgm:t>
        <a:bodyPr/>
        <a:lstStyle/>
        <a:p>
          <a:endParaRPr lang="en-US"/>
        </a:p>
      </dgm:t>
    </dgm:pt>
    <dgm:pt modelId="{A8CD39BE-D03A-443D-A3A7-EC18C5F94936}" type="sibTrans" cxnId="{F0F917AD-C866-419D-AB16-8A0B5E55724F}">
      <dgm:prSet/>
      <dgm:spPr/>
      <dgm:t>
        <a:bodyPr/>
        <a:lstStyle/>
        <a:p>
          <a:endParaRPr lang="en-US"/>
        </a:p>
      </dgm:t>
    </dgm:pt>
    <dgm:pt modelId="{828921B4-399A-47E4-B6CB-17F097C20044}">
      <dgm:prSet phldrT="[Text]" custT="1"/>
      <dgm:spPr/>
      <dgm:t>
        <a:bodyPr/>
        <a:lstStyle/>
        <a:p>
          <a:r>
            <a:rPr lang="en-US" sz="1600" dirty="0"/>
            <a:t>NIH ready to release grant award</a:t>
          </a:r>
        </a:p>
      </dgm:t>
    </dgm:pt>
    <dgm:pt modelId="{C7DDE20C-3138-4C15-92DE-4C576B1D6B34}" type="parTrans" cxnId="{973CA615-A6C3-4675-8D60-560C0AD30E5A}">
      <dgm:prSet/>
      <dgm:spPr/>
      <dgm:t>
        <a:bodyPr/>
        <a:lstStyle/>
        <a:p>
          <a:endParaRPr lang="en-US"/>
        </a:p>
      </dgm:t>
    </dgm:pt>
    <dgm:pt modelId="{6B2BD871-2ADC-4678-BA52-7C5C354DF071}" type="sibTrans" cxnId="{973CA615-A6C3-4675-8D60-560C0AD30E5A}">
      <dgm:prSet/>
      <dgm:spPr/>
      <dgm:t>
        <a:bodyPr/>
        <a:lstStyle/>
        <a:p>
          <a:endParaRPr lang="en-US"/>
        </a:p>
      </dgm:t>
    </dgm:pt>
    <dgm:pt modelId="{E2E70F3C-A5EC-4C59-8965-17E0D7E249D2}" type="pres">
      <dgm:prSet presAssocID="{73D38CF5-0BE3-4269-9E87-6F73C7952888}" presName="CompostProcess" presStyleCnt="0">
        <dgm:presLayoutVars>
          <dgm:dir/>
          <dgm:resizeHandles val="exact"/>
        </dgm:presLayoutVars>
      </dgm:prSet>
      <dgm:spPr/>
    </dgm:pt>
    <dgm:pt modelId="{B55CA8F7-0516-4D8E-9D5B-ADF95943C4C3}" type="pres">
      <dgm:prSet presAssocID="{73D38CF5-0BE3-4269-9E87-6F73C7952888}" presName="arrow" presStyleLbl="bgShp" presStyleIdx="0" presStyleCnt="1"/>
      <dgm:spPr/>
    </dgm:pt>
    <dgm:pt modelId="{05B3CA81-2B10-41E9-8E71-EFD4C8977CDD}" type="pres">
      <dgm:prSet presAssocID="{73D38CF5-0BE3-4269-9E87-6F73C7952888}" presName="linearProcess" presStyleCnt="0"/>
      <dgm:spPr/>
    </dgm:pt>
    <dgm:pt modelId="{EE9F798E-CD77-44AC-AA14-7888298AF191}" type="pres">
      <dgm:prSet presAssocID="{CBDB0380-904A-409D-890D-80C38DCA247A}" presName="textNode" presStyleLbl="node1" presStyleIdx="0" presStyleCnt="3" custScaleX="126378" custScaleY="103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93B22-1501-40B2-A86D-DDCEC0AD09A1}" type="pres">
      <dgm:prSet presAssocID="{8D247BE2-80B4-45ED-ABB4-ADB53121E21E}" presName="sibTrans" presStyleCnt="0"/>
      <dgm:spPr/>
    </dgm:pt>
    <dgm:pt modelId="{8CDE1FEB-0F6C-4243-846B-FE52A2605DA8}" type="pres">
      <dgm:prSet presAssocID="{34414169-C10E-49F7-9692-030E8A109515}" presName="textNode" presStyleLbl="node1" presStyleIdx="1" presStyleCnt="3" custScaleX="136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3D77B-3DE6-4B67-80DE-416604014685}" type="pres">
      <dgm:prSet presAssocID="{A8CD39BE-D03A-443D-A3A7-EC18C5F94936}" presName="sibTrans" presStyleCnt="0"/>
      <dgm:spPr/>
    </dgm:pt>
    <dgm:pt modelId="{6542DB52-B287-4587-978A-2DE29D5C78F9}" type="pres">
      <dgm:prSet presAssocID="{828921B4-399A-47E4-B6CB-17F097C2004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F917AD-C866-419D-AB16-8A0B5E55724F}" srcId="{73D38CF5-0BE3-4269-9E87-6F73C7952888}" destId="{34414169-C10E-49F7-9692-030E8A109515}" srcOrd="1" destOrd="0" parTransId="{E2563D16-F55C-4874-816E-5712EFCA6F69}" sibTransId="{A8CD39BE-D03A-443D-A3A7-EC18C5F94936}"/>
    <dgm:cxn modelId="{6FE3925E-2C18-4D48-8FB5-AE2ABDB26424}" type="presOf" srcId="{CBDB0380-904A-409D-890D-80C38DCA247A}" destId="{EE9F798E-CD77-44AC-AA14-7888298AF191}" srcOrd="0" destOrd="0" presId="urn:microsoft.com/office/officeart/2005/8/layout/hProcess9"/>
    <dgm:cxn modelId="{1F2C2272-C090-45A3-9DE0-2246CDABBB95}" type="presOf" srcId="{73D38CF5-0BE3-4269-9E87-6F73C7952888}" destId="{E2E70F3C-A5EC-4C59-8965-17E0D7E249D2}" srcOrd="0" destOrd="0" presId="urn:microsoft.com/office/officeart/2005/8/layout/hProcess9"/>
    <dgm:cxn modelId="{E8A52E5B-6E75-4416-9933-0E1CA9817B92}" type="presOf" srcId="{34414169-C10E-49F7-9692-030E8A109515}" destId="{8CDE1FEB-0F6C-4243-846B-FE52A2605DA8}" srcOrd="0" destOrd="0" presId="urn:microsoft.com/office/officeart/2005/8/layout/hProcess9"/>
    <dgm:cxn modelId="{4C424027-C4D1-4243-AE34-AE30D9A97300}" type="presOf" srcId="{828921B4-399A-47E4-B6CB-17F097C20044}" destId="{6542DB52-B287-4587-978A-2DE29D5C78F9}" srcOrd="0" destOrd="0" presId="urn:microsoft.com/office/officeart/2005/8/layout/hProcess9"/>
    <dgm:cxn modelId="{7D288FFC-8B4C-41EB-9602-44E490ECAC3D}" srcId="{73D38CF5-0BE3-4269-9E87-6F73C7952888}" destId="{CBDB0380-904A-409D-890D-80C38DCA247A}" srcOrd="0" destOrd="0" parTransId="{2BC5AFB5-7E53-40C7-A5EF-F84261D10938}" sibTransId="{8D247BE2-80B4-45ED-ABB4-ADB53121E21E}"/>
    <dgm:cxn modelId="{973CA615-A6C3-4675-8D60-560C0AD30E5A}" srcId="{73D38CF5-0BE3-4269-9E87-6F73C7952888}" destId="{828921B4-399A-47E4-B6CB-17F097C20044}" srcOrd="2" destOrd="0" parTransId="{C7DDE20C-3138-4C15-92DE-4C576B1D6B34}" sibTransId="{6B2BD871-2ADC-4678-BA52-7C5C354DF071}"/>
    <dgm:cxn modelId="{BD378812-BABB-40FA-A9E9-925142C3EC6D}" type="presParOf" srcId="{E2E70F3C-A5EC-4C59-8965-17E0D7E249D2}" destId="{B55CA8F7-0516-4D8E-9D5B-ADF95943C4C3}" srcOrd="0" destOrd="0" presId="urn:microsoft.com/office/officeart/2005/8/layout/hProcess9"/>
    <dgm:cxn modelId="{5DD833A1-E668-4F3C-82DD-511238B155A7}" type="presParOf" srcId="{E2E70F3C-A5EC-4C59-8965-17E0D7E249D2}" destId="{05B3CA81-2B10-41E9-8E71-EFD4C8977CDD}" srcOrd="1" destOrd="0" presId="urn:microsoft.com/office/officeart/2005/8/layout/hProcess9"/>
    <dgm:cxn modelId="{380E7F93-CA75-4D69-8A36-CF44CD8F3CB2}" type="presParOf" srcId="{05B3CA81-2B10-41E9-8E71-EFD4C8977CDD}" destId="{EE9F798E-CD77-44AC-AA14-7888298AF191}" srcOrd="0" destOrd="0" presId="urn:microsoft.com/office/officeart/2005/8/layout/hProcess9"/>
    <dgm:cxn modelId="{9A42312B-7477-4BE4-BF1B-F3E3D3098FC8}" type="presParOf" srcId="{05B3CA81-2B10-41E9-8E71-EFD4C8977CDD}" destId="{ED393B22-1501-40B2-A86D-DDCEC0AD09A1}" srcOrd="1" destOrd="0" presId="urn:microsoft.com/office/officeart/2005/8/layout/hProcess9"/>
    <dgm:cxn modelId="{7587A0CD-5187-4241-8464-416BCE44F1F6}" type="presParOf" srcId="{05B3CA81-2B10-41E9-8E71-EFD4C8977CDD}" destId="{8CDE1FEB-0F6C-4243-846B-FE52A2605DA8}" srcOrd="2" destOrd="0" presId="urn:microsoft.com/office/officeart/2005/8/layout/hProcess9"/>
    <dgm:cxn modelId="{5470E7AA-29CA-4093-8C5E-B504394FD7FC}" type="presParOf" srcId="{05B3CA81-2B10-41E9-8E71-EFD4C8977CDD}" destId="{BD93D77B-3DE6-4B67-80DE-416604014685}" srcOrd="3" destOrd="0" presId="urn:microsoft.com/office/officeart/2005/8/layout/hProcess9"/>
    <dgm:cxn modelId="{700FCFE8-33A8-4A6D-9198-28B768129A66}" type="presParOf" srcId="{05B3CA81-2B10-41E9-8E71-EFD4C8977CDD}" destId="{6542DB52-B287-4587-978A-2DE29D5C78F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CA8F7-0516-4D8E-9D5B-ADF95943C4C3}">
      <dsp:nvSpPr>
        <dsp:cNvPr id="0" name=""/>
        <dsp:cNvSpPr/>
      </dsp:nvSpPr>
      <dsp:spPr>
        <a:xfrm>
          <a:off x="325754" y="0"/>
          <a:ext cx="3691890" cy="3235325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F798E-CD77-44AC-AA14-7888298AF191}">
      <dsp:nvSpPr>
        <dsp:cNvPr id="0" name=""/>
        <dsp:cNvSpPr/>
      </dsp:nvSpPr>
      <dsp:spPr>
        <a:xfrm>
          <a:off x="892" y="949328"/>
          <a:ext cx="1417604" cy="133666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Follow NIH policies and instructions to submit application</a:t>
          </a:r>
        </a:p>
      </dsp:txBody>
      <dsp:txXfrm>
        <a:off x="66143" y="1014579"/>
        <a:ext cx="1287102" cy="1206166"/>
      </dsp:txXfrm>
    </dsp:sp>
    <dsp:sp modelId="{8CDE1FEB-0F6C-4243-846B-FE52A2605DA8}">
      <dsp:nvSpPr>
        <dsp:cNvPr id="0" name=""/>
        <dsp:cNvSpPr/>
      </dsp:nvSpPr>
      <dsp:spPr>
        <a:xfrm>
          <a:off x="1555501" y="970597"/>
          <a:ext cx="1528284" cy="129413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Peer review for appropriateness, adequacy of human subjects protections described</a:t>
          </a:r>
        </a:p>
      </dsp:txBody>
      <dsp:txXfrm>
        <a:off x="1618675" y="1033771"/>
        <a:ext cx="1401936" cy="1167782"/>
      </dsp:txXfrm>
    </dsp:sp>
    <dsp:sp modelId="{6542DB52-B287-4587-978A-2DE29D5C78F9}">
      <dsp:nvSpPr>
        <dsp:cNvPr id="0" name=""/>
        <dsp:cNvSpPr/>
      </dsp:nvSpPr>
      <dsp:spPr>
        <a:xfrm>
          <a:off x="3220789" y="970597"/>
          <a:ext cx="1121718" cy="129413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NIH ready to release grant award</a:t>
          </a:r>
        </a:p>
      </dsp:txBody>
      <dsp:txXfrm>
        <a:off x="3275547" y="1025355"/>
        <a:ext cx="1012202" cy="1184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232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8" tIns="46240" rIns="92478" bIns="46240" numCol="1" anchor="t" anchorCtr="0" compatLnSpc="1">
            <a:prstTxWarp prst="textNoShape">
              <a:avLst/>
            </a:prstTxWarp>
          </a:bodyPr>
          <a:lstStyle>
            <a:lvl1pPr defTabSz="92496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173" y="0"/>
            <a:ext cx="301232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8" tIns="46240" rIns="92478" bIns="46240" numCol="1" anchor="t" anchorCtr="0" compatLnSpc="1">
            <a:prstTxWarp prst="textNoShape">
              <a:avLst/>
            </a:prstTxWarp>
          </a:bodyPr>
          <a:lstStyle>
            <a:lvl1pPr algn="r" defTabSz="92496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378"/>
            <a:ext cx="301232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8" tIns="46240" rIns="92478" bIns="46240" numCol="1" anchor="b" anchorCtr="0" compatLnSpc="1">
            <a:prstTxWarp prst="textNoShape">
              <a:avLst/>
            </a:prstTxWarp>
          </a:bodyPr>
          <a:lstStyle>
            <a:lvl1pPr defTabSz="92496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173" y="8772378"/>
            <a:ext cx="301232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8" tIns="46240" rIns="92478" bIns="46240" numCol="1" anchor="b" anchorCtr="0" compatLnSpc="1">
            <a:prstTxWarp prst="textNoShape">
              <a:avLst/>
            </a:prstTxWarp>
          </a:bodyPr>
          <a:lstStyle>
            <a:lvl1pPr algn="r" defTabSz="924967">
              <a:defRPr sz="1200"/>
            </a:lvl1pPr>
          </a:lstStyle>
          <a:p>
            <a:pPr>
              <a:defRPr/>
            </a:pPr>
            <a:fld id="{4FFFEF2C-A1AB-4CBC-8C6D-D06F75FB7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53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232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8" tIns="46240" rIns="92478" bIns="46240" numCol="1" anchor="t" anchorCtr="0" compatLnSpc="1">
            <a:prstTxWarp prst="textNoShape">
              <a:avLst/>
            </a:prstTxWarp>
          </a:bodyPr>
          <a:lstStyle>
            <a:lvl1pPr defTabSz="92496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173" y="0"/>
            <a:ext cx="301232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8" tIns="46240" rIns="92478" bIns="46240" numCol="1" anchor="t" anchorCtr="0" compatLnSpc="1">
            <a:prstTxWarp prst="textNoShape">
              <a:avLst/>
            </a:prstTxWarp>
          </a:bodyPr>
          <a:lstStyle>
            <a:lvl1pPr algn="r" defTabSz="92496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2150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637" y="4387767"/>
            <a:ext cx="5558801" cy="41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8" tIns="46240" rIns="92478" bIns="462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378"/>
            <a:ext cx="301232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8" tIns="46240" rIns="92478" bIns="46240" numCol="1" anchor="b" anchorCtr="0" compatLnSpc="1">
            <a:prstTxWarp prst="textNoShape">
              <a:avLst/>
            </a:prstTxWarp>
          </a:bodyPr>
          <a:lstStyle>
            <a:lvl1pPr defTabSz="92496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173" y="8772378"/>
            <a:ext cx="301232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8" tIns="46240" rIns="92478" bIns="46240" numCol="1" anchor="b" anchorCtr="0" compatLnSpc="1">
            <a:prstTxWarp prst="textNoShape">
              <a:avLst/>
            </a:prstTxWarp>
          </a:bodyPr>
          <a:lstStyle>
            <a:lvl1pPr algn="r" defTabSz="924967">
              <a:defRPr sz="1200"/>
            </a:lvl1pPr>
          </a:lstStyle>
          <a:p>
            <a:pPr>
              <a:defRPr/>
            </a:pPr>
            <a:fld id="{6DB84531-532E-4955-9D8E-510EA9476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57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0FDA1-B426-4A43-A2E0-7AFA9997F3E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9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249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r" defTabSz="9249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05227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249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r" defTabSz="9249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81711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249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r" defTabSz="9249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82784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General difference from the pre-2018 rule: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some of the current exemptions have been expanded, and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new exemptions have been added that allow investigators to retain identifiable information that might be sensitive, provided that specified privacy and confidentiality protections are satisfied.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changes are also intended to exempt more low risk social and behavioral research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Limited IRB review to verify that conditions for certain exemptions (2, 3, 7, 8) are met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249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r" defTabSz="9249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38560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249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r" defTabSz="9249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26610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249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r" defTabSz="9249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14461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New provisions under exemption 4</a:t>
            </a:r>
            <a:r>
              <a:rPr lang="en-US" baseline="0" dirty="0"/>
              <a:t> – only apply to studies that </a:t>
            </a:r>
            <a:r>
              <a:rPr lang="en-US" b="1" baseline="0" dirty="0"/>
              <a:t>only</a:t>
            </a:r>
            <a:r>
              <a:rPr lang="en-US" baseline="0" dirty="0"/>
              <a:t> involve </a:t>
            </a:r>
            <a:r>
              <a:rPr lang="en-US" b="1" baseline="0" dirty="0"/>
              <a:t>secondary research</a:t>
            </a:r>
            <a:r>
              <a:rPr lang="en-US" baseline="0" dirty="0"/>
              <a:t>. 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They do </a:t>
            </a:r>
            <a:r>
              <a:rPr lang="en-US" b="1" baseline="0" dirty="0"/>
              <a:t>not</a:t>
            </a:r>
            <a:r>
              <a:rPr lang="en-US" baseline="0" dirty="0"/>
              <a:t> apply to studies that involve research interventions or interactions with subjects.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This exemption now covers research involving identifiable private information and identifiable biospecimens that are not existing at the time the research is proposed for exemption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First</a:t>
            </a:r>
            <a:r>
              <a:rPr lang="en-US" baseline="0" dirty="0"/>
              <a:t> 2 provisions of the new Exemption 4 are e</a:t>
            </a:r>
            <a:r>
              <a:rPr lang="en-US" dirty="0"/>
              <a:t>ssentially an expansion</a:t>
            </a:r>
            <a:r>
              <a:rPr lang="en-US" baseline="0" dirty="0"/>
              <a:t> of current exemption 4.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Includes other relatively minor changes that essentially clarify the how such information may be recorded by investigators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249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r" defTabSz="9249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57066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</a:t>
            </a:r>
            <a:r>
              <a:rPr lang="en-US" baseline="0" dirty="0"/>
              <a:t> HIPAA-related exemption is limited to studies where the </a:t>
            </a:r>
            <a:r>
              <a:rPr lang="en-US" b="1" baseline="0" dirty="0"/>
              <a:t>recipient investigator’s use of the identifiable private information or identifiable biospecimens is protected under the HIPAA rules</a:t>
            </a:r>
            <a:r>
              <a:rPr lang="en-US" baseline="0" dirty="0"/>
              <a:t>.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It does not apply if only the entity disclosing the information or biospecimens is subject to the HIPAA rules, and not the recipient investigator.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Under HIPAA, health info</a:t>
            </a:r>
            <a:r>
              <a:rPr lang="en-US" baseline="0" dirty="0"/>
              <a:t> that is de-identified (according to HIPAA stringent criteria) is exempt from it.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Otherwise, restrictions are imposed on how individually identifiable health info collected by covered entities may be used and disclosed (including for research).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fourth provision under Exemption 4 has limited applicability to Federal researchers and those researchers conducting studies on behalf of the Federal government, such as contractors.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baseline="0" dirty="0"/>
              <a:t>(95, 101-102)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249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r" defTabSz="9249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89586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Applies to activities designed to study, evaluate, improve or otherwise examine public benefit</a:t>
            </a:r>
            <a:r>
              <a:rPr lang="en-US" baseline="0" dirty="0"/>
              <a:t> or service programs</a:t>
            </a:r>
            <a:endParaRPr lang="en-US" dirty="0"/>
          </a:p>
          <a:p>
            <a:r>
              <a:rPr lang="en-US" dirty="0"/>
              <a:t>Expanded to cover research on public</a:t>
            </a:r>
            <a:r>
              <a:rPr lang="en-US" baseline="0" dirty="0"/>
              <a:t> benefit and service programs that are not just federally-conducted but also federally- supported.</a:t>
            </a:r>
          </a:p>
          <a:p>
            <a:endParaRPr lang="en-US" i="1" dirty="0"/>
          </a:p>
          <a:p>
            <a:r>
              <a:rPr lang="en-US" i="1" dirty="0"/>
              <a:t>(103-105)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249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r" defTabSz="9249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44298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249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r" defTabSz="9249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75918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56BDA-8E23-4A27-A373-8E5F3F6057C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765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(108-112)</a:t>
            </a:r>
          </a:p>
          <a:p>
            <a:endParaRPr lang="en-US" i="1" dirty="0"/>
          </a:p>
          <a:p>
            <a:r>
              <a:rPr lang="en-US" i="0" dirty="0"/>
              <a:t>Limited IRB review: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E7</a:t>
            </a:r>
            <a:r>
              <a:rPr lang="en-US" i="0" baseline="0" dirty="0"/>
              <a:t> – BC obtained according to requirements, BC documented or waived, if storage/maintenance changed, privacy and confidentiality protected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baseline="0" dirty="0"/>
              <a:t>E8 – BC obtained according to requirements, BC documented or waived, research is within scope of BC obtained, and not returning individual research results as part of study plan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249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r" defTabSz="9249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34383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 response to public comment, now functions as offering a new </a:t>
            </a:r>
            <a:r>
              <a:rPr lang="en-US" b="1" baseline="0" dirty="0"/>
              <a:t>f</a:t>
            </a:r>
            <a:r>
              <a:rPr lang="en-US" b="1" dirty="0"/>
              <a:t>lexibility</a:t>
            </a:r>
            <a:r>
              <a:rPr lang="en-US" b="1" baseline="0" dirty="0"/>
              <a:t> or alternative to</a:t>
            </a:r>
            <a:r>
              <a:rPr lang="en-US" baseline="0" dirty="0"/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Obtaining study-specific consent </a:t>
            </a:r>
            <a:r>
              <a:rPr lang="en-US" u="sng" baseline="0" dirty="0"/>
              <a:t>OR</a:t>
            </a:r>
            <a:r>
              <a:rPr lang="en-US" baseline="0" dirty="0"/>
              <a:t> seeking a wavier of consent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And can be used to meet 2 new Exemptions (</a:t>
            </a:r>
            <a:r>
              <a:rPr lang="en-US" dirty="0"/>
              <a:t>Exemptions 7 and 8).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Broad consent includes elements of consent from the “basic” and “additional” elements of consent, and some that are unique to broad consent.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Goal to be meaningful, informed consent even though specific research studies do not need to be described.  Must provide a </a:t>
            </a:r>
            <a:r>
              <a:rPr lang="en-US" b="1" baseline="0" dirty="0"/>
              <a:t>general description of the types of research that may be conducted—providing sufficient information to allow a reasonable person to expect that the broad consent would permit the types of research conducted</a:t>
            </a:r>
            <a:r>
              <a:rPr lang="en-US" baseline="0" dirty="0"/>
              <a:t>. 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When information about specific research is not to be provided, the broad consent </a:t>
            </a:r>
            <a:r>
              <a:rPr lang="en-US" b="1" baseline="0" dirty="0"/>
              <a:t>must inform subjects that they might have chosen not to consent to some of those specific research studies</a:t>
            </a:r>
            <a:r>
              <a:rPr lang="en-US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1" baseline="0" dirty="0"/>
              <a:t>(150-163)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249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r" defTabSz="9249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207459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>
                <a:solidFill>
                  <a:srgbClr val="00B050"/>
                </a:solidFill>
              </a:rPr>
              <a:t>For exemptions requiring limited IRB review, only if the required limited IRB review determinations are satisfied would the study be exempt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249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r" defTabSz="9249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545447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249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r" defTabSz="9249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404692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4819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5075" indent="-2827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0884" indent="-22617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3238" indent="-22617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5592" indent="-22617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7945" indent="-2261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40299" indent="-2261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92653" indent="-2261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45006" indent="-2261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49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9F2046-3495-460F-A3C3-E72B252147B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pPr marL="0" marR="0" lvl="0" indent="0" algn="r" defTabSz="9249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932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60FDA1-B426-4A43-A2E0-7AFA9997F3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249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23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456BDA-8E23-4A27-A373-8E5F3F6057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249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695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9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B84531-532E-4955-9D8E-510EA9476B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249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737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49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8EE1CB-C540-4896-A6E5-514F5A706A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249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4025571" y="8920269"/>
            <a:ext cx="3078951" cy="46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87" tIns="46693" rIns="93387" bIns="46693" anchor="b"/>
          <a:lstStyle/>
          <a:p>
            <a:pPr marL="0" marR="0" lvl="0" indent="0" algn="r" defTabSz="9336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22596B-3061-40E0-9746-2979AFC7840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336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2663"/>
          </a:xfrm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545" y="4460137"/>
            <a:ext cx="6406756" cy="4224455"/>
          </a:xfrm>
          <a:noFill/>
          <a:ln/>
        </p:spPr>
        <p:txBody>
          <a:bodyPr lIns="93387" tIns="46694" rIns="93387" bIns="46694"/>
          <a:lstStyle/>
          <a:p>
            <a:pPr eaLnBrk="1" hangingPunct="1"/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1" y="0"/>
            <a:ext cx="3861153" cy="368679"/>
          </a:xfrm>
          <a:prstGeom prst="rect">
            <a:avLst/>
          </a:prstGeom>
          <a:noFill/>
        </p:spPr>
        <p:txBody>
          <a:bodyPr vert="horz" lIns="92487" tIns="46244" rIns="92487" bIns="462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195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249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r" defTabSz="9249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59034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76EF87-938E-4DAD-8632-CF0C37F931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249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616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76EF87-938E-4DAD-8632-CF0C37F931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249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834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530" indent="-285589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355" indent="-228471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99297" indent="-228471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6238" indent="-228471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3182" indent="-2284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0123" indent="-2284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7065" indent="-2284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4008" indent="-2284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r" defTabSz="9249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FDB228-6F51-45D8-902E-C4516BD4A9B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2496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918331" y="8741940"/>
            <a:ext cx="2997595" cy="46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85" tIns="45844" rIns="91685" bIns="45844" anchor="b"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75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0D890-21C7-48CA-BA53-8AAF8A61B8EF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/>
                <a:sym typeface="Arial"/>
              </a:rPr>
              <a:pPr marL="0" marR="0" lvl="0" indent="0" algn="r" defTabSz="91757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/>
              <a:sym typeface="Arial"/>
            </a:endParaRPr>
          </a:p>
        </p:txBody>
      </p:sp>
      <p:sp>
        <p:nvSpPr>
          <p:cNvPr id="72708" name="Rectangle 2"/>
          <p:cNvSpPr txBox="1">
            <a:spLocks noGrp="1" noChangeArrowheads="1"/>
          </p:cNvSpPr>
          <p:nvPr/>
        </p:nvSpPr>
        <p:spPr bwMode="auto">
          <a:xfrm>
            <a:off x="1" y="0"/>
            <a:ext cx="2997595" cy="46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71" tIns="46085" rIns="92171" bIns="46085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223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Arial"/>
                <a:sym typeface="Arial"/>
              </a:rPr>
              <a:t>Kevin L. Nellis, MS, MT(ASCP)</a:t>
            </a:r>
          </a:p>
        </p:txBody>
      </p:sp>
      <p:sp>
        <p:nvSpPr>
          <p:cNvPr id="72709" name="Rectangle 3"/>
          <p:cNvSpPr txBox="1">
            <a:spLocks noGrp="1" noChangeArrowheads="1"/>
          </p:cNvSpPr>
          <p:nvPr/>
        </p:nvSpPr>
        <p:spPr bwMode="auto">
          <a:xfrm>
            <a:off x="3919931" y="0"/>
            <a:ext cx="2997595" cy="46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71" tIns="46085" rIns="92171" bIns="46085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223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Arial"/>
                <a:sym typeface="Arial"/>
              </a:rPr>
              <a:t>February 8, 2008</a:t>
            </a:r>
          </a:p>
        </p:txBody>
      </p:sp>
      <p:sp>
        <p:nvSpPr>
          <p:cNvPr id="72710" name="Rectangle 7"/>
          <p:cNvSpPr txBox="1">
            <a:spLocks noGrp="1" noChangeArrowheads="1"/>
          </p:cNvSpPr>
          <p:nvPr/>
        </p:nvSpPr>
        <p:spPr bwMode="auto">
          <a:xfrm>
            <a:off x="3919931" y="8743538"/>
            <a:ext cx="2997595" cy="46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71" tIns="46085" rIns="92171" bIns="46085" anchor="b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223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96420-CB45-4C38-83F1-AFCD237F4851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Arial"/>
                <a:sym typeface="Arial"/>
              </a:rPr>
              <a:pPr marL="0" marR="0" lvl="0" indent="0" algn="r" defTabSz="92233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S PGothic" pitchFamily="34" charset="-128"/>
              <a:cs typeface="Arial"/>
              <a:sym typeface="Arial"/>
            </a:endParaRPr>
          </a:p>
        </p:txBody>
      </p:sp>
      <p:sp>
        <p:nvSpPr>
          <p:cNvPr id="727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5063" y="681038"/>
            <a:ext cx="4641850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9923" y="4386151"/>
            <a:ext cx="5104877" cy="4165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71" tIns="46085" rIns="92171" bIns="46085" numCol="1" anchor="t" anchorCtr="0" compatLnSpc="1">
            <a:prstTxWarp prst="textNoShape">
              <a:avLst/>
            </a:prstTxWarp>
          </a:bodyPr>
          <a:lstStyle/>
          <a:p>
            <a:pPr marL="228471" indent="-228471">
              <a:lnSpc>
                <a:spcPct val="90000"/>
              </a:lnSpc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9146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249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r" defTabSz="9249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88860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249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r" defTabSz="9249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05539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249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r" defTabSz="9249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68962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30D10-542A-447B-87CA-BD3ADA618F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46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09152-4AE8-43EA-B2CC-655DE9FC6C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74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09152-4AE8-43EA-B2CC-655DE9FC6C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0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jpg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956"/>
          <a:stretch/>
        </p:blipFill>
        <p:spPr>
          <a:xfrm>
            <a:off x="-132517" y="0"/>
            <a:ext cx="1059068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7304" y="474529"/>
            <a:ext cx="5994215" cy="3782281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400" spc="-8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>
            <a:noAutofit/>
          </a:bodyPr>
          <a:lstStyle>
            <a:lvl1pPr marL="0" indent="0" algn="l">
              <a:buNone/>
              <a:defRPr sz="2800" b="0" cap="all" spc="12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9608" y="6121402"/>
            <a:ext cx="3925448" cy="6045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7304" y="6039431"/>
            <a:ext cx="686948" cy="68649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013601" y="6580615"/>
            <a:ext cx="2547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solidFill>
                  <a:prstClr val="white"/>
                </a:solidFill>
                <a:latin typeface="Helvetica"/>
                <a:cs typeface="+mn-cs"/>
              </a:rPr>
              <a:t>Office of Extramural Programs</a:t>
            </a:r>
          </a:p>
        </p:txBody>
      </p:sp>
    </p:spTree>
    <p:extLst>
      <p:ext uri="{BB962C8B-B14F-4D97-AF65-F5344CB8AC3E}">
        <p14:creationId xmlns:p14="http://schemas.microsoft.com/office/powerpoint/2010/main" val="1079900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718"/>
            <a:ext cx="8189650" cy="1085532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318"/>
            <a:ext cx="8251794" cy="4373563"/>
          </a:xfrm>
        </p:spPr>
        <p:txBody>
          <a:bodyPr/>
          <a:lstStyle>
            <a:lvl1pPr>
              <a:spcAft>
                <a:spcPts val="0"/>
              </a:spcAft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3163" y="6492875"/>
            <a:ext cx="3942523" cy="29862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Helvetic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20558A"/>
                </a:solidFill>
              </a:rPr>
              <a:pPr/>
              <a:t>‹#›</a:t>
            </a:fld>
            <a:endParaRPr lang="en-US" dirty="0">
              <a:solidFill>
                <a:srgbClr val="2055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39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4952" y="363984"/>
            <a:ext cx="7772400" cy="4321175"/>
          </a:xfr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lang="en-US" sz="4400" b="1" spc="-80" dirty="0">
                <a:solidFill>
                  <a:srgbClr val="65666A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4952" y="4702175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0B96ED47-2E6B-4A4F-8A0C-C0FAF2C608B4}" type="datetime4">
              <a:rPr lang="en-US" smtClean="0"/>
              <a:pPr/>
              <a:t>January 7, 2020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20558A"/>
                </a:solidFill>
              </a:rPr>
              <a:pPr/>
              <a:t>‹#›</a:t>
            </a:fld>
            <a:endParaRPr lang="en-US" dirty="0">
              <a:solidFill>
                <a:srgbClr val="2055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41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00B0-F40D-4268-B362-6F268B4A4A72}" type="datetime4">
              <a:rPr lang="en-US" smtClean="0"/>
              <a:pPr/>
              <a:t>January 7,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3163" y="6492875"/>
            <a:ext cx="3942523" cy="29862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Helvetic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20558A"/>
                </a:solidFill>
              </a:rPr>
              <a:pPr/>
              <a:t>‹#›</a:t>
            </a:fld>
            <a:endParaRPr lang="en-US">
              <a:solidFill>
                <a:srgbClr val="2055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7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99636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100" baseline="0">
                <a:solidFill>
                  <a:srgbClr val="65666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99636" y="2259366"/>
            <a:ext cx="3291840" cy="38404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0" kern="1200" cap="all" spc="100" baseline="0" dirty="0" smtClean="0">
                <a:solidFill>
                  <a:srgbClr val="65666A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lang="en-US" sz="2800" b="0" kern="1200" dirty="0" smtClean="0">
                <a:solidFill>
                  <a:srgbClr val="65666A"/>
                </a:solidFill>
                <a:latin typeface="+mn-lt"/>
                <a:ea typeface="+mn-ea"/>
                <a:cs typeface="+mn-cs"/>
              </a:defRPr>
            </a:lvl1pPr>
            <a:lvl2pPr marL="457200" indent="-182880">
              <a:defRPr lang="en-US" sz="2400" kern="1200" dirty="0" smtClean="0">
                <a:solidFill>
                  <a:srgbClr val="65666A"/>
                </a:solidFill>
                <a:latin typeface="+mn-lt"/>
                <a:ea typeface="+mn-ea"/>
                <a:cs typeface="+mn-cs"/>
              </a:defRPr>
            </a:lvl2pPr>
            <a:lvl3pPr marL="685800" indent="-182880">
              <a:defRPr lang="en-US" sz="2000" kern="1200" dirty="0" smtClean="0">
                <a:solidFill>
                  <a:srgbClr val="65666A"/>
                </a:solidFill>
                <a:latin typeface="+mn-lt"/>
                <a:ea typeface="+mn-ea"/>
                <a:cs typeface="+mn-cs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marL="457200" lvl="1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/>
              <a:t>Second level</a:t>
            </a:r>
          </a:p>
          <a:p>
            <a:pPr marL="685800" lvl="2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86ED-8D7A-45D7-8222-6714277DB1EC}" type="datetime4">
              <a:rPr lang="en-US" smtClean="0"/>
              <a:pPr/>
              <a:t>January 7,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43163" y="6492875"/>
            <a:ext cx="3942523" cy="29862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Helvetic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20558A"/>
                </a:solidFill>
              </a:rPr>
              <a:pPr/>
              <a:t>‹#›</a:t>
            </a:fld>
            <a:endParaRPr lang="en-US">
              <a:solidFill>
                <a:srgbClr val="2055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25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15E6-CD3C-4202-9AFB-3B3BD9C5F12D}" type="datetime4">
              <a:rPr lang="en-US" smtClean="0"/>
              <a:pPr/>
              <a:t>January 7,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43163" y="6492875"/>
            <a:ext cx="3942523" cy="29862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Helvetic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20558A"/>
                </a:solidFill>
              </a:rPr>
              <a:pPr/>
              <a:t>‹#›</a:t>
            </a:fld>
            <a:endParaRPr lang="en-US">
              <a:solidFill>
                <a:srgbClr val="2055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73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516D3-97CB-4A93-BC63-8C8AFCBB4D91}" type="datetime4">
              <a:rPr lang="en-US" smtClean="0"/>
              <a:pPr/>
              <a:t>January 7,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43163" y="6492875"/>
            <a:ext cx="3942523" cy="29862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Helvetic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20558A"/>
                </a:solidFill>
              </a:rPr>
              <a:pPr/>
              <a:t>‹#›</a:t>
            </a:fld>
            <a:endParaRPr lang="en-US">
              <a:solidFill>
                <a:srgbClr val="2055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90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5473-1B68-4611-AC64-24A51BB7890F}" type="datetime4">
              <a:rPr lang="en-US" smtClean="0"/>
              <a:pPr/>
              <a:t>January 7,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3163" y="6492875"/>
            <a:ext cx="3942523" cy="29862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Helvetic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20558A"/>
                </a:solidFill>
              </a:rPr>
              <a:pPr/>
              <a:t>‹#›</a:t>
            </a:fld>
            <a:endParaRPr lang="en-US">
              <a:solidFill>
                <a:srgbClr val="20558A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4240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627A0-52BE-49C3-90CB-787EE86076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170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0C8A-52DD-41EA-B505-C8C95E31F062}" type="datetime4">
              <a:rPr lang="en-US" smtClean="0"/>
              <a:pPr/>
              <a:t>January 7,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3163" y="6492875"/>
            <a:ext cx="3942523" cy="29862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Helvetic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99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just title - g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245F08E-DDEF-4785-B98C-BAB7C33F398B}"/>
              </a:ext>
            </a:extLst>
          </p:cNvPr>
          <p:cNvSpPr/>
          <p:nvPr userDrawn="1"/>
        </p:nvSpPr>
        <p:spPr>
          <a:xfrm>
            <a:off x="0" y="-5108"/>
            <a:ext cx="9144001" cy="6858000"/>
          </a:xfrm>
          <a:custGeom>
            <a:avLst/>
            <a:gdLst>
              <a:gd name="connsiteX0" fmla="*/ 12192001 w 12192001"/>
              <a:gd name="connsiteY0" fmla="*/ 3962010 h 6858000"/>
              <a:gd name="connsiteX1" fmla="*/ 12192001 w 12192001"/>
              <a:gd name="connsiteY1" fmla="*/ 6858000 h 6858000"/>
              <a:gd name="connsiteX2" fmla="*/ 10458911 w 12192001"/>
              <a:gd name="connsiteY2" fmla="*/ 6858000 h 6858000"/>
              <a:gd name="connsiteX3" fmla="*/ 10458911 w 12192001"/>
              <a:gd name="connsiteY3" fmla="*/ 0 h 6858000"/>
              <a:gd name="connsiteX4" fmla="*/ 12192001 w 12192001"/>
              <a:gd name="connsiteY4" fmla="*/ 0 h 6858000"/>
              <a:gd name="connsiteX5" fmla="*/ 12192001 w 12192001"/>
              <a:gd name="connsiteY5" fmla="*/ 2895990 h 6858000"/>
              <a:gd name="connsiteX6" fmla="*/ 0 w 12192001"/>
              <a:gd name="connsiteY6" fmla="*/ 0 h 6858000"/>
              <a:gd name="connsiteX7" fmla="*/ 8406842 w 12192001"/>
              <a:gd name="connsiteY7" fmla="*/ 0 h 6858000"/>
              <a:gd name="connsiteX8" fmla="*/ 10458910 w 12192001"/>
              <a:gd name="connsiteY8" fmla="*/ 3429000 h 6858000"/>
              <a:gd name="connsiteX9" fmla="*/ 8406842 w 12192001"/>
              <a:gd name="connsiteY9" fmla="*/ 6858000 h 6858000"/>
              <a:gd name="connsiteX10" fmla="*/ 0 w 12192001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1" h="6858000">
                <a:moveTo>
                  <a:pt x="12192001" y="3962010"/>
                </a:moveTo>
                <a:lnTo>
                  <a:pt x="12192001" y="6858000"/>
                </a:lnTo>
                <a:lnTo>
                  <a:pt x="10458911" y="6858000"/>
                </a:lnTo>
                <a:close/>
                <a:moveTo>
                  <a:pt x="10458911" y="0"/>
                </a:moveTo>
                <a:lnTo>
                  <a:pt x="12192001" y="0"/>
                </a:lnTo>
                <a:lnTo>
                  <a:pt x="12192001" y="2895990"/>
                </a:lnTo>
                <a:close/>
                <a:moveTo>
                  <a:pt x="0" y="0"/>
                </a:moveTo>
                <a:lnTo>
                  <a:pt x="8406842" y="0"/>
                </a:lnTo>
                <a:lnTo>
                  <a:pt x="10458910" y="3429000"/>
                </a:lnTo>
                <a:lnTo>
                  <a:pt x="84068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5F5F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B6EA4454-D411-4396-9F27-08BE99BC81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</p:spPr>
        <p:txBody>
          <a:bodyPr/>
          <a:lstStyle>
            <a:lvl1pPr>
              <a:defRPr b="0" baseline="0">
                <a:solidFill>
                  <a:srgbClr val="0F7FC9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C0F112-BAE5-43A0-AA43-3B118C8893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325" y="6400124"/>
            <a:ext cx="1343026" cy="277577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942405F-AC2A-4BCE-BC19-78B6B28D0BB7}"/>
              </a:ext>
            </a:extLst>
          </p:cNvPr>
          <p:cNvSpPr txBox="1">
            <a:spLocks/>
          </p:cNvSpPr>
          <p:nvPr userDrawn="1"/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rgbClr val="01539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spc="38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</a:t>
            </a:r>
            <a:r>
              <a:rPr lang="en-US" sz="1050" spc="75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A7DDB576-49B3-42E2-89EA-6E35EA8EF806}" type="slidenum">
              <a:rPr lang="en-US" sz="1050" smtClean="0">
                <a:solidFill>
                  <a:srgbClr val="59A80E"/>
                </a:solidFill>
              </a:rPr>
              <a:pPr/>
              <a:t>‹#›</a:t>
            </a:fld>
            <a:endParaRPr lang="en-US" sz="1050" dirty="0">
              <a:solidFill>
                <a:srgbClr val="59A80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23CA96-EC98-455C-A249-70B6C87E12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8" t="41911" r="8915" b="54922"/>
          <a:stretch/>
        </p:blipFill>
        <p:spPr>
          <a:xfrm rot="5400000">
            <a:off x="-3313138" y="3316802"/>
            <a:ext cx="6858000" cy="2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10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7002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 altLang="en-US" dirty="0">
              <a:solidFill>
                <a:prstClr val="black"/>
              </a:solidFill>
              <a:latin typeface="Verdana" pitchFamily="34" charset="0"/>
              <a:cs typeface="Arial"/>
              <a:sym typeface="Arial"/>
            </a:endParaRPr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7447F01-1DCF-4F63-925B-AEF60327FDF5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291847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291848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prstClr val="black"/>
                </a:solidFill>
                <a:latin typeface="Verdana" pitchFamily="34" charset="0"/>
                <a:cs typeface="Arial"/>
                <a:sym typeface="Arial"/>
              </a:endParaRPr>
            </a:p>
          </p:txBody>
        </p:sp>
        <p:sp>
          <p:nvSpPr>
            <p:cNvPr id="291849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prstClr val="black"/>
                </a:solidFill>
                <a:latin typeface="Verdana" pitchFamily="34" charset="0"/>
                <a:cs typeface="Arial"/>
                <a:sym typeface="Arial"/>
              </a:endParaRPr>
            </a:p>
          </p:txBody>
        </p:sp>
        <p:sp>
          <p:nvSpPr>
            <p:cNvPr id="291850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prstClr val="black"/>
                </a:solidFill>
                <a:latin typeface="Verdana" pitchFamily="34" charset="0"/>
                <a:cs typeface="Arial"/>
                <a:sym typeface="Arial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88029"/>
            <a:ext cx="1600200" cy="61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898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90000"/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 altLang="en-US">
              <a:solidFill>
                <a:prstClr val="black"/>
              </a:solidFill>
              <a:latin typeface="Verdana" pitchFamily="34" charset="0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B8C00-710B-488F-A204-A3030642976C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00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 altLang="en-US">
              <a:solidFill>
                <a:prstClr val="black"/>
              </a:solidFill>
              <a:latin typeface="Verdana" pitchFamily="34" charset="0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0B597-10AA-456B-A879-EDB244EF419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25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 altLang="en-US">
              <a:solidFill>
                <a:prstClr val="black"/>
              </a:solidFill>
              <a:latin typeface="Verdana" pitchFamily="34" charset="0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234FF-4FCB-4271-A1BD-BF6B62E53B8A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18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 altLang="en-US">
              <a:solidFill>
                <a:prstClr val="black"/>
              </a:solidFill>
              <a:latin typeface="Verdana" pitchFamily="34" charset="0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9329E-E786-4296-8A91-C76988B8AA0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25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 altLang="en-US">
              <a:solidFill>
                <a:prstClr val="black"/>
              </a:solidFill>
              <a:latin typeface="Verdana" pitchFamily="34" charset="0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47466-FA14-4605-9F7D-9B0C7A55678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639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 altLang="en-US">
              <a:solidFill>
                <a:prstClr val="black"/>
              </a:solidFill>
              <a:latin typeface="Verdana" pitchFamily="34" charset="0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2E5A0-7B16-4AA2-ABE5-B8F04AA75364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369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 altLang="en-US">
              <a:solidFill>
                <a:prstClr val="black"/>
              </a:solidFill>
              <a:latin typeface="Verdana" pitchFamily="34" charset="0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29915-7F6B-43D2-8DEE-ED2974A0547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3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44F9A-9CE8-4653-A3D7-6121B0D6C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1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 altLang="en-US">
              <a:solidFill>
                <a:prstClr val="black"/>
              </a:solidFill>
              <a:latin typeface="Verdana" pitchFamily="34" charset="0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ED3E3-E360-4898-A882-34C8A0E9276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77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 altLang="en-US">
              <a:solidFill>
                <a:prstClr val="black"/>
              </a:solidFill>
              <a:latin typeface="Verdana" pitchFamily="34" charset="0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107ED-BB9A-4A96-9A30-809C905F85B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7574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 altLang="en-US">
              <a:solidFill>
                <a:prstClr val="black"/>
              </a:solidFill>
              <a:latin typeface="Verdana" pitchFamily="34" charset="0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CB4FF-5717-4C52-98A1-EC6D24C1966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41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7447F01-1DCF-4F63-925B-AEF60327FDF5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291847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291848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prstClr val="black"/>
                </a:solidFill>
                <a:latin typeface="Verdana" pitchFamily="34" charset="0"/>
                <a:cs typeface="Arial"/>
                <a:sym typeface="Arial"/>
              </a:endParaRPr>
            </a:p>
          </p:txBody>
        </p:sp>
        <p:sp>
          <p:nvSpPr>
            <p:cNvPr id="291849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prstClr val="black"/>
                </a:solidFill>
                <a:latin typeface="Verdana" pitchFamily="34" charset="0"/>
                <a:cs typeface="Arial"/>
                <a:sym typeface="Arial"/>
              </a:endParaRPr>
            </a:p>
          </p:txBody>
        </p:sp>
        <p:sp>
          <p:nvSpPr>
            <p:cNvPr id="291850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prstClr val="black"/>
                </a:solidFill>
                <a:latin typeface="Verdana" pitchFamily="34" charset="0"/>
                <a:cs typeface="Arial"/>
                <a:sym typeface="Arial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2" y="6096000"/>
            <a:ext cx="1524000" cy="58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7933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B8C00-710B-488F-A204-A3030642976C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908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 altLang="en-US">
              <a:solidFill>
                <a:prstClr val="black"/>
              </a:solidFill>
              <a:latin typeface="Verdana" pitchFamily="34" charset="0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0B597-10AA-456B-A879-EDB244EF419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46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 altLang="en-US">
              <a:solidFill>
                <a:prstClr val="black"/>
              </a:solidFill>
              <a:latin typeface="Verdana" pitchFamily="34" charset="0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234FF-4FCB-4271-A1BD-BF6B62E53B8A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74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 altLang="en-US">
              <a:solidFill>
                <a:prstClr val="black"/>
              </a:solidFill>
              <a:latin typeface="Verdana" pitchFamily="34" charset="0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9329E-E786-4296-8A91-C76988B8AA0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77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 altLang="en-US">
              <a:solidFill>
                <a:prstClr val="black"/>
              </a:solidFill>
              <a:latin typeface="Verdana" pitchFamily="34" charset="0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47466-FA14-4605-9F7D-9B0C7A55678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120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 altLang="en-US">
              <a:solidFill>
                <a:prstClr val="black"/>
              </a:solidFill>
              <a:latin typeface="Verdana" pitchFamily="34" charset="0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2E5A0-7B16-4AA2-ABE5-B8F04AA75364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6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515FC-D72B-4CAF-A499-034D60B6BD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5513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 altLang="en-US">
              <a:solidFill>
                <a:prstClr val="black"/>
              </a:solidFill>
              <a:latin typeface="Verdana" pitchFamily="34" charset="0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29915-7F6B-43D2-8DEE-ED2974A0547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465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 altLang="en-US">
              <a:solidFill>
                <a:prstClr val="black"/>
              </a:solidFill>
              <a:latin typeface="Verdana" pitchFamily="34" charset="0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ED3E3-E360-4898-A882-34C8A0E9276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36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 altLang="en-US">
              <a:solidFill>
                <a:prstClr val="black"/>
              </a:solidFill>
              <a:latin typeface="Verdana" pitchFamily="34" charset="0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107ED-BB9A-4A96-9A30-809C905F85B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184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 altLang="en-US">
              <a:solidFill>
                <a:prstClr val="black"/>
              </a:solidFill>
              <a:latin typeface="Verdana" pitchFamily="34" charset="0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CB4FF-5717-4C52-98A1-EC6D24C1966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1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09152-4AE8-43EA-B2CC-655DE9FC6C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5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E8EE1-BCC5-4FFC-9D02-CA3B48317A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9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76949-AF80-435D-9E97-14B6AAF2E0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9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09152-4AE8-43EA-B2CC-655DE9FC6C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9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09152-4AE8-43EA-B2CC-655DE9FC6C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3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top_header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000"/>
            <a:ext cx="85598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620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New investigator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53200"/>
            <a:ext cx="1371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8F09152-4AE8-43EA-B2CC-655DE9FC6C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1600" y="101600"/>
            <a:ext cx="8940800" cy="6662057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3" name="Picture 2" descr="NIH_OER_Master_Logo_2Color.eps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72200"/>
            <a:ext cx="1651000" cy="2817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27" r:id="rId1"/>
    <p:sldLayoutId id="2147485428" r:id="rId2"/>
    <p:sldLayoutId id="2147485429" r:id="rId3"/>
    <p:sldLayoutId id="2147485430" r:id="rId4"/>
    <p:sldLayoutId id="2147485431" r:id="rId5"/>
    <p:sldLayoutId id="2147485432" r:id="rId6"/>
    <p:sldLayoutId id="2147485433" r:id="rId7"/>
    <p:sldLayoutId id="2147485434" r:id="rId8"/>
    <p:sldLayoutId id="2147485435" r:id="rId9"/>
    <p:sldLayoutId id="2147485436" r:id="rId10"/>
    <p:sldLayoutId id="2147485437" r:id="rId11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addedlightblue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89650" cy="8950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2218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35843" y="6345026"/>
            <a:ext cx="1231757" cy="320674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rgbClr val="0070C0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4D404-0BFE-411B-8736-4F57542BE631}" type="datetime4">
              <a:rPr lang="en-US" smtClean="0">
                <a:latin typeface="Helvetic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January 7, 2020</a:t>
            </a:fld>
            <a:endParaRPr lang="en-US" dirty="0">
              <a:latin typeface="Helvetic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7352" y="6453012"/>
            <a:ext cx="86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38DF745-7D3F-47F4-83A3-874385CFAA69}" type="slidenum">
              <a:rPr lang="en-US" smtClean="0">
                <a:solidFill>
                  <a:srgbClr val="20558A"/>
                </a:solidFill>
                <a:latin typeface="Helvetic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0558A"/>
              </a:solidFill>
              <a:latin typeface="Helvetic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" y="6329849"/>
            <a:ext cx="448365" cy="4468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6346" y="6380728"/>
            <a:ext cx="2582550" cy="395991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827161" y="6449810"/>
            <a:ext cx="2547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solidFill>
                  <a:srgbClr val="274C8B"/>
                </a:solidFill>
                <a:latin typeface="Helvetica"/>
                <a:cs typeface="+mn-cs"/>
              </a:rPr>
              <a:t>Office of Extramural Programs</a:t>
            </a:r>
          </a:p>
        </p:txBody>
      </p:sp>
    </p:spTree>
    <p:extLst>
      <p:ext uri="{BB962C8B-B14F-4D97-AF65-F5344CB8AC3E}">
        <p14:creationId xmlns:p14="http://schemas.microsoft.com/office/powerpoint/2010/main" val="14065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9" r:id="rId1"/>
    <p:sldLayoutId id="2147485540" r:id="rId2"/>
    <p:sldLayoutId id="2147485541" r:id="rId3"/>
    <p:sldLayoutId id="2147485542" r:id="rId4"/>
    <p:sldLayoutId id="2147485543" r:id="rId5"/>
    <p:sldLayoutId id="2147485544" r:id="rId6"/>
    <p:sldLayoutId id="2147485545" r:id="rId7"/>
    <p:sldLayoutId id="2147485546" r:id="rId8"/>
    <p:sldLayoutId id="2147485547" r:id="rId9"/>
    <p:sldLayoutId id="2147485616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Char char="•"/>
        <a:defRPr sz="2800" b="0" kern="1200">
          <a:solidFill>
            <a:srgbClr val="65666A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rgbClr val="65666A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rgbClr val="65666A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rgbClr val="65666A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rgbClr val="65666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4386C578-41E7-4751-AB5C-5DCFD7C2E021}" type="slidenum">
              <a:rPr lang="en-US" altLang="en-US">
                <a:solidFill>
                  <a:prstClr val="black"/>
                </a:solidFill>
                <a:latin typeface="Verdana" pitchFamily="34" charset="0"/>
                <a:cs typeface="Arial"/>
                <a:sym typeface="Arial"/>
              </a:rPr>
              <a:pPr/>
              <a:t>‹#›</a:t>
            </a:fld>
            <a:endParaRPr lang="en-US" altLang="en-US">
              <a:solidFill>
                <a:prstClr val="black"/>
              </a:solidFill>
              <a:latin typeface="Verdana" pitchFamily="34" charset="0"/>
              <a:cs typeface="Arial"/>
              <a:sym typeface="Arial"/>
            </a:endParaRPr>
          </a:p>
        </p:txBody>
      </p:sp>
      <p:sp>
        <p:nvSpPr>
          <p:cNvPr id="29082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solidFill>
                <a:prstClr val="black"/>
              </a:solidFill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29082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solidFill>
                <a:prstClr val="black"/>
              </a:solidFill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29082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solidFill>
                <a:prstClr val="black"/>
              </a:solidFill>
              <a:latin typeface="Times New Roman" pitchFamily="18" charset="0"/>
              <a:cs typeface="Arial"/>
              <a:sym typeface="Arial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76377"/>
            <a:ext cx="1371600" cy="53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2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8" r:id="rId1"/>
    <p:sldLayoutId id="2147485619" r:id="rId2"/>
    <p:sldLayoutId id="2147485620" r:id="rId3"/>
    <p:sldLayoutId id="2147485621" r:id="rId4"/>
    <p:sldLayoutId id="2147485622" r:id="rId5"/>
    <p:sldLayoutId id="2147485623" r:id="rId6"/>
    <p:sldLayoutId id="2147485624" r:id="rId7"/>
    <p:sldLayoutId id="2147485625" r:id="rId8"/>
    <p:sldLayoutId id="2147485626" r:id="rId9"/>
    <p:sldLayoutId id="2147485627" r:id="rId10"/>
    <p:sldLayoutId id="214748562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Courier New" panose="02070309020205020404" pitchFamily="49" charset="0"/>
        <a:buChar char="o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4386C578-41E7-4751-AB5C-5DCFD7C2E021}" type="slidenum">
              <a:rPr lang="en-US" altLang="en-US">
                <a:solidFill>
                  <a:prstClr val="black"/>
                </a:solidFill>
                <a:latin typeface="Verdana" pitchFamily="34" charset="0"/>
                <a:cs typeface="Arial"/>
                <a:sym typeface="Arial"/>
              </a:rPr>
              <a:pPr/>
              <a:t>‹#›</a:t>
            </a:fld>
            <a:endParaRPr lang="en-US" altLang="en-US">
              <a:solidFill>
                <a:prstClr val="black"/>
              </a:solidFill>
              <a:latin typeface="Verdana" pitchFamily="34" charset="0"/>
              <a:cs typeface="Arial"/>
              <a:sym typeface="Arial"/>
            </a:endParaRPr>
          </a:p>
        </p:txBody>
      </p:sp>
      <p:sp>
        <p:nvSpPr>
          <p:cNvPr id="29082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solidFill>
                <a:prstClr val="black"/>
              </a:solidFill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29082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solidFill>
                <a:prstClr val="black"/>
              </a:solidFill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29082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solidFill>
                <a:prstClr val="black"/>
              </a:solidFill>
              <a:latin typeface="Times New Roman" pitchFamily="18" charset="0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66917"/>
            <a:ext cx="1233488" cy="47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14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0" r:id="rId1"/>
    <p:sldLayoutId id="2147485631" r:id="rId2"/>
    <p:sldLayoutId id="2147485632" r:id="rId3"/>
    <p:sldLayoutId id="2147485633" r:id="rId4"/>
    <p:sldLayoutId id="2147485634" r:id="rId5"/>
    <p:sldLayoutId id="2147485635" r:id="rId6"/>
    <p:sldLayoutId id="2147485636" r:id="rId7"/>
    <p:sldLayoutId id="2147485637" r:id="rId8"/>
    <p:sldLayoutId id="2147485638" r:id="rId9"/>
    <p:sldLayoutId id="2147485639" r:id="rId10"/>
    <p:sldLayoutId id="214748564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hs.gov/ohrp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www.hhs.gov/ohrp/news/sign-up-for-announcements/index.html" TargetMode="External"/><Relationship Id="rId4" Type="http://schemas.openxmlformats.org/officeDocument/2006/relationships/hyperlink" Target="mailto:OHRP@hhs.gov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guide/notice-files/NOT-OD-19-050.html" TargetMode="Externa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guide/notice-files/NOT-OD-19-055.html" TargetMode="Externa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ulations.gov/docket?D=HHS-OPHS-2018-0021" TargetMode="External"/><Relationship Id="rId2" Type="http://schemas.openxmlformats.org/officeDocument/2006/relationships/hyperlink" Target="https://clinicaltrials.gov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grants.nih.gov/grants/guide/notice-files/NOT-OD-19-110.html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grants.nih.gov/policy/humansubjects/hs-decision.htm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OHRP@hhs.gov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grants.nih.gov/grants/guide/notice-files/NOT-OD-16-094.html" TargetMode="Externa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ncats.nih.gov/expertise/clinical/smartirb" TargetMode="External"/><Relationship Id="rId2" Type="http://schemas.openxmlformats.org/officeDocument/2006/relationships/hyperlink" Target="http://www.hhs.gov/ohrp/register-irbs-and-obtain-fwas/forms/irb-authorization-agreement/index.html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grants.nih.gov/grants/policy/faq_single_IRB_policy_research.htm" TargetMode="External"/><Relationship Id="rId4" Type="http://schemas.openxmlformats.org/officeDocument/2006/relationships/hyperlink" Target="https://grants.nih.gov/grants/guide/notice-files/NOT-OD-16-109.htm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grants.nih.gov/policy/humansubjects.htm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609600"/>
            <a:ext cx="6629400" cy="3124200"/>
          </a:xfrm>
        </p:spPr>
        <p:txBody>
          <a:bodyPr/>
          <a:lstStyle/>
          <a:p>
            <a:r>
              <a:rPr lang="en-US" sz="3600" dirty="0"/>
              <a:t>RESEARCH INVOLVING HUMAN SUBJECTS: </a:t>
            </a:r>
            <a:br>
              <a:rPr lang="en-US" sz="3600" dirty="0"/>
            </a:br>
            <a:r>
              <a:rPr lang="en-US" sz="3600" dirty="0"/>
              <a:t>REVISED HHS REGULATIONS &amp; Related NIH POLICIES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62400"/>
            <a:ext cx="7086600" cy="2657021"/>
          </a:xfrm>
        </p:spPr>
        <p:txBody>
          <a:bodyPr/>
          <a:lstStyle/>
          <a:p>
            <a:r>
              <a:rPr lang="en-US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Jamie O. </a:t>
            </a:r>
            <a:r>
              <a:rPr lang="en-US" sz="18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hernandez</a:t>
            </a:r>
            <a:r>
              <a:rPr lang="en-US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– Office for human research protections</a:t>
            </a:r>
          </a:p>
          <a:p>
            <a:r>
              <a:rPr lang="en-US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Pamela Kearney– NIH Office of extramural research</a:t>
            </a:r>
          </a:p>
          <a:p>
            <a:r>
              <a:rPr lang="en-US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November 2019</a:t>
            </a:r>
          </a:p>
        </p:txBody>
      </p:sp>
    </p:spTree>
    <p:extLst>
      <p:ext uri="{BB962C8B-B14F-4D97-AF65-F5344CB8AC3E}">
        <p14:creationId xmlns:p14="http://schemas.microsoft.com/office/powerpoint/2010/main" val="704689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04" y="815964"/>
            <a:ext cx="8382000" cy="934640"/>
          </a:xfrm>
        </p:spPr>
        <p:txBody>
          <a:bodyPr/>
          <a:lstStyle/>
          <a:p>
            <a:r>
              <a:rPr lang="en-US" sz="3400" dirty="0"/>
              <a:t>Determining When an Activity is Non-Exempt, Human Subjects Research </a:t>
            </a:r>
            <a:r>
              <a:rPr lang="en-US" sz="2400" i="1" dirty="0"/>
              <a:t>(and therefore the Common Rule applies)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AB8C00-710B-488F-A204-A3030642976C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3" name="Group 2" descr="lowchart &#10;Pathway 1 - Is it research, No or deemed not to be research, Stop&#10;Pathway 2 - Is it research, Yes, Does it involve human subjects, No, Stop&#10;Pathway 3 -is it research, Yes, Does it involve human subjects, Yes, Is it exempt&#10;Pathway 4 - is it research, Yes, Does it involve human subjects, Yes, Is it exempt, Yes (be aware of limited IRB review for certain exemptions), Stop&#10;Pathway 5 - is it research, Yes, Does it involve human subjects, Yes, Is it exempt, No, Proceed to IRB review"/>
          <p:cNvGrpSpPr/>
          <p:nvPr/>
        </p:nvGrpSpPr>
        <p:grpSpPr>
          <a:xfrm>
            <a:off x="491690" y="2658306"/>
            <a:ext cx="8548462" cy="2903665"/>
            <a:chOff x="152936" y="1320178"/>
            <a:chExt cx="8548462" cy="2903665"/>
          </a:xfrm>
        </p:grpSpPr>
        <p:sp>
          <p:nvSpPr>
            <p:cNvPr id="35" name="Rounded Rectangle 34"/>
            <p:cNvSpPr/>
            <p:nvPr/>
          </p:nvSpPr>
          <p:spPr bwMode="auto">
            <a:xfrm>
              <a:off x="152936" y="2199516"/>
              <a:ext cx="1766701" cy="1081989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pitchFamily="34" charset="0"/>
                </a:rPr>
                <a:t>No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pitchFamily="34" charset="0"/>
                </a:rPr>
                <a:t>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pitchFamily="34" charset="0"/>
                </a:rPr>
                <a:t>or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pitchFamily="34" charset="0"/>
                </a:rPr>
                <a:t>Deemed not to be research</a:t>
              </a: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457200" y="1320178"/>
              <a:ext cx="1143000" cy="51038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pitchFamily="34" charset="0"/>
                </a:rPr>
                <a:t>Is it research?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986297" y="1449416"/>
              <a:ext cx="533400" cy="28804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pitchFamily="34" charset="0"/>
                </a:rPr>
                <a:t>Yes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5436210" y="1373480"/>
              <a:ext cx="1066800" cy="481577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pitchFamily="34" charset="0"/>
                </a:rPr>
                <a:t>Is it exempt?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252910" y="2366187"/>
              <a:ext cx="533400" cy="28804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pitchFamily="34" charset="0"/>
                </a:rPr>
                <a:t>No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1032492" y="1855058"/>
              <a:ext cx="1" cy="34954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V="1">
              <a:off x="2529009" y="1593440"/>
              <a:ext cx="381000" cy="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1028699" y="3308411"/>
              <a:ext cx="0" cy="36935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1605297" y="1586304"/>
              <a:ext cx="381000" cy="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3" name="Picture 2" descr="Image result for sto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604" y="3014312"/>
              <a:ext cx="544011" cy="519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 bwMode="auto">
            <a:xfrm>
              <a:off x="6907562" y="1475727"/>
              <a:ext cx="533400" cy="28804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pitchFamily="34" charset="0"/>
                </a:rPr>
                <a:t>No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498726" y="1449417"/>
              <a:ext cx="533400" cy="28804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pitchFamily="34" charset="0"/>
                </a:rPr>
                <a:t>Yes</a:t>
              </a:r>
            </a:p>
          </p:txBody>
        </p:sp>
        <p:sp>
          <p:nvSpPr>
            <p:cNvPr id="49" name="Rounded Rectangle 48"/>
            <p:cNvSpPr/>
            <p:nvPr/>
          </p:nvSpPr>
          <p:spPr bwMode="auto">
            <a:xfrm>
              <a:off x="7281245" y="2191415"/>
              <a:ext cx="1420153" cy="1342071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pitchFamily="34" charset="0"/>
                </a:rPr>
                <a:t>Study requires to IRB review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3519609" y="2016643"/>
              <a:ext cx="1" cy="34954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3519608" y="2663419"/>
              <a:ext cx="1" cy="34954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Arrow Connector 47"/>
            <p:cNvCxnSpPr/>
            <p:nvPr/>
          </p:nvCxnSpPr>
          <p:spPr bwMode="auto">
            <a:xfrm flipV="1">
              <a:off x="4117726" y="1586303"/>
              <a:ext cx="381000" cy="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/>
            <p:nvPr/>
          </p:nvCxnSpPr>
          <p:spPr bwMode="auto">
            <a:xfrm flipV="1">
              <a:off x="5049252" y="1586305"/>
              <a:ext cx="381000" cy="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Rounded Rectangle 50"/>
            <p:cNvSpPr/>
            <p:nvPr/>
          </p:nvSpPr>
          <p:spPr bwMode="auto">
            <a:xfrm>
              <a:off x="5086258" y="2191415"/>
              <a:ext cx="1766701" cy="1081989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pitchFamily="34" charset="0"/>
                </a:rPr>
                <a:t>Yes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pitchFamily="34" charset="0"/>
                </a:rPr>
                <a:t>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pitchFamily="34" charset="0"/>
                </a:rPr>
                <a:t>(may require limited IRB review for certain exemptions)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52" name="Picture 2" descr="Image result for sto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80" y="3704669"/>
              <a:ext cx="544011" cy="519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Image result for sto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2771" y="3636991"/>
              <a:ext cx="544011" cy="519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5" name="Straight Arrow Connector 54"/>
            <p:cNvCxnSpPr/>
            <p:nvPr/>
          </p:nvCxnSpPr>
          <p:spPr bwMode="auto">
            <a:xfrm>
              <a:off x="5994775" y="1855058"/>
              <a:ext cx="1" cy="34954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5994776" y="3273404"/>
              <a:ext cx="1" cy="34954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 flipV="1">
              <a:off x="6526562" y="1619750"/>
              <a:ext cx="381000" cy="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Group 7" descr="does it involve human subjects&#10;is it exempt"/>
          <p:cNvGrpSpPr/>
          <p:nvPr/>
        </p:nvGrpSpPr>
        <p:grpSpPr>
          <a:xfrm>
            <a:off x="2339079" y="2571370"/>
            <a:ext cx="5530202" cy="3773920"/>
            <a:chOff x="2295277" y="2150575"/>
            <a:chExt cx="5530202" cy="377392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3222087" y="2150575"/>
              <a:ext cx="1219200" cy="81913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pitchFamily="34" charset="0"/>
                </a:rPr>
                <a:t>Does it involve human subjects?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295277" y="5462830"/>
              <a:ext cx="55302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i="1" dirty="0">
                  <a:solidFill>
                    <a:srgbClr val="00B050"/>
                  </a:solidFill>
                </a:rPr>
                <a:t>Green text indicates sections that have changed with the 2018 revisions to the Common Rule</a:t>
              </a:r>
              <a:r>
                <a:rPr kumimoji="0" lang="en-US" sz="1200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.</a:t>
              </a:r>
            </a:p>
          </p:txBody>
        </p:sp>
      </p:grpSp>
      <p:cxnSp>
        <p:nvCxnSpPr>
          <p:cNvPr id="46" name="Elbow Connector 45" descr="connector"/>
          <p:cNvCxnSpPr>
            <a:stCxn id="25" idx="3"/>
            <a:endCxn id="49" idx="0"/>
          </p:cNvCxnSpPr>
          <p:nvPr/>
        </p:nvCxnSpPr>
        <p:spPr bwMode="auto">
          <a:xfrm>
            <a:off x="7779716" y="2957879"/>
            <a:ext cx="517547" cy="57166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1099542" y="1853656"/>
            <a:ext cx="5440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25508" y="1826665"/>
            <a:ext cx="5440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58033" y="1829704"/>
            <a:ext cx="5440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9285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093787"/>
          </a:xfrm>
        </p:spPr>
        <p:txBody>
          <a:bodyPr/>
          <a:lstStyle/>
          <a:p>
            <a:r>
              <a:rPr lang="en-US" sz="4000" dirty="0"/>
              <a:t>1: Does the Activity Involve Research?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i="1" dirty="0">
                <a:solidFill>
                  <a:srgbClr val="000000"/>
                </a:solidFill>
                <a:cs typeface="Tahoma" pitchFamily="34" charset="0"/>
              </a:rPr>
              <a:t>Research refers to a </a:t>
            </a:r>
            <a:r>
              <a:rPr lang="en-US" altLang="en-US" b="1" i="1" u="sng" dirty="0">
                <a:solidFill>
                  <a:srgbClr val="000000"/>
                </a:solidFill>
                <a:cs typeface="Tahoma" pitchFamily="34" charset="0"/>
              </a:rPr>
              <a:t>systematic investigation</a:t>
            </a:r>
            <a:r>
              <a:rPr lang="en-US" altLang="en-US" i="1" dirty="0">
                <a:solidFill>
                  <a:srgbClr val="000000"/>
                </a:solidFill>
                <a:cs typeface="Tahoma" pitchFamily="34" charset="0"/>
              </a:rPr>
              <a:t>, including research development, testing, and evaluation, designed to </a:t>
            </a:r>
            <a:r>
              <a:rPr lang="en-US" altLang="en-US" b="1" i="1" u="sng" dirty="0">
                <a:solidFill>
                  <a:srgbClr val="000000"/>
                </a:solidFill>
                <a:cs typeface="Tahoma" pitchFamily="34" charset="0"/>
              </a:rPr>
              <a:t>develop or contribute to generalizable knowledge</a:t>
            </a:r>
            <a:r>
              <a:rPr lang="en-US" altLang="en-US" b="1" dirty="0">
                <a:solidFill>
                  <a:srgbClr val="000000"/>
                </a:solidFill>
                <a:cs typeface="Tahoma" pitchFamily="34" charset="0"/>
              </a:rPr>
              <a:t>  		</a:t>
            </a:r>
          </a:p>
          <a:p>
            <a:pPr marL="0" indent="0">
              <a:buNone/>
            </a:pPr>
            <a:endParaRPr lang="en-US" sz="1500" b="1" dirty="0"/>
          </a:p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Revised Common Rule</a:t>
            </a:r>
          </a:p>
          <a:p>
            <a:pPr>
              <a:buClr>
                <a:schemeClr val="accent1"/>
              </a:buClr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Citation moved from §46.102(d) to §46.102(l) in the revised Common Rule</a:t>
            </a:r>
          </a:p>
          <a:p>
            <a:pPr>
              <a:buClr>
                <a:schemeClr val="accent1"/>
              </a:buClr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New: 4 sets of activities specifically deemed not to be research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endParaRPr lang="en-US" altLang="en-US" sz="3200" dirty="0">
              <a:solidFill>
                <a:srgbClr val="000000"/>
              </a:solidFill>
              <a:cs typeface="Tahoma" pitchFamily="34" charset="0"/>
            </a:endParaRPr>
          </a:p>
          <a:p>
            <a:pPr lvl="1">
              <a:spcBef>
                <a:spcPct val="0"/>
              </a:spcBef>
              <a:buClrTx/>
              <a:buSzTx/>
              <a:buNone/>
            </a:pPr>
            <a:r>
              <a:rPr lang="en-US" altLang="en-US" sz="3600" dirty="0">
                <a:solidFill>
                  <a:srgbClr val="000000"/>
                </a:solidFill>
              </a:rPr>
              <a:t>				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AB8C00-710B-488F-A204-A3030642976C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8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r>
              <a:rPr lang="en-US" sz="4000" dirty="0"/>
              <a:t>Activities Deemed Not to be Research in the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Revised Common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sz="2400" dirty="0"/>
              <a:t>Scholarly and journalistic activities that focus directly on the specific individuals about whom the information is collected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/>
          </a:p>
          <a:p>
            <a:pPr marL="0" indent="0">
              <a:buNone/>
            </a:pPr>
            <a:r>
              <a:rPr lang="en-US" sz="2400" i="1" u="sng" dirty="0">
                <a:solidFill>
                  <a:schemeClr val="tx2"/>
                </a:solidFill>
              </a:rPr>
              <a:t>Government functions with separately mandated protections</a:t>
            </a:r>
            <a:endParaRPr lang="en-US" sz="2400" i="1" u="sng" dirty="0"/>
          </a:p>
          <a:p>
            <a:pPr marL="514350" indent="-514350">
              <a:buClr>
                <a:schemeClr val="accent1"/>
              </a:buClr>
              <a:buFont typeface="+mj-lt"/>
              <a:buAutoNum type="arabicPeriod" startAt="2"/>
            </a:pPr>
            <a:r>
              <a:rPr lang="en-US" sz="2400" dirty="0"/>
              <a:t>Public health surveillance activities limited to those necessary to identify, monitor, assess, or investigate conditions of public health importance 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 startAt="2"/>
            </a:pPr>
            <a:r>
              <a:rPr lang="en-US" sz="2400" dirty="0"/>
              <a:t>Collection and analysis of materials for criminal justice purposes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 startAt="2"/>
            </a:pPr>
            <a:r>
              <a:rPr lang="en-US" sz="2400" dirty="0"/>
              <a:t>Authorized operational activities for national security purposes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AB8C00-710B-488F-A204-A3030642976C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7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50370"/>
            <a:ext cx="8382000" cy="934640"/>
          </a:xfrm>
        </p:spPr>
        <p:txBody>
          <a:bodyPr/>
          <a:lstStyle/>
          <a:p>
            <a:r>
              <a:rPr lang="en-US" sz="4000" dirty="0"/>
              <a:t>Determining Whether the Revised Common Rule Applies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AB8C00-710B-488F-A204-A3030642976C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350001" y="3432596"/>
            <a:ext cx="1766701" cy="1081989"/>
          </a:xfrm>
          <a:prstGeom prst="round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No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or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Deemed not to be research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654265" y="2553258"/>
            <a:ext cx="1143000" cy="51038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Is it research?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183362" y="2682496"/>
            <a:ext cx="533400" cy="28804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Yes</a:t>
            </a:r>
          </a:p>
        </p:txBody>
      </p:sp>
      <p:cxnSp>
        <p:nvCxnSpPr>
          <p:cNvPr id="12" name="Straight Arrow Connector 11" descr="Down arrow"/>
          <p:cNvCxnSpPr/>
          <p:nvPr/>
        </p:nvCxnSpPr>
        <p:spPr bwMode="auto">
          <a:xfrm>
            <a:off x="1229557" y="3088138"/>
            <a:ext cx="1" cy="3495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 descr="Right arrow"/>
          <p:cNvCxnSpPr/>
          <p:nvPr/>
        </p:nvCxnSpPr>
        <p:spPr bwMode="auto">
          <a:xfrm flipV="1">
            <a:off x="2726074" y="2826520"/>
            <a:ext cx="381000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 descr="Down arrow"/>
          <p:cNvCxnSpPr/>
          <p:nvPr/>
        </p:nvCxnSpPr>
        <p:spPr bwMode="auto">
          <a:xfrm>
            <a:off x="1225764" y="4541491"/>
            <a:ext cx="0" cy="36935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 descr="Right arrow"/>
          <p:cNvCxnSpPr/>
          <p:nvPr/>
        </p:nvCxnSpPr>
        <p:spPr bwMode="auto">
          <a:xfrm flipV="1">
            <a:off x="1802362" y="2819384"/>
            <a:ext cx="381000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2" name="Picture 2" descr="Image result for st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45" y="4937749"/>
            <a:ext cx="544011" cy="51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3124200" y="2466322"/>
            <a:ext cx="1219200" cy="81913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Does it involve human subjects?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9542" y="1853656"/>
            <a:ext cx="5440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25508" y="1826665"/>
            <a:ext cx="5440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5867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" grpId="0" animBg="1"/>
      <p:bldP spid="7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09" y="304800"/>
            <a:ext cx="8534400" cy="990600"/>
          </a:xfrm>
        </p:spPr>
        <p:txBody>
          <a:bodyPr/>
          <a:lstStyle/>
          <a:p>
            <a:r>
              <a:rPr lang="en-US" sz="4000" dirty="0"/>
              <a:t>2: Does it Involve Human Subjects?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464"/>
            <a:ext cx="8229600" cy="4572000"/>
          </a:xfrm>
        </p:spPr>
        <p:txBody>
          <a:bodyPr/>
          <a:lstStyle/>
          <a:p>
            <a:pPr marL="0" indent="0">
              <a:buClr>
                <a:srgbClr val="002060"/>
              </a:buClr>
              <a:buNone/>
            </a:pPr>
            <a:r>
              <a:rPr lang="en-US" sz="2400" b="1" dirty="0"/>
              <a:t>Human subject</a:t>
            </a:r>
            <a:r>
              <a:rPr lang="en-US" sz="2400" dirty="0"/>
              <a:t>: </a:t>
            </a:r>
            <a:r>
              <a:rPr lang="en-US" sz="2400" i="1" dirty="0"/>
              <a:t>a living individual about whom an investigator conducting research</a:t>
            </a:r>
          </a:p>
          <a:p>
            <a:pPr marL="457200" indent="-457200">
              <a:buClr>
                <a:srgbClr val="002060"/>
              </a:buClr>
              <a:buAutoNum type="arabicParenBoth"/>
            </a:pPr>
            <a:r>
              <a:rPr lang="en-US" sz="2400" i="1" dirty="0"/>
              <a:t>Obtains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</a:rPr>
              <a:t>information or </a:t>
            </a:r>
            <a:r>
              <a:rPr lang="en-US" sz="2400" i="1" dirty="0" err="1">
                <a:solidFill>
                  <a:schemeClr val="bg2">
                    <a:lumMod val="50000"/>
                  </a:schemeClr>
                </a:solidFill>
              </a:rPr>
              <a:t>biospecimens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/>
              <a:t>through </a:t>
            </a:r>
            <a:r>
              <a:rPr lang="en-US" sz="2400" b="1" i="1" u="sng" dirty="0"/>
              <a:t>intervention or interaction </a:t>
            </a:r>
            <a:r>
              <a:rPr lang="en-US" sz="2400" i="1" dirty="0"/>
              <a:t>with the individual, and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</a:rPr>
              <a:t>uses, studies, or analyzes</a:t>
            </a:r>
            <a:r>
              <a:rPr lang="en-US" sz="2400" i="1" dirty="0"/>
              <a:t> the information or </a:t>
            </a:r>
            <a:r>
              <a:rPr lang="en-US" sz="2400" i="1" dirty="0" err="1"/>
              <a:t>biospecimens</a:t>
            </a:r>
            <a:r>
              <a:rPr lang="en-US" sz="2400" i="1" dirty="0"/>
              <a:t>; or</a:t>
            </a:r>
          </a:p>
          <a:p>
            <a:pPr marL="457200" indent="-457200">
              <a:buClr>
                <a:srgbClr val="002060"/>
              </a:buClr>
              <a:buAutoNum type="arabicParenBoth"/>
            </a:pPr>
            <a:r>
              <a:rPr lang="en-US" sz="2400" i="1" dirty="0"/>
              <a:t>Obtains,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</a:rPr>
              <a:t> uses, studies, analyzes, or generates </a:t>
            </a:r>
            <a:r>
              <a:rPr lang="en-US" sz="2400" b="1" i="1" u="sng" dirty="0">
                <a:solidFill>
                  <a:schemeClr val="bg2">
                    <a:lumMod val="50000"/>
                  </a:schemeClr>
                </a:solidFill>
              </a:rPr>
              <a:t>identifiable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i="1" dirty="0"/>
              <a:t>private information </a:t>
            </a: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</a:rPr>
              <a:t>or </a:t>
            </a:r>
            <a:r>
              <a:rPr lang="en-US" sz="2400" b="1" i="1" u="sng" dirty="0">
                <a:solidFill>
                  <a:schemeClr val="bg2">
                    <a:lumMod val="50000"/>
                  </a:schemeClr>
                </a:solidFill>
              </a:rPr>
              <a:t>identifiable</a:t>
            </a: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bg2">
                    <a:lumMod val="50000"/>
                  </a:schemeClr>
                </a:solidFill>
              </a:rPr>
              <a:t>biospecimens</a:t>
            </a:r>
            <a:endParaRPr lang="en-US" sz="2400" b="1" i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1600" dirty="0"/>
              <a:t>§46.102(e)(1)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33CC"/>
                </a:solidFill>
              </a:rPr>
              <a:t>Revised Common Rule</a:t>
            </a:r>
            <a:r>
              <a:rPr lang="en-US" sz="2400" dirty="0">
                <a:solidFill>
                  <a:srgbClr val="0033CC"/>
                </a:solidFill>
              </a:rPr>
              <a:t>:</a:t>
            </a:r>
            <a:r>
              <a:rPr lang="en-US" sz="2400" b="1" dirty="0"/>
              <a:t> </a:t>
            </a:r>
            <a:r>
              <a:rPr lang="en-US" sz="2400" dirty="0"/>
              <a:t>no substantive changes in interpretation, only language </a:t>
            </a:r>
            <a:r>
              <a:rPr lang="en-US" sz="2400" dirty="0" err="1"/>
              <a:t>clarifyications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AB8C00-710B-488F-A204-A3030642976C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60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1447800"/>
          </a:xfrm>
        </p:spPr>
        <p:txBody>
          <a:bodyPr/>
          <a:lstStyle/>
          <a:p>
            <a:r>
              <a:rPr lang="en-US" sz="3400" dirty="0"/>
              <a:t>Research with Biospecimens or Private Information that is </a:t>
            </a:r>
            <a:r>
              <a:rPr lang="en-US" sz="3400" i="1" dirty="0"/>
              <a:t>Not</a:t>
            </a:r>
            <a:r>
              <a:rPr lang="en-US" sz="3400" dirty="0"/>
              <a:t> Human Subjects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038600"/>
          </a:xfrm>
        </p:spPr>
        <p:txBody>
          <a:bodyPr/>
          <a:lstStyle/>
          <a:p>
            <a:pPr marL="609600" indent="-609600">
              <a:buNone/>
              <a:defRPr/>
            </a:pPr>
            <a:r>
              <a:rPr lang="en-US" altLang="en-US" b="1" dirty="0">
                <a:ea typeface="Tahoma" panose="020B0604030504040204" pitchFamily="34" charset="0"/>
                <a:cs typeface="Tahoma" panose="020B0604030504040204" pitchFamily="34" charset="0"/>
              </a:rPr>
              <a:t>IF:</a:t>
            </a:r>
            <a:endParaRPr lang="en-US" altLang="en-US" sz="12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514350">
              <a:buFont typeface="+mj-lt"/>
              <a:buAutoNum type="arabicParenR"/>
              <a:defRPr/>
            </a:pPr>
            <a:r>
              <a:rPr lang="en-US" altLang="en-US" dirty="0">
                <a:ea typeface="Tahoma" panose="020B0604030504040204" pitchFamily="34" charset="0"/>
                <a:cs typeface="Tahoma" panose="020B0604030504040204" pitchFamily="34" charset="0"/>
              </a:rPr>
              <a:t>Biospecimens or private information were NOT collected specifically for the research study in question (i.e.; there are no interactions or interventions with human subjects)</a:t>
            </a:r>
          </a:p>
          <a:p>
            <a:pPr marL="0" indent="0">
              <a:buNone/>
              <a:defRPr/>
            </a:pPr>
            <a:r>
              <a:rPr lang="en-US" altLang="en-US" b="1" dirty="0"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 marL="914400" lvl="1" indent="-514350">
              <a:buFont typeface="+mj-lt"/>
              <a:buAutoNum type="arabicParenR" startAt="2"/>
              <a:defRPr/>
            </a:pPr>
            <a:r>
              <a:rPr lang="en-US" altLang="en-US" dirty="0">
                <a:ea typeface="Tahoma" panose="020B0604030504040204" pitchFamily="34" charset="0"/>
                <a:cs typeface="Tahoma" panose="020B0604030504040204" pitchFamily="34" charset="0"/>
              </a:rPr>
              <a:t>investigator(s) cannot readily ascertain identity of the individual(s) to whom data/specimens pertain </a:t>
            </a:r>
          </a:p>
          <a:p>
            <a:pPr marL="609600" indent="-609600">
              <a:buNone/>
              <a:defRPr/>
            </a:pPr>
            <a:endParaRPr lang="en-US" altLang="en-US" sz="12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09600" indent="-609600">
              <a:buNone/>
              <a:defRPr/>
            </a:pPr>
            <a:r>
              <a:rPr lang="en-US" altLang="en-US" b="1" dirty="0">
                <a:ea typeface="Tahoma" panose="020B0604030504040204" pitchFamily="34" charset="0"/>
                <a:cs typeface="Tahoma" panose="020B0604030504040204" pitchFamily="34" charset="0"/>
              </a:rPr>
              <a:t>THEN:</a:t>
            </a:r>
            <a:r>
              <a:rPr lang="en-US" altLang="en-US" dirty="0">
                <a:ea typeface="Tahoma" panose="020B0604030504040204" pitchFamily="34" charset="0"/>
                <a:cs typeface="Tahoma" panose="020B0604030504040204" pitchFamily="34" charset="0"/>
              </a:rPr>
              <a:t> Research is </a:t>
            </a:r>
            <a:r>
              <a:rPr lang="en-US" altLang="en-US" b="1" i="1" dirty="0">
                <a:ea typeface="Tahoma" panose="020B0604030504040204" pitchFamily="34" charset="0"/>
                <a:cs typeface="Tahoma" panose="020B0604030504040204" pitchFamily="34" charset="0"/>
              </a:rPr>
              <a:t>NOT </a:t>
            </a:r>
            <a:r>
              <a:rPr lang="en-US" altLang="en-US" dirty="0">
                <a:ea typeface="Tahoma" panose="020B0604030504040204" pitchFamily="34" charset="0"/>
                <a:cs typeface="Tahoma" panose="020B0604030504040204" pitchFamily="34" charset="0"/>
              </a:rPr>
              <a:t>human subjects research.</a:t>
            </a:r>
          </a:p>
          <a:p>
            <a:pPr marL="0" indent="0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sz="3400" b="1" dirty="0">
                <a:solidFill>
                  <a:srgbClr val="FF0000"/>
                </a:solidFill>
              </a:rPr>
              <a:t>Coded ≠ </a:t>
            </a:r>
            <a:r>
              <a:rPr lang="en-US" sz="3400" b="1" dirty="0" err="1">
                <a:solidFill>
                  <a:srgbClr val="FF0000"/>
                </a:solidFill>
              </a:rPr>
              <a:t>Unidetifiable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AB8C00-710B-488F-A204-A3030642976C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41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382000" cy="934640"/>
          </a:xfrm>
        </p:spPr>
        <p:txBody>
          <a:bodyPr/>
          <a:lstStyle/>
          <a:p>
            <a:r>
              <a:rPr lang="en-US" sz="4000" dirty="0"/>
              <a:t>Determining Whether the Revised Common Rule Applies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AB8C00-710B-488F-A204-A3030642976C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457200" y="3774938"/>
            <a:ext cx="1766701" cy="1081989"/>
          </a:xfrm>
          <a:prstGeom prst="round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No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or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Deemed not to be research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761464" y="2895600"/>
            <a:ext cx="1143000" cy="51038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Is it research?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290561" y="3024838"/>
            <a:ext cx="533400" cy="28804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Yes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740474" y="2948902"/>
            <a:ext cx="1066800" cy="48157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Is it exempt?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557174" y="3941609"/>
            <a:ext cx="533400" cy="28804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No</a:t>
            </a:r>
          </a:p>
        </p:txBody>
      </p:sp>
      <p:cxnSp>
        <p:nvCxnSpPr>
          <p:cNvPr id="12" name="Straight Arrow Connector 11" descr="Down arrow"/>
          <p:cNvCxnSpPr/>
          <p:nvPr/>
        </p:nvCxnSpPr>
        <p:spPr bwMode="auto">
          <a:xfrm>
            <a:off x="1336756" y="3430480"/>
            <a:ext cx="1" cy="3495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 descr="Right arrow"/>
          <p:cNvCxnSpPr/>
          <p:nvPr/>
        </p:nvCxnSpPr>
        <p:spPr bwMode="auto">
          <a:xfrm flipV="1">
            <a:off x="2833273" y="3168862"/>
            <a:ext cx="381000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 descr="Down arrow"/>
          <p:cNvCxnSpPr/>
          <p:nvPr/>
        </p:nvCxnSpPr>
        <p:spPr bwMode="auto">
          <a:xfrm>
            <a:off x="1332963" y="4883833"/>
            <a:ext cx="0" cy="36935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 descr="Right arrow"/>
          <p:cNvCxnSpPr/>
          <p:nvPr/>
        </p:nvCxnSpPr>
        <p:spPr bwMode="auto">
          <a:xfrm flipV="1">
            <a:off x="1909561" y="3161726"/>
            <a:ext cx="381000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" name="Picture 2" descr="Image result for st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868" y="4589734"/>
            <a:ext cx="544011" cy="51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 bwMode="auto">
          <a:xfrm>
            <a:off x="4802990" y="3024839"/>
            <a:ext cx="533400" cy="28804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Yes</a:t>
            </a:r>
          </a:p>
        </p:txBody>
      </p:sp>
      <p:cxnSp>
        <p:nvCxnSpPr>
          <p:cNvPr id="42" name="Straight Arrow Connector 41" descr="Down arrow"/>
          <p:cNvCxnSpPr/>
          <p:nvPr/>
        </p:nvCxnSpPr>
        <p:spPr bwMode="auto">
          <a:xfrm>
            <a:off x="3823873" y="3592065"/>
            <a:ext cx="1" cy="3495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 descr="Down arrow"/>
          <p:cNvCxnSpPr/>
          <p:nvPr/>
        </p:nvCxnSpPr>
        <p:spPr bwMode="auto">
          <a:xfrm>
            <a:off x="3823872" y="4238841"/>
            <a:ext cx="1" cy="3495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 descr="Right arrow"/>
          <p:cNvCxnSpPr/>
          <p:nvPr/>
        </p:nvCxnSpPr>
        <p:spPr bwMode="auto">
          <a:xfrm flipV="1">
            <a:off x="4421990" y="3161725"/>
            <a:ext cx="381000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 descr="Right arrow"/>
          <p:cNvCxnSpPr/>
          <p:nvPr/>
        </p:nvCxnSpPr>
        <p:spPr bwMode="auto">
          <a:xfrm flipV="1">
            <a:off x="5353516" y="3161727"/>
            <a:ext cx="381000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2" name="Picture 2" descr="Image result for st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4" y="5280091"/>
            <a:ext cx="544011" cy="51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3231399" y="2808664"/>
            <a:ext cx="1219200" cy="81913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Does it involve human subjects?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7367" y="2208923"/>
            <a:ext cx="5440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68993" y="2171485"/>
            <a:ext cx="5440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01868" y="2171485"/>
            <a:ext cx="5440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2646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7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2" y="756276"/>
            <a:ext cx="8763000" cy="857250"/>
          </a:xfrm>
        </p:spPr>
        <p:txBody>
          <a:bodyPr/>
          <a:lstStyle/>
          <a:p>
            <a:r>
              <a:rPr lang="en-US" sz="4000" dirty="0"/>
              <a:t>Summary of Changes to Exemptions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357" y="1761800"/>
            <a:ext cx="3469159" cy="448865"/>
          </a:xfrm>
        </p:spPr>
        <p:txBody>
          <a:bodyPr/>
          <a:lstStyle/>
          <a:p>
            <a:r>
              <a:rPr lang="en-US" dirty="0"/>
              <a:t>Pre-2018 Rule (Current)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238" y="2289040"/>
            <a:ext cx="3581399" cy="296954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1800" dirty="0"/>
              <a:t>Educational practices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1800" dirty="0"/>
              <a:t>Educational tests, surveys,    interviews, observation of public behavior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1800" dirty="0"/>
              <a:t>Research on public officials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1800" dirty="0"/>
              <a:t>Research on existing data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1800" dirty="0"/>
              <a:t>Public benefit service 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1800" dirty="0"/>
              <a:t>Taste and food evaluations</a:t>
            </a:r>
            <a:r>
              <a:rPr lang="en-US" dirty="0"/>
              <a:t>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1" y="1905001"/>
            <a:ext cx="4041775" cy="277415"/>
          </a:xfrm>
        </p:spPr>
        <p:txBody>
          <a:bodyPr/>
          <a:lstStyle/>
          <a:p>
            <a:r>
              <a:rPr lang="en-US" dirty="0"/>
              <a:t>Revised Common Rule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1" y="2291886"/>
            <a:ext cx="3505200" cy="36289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Restrictions added</a:t>
            </a:r>
          </a:p>
          <a:p>
            <a:pPr marL="0" indent="0">
              <a:buNone/>
            </a:pPr>
            <a:endParaRPr lang="en-US" sz="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Expanded </a:t>
            </a:r>
            <a:r>
              <a:rPr lang="en-US" sz="1800" dirty="0">
                <a:solidFill>
                  <a:srgbClr val="C00000"/>
                </a:solidFill>
              </a:rPr>
              <a:t>*</a:t>
            </a:r>
          </a:p>
          <a:p>
            <a:pPr marL="0" indent="0">
              <a:buNone/>
            </a:pP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Removed and replaced </a:t>
            </a:r>
            <a:r>
              <a:rPr lang="en-US" sz="1800" dirty="0">
                <a:solidFill>
                  <a:srgbClr val="C00000"/>
                </a:solidFill>
              </a:rPr>
              <a:t>*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Expanded old and added new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Expanded with changes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No change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New Exemption # 7 </a:t>
            </a:r>
            <a:r>
              <a:rPr lang="en-US" sz="1800" dirty="0">
                <a:solidFill>
                  <a:srgbClr val="C00000"/>
                </a:solidFill>
              </a:rPr>
              <a:t>*</a:t>
            </a: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New Exemption # 8 </a:t>
            </a:r>
            <a:r>
              <a:rPr lang="en-US" sz="1800" dirty="0">
                <a:solidFill>
                  <a:srgbClr val="C00000"/>
                </a:solidFill>
              </a:rPr>
              <a:t>*</a:t>
            </a:r>
          </a:p>
          <a:p>
            <a:pPr marL="0" indent="0">
              <a:buNone/>
            </a:pP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* New limited IRB review to make certain determinations as a condition of exemption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B9329E-E786-4296-8A91-C76988B8AA0F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Right Arrow 14" descr="Arrow"/>
          <p:cNvSpPr/>
          <p:nvPr/>
        </p:nvSpPr>
        <p:spPr bwMode="auto">
          <a:xfrm>
            <a:off x="3920181" y="2380366"/>
            <a:ext cx="842319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ight Arrow 13" descr="Arrow"/>
          <p:cNvSpPr/>
          <p:nvPr/>
        </p:nvSpPr>
        <p:spPr bwMode="auto">
          <a:xfrm>
            <a:off x="3962401" y="3530926"/>
            <a:ext cx="847515" cy="24288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Right Arrow 19" descr="Arrow"/>
          <p:cNvSpPr/>
          <p:nvPr/>
        </p:nvSpPr>
        <p:spPr bwMode="auto">
          <a:xfrm>
            <a:off x="3962401" y="3863493"/>
            <a:ext cx="847515" cy="24288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Right Arrow 20" descr="Arrow"/>
          <p:cNvSpPr/>
          <p:nvPr/>
        </p:nvSpPr>
        <p:spPr bwMode="auto">
          <a:xfrm>
            <a:off x="3962400" y="4217492"/>
            <a:ext cx="842318" cy="24288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Right Arrow 21" descr="Arrow"/>
          <p:cNvSpPr/>
          <p:nvPr/>
        </p:nvSpPr>
        <p:spPr bwMode="auto">
          <a:xfrm>
            <a:off x="3962400" y="4562737"/>
            <a:ext cx="842318" cy="24288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Right Arrow 15" descr="Arrow"/>
          <p:cNvSpPr/>
          <p:nvPr/>
        </p:nvSpPr>
        <p:spPr bwMode="auto">
          <a:xfrm>
            <a:off x="3962401" y="2923166"/>
            <a:ext cx="847516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26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322387"/>
          </a:xfrm>
        </p:spPr>
        <p:txBody>
          <a:bodyPr/>
          <a:lstStyle/>
          <a:p>
            <a:r>
              <a:rPr lang="en-US" sz="4000" b="1" dirty="0"/>
              <a:t>Revised Common Rule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Exemption 1: </a:t>
            </a:r>
            <a:r>
              <a:rPr lang="en-US" sz="4000" i="1" dirty="0">
                <a:solidFill>
                  <a:schemeClr val="bg2">
                    <a:lumMod val="50000"/>
                  </a:schemeClr>
                </a:solidFill>
              </a:rPr>
              <a:t>Restrictions Added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dirty="0"/>
              <a:t>Research on </a:t>
            </a:r>
            <a:r>
              <a:rPr lang="en-US" b="1" i="1" dirty="0"/>
              <a:t>normal educational practices</a:t>
            </a:r>
            <a:r>
              <a:rPr lang="en-US" dirty="0"/>
              <a:t> in </a:t>
            </a:r>
            <a:r>
              <a:rPr lang="en-US" b="1" i="1" dirty="0"/>
              <a:t>established or commonly accepted educational settings</a:t>
            </a:r>
          </a:p>
          <a:p>
            <a:pPr>
              <a:buClr>
                <a:schemeClr val="accent1"/>
              </a:buClr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New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US" dirty="0"/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normal educational practices that are not likely to adversely impact: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Students’ opportunity to learn required educational content, or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Assessment of educators who provide instruction</a:t>
            </a:r>
          </a:p>
          <a:p>
            <a:pPr lvl="1"/>
            <a:endParaRPr lang="en-US" dirty="0"/>
          </a:p>
          <a:p>
            <a:pPr marL="457200" lvl="1" indent="0" algn="r">
              <a:buNone/>
            </a:pPr>
            <a:r>
              <a:rPr lang="en-US" sz="1600" dirty="0"/>
              <a:t>§46.104(d)(1)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AB8C00-710B-488F-A204-A3030642976C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27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r>
              <a:rPr lang="en-US" sz="4000" b="1" dirty="0"/>
              <a:t>Revised Common Rule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Exemption 2: </a:t>
            </a:r>
            <a:r>
              <a:rPr lang="en-US" sz="4000" i="1" dirty="0">
                <a:solidFill>
                  <a:schemeClr val="bg2">
                    <a:lumMod val="50000"/>
                  </a:schemeClr>
                </a:solidFill>
              </a:rPr>
              <a:t>Expanded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AB8C00-710B-488F-A204-A3030642976C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Research that </a:t>
            </a:r>
            <a:r>
              <a:rPr lang="en-US" b="1" u="sng" dirty="0">
                <a:solidFill>
                  <a:srgbClr val="0070C0"/>
                </a:solidFill>
              </a:rPr>
              <a:t>only</a:t>
            </a:r>
            <a:r>
              <a:rPr lang="en-US" dirty="0"/>
              <a:t> includes </a:t>
            </a:r>
            <a:r>
              <a:rPr lang="en-US" b="1" i="1" dirty="0"/>
              <a:t>interactions</a:t>
            </a:r>
            <a:r>
              <a:rPr lang="en-US" dirty="0"/>
              <a:t> involving </a:t>
            </a:r>
            <a:r>
              <a:rPr lang="en-US" b="1" i="1" dirty="0"/>
              <a:t>educational tests, surveys, interviews, and observations of public behavior </a:t>
            </a:r>
            <a:r>
              <a:rPr lang="en-US" dirty="0"/>
              <a:t>when</a:t>
            </a:r>
          </a:p>
          <a:p>
            <a:pPr marL="571500" indent="-571500">
              <a:buClr>
                <a:schemeClr val="accent1"/>
              </a:buClr>
              <a:buFont typeface="+mj-lt"/>
              <a:buAutoNum type="romanLcPeriod"/>
            </a:pPr>
            <a:r>
              <a:rPr lang="en-US" sz="2400" dirty="0"/>
              <a:t>Information recorded cannot be readily linked back to subjects, </a:t>
            </a:r>
            <a:r>
              <a:rPr lang="en-US" sz="2400" b="1" dirty="0"/>
              <a:t>or</a:t>
            </a:r>
            <a:r>
              <a:rPr lang="en-US" sz="2400" dirty="0"/>
              <a:t> </a:t>
            </a:r>
          </a:p>
          <a:p>
            <a:pPr marL="571500" indent="-571500">
              <a:buClr>
                <a:schemeClr val="accent1"/>
              </a:buClr>
              <a:buFont typeface="+mj-lt"/>
              <a:buAutoNum type="romanLcPeriod"/>
            </a:pPr>
            <a:r>
              <a:rPr lang="en-US" sz="2400" dirty="0"/>
              <a:t>Any information disclosure would not place subjects at risk of harm, </a:t>
            </a:r>
            <a:r>
              <a:rPr lang="en-US" sz="2400" b="1" dirty="0"/>
              <a:t>or</a:t>
            </a:r>
          </a:p>
          <a:p>
            <a:pPr marL="571500" indent="-571500">
              <a:buClr>
                <a:schemeClr val="accent1"/>
              </a:buClr>
              <a:buFont typeface="+mj-lt"/>
              <a:buAutoNum type="romanLcPeriod"/>
            </a:pPr>
            <a:r>
              <a:rPr lang="en-US" sz="2400" dirty="0">
                <a:solidFill>
                  <a:srgbClr val="0070C0"/>
                </a:solidFill>
              </a:rPr>
              <a:t>Identifiable information recorded, with limited IRB review for privacy and confidentiality protection under </a:t>
            </a:r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§</a:t>
            </a:r>
            <a:r>
              <a:rPr lang="en-US" sz="2400" dirty="0">
                <a:solidFill>
                  <a:srgbClr val="0070C0"/>
                </a:solidFill>
              </a:rPr>
              <a:t>46</a:t>
            </a:r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.111(a)(7)</a:t>
            </a:r>
            <a:endParaRPr lang="en-US" sz="2400" dirty="0">
              <a:solidFill>
                <a:srgbClr val="0070C0"/>
              </a:solidFill>
            </a:endParaRPr>
          </a:p>
          <a:p>
            <a:pPr marL="457200" lvl="1" indent="0" algn="r">
              <a:buNone/>
            </a:pPr>
            <a:r>
              <a:rPr lang="en-US" sz="16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§</a:t>
            </a:r>
            <a:r>
              <a:rPr lang="en-US" sz="1600" dirty="0"/>
              <a:t>46</a:t>
            </a:r>
            <a:r>
              <a:rPr lang="en-US" sz="16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.104(d)(2)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1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2425" y="1057115"/>
            <a:ext cx="8173376" cy="5319486"/>
          </a:xfrm>
        </p:spPr>
        <p:txBody>
          <a:bodyPr>
            <a:normAutofit lnSpcReduction="10000"/>
          </a:bodyPr>
          <a:lstStyle/>
          <a:p>
            <a:pPr>
              <a:spcAft>
                <a:spcPts val="2400"/>
              </a:spcAft>
            </a:pPr>
            <a:r>
              <a:rPr lang="en-US" dirty="0"/>
              <a:t>Describe the role of OHRP and the HHS regulations for human research protections</a:t>
            </a:r>
          </a:p>
          <a:p>
            <a:pPr>
              <a:spcAft>
                <a:spcPts val="2400"/>
              </a:spcAft>
            </a:pPr>
            <a:r>
              <a:rPr lang="en-US" dirty="0"/>
              <a:t>Explain some of the changes to the Common Rule and know how to make basic determinations on whether a study needs IRB review</a:t>
            </a:r>
          </a:p>
          <a:p>
            <a:pPr>
              <a:spcAft>
                <a:spcPts val="2400"/>
              </a:spcAf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Recognize how NIH will implement the Common Rule changes</a:t>
            </a:r>
          </a:p>
          <a:p>
            <a:pPr>
              <a:spcAft>
                <a:spcPts val="2400"/>
              </a:spcAf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Identify updated NIH policies related to human subjects research.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228600" y="6324600"/>
            <a:ext cx="381000" cy="365125"/>
          </a:xfrm>
          <a:prstGeom prst="rect">
            <a:avLst/>
          </a:prstGeom>
        </p:spPr>
        <p:txBody>
          <a:bodyPr/>
          <a:lstStyle/>
          <a:p>
            <a:fld id="{670C6FF2-7CFB-416B-98AB-B0A07B6135AB}" type="slidenum">
              <a:rPr lang="en-US" sz="1200" smtClean="0">
                <a:solidFill>
                  <a:srgbClr val="20558A"/>
                </a:solidFill>
              </a:rPr>
              <a:pPr/>
              <a:t>2</a:t>
            </a:fld>
            <a:endParaRPr lang="en-US" sz="1200" dirty="0">
              <a:solidFill>
                <a:srgbClr val="20558A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3555462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sz="4000" b="1" dirty="0"/>
              <a:t>Revised Common Rule </a:t>
            </a:r>
            <a:br>
              <a:rPr lang="en-US" sz="4000" b="1" dirty="0"/>
            </a:br>
            <a:r>
              <a:rPr lang="en-US" sz="4000" dirty="0">
                <a:solidFill>
                  <a:schemeClr val="tx1"/>
                </a:solidFill>
              </a:rPr>
              <a:t>Exemption 3: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i="1" dirty="0">
                <a:solidFill>
                  <a:schemeClr val="bg2">
                    <a:lumMod val="50000"/>
                  </a:schemeClr>
                </a:solidFill>
              </a:rPr>
              <a:t>New (Replacement)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65943"/>
            <a:ext cx="8458200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Research involving </a:t>
            </a:r>
            <a:r>
              <a:rPr lang="en-US" b="1" i="1" dirty="0"/>
              <a:t>benign behavioral interventions </a:t>
            </a:r>
            <a:r>
              <a:rPr lang="en-US" dirty="0"/>
              <a:t>with </a:t>
            </a:r>
            <a:r>
              <a:rPr lang="en-US" b="1" i="1" dirty="0"/>
              <a:t>adults</a:t>
            </a:r>
            <a:r>
              <a:rPr lang="en-US" dirty="0"/>
              <a:t> who </a:t>
            </a:r>
            <a:r>
              <a:rPr lang="en-US" b="1" i="1" dirty="0"/>
              <a:t>prospectively agree</a:t>
            </a:r>
            <a:r>
              <a:rPr lang="en-US" dirty="0"/>
              <a:t>, when information collection is limited to </a:t>
            </a:r>
            <a:r>
              <a:rPr lang="en-US" b="1" i="1" dirty="0"/>
              <a:t>verbal or written (including data entry) or audiovisual recording</a:t>
            </a:r>
            <a:r>
              <a:rPr lang="en-US" dirty="0"/>
              <a:t>, and: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Information recorded cannot be readily linked back to subjects, </a:t>
            </a:r>
            <a:r>
              <a:rPr lang="en-US" sz="2400" b="1" dirty="0"/>
              <a:t>or</a:t>
            </a:r>
            <a:r>
              <a:rPr lang="en-US" sz="2400" dirty="0"/>
              <a:t> 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Any information disclosure would not place subjects at risk of harm, </a:t>
            </a:r>
            <a:r>
              <a:rPr lang="en-US" sz="2400" b="1" dirty="0"/>
              <a:t>or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Identifiable information recorded, with limited IRB review for privacy and confidentiality protection under </a:t>
            </a:r>
            <a:r>
              <a:rPr lang="en-US" sz="24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§</a:t>
            </a:r>
            <a:r>
              <a:rPr lang="en-US" sz="2400" dirty="0"/>
              <a:t>46</a:t>
            </a:r>
            <a:r>
              <a:rPr lang="en-US" sz="24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.111(a)(7)</a:t>
            </a:r>
          </a:p>
          <a:p>
            <a:pPr marL="0" lvl="1" indent="0" algn="r">
              <a:buClr>
                <a:schemeClr val="bg2"/>
              </a:buClr>
              <a:buNone/>
            </a:pPr>
            <a:r>
              <a:rPr lang="en-US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			</a:t>
            </a:r>
            <a:r>
              <a:rPr lang="en-US" sz="20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§</a:t>
            </a:r>
            <a:r>
              <a:rPr lang="en-US" sz="2000" dirty="0"/>
              <a:t>46</a:t>
            </a:r>
            <a:r>
              <a:rPr lang="en-US" sz="20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.104(d)(3)</a:t>
            </a:r>
          </a:p>
          <a:p>
            <a:endParaRPr lang="en-US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00800"/>
            <a:ext cx="1219200" cy="3048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AB8C00-710B-488F-A204-A3030642976C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5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/>
          <a:lstStyle/>
          <a:p>
            <a:r>
              <a:rPr lang="en-US" sz="4000" b="1" dirty="0"/>
              <a:t>Revised Common Rule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Exemption 3,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495800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dirty="0"/>
              <a:t>“Benign behavioral interventions” </a:t>
            </a:r>
          </a:p>
          <a:p>
            <a:pPr marL="457200" lvl="1" indent="0">
              <a:buNone/>
            </a:pPr>
            <a:r>
              <a:rPr lang="en-US" dirty="0"/>
              <a:t>These are brief in duration, harmless, painless, not physically invasive, not likely to have a significant adverse lasting impact on the subjects, </a:t>
            </a:r>
            <a:r>
              <a:rPr lang="en-US" b="1" u="sng" dirty="0"/>
              <a:t>AND</a:t>
            </a:r>
            <a:r>
              <a:rPr lang="en-US" dirty="0"/>
              <a:t> investigator has no reason to think the subjects will find the interventions offensive or embarrassing</a:t>
            </a:r>
            <a:endParaRPr lang="en-US" sz="2400" dirty="0"/>
          </a:p>
          <a:p>
            <a:pPr>
              <a:buClr>
                <a:schemeClr val="accent1"/>
              </a:buClr>
            </a:pPr>
            <a:r>
              <a:rPr lang="en-US" dirty="0"/>
              <a:t>Includes authorized deception research </a:t>
            </a:r>
          </a:p>
          <a:p>
            <a:pPr marL="0" lvl="1" indent="0" algn="r">
              <a:buClr>
                <a:schemeClr val="bg2"/>
              </a:buClr>
              <a:buSzPct val="90000"/>
              <a:buNone/>
            </a:pPr>
            <a:endParaRPr lang="en-US" sz="2000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  <a:p>
            <a:pPr marL="0" lvl="1" indent="0" algn="r">
              <a:buClr>
                <a:schemeClr val="bg2"/>
              </a:buClr>
              <a:buSzPct val="90000"/>
              <a:buNone/>
            </a:pPr>
            <a:r>
              <a:rPr lang="en-US" sz="16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§</a:t>
            </a:r>
            <a:r>
              <a:rPr lang="en-US" sz="1600" dirty="0"/>
              <a:t>46</a:t>
            </a:r>
            <a:r>
              <a:rPr lang="en-US" sz="16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.104(d)(3)(ii)-(iii)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AB8C00-710B-488F-A204-A3030642976C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706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sz="4000" b="1" dirty="0"/>
              <a:t>Revised Common Rule</a:t>
            </a:r>
            <a:br>
              <a:rPr lang="en-US" sz="4000" b="1" dirty="0"/>
            </a:br>
            <a:r>
              <a:rPr lang="en-US" sz="4000" dirty="0"/>
              <a:t>Exemption 4: </a:t>
            </a:r>
            <a:r>
              <a:rPr lang="en-US" sz="4000" i="1" dirty="0">
                <a:solidFill>
                  <a:schemeClr val="bg2">
                    <a:lumMod val="50000"/>
                  </a:schemeClr>
                </a:solidFill>
              </a:rPr>
              <a:t>Expanded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829" y="1447800"/>
            <a:ext cx="8382000" cy="48006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Secondary</a:t>
            </a:r>
            <a:r>
              <a:rPr lang="en-US" dirty="0"/>
              <a:t> </a:t>
            </a:r>
            <a:r>
              <a:rPr lang="en-US" b="1" i="1" dirty="0"/>
              <a:t>research</a:t>
            </a:r>
            <a:r>
              <a:rPr lang="en-US" dirty="0"/>
              <a:t> use of </a:t>
            </a:r>
            <a:r>
              <a:rPr lang="en-US" b="1" i="1" u="sng" dirty="0">
                <a:solidFill>
                  <a:srgbClr val="C00000"/>
                </a:solidFill>
              </a:rPr>
              <a:t>identifiable</a:t>
            </a:r>
            <a:r>
              <a:rPr lang="en-US" dirty="0"/>
              <a:t> private information or </a:t>
            </a:r>
            <a:r>
              <a:rPr lang="en-US" b="1" i="1" u="sng" dirty="0">
                <a:solidFill>
                  <a:srgbClr val="C00000"/>
                </a:solidFill>
              </a:rPr>
              <a:t>identifiable</a:t>
            </a:r>
            <a:r>
              <a:rPr lang="en-US" dirty="0"/>
              <a:t> biospecimens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(materials no longer need to be “existing”)</a:t>
            </a:r>
            <a:r>
              <a:rPr lang="en-US" dirty="0"/>
              <a:t>, if: </a:t>
            </a:r>
          </a:p>
          <a:p>
            <a:pPr marL="971550" lvl="1" indent="-514350">
              <a:buClr>
                <a:schemeClr val="accent1"/>
              </a:buClr>
              <a:buFont typeface="+mj-lt"/>
              <a:buAutoNum type="romanLcPeriod"/>
            </a:pPr>
            <a:r>
              <a:rPr lang="en-US" dirty="0"/>
              <a:t>Identifiable private information or identifiable biospecimens are publically available, </a:t>
            </a:r>
            <a:r>
              <a:rPr lang="en-US" b="1" u="sng" dirty="0"/>
              <a:t>OR</a:t>
            </a:r>
          </a:p>
          <a:p>
            <a:pPr marL="914400" lvl="1" indent="-457200">
              <a:buClr>
                <a:schemeClr val="accent1"/>
              </a:buClr>
              <a:buFont typeface="+mj-lt"/>
              <a:buAutoNum type="romanLcPeriod"/>
            </a:pPr>
            <a:r>
              <a:rPr lang="en-US" dirty="0"/>
              <a:t>Information, which may include information about biospecimens, is </a:t>
            </a:r>
            <a:r>
              <a:rPr lang="en-US" u="sng" dirty="0"/>
              <a:t>recorded</a:t>
            </a:r>
            <a:r>
              <a:rPr lang="en-US" dirty="0"/>
              <a:t> by the investigator in such a manner that the identity of the human subjects cannot be readily ascertained directly or through identifiers linked to the subjects, the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investigator does not contact the subjects or re-identify subjects</a:t>
            </a:r>
            <a:r>
              <a:rPr lang="en-US" dirty="0"/>
              <a:t>, </a:t>
            </a:r>
            <a:r>
              <a:rPr lang="en-US" b="1" u="sng" dirty="0"/>
              <a:t>OR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AB8C00-710B-488F-A204-A3030642976C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8305800" y="5902036"/>
            <a:ext cx="609600" cy="422564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  <a:sym typeface="Arial"/>
              </a:rPr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73991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87425"/>
          </a:xfrm>
        </p:spPr>
        <p:txBody>
          <a:bodyPr/>
          <a:lstStyle/>
          <a:p>
            <a:r>
              <a:rPr lang="en-US" sz="4000" dirty="0"/>
              <a:t>Exemption 4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(…) </a:t>
            </a:r>
            <a:r>
              <a:rPr lang="en-US" b="1" i="1" dirty="0"/>
              <a:t>secondary research </a:t>
            </a:r>
            <a:r>
              <a:rPr lang="en-US" dirty="0"/>
              <a:t>use of </a:t>
            </a:r>
            <a:r>
              <a:rPr lang="en-US" b="1" i="1" u="sng" dirty="0">
                <a:solidFill>
                  <a:srgbClr val="C00000"/>
                </a:solidFill>
              </a:rPr>
              <a:t>identifiable</a:t>
            </a:r>
            <a:r>
              <a:rPr lang="en-US" dirty="0"/>
              <a:t> private information or </a:t>
            </a:r>
            <a:r>
              <a:rPr lang="en-US" b="1" i="1" u="sng" dirty="0">
                <a:solidFill>
                  <a:srgbClr val="C00000"/>
                </a:solidFill>
              </a:rPr>
              <a:t>identifiable</a:t>
            </a:r>
            <a:r>
              <a:rPr lang="en-US" dirty="0"/>
              <a:t> biospecimens, if: </a:t>
            </a:r>
          </a:p>
          <a:p>
            <a:pPr marL="971550" lvl="1" indent="-514350">
              <a:buClr>
                <a:schemeClr val="accent1"/>
              </a:buClr>
              <a:buFont typeface="+mj-lt"/>
              <a:buAutoNum type="romanLcPeriod" startAt="3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Investigator’s use is regulated under HIPAA as “health care operations,” “research,” or “public health” </a:t>
            </a:r>
            <a:r>
              <a:rPr lang="en-US" b="1" u="sng" dirty="0"/>
              <a:t>OR</a:t>
            </a:r>
            <a:r>
              <a:rPr lang="en-US" b="1" u="sng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914400" lvl="1" indent="-457200">
              <a:buClr>
                <a:schemeClr val="accent1"/>
              </a:buClr>
              <a:buFont typeface="+mj-lt"/>
              <a:buAutoNum type="romanLcPeriod" startAt="3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Research is conducted by, or on behalf of, a Federal agency using data collected or generated by the government for non-research purposes, and the information is protected by federal privacy standards</a:t>
            </a:r>
          </a:p>
          <a:p>
            <a:pPr marL="0" lvl="1" indent="0">
              <a:buClr>
                <a:schemeClr val="bg2"/>
              </a:buClr>
              <a:buSzPct val="90000"/>
              <a:buNone/>
            </a:pPr>
            <a:r>
              <a:rPr lang="en-US" dirty="0"/>
              <a:t>							</a:t>
            </a:r>
            <a:r>
              <a:rPr lang="en-US" sz="1600" dirty="0"/>
              <a:t>§46.104(d)(4)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AB8C00-710B-488F-A204-A3030642976C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6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sz="4000" b="1" dirty="0"/>
              <a:t>Revised Common Rule </a:t>
            </a:r>
            <a:br>
              <a:rPr lang="en-US" sz="4000" b="1" dirty="0"/>
            </a:br>
            <a:r>
              <a:rPr lang="en-US" sz="4000" dirty="0"/>
              <a:t>Exemption 5: </a:t>
            </a:r>
            <a:r>
              <a:rPr lang="en-US" sz="4000" i="1" dirty="0">
                <a:solidFill>
                  <a:schemeClr val="bg2">
                    <a:lumMod val="50000"/>
                  </a:schemeClr>
                </a:solidFill>
              </a:rPr>
              <a:t>Expanded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672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Public benefit and service programs research </a:t>
            </a:r>
            <a:r>
              <a:rPr lang="en-US" dirty="0"/>
              <a:t>and demonstration projects </a:t>
            </a:r>
          </a:p>
          <a:p>
            <a:pPr>
              <a:buClr>
                <a:schemeClr val="accent1"/>
              </a:buClr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Expanded to apply to such Federally-supported research     (no longer limited to Federally-conducted research)</a:t>
            </a:r>
          </a:p>
          <a:p>
            <a:pPr>
              <a:buClr>
                <a:schemeClr val="accent1"/>
              </a:buClr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Added requirement that Federal agency publish a list of projects covered by this exemption prior to commencing the research  </a:t>
            </a:r>
          </a:p>
          <a:p>
            <a:pPr lvl="1"/>
            <a:endParaRPr lang="en-US" sz="2200" dirty="0"/>
          </a:p>
          <a:p>
            <a:pPr marL="0" lvl="1" indent="0">
              <a:buClr>
                <a:schemeClr val="bg2"/>
              </a:buClr>
              <a:buSzPct val="90000"/>
              <a:buNone/>
            </a:pPr>
            <a:r>
              <a:rPr lang="en-US" dirty="0"/>
              <a:t>					</a:t>
            </a:r>
          </a:p>
          <a:p>
            <a:pPr marL="0" lvl="1" indent="0" algn="r">
              <a:buClr>
                <a:schemeClr val="bg2"/>
              </a:buClr>
              <a:buSzPct val="90000"/>
              <a:buNone/>
            </a:pPr>
            <a:r>
              <a:rPr lang="en-US" dirty="0"/>
              <a:t>							</a:t>
            </a:r>
            <a:r>
              <a:rPr lang="en-US" sz="1600" dirty="0"/>
              <a:t>§46.104(d)(5)</a:t>
            </a:r>
          </a:p>
          <a:p>
            <a:pPr marL="514350" indent="-514350">
              <a:buFont typeface="+mj-lt"/>
              <a:buAutoNum type="arabicPeriod" startAt="6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AB8C00-710B-488F-A204-A3030642976C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7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/>
          <a:lstStyle/>
          <a:p>
            <a:r>
              <a:rPr lang="en-US" sz="4000" b="1" dirty="0"/>
              <a:t>Revised Common Rule </a:t>
            </a:r>
            <a:br>
              <a:rPr lang="en-US" sz="4000" b="1" dirty="0"/>
            </a:br>
            <a:r>
              <a:rPr lang="en-US" sz="4000" dirty="0"/>
              <a:t>Exemption 6: </a:t>
            </a:r>
            <a:r>
              <a:rPr lang="en-US" sz="4000" i="1" dirty="0"/>
              <a:t>No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AB8C00-710B-488F-A204-A3030642976C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Taste and food quality evaluation and consumer acceptance studies</a:t>
            </a:r>
          </a:p>
          <a:p>
            <a:endParaRPr lang="en-US" dirty="0"/>
          </a:p>
          <a:p>
            <a:pPr marL="0" lvl="1" indent="0">
              <a:buClr>
                <a:schemeClr val="bg2"/>
              </a:buClr>
              <a:buSzPct val="90000"/>
              <a:buNone/>
            </a:pPr>
            <a:r>
              <a:rPr lang="en-US" dirty="0"/>
              <a:t>							</a:t>
            </a:r>
            <a:r>
              <a:rPr lang="en-US" sz="1600" dirty="0"/>
              <a:t>§46.104(d)(6)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83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sz="4000" b="1" dirty="0"/>
              <a:t>Revised Common Rule:  </a:t>
            </a:r>
            <a:br>
              <a:rPr lang="en-US" sz="4000" b="1" dirty="0"/>
            </a:br>
            <a:r>
              <a:rPr lang="en-US" sz="4000" b="1" i="1" dirty="0">
                <a:solidFill>
                  <a:schemeClr val="bg2">
                    <a:lumMod val="50000"/>
                  </a:schemeClr>
                </a:solidFill>
              </a:rPr>
              <a:t>NEW</a:t>
            </a:r>
            <a:r>
              <a:rPr lang="en-US" sz="4000" b="1" dirty="0"/>
              <a:t> </a:t>
            </a:r>
            <a:r>
              <a:rPr lang="en-US" sz="4000" dirty="0"/>
              <a:t>Exemptions 7 and 8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Two new exemptions 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applicable only to secondary research:</a:t>
            </a:r>
          </a:p>
          <a:p>
            <a:pPr>
              <a:buClr>
                <a:schemeClr val="accent1"/>
              </a:buClr>
            </a:pPr>
            <a:r>
              <a:rPr lang="en-US" sz="2600" u="sng" dirty="0"/>
              <a:t>Exemption 7</a:t>
            </a:r>
            <a:r>
              <a:rPr lang="en-US" sz="2600" dirty="0"/>
              <a:t>: Storage or maintenance of </a:t>
            </a:r>
            <a:r>
              <a:rPr lang="en-US" sz="2600" b="1" i="1" u="sng" dirty="0">
                <a:solidFill>
                  <a:srgbClr val="C00000"/>
                </a:solidFill>
              </a:rPr>
              <a:t>identifiable</a:t>
            </a:r>
            <a:r>
              <a:rPr lang="en-US" sz="2600" dirty="0"/>
              <a:t> private information or identifiable biospecimens for secondary research</a:t>
            </a:r>
          </a:p>
          <a:p>
            <a:pPr>
              <a:buClr>
                <a:schemeClr val="accent1"/>
              </a:buClr>
            </a:pPr>
            <a:r>
              <a:rPr lang="en-US" sz="2600" u="sng" dirty="0"/>
              <a:t>Exemption 8</a:t>
            </a:r>
            <a:r>
              <a:rPr lang="en-US" sz="2600" dirty="0"/>
              <a:t>: Secondary</a:t>
            </a:r>
            <a:r>
              <a:rPr lang="en-US" sz="2600" i="1" dirty="0"/>
              <a:t> </a:t>
            </a:r>
            <a:r>
              <a:rPr lang="en-US" sz="2600" dirty="0"/>
              <a:t>research using </a:t>
            </a:r>
            <a:r>
              <a:rPr lang="en-US" sz="2600" b="1" i="1" u="sng" dirty="0">
                <a:solidFill>
                  <a:srgbClr val="C00000"/>
                </a:solidFill>
              </a:rPr>
              <a:t>identifiable</a:t>
            </a:r>
            <a:r>
              <a:rPr lang="en-US" sz="2600" dirty="0"/>
              <a:t> private information or identifiable biospecimens</a:t>
            </a:r>
          </a:p>
          <a:p>
            <a:pPr>
              <a:buClr>
                <a:schemeClr val="accent1"/>
              </a:buClr>
            </a:pPr>
            <a:r>
              <a:rPr lang="en-US" sz="2600" dirty="0"/>
              <a:t>Both require:</a:t>
            </a:r>
          </a:p>
          <a:p>
            <a:pPr lvl="1">
              <a:buClr>
                <a:schemeClr val="accent1"/>
              </a:buClr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Broad consent</a:t>
            </a:r>
          </a:p>
          <a:p>
            <a:pPr lvl="1">
              <a:buClr>
                <a:schemeClr val="accent1"/>
              </a:buClr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Limited IRB review</a:t>
            </a:r>
          </a:p>
          <a:p>
            <a:pPr marL="0" lvl="1" indent="0" algn="r">
              <a:buClr>
                <a:schemeClr val="bg2"/>
              </a:buClr>
              <a:buSzPct val="90000"/>
              <a:buNone/>
            </a:pPr>
            <a:r>
              <a:rPr lang="en-US" dirty="0"/>
              <a:t>						</a:t>
            </a:r>
            <a:r>
              <a:rPr lang="en-US" sz="1600" dirty="0"/>
              <a:t>§46.104(d)(7) and (8)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AB8C00-710B-488F-A204-A3030642976C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87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229600" cy="1066800"/>
          </a:xfrm>
        </p:spPr>
        <p:txBody>
          <a:bodyPr/>
          <a:lstStyle/>
          <a:p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</a:rPr>
              <a:t>NEW </a:t>
            </a:r>
            <a:r>
              <a:rPr lang="en-US" sz="3400" dirty="0"/>
              <a:t>Allowing the Use of Broad Consent for </a:t>
            </a:r>
            <a:r>
              <a:rPr lang="en-US" sz="3400" dirty="0">
                <a:solidFill>
                  <a:schemeClr val="tx1"/>
                </a:solidFill>
              </a:rPr>
              <a:t>Secondary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1"/>
            <a:ext cx="8686800" cy="4724399"/>
          </a:xfrm>
        </p:spPr>
        <p:txBody>
          <a:bodyPr/>
          <a:lstStyle/>
          <a:p>
            <a:pPr marL="0" lvl="1" indent="0">
              <a:buClr>
                <a:schemeClr val="bg2"/>
              </a:buClr>
              <a:buSzPct val="90000"/>
              <a:buNone/>
            </a:pPr>
            <a:r>
              <a:rPr lang="en-US" sz="2800" b="1" u="sng" dirty="0">
                <a:solidFill>
                  <a:srgbClr val="1008D6"/>
                </a:solidFill>
              </a:rPr>
              <a:t>Optional:</a:t>
            </a:r>
            <a:r>
              <a:rPr lang="en-US" sz="2800" dirty="0">
                <a:solidFill>
                  <a:srgbClr val="1008D6"/>
                </a:solidFill>
              </a:rPr>
              <a:t> </a:t>
            </a:r>
            <a:r>
              <a:rPr lang="en-US" sz="2800" dirty="0"/>
              <a:t>An alternative to traditional informed consent or waiver of informed consent</a:t>
            </a:r>
          </a:p>
          <a:p>
            <a:pPr marL="742950" lvl="2" indent="-342900">
              <a:buSzPct val="90000"/>
              <a:buFont typeface="Arial" panose="020B0604020202020204" pitchFamily="34" charset="0"/>
              <a:buChar char="•"/>
            </a:pPr>
            <a:r>
              <a:rPr lang="en-US" sz="2400" b="1" dirty="0"/>
              <a:t>If: </a:t>
            </a:r>
          </a:p>
          <a:p>
            <a:pPr marL="1200150" lvl="3" indent="-342900">
              <a:buSzPct val="90000"/>
            </a:pPr>
            <a:r>
              <a:rPr lang="en-US" sz="2200" b="1" i="1" u="sng" dirty="0">
                <a:solidFill>
                  <a:srgbClr val="C00000"/>
                </a:solidFill>
              </a:rPr>
              <a:t>Identifiable</a:t>
            </a:r>
            <a:r>
              <a:rPr lang="en-US" sz="2200" dirty="0"/>
              <a:t> information or </a:t>
            </a:r>
            <a:r>
              <a:rPr lang="en-US" sz="2200" b="1" i="1" u="sng" dirty="0">
                <a:solidFill>
                  <a:srgbClr val="C00000"/>
                </a:solidFill>
              </a:rPr>
              <a:t>identifiable</a:t>
            </a:r>
            <a:r>
              <a:rPr lang="en-US" sz="2200" dirty="0"/>
              <a:t> biospecimens were collected with broad consent</a:t>
            </a:r>
            <a:endParaRPr lang="en-US" sz="800" dirty="0"/>
          </a:p>
          <a:p>
            <a:pPr marL="742950" lvl="2" indent="-342900">
              <a:buSzPct val="90000"/>
              <a:buFont typeface="Arial" panose="020B0604020202020204" pitchFamily="34" charset="0"/>
              <a:buChar char="•"/>
            </a:pPr>
            <a:r>
              <a:rPr lang="en-US" sz="2400" b="1" dirty="0"/>
              <a:t>Then, exemptions 7 and 8 may apply respectively to: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The storage and maintenance of this material (after a limited IRB review)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Future secondary</a:t>
            </a:r>
            <a:r>
              <a:rPr lang="en-US" sz="2400" i="1" dirty="0"/>
              <a:t> </a:t>
            </a:r>
            <a:r>
              <a:rPr lang="en-US" sz="2400" dirty="0"/>
              <a:t>research use of this material (after a limited IRB review)</a:t>
            </a:r>
            <a:endParaRPr lang="en-US" sz="1000" dirty="0"/>
          </a:p>
          <a:p>
            <a:pPr marL="0" indent="0" algn="ctr">
              <a:spcBef>
                <a:spcPts val="600"/>
              </a:spcBef>
              <a:buClr>
                <a:schemeClr val="bg2">
                  <a:lumMod val="75000"/>
                </a:schemeClr>
              </a:buClr>
              <a:buNone/>
            </a:pPr>
            <a:r>
              <a:rPr lang="en-US" sz="2400" b="1" dirty="0"/>
              <a:t>Broad consent must include a defined set of elements that cannot be omitted or altered</a:t>
            </a:r>
            <a:r>
              <a:rPr lang="en-US" altLang="en-US" b="1" dirty="0">
                <a:solidFill>
                  <a:srgbClr val="000000"/>
                </a:solidFill>
                <a:cs typeface="Arial" pitchFamily="34" charset="0"/>
                <a:sym typeface="Calibri" pitchFamily="34" charset="0"/>
              </a:rPr>
              <a:t>		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AB8C00-710B-488F-A204-A3030642976C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6629400" y="60579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  <a:sym typeface="Calibri" pitchFamily="34" charset="0"/>
              </a:rPr>
              <a:t>§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46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  <a:sym typeface="Calibri" pitchFamily="34" charset="0"/>
              </a:rPr>
              <a:t>.116(d)-(f)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244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85800"/>
          </a:xfrm>
        </p:spPr>
        <p:txBody>
          <a:bodyPr/>
          <a:lstStyle/>
          <a:p>
            <a:r>
              <a:rPr lang="en-US" sz="4000" b="1" i="1" dirty="0">
                <a:solidFill>
                  <a:schemeClr val="bg2">
                    <a:lumMod val="50000"/>
                  </a:schemeClr>
                </a:solidFill>
              </a:rPr>
              <a:t>NEW </a:t>
            </a:r>
            <a:r>
              <a:rPr lang="en-US" sz="4000" dirty="0"/>
              <a:t>Limited IRB Reviews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181600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dirty="0"/>
              <a:t>Required for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exemptions 2(iii), 3(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)(C), 7, and 8 </a:t>
            </a:r>
            <a:r>
              <a:rPr lang="en-US" dirty="0"/>
              <a:t>in the revised Common Rule</a:t>
            </a:r>
          </a:p>
          <a:p>
            <a:pPr marL="742950" lvl="2" indent="-342900">
              <a:buSzPct val="9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Exemptions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2(iii) and 3(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)(C)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ea typeface="Calibri"/>
                <a:cs typeface="Calibri"/>
                <a:sym typeface="Calibri"/>
              </a:rPr>
              <a:t>review: </a:t>
            </a:r>
          </a:p>
          <a:p>
            <a:pPr marL="1200150" lvl="3" indent="-342900">
              <a:buClr>
                <a:schemeClr val="accent1"/>
              </a:buClr>
              <a:buSzPct val="90000"/>
            </a:pPr>
            <a:r>
              <a:rPr lang="en-US" sz="2400" dirty="0">
                <a:ea typeface="Calibri"/>
                <a:cs typeface="Calibri"/>
                <a:sym typeface="Calibri"/>
              </a:rPr>
              <a:t>F</a:t>
            </a:r>
            <a:r>
              <a:rPr lang="en-US" sz="2400" dirty="0"/>
              <a:t>or privacy and confidentiality protection under </a:t>
            </a:r>
            <a:r>
              <a:rPr lang="en-US" sz="2400" dirty="0">
                <a:ea typeface="Calibri"/>
                <a:cs typeface="Calibri"/>
                <a:sym typeface="Calibri"/>
              </a:rPr>
              <a:t>§_.111(a)(7)</a:t>
            </a:r>
          </a:p>
          <a:p>
            <a:pPr marL="742950" lvl="2" indent="-342900">
              <a:buSzPct val="9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sym typeface="Calibri"/>
              </a:rPr>
              <a:t>Exemptions 7 and 8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sym typeface="Calibri"/>
              </a:rPr>
              <a:t> </a:t>
            </a:r>
            <a:r>
              <a:rPr lang="en-US" sz="2400" dirty="0">
                <a:solidFill>
                  <a:prstClr val="black"/>
                </a:solidFill>
                <a:sym typeface="Calibri"/>
              </a:rPr>
              <a:t>review: </a:t>
            </a:r>
          </a:p>
          <a:p>
            <a:pPr marL="1200150" lvl="3" indent="-342900">
              <a:buClr>
                <a:schemeClr val="accent1"/>
              </a:buClr>
              <a:buSzPct val="90000"/>
            </a:pPr>
            <a:r>
              <a:rPr lang="en-US" sz="2400" dirty="0">
                <a:solidFill>
                  <a:prstClr val="black"/>
                </a:solidFill>
                <a:sym typeface="Calibri"/>
              </a:rPr>
              <a:t>For safeguards related to privacy and confidentiality protection, and broad consent</a:t>
            </a:r>
            <a:endParaRPr lang="en-US" dirty="0"/>
          </a:p>
          <a:p>
            <a:pPr>
              <a:buClr>
                <a:schemeClr val="accent1"/>
              </a:buClr>
            </a:pPr>
            <a:r>
              <a:rPr lang="en-US" dirty="0"/>
              <a:t>Expedited review can be used</a:t>
            </a:r>
          </a:p>
          <a:p>
            <a:pPr>
              <a:buClr>
                <a:schemeClr val="accent1"/>
              </a:buClr>
            </a:pPr>
            <a:r>
              <a:rPr lang="en-US" dirty="0"/>
              <a:t>One time only, no continuing review required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AB8C00-710B-488F-A204-A3030642976C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66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8676"/>
            <a:ext cx="8382000" cy="934640"/>
          </a:xfrm>
        </p:spPr>
        <p:txBody>
          <a:bodyPr/>
          <a:lstStyle/>
          <a:p>
            <a:r>
              <a:rPr lang="en-US" sz="4000" dirty="0"/>
              <a:t>Determining Whether the Revised Common Rule Applies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AB8C00-710B-488F-A204-A3030642976C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381000" y="3460943"/>
            <a:ext cx="1766701" cy="1081989"/>
          </a:xfrm>
          <a:prstGeom prst="round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No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or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Deemed not to be research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685264" y="2581605"/>
            <a:ext cx="1143000" cy="51038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Is it research?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214361" y="2710843"/>
            <a:ext cx="533400" cy="28804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Yes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664274" y="2634907"/>
            <a:ext cx="1066800" cy="48157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Is it exempt?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480974" y="3627614"/>
            <a:ext cx="533400" cy="28804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No</a:t>
            </a:r>
          </a:p>
        </p:txBody>
      </p:sp>
      <p:cxnSp>
        <p:nvCxnSpPr>
          <p:cNvPr id="12" name="Straight Arrow Connector 11" descr="Down arrow"/>
          <p:cNvCxnSpPr/>
          <p:nvPr/>
        </p:nvCxnSpPr>
        <p:spPr bwMode="auto">
          <a:xfrm>
            <a:off x="1260556" y="3116485"/>
            <a:ext cx="1" cy="3495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 descr="Down arrow"/>
          <p:cNvCxnSpPr/>
          <p:nvPr/>
        </p:nvCxnSpPr>
        <p:spPr bwMode="auto">
          <a:xfrm flipV="1">
            <a:off x="2757073" y="2854867"/>
            <a:ext cx="381000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 descr="Down arrow"/>
          <p:cNvCxnSpPr/>
          <p:nvPr/>
        </p:nvCxnSpPr>
        <p:spPr bwMode="auto">
          <a:xfrm>
            <a:off x="1256763" y="4569838"/>
            <a:ext cx="0" cy="36935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 descr="Right arrow"/>
          <p:cNvCxnSpPr/>
          <p:nvPr/>
        </p:nvCxnSpPr>
        <p:spPr bwMode="auto">
          <a:xfrm flipV="1">
            <a:off x="1833361" y="2847731"/>
            <a:ext cx="381000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" name="Picture 2" descr="Image result for st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668" y="4275739"/>
            <a:ext cx="544011" cy="51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 bwMode="auto">
          <a:xfrm>
            <a:off x="7135626" y="2737154"/>
            <a:ext cx="533400" cy="28804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No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726790" y="2710844"/>
            <a:ext cx="533400" cy="28804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Yes</a:t>
            </a:r>
          </a:p>
        </p:txBody>
      </p:sp>
      <p:cxnSp>
        <p:nvCxnSpPr>
          <p:cNvPr id="42" name="Straight Arrow Connector 41" descr="Down arrow"/>
          <p:cNvCxnSpPr/>
          <p:nvPr/>
        </p:nvCxnSpPr>
        <p:spPr bwMode="auto">
          <a:xfrm>
            <a:off x="3747673" y="3278070"/>
            <a:ext cx="1" cy="3495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 descr="Down arrow"/>
          <p:cNvCxnSpPr/>
          <p:nvPr/>
        </p:nvCxnSpPr>
        <p:spPr bwMode="auto">
          <a:xfrm>
            <a:off x="3747672" y="3924846"/>
            <a:ext cx="1" cy="3495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 descr="Right arrow"/>
          <p:cNvCxnSpPr/>
          <p:nvPr/>
        </p:nvCxnSpPr>
        <p:spPr bwMode="auto">
          <a:xfrm flipV="1">
            <a:off x="4345790" y="2847730"/>
            <a:ext cx="381000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 descr="Right arrow"/>
          <p:cNvCxnSpPr/>
          <p:nvPr/>
        </p:nvCxnSpPr>
        <p:spPr bwMode="auto">
          <a:xfrm flipV="1">
            <a:off x="5277316" y="2847732"/>
            <a:ext cx="381000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Rounded Rectangle 50"/>
          <p:cNvSpPr/>
          <p:nvPr/>
        </p:nvSpPr>
        <p:spPr bwMode="auto">
          <a:xfrm>
            <a:off x="5314322" y="3452842"/>
            <a:ext cx="1766701" cy="1081989"/>
          </a:xfrm>
          <a:prstGeom prst="round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Yes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(be aware of limited IRB review for certain exemptions)*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</p:txBody>
      </p:sp>
      <p:pic>
        <p:nvPicPr>
          <p:cNvPr id="52" name="Picture 2" descr="Image result for st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4" y="4966096"/>
            <a:ext cx="544011" cy="51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Image result for st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35" y="4898418"/>
            <a:ext cx="544011" cy="51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Straight Arrow Connector 54" descr="Down arrow"/>
          <p:cNvCxnSpPr/>
          <p:nvPr/>
        </p:nvCxnSpPr>
        <p:spPr bwMode="auto">
          <a:xfrm>
            <a:off x="6222839" y="3116485"/>
            <a:ext cx="1" cy="3495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 descr="Down arrow"/>
          <p:cNvCxnSpPr/>
          <p:nvPr/>
        </p:nvCxnSpPr>
        <p:spPr bwMode="auto">
          <a:xfrm>
            <a:off x="6222840" y="4534831"/>
            <a:ext cx="1" cy="3495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 descr="Right arrow"/>
          <p:cNvCxnSpPr/>
          <p:nvPr/>
        </p:nvCxnSpPr>
        <p:spPr bwMode="auto">
          <a:xfrm flipV="1">
            <a:off x="6754626" y="2881177"/>
            <a:ext cx="381000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ounded Rectangle 6"/>
          <p:cNvSpPr/>
          <p:nvPr/>
        </p:nvSpPr>
        <p:spPr bwMode="auto">
          <a:xfrm>
            <a:off x="3155199" y="2494669"/>
            <a:ext cx="1219200" cy="81913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Does it involve human subjects?</a:t>
            </a:r>
          </a:p>
        </p:txBody>
      </p:sp>
      <p:cxnSp>
        <p:nvCxnSpPr>
          <p:cNvPr id="46" name="Elbow Connector 45" descr="connector"/>
          <p:cNvCxnSpPr>
            <a:stCxn id="25" idx="3"/>
            <a:endCxn id="49" idx="0"/>
          </p:cNvCxnSpPr>
          <p:nvPr/>
        </p:nvCxnSpPr>
        <p:spPr bwMode="auto">
          <a:xfrm>
            <a:off x="7669026" y="2881178"/>
            <a:ext cx="517547" cy="57166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1099542" y="1853656"/>
            <a:ext cx="5440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25508" y="1826665"/>
            <a:ext cx="5440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25666" y="1827160"/>
            <a:ext cx="5440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39079" y="5883625"/>
            <a:ext cx="5530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rgbClr val="00B050"/>
                </a:solidFill>
              </a:rPr>
              <a:t>Green text indicates sections that have changed with the 2018 revisions to the Common Rule</a:t>
            </a:r>
            <a:r>
              <a:rPr kumimoji="0" lang="en-US" sz="120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7476496" y="3460943"/>
            <a:ext cx="1420153" cy="1342071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Study requires to IRB review</a:t>
            </a:r>
          </a:p>
        </p:txBody>
      </p:sp>
    </p:spTree>
    <p:extLst>
      <p:ext uri="{BB962C8B-B14F-4D97-AF65-F5344CB8AC3E}">
        <p14:creationId xmlns:p14="http://schemas.microsoft.com/office/powerpoint/2010/main" val="365989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1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34400" cy="941387"/>
          </a:xfrm>
        </p:spPr>
        <p:txBody>
          <a:bodyPr/>
          <a:lstStyle/>
          <a:p>
            <a:r>
              <a:rPr lang="en-US" sz="3600" dirty="0"/>
              <a:t>OHRP’s Role in Human Research Protections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OHRP holds the regulatory authority on the HHS Protection of Human Subjects regulations, 45 CFR 46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b="1" dirty="0"/>
              <a:t>Subpart A is referred to the Common Rule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/>
              <a:t>Revisions to the Common Rule were published on 1/19/17, with a general implementation date of 1/19/18.  After subsequent delays, general compliance date: </a:t>
            </a:r>
            <a:r>
              <a:rPr lang="en-US" b="1" dirty="0"/>
              <a:t>1/21/2019</a:t>
            </a:r>
          </a:p>
          <a:p>
            <a:pPr marL="457200" lvl="1" indent="0">
              <a:buNone/>
            </a:pPr>
            <a:endParaRPr 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OHRP has a distinct role from these HHS agencies: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b="1" dirty="0"/>
              <a:t>FDA</a:t>
            </a:r>
            <a:r>
              <a:rPr lang="en-US" dirty="0"/>
              <a:t> – </a:t>
            </a:r>
            <a:r>
              <a:rPr lang="en-US" dirty="0">
                <a:cs typeface="Tahoma" pitchFamily="34" charset="0"/>
              </a:rPr>
              <a:t>regulates clinical investigations involving drugs, devices, and biologics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b="1" dirty="0"/>
              <a:t>NIH</a:t>
            </a:r>
            <a:r>
              <a:rPr lang="en-US" dirty="0"/>
              <a:t> – conducts and supports research that must comply with OHRP regulations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AB8C00-710B-488F-A204-A3030642976C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09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AF1ADEB6-B6A8-49E9-849D-95C96E0AD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Common Rule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Please refer to the text of the revised Common Rule available on </a:t>
            </a:r>
            <a:r>
              <a:rPr lang="en-US" sz="3600" b="1" dirty="0">
                <a:solidFill>
                  <a:srgbClr val="0033CC"/>
                </a:solidFill>
              </a:rPr>
              <a:t>OHRP’s website (hhs.gov/</a:t>
            </a:r>
            <a:r>
              <a:rPr lang="en-US" sz="3600" b="1" dirty="0" err="1">
                <a:solidFill>
                  <a:srgbClr val="0033CC"/>
                </a:solidFill>
              </a:rPr>
              <a:t>ohrp</a:t>
            </a:r>
            <a:r>
              <a:rPr lang="en-US" sz="3600" b="1" dirty="0">
                <a:solidFill>
                  <a:srgbClr val="0033CC"/>
                </a:solidFill>
              </a:rPr>
              <a:t>) </a:t>
            </a:r>
            <a:r>
              <a:rPr lang="en-US" sz="3600" dirty="0"/>
              <a:t>for a complete and accurate description of the regulatory requirements</a:t>
            </a:r>
          </a:p>
        </p:txBody>
      </p:sp>
    </p:spTree>
    <p:extLst>
      <p:ext uri="{BB962C8B-B14F-4D97-AF65-F5344CB8AC3E}">
        <p14:creationId xmlns:p14="http://schemas.microsoft.com/office/powerpoint/2010/main" val="2527019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550987"/>
          </a:xfrm>
        </p:spPr>
        <p:txBody>
          <a:bodyPr/>
          <a:lstStyle/>
          <a:p>
            <a:pPr eaLnBrk="1" hangingPunct="1"/>
            <a:r>
              <a:rPr lang="en-US" altLang="en-US" dirty="0"/>
              <a:t>Questions About the Revised Common Rule?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276600"/>
            <a:ext cx="8305800" cy="2971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OHRP has developed resources about the revised  Common Rule at: </a:t>
            </a:r>
            <a:r>
              <a:rPr lang="en-US" dirty="0">
                <a:hlinkClick r:id="rId3"/>
              </a:rPr>
              <a:t>www.hhs.gov/ohrp</a:t>
            </a:r>
            <a:endParaRPr lang="en-US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Submit your questions to </a:t>
            </a:r>
            <a:r>
              <a:rPr lang="en-US" dirty="0">
                <a:hlinkClick r:id="rId4"/>
              </a:rPr>
              <a:t>OHRP@hhs.gov</a:t>
            </a:r>
            <a:r>
              <a:rPr lang="en-US" dirty="0"/>
              <a:t>  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Stayed connected! Join our listserv at:</a:t>
            </a:r>
          </a:p>
          <a:p>
            <a:pPr marL="400050" lvl="1" indent="0">
              <a:buNone/>
              <a:defRPr/>
            </a:pPr>
            <a:r>
              <a:rPr lang="en-US" sz="2800" dirty="0">
                <a:hlinkClick r:id="rId5"/>
              </a:rPr>
              <a:t>https://www.hhs.gov/ohrp/news/sign-up-for-announcements/index.html</a:t>
            </a:r>
            <a:endParaRPr lang="en-US" sz="2800" dirty="0"/>
          </a:p>
          <a:p>
            <a:pPr marL="0" indent="0">
              <a:buNone/>
              <a:defRPr/>
            </a:pPr>
            <a:endParaRPr lang="en-US" dirty="0"/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2133600" cy="3048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FA9F9B-0EA0-4BFA-9E9B-DC1BEBFCE793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157" y="310754"/>
            <a:ext cx="6543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Arial"/>
                <a:sym typeface="Arial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87557" y="306050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ACCBF9">
                    <a:lumMod val="75000"/>
                  </a:srgbClr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Arial"/>
                <a:sym typeface="Arial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0800" y="152400"/>
            <a:ext cx="419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Wide Latin" panose="020A0A07050505020404" pitchFamily="18" charset="0"/>
                <a:ea typeface="+mn-ea"/>
                <a:cs typeface="Arial"/>
                <a:sym typeface="Arial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23614" y="152400"/>
            <a:ext cx="7168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4A66AC">
                    <a:lumMod val="75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24800" y="152400"/>
            <a:ext cx="7056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ACCBF9">
                    <a:lumMod val="75000"/>
                  </a:srgbClr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Arial"/>
                <a:sym typeface="Arial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7800" y="229850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4A66A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1800" y="152400"/>
            <a:ext cx="6848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0295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56" y="152401"/>
            <a:ext cx="6293044" cy="3124200"/>
          </a:xfrm>
        </p:spPr>
        <p:txBody>
          <a:bodyPr/>
          <a:lstStyle/>
          <a:p>
            <a:pPr algn="ctr"/>
            <a:r>
              <a:rPr lang="en-US" sz="3600" dirty="0" err="1"/>
              <a:t>Nih</a:t>
            </a:r>
            <a:r>
              <a:rPr lang="en-US" sz="3600" dirty="0"/>
              <a:t> implementation of the revised common rule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276601"/>
            <a:ext cx="7086600" cy="2657021"/>
          </a:xfrm>
        </p:spPr>
        <p:txBody>
          <a:bodyPr/>
          <a:lstStyle/>
          <a:p>
            <a:r>
              <a:rPr lang="en-US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Pamela Kearney, M.D.</a:t>
            </a:r>
          </a:p>
          <a:p>
            <a:r>
              <a:rPr lang="en-US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Director, Division of Human Subjects Research</a:t>
            </a:r>
          </a:p>
          <a:p>
            <a:r>
              <a:rPr lang="en-US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National institutes of health</a:t>
            </a:r>
          </a:p>
          <a:p>
            <a:r>
              <a:rPr lang="en-US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November 2019</a:t>
            </a:r>
          </a:p>
          <a:p>
            <a:r>
              <a:rPr lang="en-US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oep-HS@mail.nih.gov </a:t>
            </a:r>
          </a:p>
        </p:txBody>
      </p:sp>
    </p:spTree>
    <p:extLst>
      <p:ext uri="{BB962C8B-B14F-4D97-AF65-F5344CB8AC3E}">
        <p14:creationId xmlns:p14="http://schemas.microsoft.com/office/powerpoint/2010/main" val="2014191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2425" y="1057115"/>
            <a:ext cx="8173376" cy="5319486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the role of OHRP and the HHS regulations on human research protections</a:t>
            </a:r>
          </a:p>
          <a:p>
            <a:pPr>
              <a:spcAft>
                <a:spcPts val="2400"/>
              </a:spcAf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Explain some of the changes to the Common Rule and know how to make basic determinations on whether a study needs IRB review</a:t>
            </a:r>
          </a:p>
          <a:p>
            <a:pPr>
              <a:spcAft>
                <a:spcPts val="24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Recognize how NIH is implementing the Common Rule changes</a:t>
            </a:r>
          </a:p>
          <a:p>
            <a:pPr>
              <a:spcAft>
                <a:spcPts val="24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Identify updated NIH policies related to human subjects research.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228600" y="6324600"/>
            <a:ext cx="381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0C6FF2-7CFB-416B-98AB-B0A07B6135A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0558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0558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747851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15A97-EDFE-4FC0-A59B-563126F3F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7"/>
            <a:ext cx="8189650" cy="1334682"/>
          </a:xfrm>
        </p:spPr>
        <p:txBody>
          <a:bodyPr/>
          <a:lstStyle/>
          <a:p>
            <a:r>
              <a:rPr lang="en-US" sz="3400" dirty="0"/>
              <a:t>NIH Implementation of Revised Common Rule-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E87FE-9C2C-41CA-8BED-DDF4CDEF79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487399"/>
            <a:ext cx="8342050" cy="4525963"/>
          </a:xfrm>
        </p:spPr>
        <p:txBody>
          <a:bodyPr>
            <a:normAutofit fontScale="32500" lnSpcReduction="20000"/>
          </a:bodyPr>
          <a:lstStyle/>
          <a:p>
            <a:r>
              <a:rPr lang="en-US" sz="11200" dirty="0">
                <a:latin typeface="Calibri" panose="020F0502020204030204" pitchFamily="34" charset="0"/>
                <a:cs typeface="Calibri" panose="020F0502020204030204" pitchFamily="34" charset="0"/>
              </a:rPr>
              <a:t>No NIH requirement for IRBs to review grant applications and contract proposals</a:t>
            </a:r>
          </a:p>
          <a:p>
            <a:r>
              <a:rPr lang="en-US" sz="11200" dirty="0">
                <a:latin typeface="Calibri" panose="020F0502020204030204" pitchFamily="34" charset="0"/>
                <a:cs typeface="Calibri" panose="020F0502020204030204" pitchFamily="34" charset="0"/>
              </a:rPr>
              <a:t>Posting clinical trial consent forms</a:t>
            </a:r>
          </a:p>
          <a:p>
            <a:r>
              <a:rPr lang="en-US" sz="11200" dirty="0">
                <a:latin typeface="Calibri" panose="020F0502020204030204" pitchFamily="34" charset="0"/>
                <a:cs typeface="Calibri" panose="020F0502020204030204" pitchFamily="34" charset="0"/>
              </a:rPr>
              <a:t>Changes to exemptions</a:t>
            </a:r>
          </a:p>
          <a:p>
            <a:pPr lvl="1"/>
            <a:r>
              <a:rPr lang="en-US" sz="11200" dirty="0">
                <a:latin typeface="Calibri" panose="020F0502020204030204" pitchFamily="34" charset="0"/>
                <a:cs typeface="Calibri" panose="020F0502020204030204" pitchFamily="34" charset="0"/>
              </a:rPr>
              <a:t>Forms, Instructions &amp; Reviewer Guidance Updated</a:t>
            </a:r>
          </a:p>
          <a:p>
            <a:r>
              <a:rPr lang="en-US" sz="11200" dirty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US" sz="1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NIH</a:t>
            </a:r>
            <a:r>
              <a:rPr lang="en-US" sz="1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200" dirty="0">
                <a:latin typeface="Calibri" panose="020F0502020204030204" pitchFamily="34" charset="0"/>
                <a:cs typeface="Calibri" panose="020F0502020204030204" pitchFamily="34" charset="0"/>
              </a:rPr>
              <a:t>requirement for certain continuing reviews</a:t>
            </a:r>
          </a:p>
          <a:p>
            <a:endParaRPr lang="en-US" sz="1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9C9F24-4BD2-41F7-BC36-4F658FE42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8DF745-7D3F-47F4-83A3-874385CFAA6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20558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20558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D0B18AB-4354-47E8-83DB-45A1BC079E3D}"/>
              </a:ext>
            </a:extLst>
          </p:cNvPr>
          <p:cNvSpPr/>
          <p:nvPr/>
        </p:nvSpPr>
        <p:spPr>
          <a:xfrm>
            <a:off x="2266025" y="5370601"/>
            <a:ext cx="4572000" cy="9144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See Guide Notice: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NOT-OD-19-050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Published January 2, 2019</a:t>
            </a:r>
          </a:p>
        </p:txBody>
      </p:sp>
    </p:spTree>
    <p:extLst>
      <p:ext uri="{BB962C8B-B14F-4D97-AF65-F5344CB8AC3E}">
        <p14:creationId xmlns:p14="http://schemas.microsoft.com/office/powerpoint/2010/main" val="348112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9474C-2AE7-4706-8701-CEF84A54B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718"/>
            <a:ext cx="8964566" cy="895032"/>
          </a:xfrm>
        </p:spPr>
        <p:txBody>
          <a:bodyPr/>
          <a:lstStyle/>
          <a:p>
            <a:r>
              <a:rPr lang="en-US" sz="3000" dirty="0"/>
              <a:t>Removal of Requirement for IRB Review of Application/Proposal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A4A94-A405-4749-8DD5-988A29DE2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776" y="1487399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/>
              <a:t>HOWEVER!  IRB certification confirming that </a:t>
            </a:r>
            <a:r>
              <a:rPr lang="en-US" u="sng" dirty="0"/>
              <a:t>all protocols </a:t>
            </a:r>
            <a:r>
              <a:rPr lang="en-US" dirty="0"/>
              <a:t>described in the application </a:t>
            </a:r>
            <a:r>
              <a:rPr lang="en-US" u="sng" dirty="0"/>
              <a:t>have been reviewed and approved by the IRB</a:t>
            </a:r>
            <a:r>
              <a:rPr lang="en-US" dirty="0"/>
              <a:t> is still required</a:t>
            </a:r>
          </a:p>
          <a:p>
            <a:r>
              <a:rPr lang="en-US" dirty="0"/>
              <a:t>In </a:t>
            </a:r>
            <a:r>
              <a:rPr lang="en-US" b="1" u="sng" dirty="0">
                <a:solidFill>
                  <a:schemeClr val="accent4"/>
                </a:solidFill>
              </a:rPr>
              <a:t>NO</a:t>
            </a:r>
            <a:r>
              <a:rPr lang="en-US" dirty="0"/>
              <a:t> cases will human subjects research be initiated prior to receipt of the certification that the research has been reviewed and approved by the IRB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8FCBA6-635F-4D08-894E-C57B4006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8DF745-7D3F-47F4-83A3-874385CFAA6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20558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20558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54CF09-5154-4320-9073-3C5AC8E6B4A1}"/>
              </a:ext>
            </a:extLst>
          </p:cNvPr>
          <p:cNvSpPr/>
          <p:nvPr/>
        </p:nvSpPr>
        <p:spPr>
          <a:xfrm>
            <a:off x="2870756" y="4724400"/>
            <a:ext cx="3291840" cy="11353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See Guide Notice: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143C"/>
                </a:solidFill>
                <a:effectLst/>
                <a:uLnTx/>
                <a:uFillTx/>
                <a:latin typeface="Helvetica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NOT-OD-19-055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143C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Published January 11, 2019</a:t>
            </a:r>
          </a:p>
        </p:txBody>
      </p:sp>
    </p:spTree>
    <p:extLst>
      <p:ext uri="{BB962C8B-B14F-4D97-AF65-F5344CB8AC3E}">
        <p14:creationId xmlns:p14="http://schemas.microsoft.com/office/powerpoint/2010/main" val="2795890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04157-4185-4E31-AA64-4001FA5FD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Posting clinical trial consent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58F8F-16E0-4D1D-BCC2-3413B8891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603" y="1638750"/>
            <a:ext cx="8251794" cy="4373563"/>
          </a:xfrm>
        </p:spPr>
        <p:txBody>
          <a:bodyPr>
            <a:no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Recipients conducting a clinical trial must submit an IRB-approved version of a consent form used to enroll participants on a public federal website: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ClinicalTrials.gov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(English Language Consent forms only) 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Regulations.gov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Docket ID: HHS-OPHS-2018-0021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(maintain a copy of the Regulations.gov receipt and tracking number)</a:t>
            </a:r>
          </a:p>
          <a:p>
            <a:pPr marL="274320" lvl="1" indent="0"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D4104-E763-4C70-8535-F47AA4E5E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8DF745-7D3F-47F4-83A3-874385CFAA6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20558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0558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208137-C9DD-42BE-99F5-C1F3D51EB31D}"/>
              </a:ext>
            </a:extLst>
          </p:cNvPr>
          <p:cNvSpPr/>
          <p:nvPr/>
        </p:nvSpPr>
        <p:spPr>
          <a:xfrm>
            <a:off x="2438400" y="4495800"/>
            <a:ext cx="3886200" cy="1219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NIH Guide Notice: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143C"/>
                </a:solidFill>
                <a:effectLst/>
                <a:uLnTx/>
                <a:uFillTx/>
                <a:latin typeface="Helvetica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NOT-OD-19-110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143C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Published May 17, 2019</a:t>
            </a:r>
          </a:p>
        </p:txBody>
      </p:sp>
    </p:spTree>
    <p:extLst>
      <p:ext uri="{BB962C8B-B14F-4D97-AF65-F5344CB8AC3E}">
        <p14:creationId xmlns:p14="http://schemas.microsoft.com/office/powerpoint/2010/main" val="39404804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AD1C-6E6A-43F6-8EA4-F432E2936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exemptions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06F1C-E35D-42E2-87E5-6430D673A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38250"/>
            <a:ext cx="8251794" cy="4373563"/>
          </a:xfrm>
        </p:spPr>
        <p:txBody>
          <a:bodyPr/>
          <a:lstStyle/>
          <a:p>
            <a:r>
              <a:rPr lang="en-US" dirty="0"/>
              <a:t>Applications submitted for due dates on or after January 25, 2019 are able to select exemptions 7&amp;8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FCAFE-95A3-4630-9262-B0E9B247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8DF745-7D3F-47F4-83A3-874385CFAA6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20558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0558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7" descr="Snapshot of PHS Human Subjects and Clinical Trials Information Form section listing 8 exemptions">
            <a:extLst>
              <a:ext uri="{FF2B5EF4-FFF2-40B4-BE49-F238E27FC236}">
                <a16:creationId xmlns:a16="http://schemas.microsoft.com/office/drawing/2014/main" id="{D663FA68-BFBD-452F-9330-B5F25A119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72" y="2532404"/>
            <a:ext cx="8592928" cy="235812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D6C3711-2C9D-427E-A53E-46BAA301122D}"/>
              </a:ext>
            </a:extLst>
          </p:cNvPr>
          <p:cNvSpPr/>
          <p:nvPr/>
        </p:nvSpPr>
        <p:spPr>
          <a:xfrm>
            <a:off x="3048000" y="5151809"/>
            <a:ext cx="3297556" cy="1087464"/>
          </a:xfrm>
          <a:prstGeom prst="roundRect">
            <a:avLst/>
          </a:prstGeom>
          <a:solidFill>
            <a:schemeClr val="tx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Decision tool available at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https://grants.nih.gov/policy/humansubjects/hs-decision.htm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8083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9469A-39B2-4659-83DE-A70AE4F9D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Continuing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3A7E5-B33D-4356-9F99-4EE6945AE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51794" cy="4831081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NIH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requirement for annual review if not required by Common Rule unless otherwise specified in Funding Opportunity Announcements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Examples:  Studies eligible for expedited review, studies that have completed interventions</a:t>
            </a:r>
          </a:p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NOTE:  Institutions/IRBs may have additional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BBB88-A2E5-4C66-8C1A-763369927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8DF745-7D3F-47F4-83A3-874385CFAA6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20558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0558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098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5A1C1-F086-4917-8B0D-15358A47E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IRB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346B-C83E-4B1F-986E-2E5B4613C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56" y="1143000"/>
            <a:ext cx="8251794" cy="4373563"/>
          </a:xfrm>
        </p:spPr>
        <p:txBody>
          <a:bodyPr/>
          <a:lstStyle/>
          <a:p>
            <a:r>
              <a:rPr lang="en-US" dirty="0"/>
              <a:t>NIH </a:t>
            </a:r>
            <a:r>
              <a:rPr lang="en-US" dirty="0" err="1"/>
              <a:t>sIRB</a:t>
            </a:r>
            <a:r>
              <a:rPr lang="en-US" dirty="0"/>
              <a:t> policy and </a:t>
            </a:r>
          </a:p>
          <a:p>
            <a:r>
              <a:rPr lang="en-US" dirty="0"/>
              <a:t>Common Rule </a:t>
            </a:r>
            <a:r>
              <a:rPr lang="en-US" dirty="0" err="1"/>
              <a:t>sIRB</a:t>
            </a:r>
            <a:r>
              <a:rPr lang="en-US" dirty="0"/>
              <a:t> mandate</a:t>
            </a:r>
          </a:p>
          <a:p>
            <a:pPr marL="0" indent="0">
              <a:buNone/>
            </a:pPr>
            <a:r>
              <a:rPr lang="en-US" sz="4800" b="1" dirty="0"/>
              <a:t>ARE NOT THE SAME!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studies are expected to abide by the provisions of 45CFR46.114 regarding cooperative research, if applicable.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B36A2-17CE-4D7A-94A1-685E1CDA9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8DF745-7D3F-47F4-83A3-874385CFAA6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20558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0558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359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Overview of the Human Subjects Review Process for NIH Grant Applications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NIH Peer Review </a:t>
            </a:r>
            <a:r>
              <a:rPr lang="en-US" sz="1800" b="0" dirty="0"/>
              <a:t>(contact NIH program officer for assistance)</a:t>
            </a:r>
          </a:p>
        </p:txBody>
      </p:sp>
      <p:graphicFrame>
        <p:nvGraphicFramePr>
          <p:cNvPr id="7" name="Content Placeholder 6" descr="Flowchart - 1) Follow NIH policies and instructions to submit application; 2) Peer review for appropriateness, adequacy of human subjects protections described; 3) NIH ready to release grant award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13857208"/>
              </p:ext>
            </p:extLst>
          </p:nvPr>
        </p:nvGraphicFramePr>
        <p:xfrm>
          <a:off x="457200" y="2174875"/>
          <a:ext cx="4343400" cy="3235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1535113"/>
            <a:ext cx="3810000" cy="674688"/>
          </a:xfrm>
        </p:spPr>
        <p:txBody>
          <a:bodyPr/>
          <a:lstStyle/>
          <a:p>
            <a:r>
              <a:rPr lang="en-US" u="sng" dirty="0"/>
              <a:t>IRB Process</a:t>
            </a:r>
            <a:r>
              <a:rPr lang="en-US" b="0" dirty="0"/>
              <a:t> </a:t>
            </a:r>
            <a:r>
              <a:rPr lang="en-US" sz="1800" b="0" dirty="0"/>
              <a:t>(contact IRB office or </a:t>
            </a:r>
            <a:r>
              <a:rPr lang="en-US" sz="1800" b="0" dirty="0">
                <a:hlinkClick r:id="rId8"/>
              </a:rPr>
              <a:t>OHRP@hhs.gov</a:t>
            </a:r>
            <a:r>
              <a:rPr lang="en-US" sz="1800" b="0" dirty="0"/>
              <a:t> for assistance)</a:t>
            </a:r>
            <a:endParaRPr lang="en-US" sz="18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78017" y="2276734"/>
            <a:ext cx="3561184" cy="2371465"/>
          </a:xfrm>
          <a:ln>
            <a:solidFill>
              <a:schemeClr val="bg2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Submit study to IRB according to institutional policies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IRB reviews non-exempt human subjects research according to 45 CFR 46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If approval criteria are met, IRB approves non-exempt human subject research</a:t>
            </a:r>
            <a:endParaRPr lang="en-US" sz="2000" dirty="0"/>
          </a:p>
        </p:txBody>
      </p:sp>
      <p:sp>
        <p:nvSpPr>
          <p:cNvPr id="8" name="Curved Left Arrow 7" descr="Curved left arrow"/>
          <p:cNvSpPr/>
          <p:nvPr/>
        </p:nvSpPr>
        <p:spPr bwMode="auto">
          <a:xfrm rot="5400000">
            <a:off x="4648200" y="3809999"/>
            <a:ext cx="838200" cy="2514601"/>
          </a:xfrm>
          <a:prstGeom prst="curvedLeftArrow">
            <a:avLst>
              <a:gd name="adj1" fmla="val 25000"/>
              <a:gd name="adj2" fmla="val 61221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9900" y="5572908"/>
            <a:ext cx="43434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  <a:sym typeface="Arial"/>
              </a:rPr>
              <a:t>Institution must provide certification of IRB review and approval for non-exempt HSR to NIH </a:t>
            </a:r>
            <a:r>
              <a:rPr kumimoji="0" lang="en-US" sz="1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  <a:sym typeface="Arial"/>
              </a:rPr>
              <a:t>before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  <a:sym typeface="Arial"/>
              </a:rPr>
              <a:t> the award can be released</a:t>
            </a:r>
          </a:p>
        </p:txBody>
      </p:sp>
      <p:cxnSp>
        <p:nvCxnSpPr>
          <p:cNvPr id="12" name="Straight Connector 1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 bwMode="auto">
          <a:xfrm>
            <a:off x="4953000" y="1600200"/>
            <a:ext cx="0" cy="34671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ight Arrow 14" descr="Arrow pointing from start here to first step in flowchart"/>
          <p:cNvSpPr/>
          <p:nvPr/>
        </p:nvSpPr>
        <p:spPr bwMode="auto">
          <a:xfrm rot="16200000">
            <a:off x="409577" y="5000624"/>
            <a:ext cx="914400" cy="514351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5864223"/>
            <a:ext cx="114300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  <a:sym typeface="Arial"/>
              </a:rPr>
              <a:t>Start Here</a:t>
            </a:r>
          </a:p>
        </p:txBody>
      </p:sp>
    </p:spTree>
    <p:extLst>
      <p:ext uri="{BB962C8B-B14F-4D97-AF65-F5344CB8AC3E}">
        <p14:creationId xmlns:p14="http://schemas.microsoft.com/office/powerpoint/2010/main" val="14771463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NIH </a:t>
            </a:r>
            <a:r>
              <a:rPr lang="en-US" cap="none" dirty="0" err="1"/>
              <a:t>s</a:t>
            </a:r>
            <a:r>
              <a:rPr lang="en-US" dirty="0" err="1"/>
              <a:t>IRB</a:t>
            </a:r>
            <a:r>
              <a:rPr lang="en-US" dirty="0"/>
              <a:t> Policy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502" y="1219200"/>
            <a:ext cx="3453712" cy="421293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500" b="1" dirty="0">
                <a:solidFill>
                  <a:srgbClr val="000000"/>
                </a:solidFill>
              </a:rPr>
              <a:t>APPLIES TO</a:t>
            </a:r>
          </a:p>
          <a:p>
            <a:pPr>
              <a:spcBef>
                <a:spcPts val="0"/>
              </a:spcBef>
              <a:spcAft>
                <a:spcPts val="135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0000"/>
                </a:solidFill>
              </a:rPr>
              <a:t>Domestic sites of multi-site studies</a:t>
            </a:r>
          </a:p>
          <a:p>
            <a:pPr>
              <a:spcBef>
                <a:spcPts val="0"/>
              </a:spcBef>
              <a:spcAft>
                <a:spcPts val="135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0000"/>
                </a:solidFill>
              </a:rPr>
              <a:t>Same/shared protocol</a:t>
            </a:r>
          </a:p>
          <a:p>
            <a:pPr>
              <a:spcBef>
                <a:spcPts val="0"/>
              </a:spcBef>
              <a:spcAft>
                <a:spcPts val="135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0000"/>
                </a:solidFill>
              </a:rPr>
              <a:t>All non-exempt human subjects; not just clinical trials</a:t>
            </a:r>
          </a:p>
          <a:p>
            <a:pPr>
              <a:spcBef>
                <a:spcPts val="0"/>
              </a:spcBef>
              <a:spcAft>
                <a:spcPts val="135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0000"/>
                </a:solidFill>
              </a:rPr>
              <a:t>All new and re-competing applications/proposals </a:t>
            </a:r>
          </a:p>
          <a:p>
            <a:pPr>
              <a:spcBef>
                <a:spcPts val="0"/>
              </a:spcBef>
              <a:spcAft>
                <a:spcPts val="135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0000"/>
                </a:solidFill>
              </a:rPr>
              <a:t>Grants and R&amp;D Contracts</a:t>
            </a:r>
          </a:p>
          <a:p>
            <a:pPr marL="0" indent="0">
              <a:buNone/>
            </a:pPr>
            <a:r>
              <a:rPr lang="en-US" sz="1800" b="1" dirty="0"/>
              <a:t>Effective Dates:</a:t>
            </a:r>
          </a:p>
          <a:p>
            <a:pPr marL="342900" indent="-342900"/>
            <a:r>
              <a:rPr lang="en-US" sz="1800" dirty="0"/>
              <a:t>Competing grant applications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1600" dirty="0"/>
              <a:t>Application due dates on/after </a:t>
            </a:r>
            <a:r>
              <a:rPr lang="en-US" sz="1600" b="1" dirty="0"/>
              <a:t>January 25, 2018</a:t>
            </a:r>
          </a:p>
          <a:p>
            <a:pPr marL="342900" indent="-342900"/>
            <a:r>
              <a:rPr lang="en-US" sz="1800" dirty="0"/>
              <a:t>Contract proposals</a:t>
            </a:r>
          </a:p>
          <a:p>
            <a:pPr marL="0" indent="0">
              <a:buNone/>
            </a:pPr>
            <a:r>
              <a:rPr lang="en-US" sz="1600" dirty="0"/>
              <a:t>Solicitations issued on/after </a:t>
            </a:r>
            <a:r>
              <a:rPr lang="en-US" sz="1600" b="1" dirty="0"/>
              <a:t>January 25, 2018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1222121"/>
            <a:ext cx="3377351" cy="419765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1800"/>
              </a:spcBef>
              <a:buClr>
                <a:schemeClr val="tx1"/>
              </a:buClr>
              <a:buNone/>
            </a:pPr>
            <a:r>
              <a:rPr lang="en-US" sz="1950" b="1" dirty="0">
                <a:solidFill>
                  <a:schemeClr val="tx1"/>
                </a:solidFill>
              </a:rPr>
              <a:t>DOES NOT APPLY TO</a:t>
            </a:r>
          </a:p>
          <a:p>
            <a:pPr>
              <a:lnSpc>
                <a:spcPct val="120000"/>
              </a:lnSpc>
              <a:spcBef>
                <a:spcPts val="450"/>
              </a:spcBef>
              <a:buClr>
                <a:schemeClr val="tx1"/>
              </a:buClr>
            </a:pPr>
            <a:r>
              <a:rPr lang="en-US" sz="1650" b="1" dirty="0">
                <a:solidFill>
                  <a:schemeClr val="tx1"/>
                </a:solidFill>
              </a:rPr>
              <a:t>Exclusions: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 2" panose="05020102010507070707" pitchFamily="18" charset="2"/>
              <a:buChar char=""/>
            </a:pPr>
            <a:r>
              <a:rPr lang="en-US" sz="1575" dirty="0">
                <a:solidFill>
                  <a:schemeClr val="tx1"/>
                </a:solidFill>
              </a:rPr>
              <a:t>Foreign sites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 2" panose="05020102010507070707" pitchFamily="18" charset="2"/>
              <a:buChar char=""/>
            </a:pPr>
            <a:r>
              <a:rPr lang="en-US" sz="1575" dirty="0">
                <a:solidFill>
                  <a:schemeClr val="tx1"/>
                </a:solidFill>
              </a:rPr>
              <a:t>Career development (K), institutional training (T), and fellowship awards (F)</a:t>
            </a:r>
          </a:p>
          <a:p>
            <a:pPr>
              <a:lnSpc>
                <a:spcPct val="120000"/>
              </a:lnSpc>
              <a:spcBef>
                <a:spcPts val="450"/>
              </a:spcBef>
              <a:buClr>
                <a:schemeClr val="tx1"/>
              </a:buClr>
            </a:pPr>
            <a:r>
              <a:rPr lang="en-US" sz="1650" b="1" dirty="0">
                <a:solidFill>
                  <a:srgbClr val="000000"/>
                </a:solidFill>
              </a:rPr>
              <a:t>Exceptions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 2" panose="05020102010507070707" pitchFamily="18" charset="2"/>
              <a:buChar char="Ò"/>
            </a:pPr>
            <a:r>
              <a:rPr lang="en-US" sz="1500" dirty="0">
                <a:solidFill>
                  <a:srgbClr val="000000"/>
                </a:solidFill>
              </a:rPr>
              <a:t>When Federal, State, Tribal, local requirements require local review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Wingdings 2" panose="05020102010507070707" pitchFamily="18" charset="2"/>
              <a:buChar char="Ò"/>
            </a:pPr>
            <a:r>
              <a:rPr lang="en-US" dirty="0">
                <a:solidFill>
                  <a:srgbClr val="000000"/>
                </a:solidFill>
              </a:rPr>
              <a:t>Tribal regulations/policies given specific consideration in order to ensure that the importance of their role is recognized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Wingdings 2" panose="05020102010507070707" pitchFamily="18" charset="2"/>
              <a:buChar char="Ò"/>
            </a:pPr>
            <a:r>
              <a:rPr lang="en-US" sz="1500" dirty="0">
                <a:solidFill>
                  <a:srgbClr val="000000"/>
                </a:solidFill>
              </a:rPr>
              <a:t>Time-limited Exception – ancillary studies to ongoing parent studies without single IRB</a:t>
            </a:r>
          </a:p>
          <a:p>
            <a:pPr marL="346472" lvl="2" indent="-13216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 2" panose="05020102010507070707" pitchFamily="18" charset="2"/>
              <a:buChar char="Ò"/>
            </a:pPr>
            <a:r>
              <a:rPr lang="en-US" i="1" dirty="0">
                <a:solidFill>
                  <a:srgbClr val="000000"/>
                </a:solidFill>
              </a:rPr>
              <a:t>Other Exceptions </a:t>
            </a:r>
            <a:r>
              <a:rPr lang="en-US" dirty="0">
                <a:solidFill>
                  <a:srgbClr val="000000"/>
                </a:solidFill>
              </a:rPr>
              <a:t>may be considered: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 2" panose="05020102010507070707" pitchFamily="18" charset="2"/>
              <a:buChar char="Ò"/>
            </a:pPr>
            <a:r>
              <a:rPr lang="en-US" dirty="0">
                <a:solidFill>
                  <a:srgbClr val="000000"/>
                </a:solidFill>
              </a:rPr>
              <a:t>When there is a compelling justification</a:t>
            </a:r>
            <a:endParaRPr lang="en-US" sz="195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8DF745-7D3F-47F4-83A3-874385CFAA6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20558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0558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ight Brace 10" descr="Arrow from Exceptions to do not require NIH approval"/>
          <p:cNvSpPr/>
          <p:nvPr/>
        </p:nvSpPr>
        <p:spPr>
          <a:xfrm>
            <a:off x="7619589" y="2814322"/>
            <a:ext cx="247135" cy="114807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65415" y="2802646"/>
            <a:ext cx="102231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Do not require NIH approval </a:t>
            </a:r>
          </a:p>
        </p:txBody>
      </p:sp>
      <p:sp>
        <p:nvSpPr>
          <p:cNvPr id="13" name="Right Arrow 12" descr="Arrow from other exceptions to require NIH approval"/>
          <p:cNvSpPr/>
          <p:nvPr/>
        </p:nvSpPr>
        <p:spPr>
          <a:xfrm>
            <a:off x="7571603" y="4626487"/>
            <a:ext cx="343109" cy="166817"/>
          </a:xfrm>
          <a:prstGeom prst="rightArrow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61050" y="4366736"/>
            <a:ext cx="1022312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Require NIH approval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33400" y="5562600"/>
            <a:ext cx="3200400" cy="762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Guide Notice: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http://grants.nih.gov/grants/guide/notice-files/NOT-OD-16-094.html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21162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9F1C6-14CD-4FCA-ACB9-B5CB5B840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189650" cy="1085532"/>
          </a:xfrm>
        </p:spPr>
        <p:txBody>
          <a:bodyPr/>
          <a:lstStyle/>
          <a:p>
            <a:r>
              <a:rPr lang="en-US" dirty="0"/>
              <a:t>Single </a:t>
            </a:r>
            <a:r>
              <a:rPr lang="en-US" dirty="0" err="1"/>
              <a:t>irb</a:t>
            </a:r>
            <a:r>
              <a:rPr lang="en-US" dirty="0"/>
              <a:t> tips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347D0-C4F0-4413-BF45-CB6452FDD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Reliance agreement samples: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OHRP’s IRB Authorization Agreement</a:t>
            </a:r>
          </a:p>
          <a:p>
            <a:pPr lvl="2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http://www.hhs.gov/ohrp/register-irbs-and-obtain-fwas/forms/irb-authorization-agreement/index.html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NIH’s National Center for Advancing Translational Sciences (NCATS) Streamlined, Multi-site, Accelerated Resource for Trials (SMART) IRB Reliance Platform Resources</a:t>
            </a:r>
          </a:p>
          <a:p>
            <a:pPr lvl="3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 https://ncats.nih.gov/expertise/clinical/smartirb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lvl="1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NOT-OD-16-109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Scenarios to Illustrate the Use of Direct and Indirect Costs for Single IRB Review under the NIH Policy on the Use of a Single IRB for Multi-site Research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Frequently Asked Questions</a:t>
            </a:r>
          </a:p>
          <a:p>
            <a:pPr lvl="1"/>
            <a:r>
              <a:rPr lang="en-US" dirty="0">
                <a:hlinkClick r:id="rId5"/>
              </a:rPr>
              <a:t>https://grants.nih.gov/grants/policy/faq_single_IRB_policy_research.htm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7224E-A1DC-4889-A4C8-67A761800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8DF745-7D3F-47F4-83A3-874385CFAA6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20558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0558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1051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916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/>
              <a:t>NIH Human Subjects research Website</a:t>
            </a:r>
          </a:p>
        </p:txBody>
      </p:sp>
      <p:sp>
        <p:nvSpPr>
          <p:cNvPr id="45060" name="Slide Number Placeholder 5"/>
          <p:cNvSpPr txBox="1">
            <a:spLocks noGrp="1"/>
          </p:cNvSpPr>
          <p:nvPr/>
        </p:nvSpPr>
        <p:spPr bwMode="auto">
          <a:xfrm>
            <a:off x="7772400" y="6553200"/>
            <a:ext cx="1371600" cy="1555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CAEE0-674E-4C25-9EC1-B8E9A8E23FD9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charset="0"/>
              <a:ea typeface="+mn-ea"/>
              <a:cs typeface="Arial" pitchFamily="34" charset="0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304800" y="6265862"/>
            <a:ext cx="533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A2AE77-FB2A-4092-A449-080B86B9CD2B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0558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0558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Picture 1" descr="NIH Human Subjects Research website with headings &quot;Human Subjects Research,&quot; &quot;Definition of Human Subjects Research,&quot; and &quot;Pre-Award and Post-Award Processes&quot;">
            <a:extLst>
              <a:ext uri="{FF2B5EF4-FFF2-40B4-BE49-F238E27FC236}">
                <a16:creationId xmlns:a16="http://schemas.microsoft.com/office/drawing/2014/main" id="{67539254-679F-48F0-8062-60654493A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1712881"/>
            <a:ext cx="7086600" cy="32955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E63519-0EC5-48FF-A928-B6D39C69EE99}"/>
              </a:ext>
            </a:extLst>
          </p:cNvPr>
          <p:cNvSpPr/>
          <p:nvPr/>
        </p:nvSpPr>
        <p:spPr>
          <a:xfrm>
            <a:off x="1104900" y="5486400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4"/>
              </a:rPr>
              <a:t>https://grants.nih.gov/policy/humansubjects.htm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5E86F1-6FE2-48D6-8EBB-A79A7616C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15635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1ABFED-8D02-4500-A06F-09719D011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1627A0-52BE-49C3-90CB-787EE860760A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20558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0558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8" name="Picture 2" descr="Figure of a person holding a question 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62C245-DBB0-43D4-84A5-6299CD3F2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56" y="1371600"/>
            <a:ext cx="8251794" cy="4373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707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Three Pillars of Human Subjects Protections Under the Common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Institutional Assurance of Compliance (</a:t>
            </a:r>
            <a:r>
              <a:rPr lang="en-US" dirty="0" err="1"/>
              <a:t>Federalwide</a:t>
            </a:r>
            <a:r>
              <a:rPr lang="en-US" dirty="0"/>
              <a:t> assurance – FWA)</a:t>
            </a:r>
          </a:p>
          <a:p>
            <a:pPr lvl="1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Documents institution’s commitment to protecting the rights and welfare of research subjects</a:t>
            </a:r>
          </a:p>
          <a:p>
            <a:pPr marL="514350" indent="-514350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Institutional Review Boards (IRB) Review</a:t>
            </a:r>
          </a:p>
          <a:p>
            <a:pPr lvl="1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Oversees and reviews research by an independent committee with diverse knowledge and perspectives </a:t>
            </a:r>
          </a:p>
          <a:p>
            <a:pPr lvl="1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Reviews and approves non-exempt  human subjects research according to criteria laid out in the regulations</a:t>
            </a:r>
          </a:p>
          <a:p>
            <a:pPr marL="514350" indent="-514350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Informed Consent</a:t>
            </a:r>
          </a:p>
          <a:p>
            <a:pPr lvl="1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Respects research subjects’ autonomy to participate or not</a:t>
            </a:r>
          </a:p>
          <a:p>
            <a:pPr lvl="1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Helps protect subjects’ interests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815A0D-FA8B-45E2-822F-CBE7EDFAF05D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2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r>
              <a:rPr lang="en-US" sz="4000" dirty="0"/>
              <a:t>Protecting Research Subjects: </a:t>
            </a:r>
            <a:br>
              <a:rPr lang="en-US" sz="4000" dirty="0"/>
            </a:br>
            <a:r>
              <a:rPr lang="en-US" sz="4000" dirty="0"/>
              <a:t>A Shared Responsibility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200140" y="1905000"/>
            <a:ext cx="3581400" cy="3505200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Research institutions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IRBs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Investigators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Sponsors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Regulators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815A0D-FA8B-45E2-822F-CBE7EDFAF05D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7" descr="Hands reaching towards each other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96" b="99329" l="3858" r="97923">
                        <a14:foregroundMark x1="4451" y1="50336" x2="4451" y2="50336"/>
                        <a14:foregroundMark x1="23442" y1="53691" x2="23442" y2="53691"/>
                        <a14:foregroundMark x1="28487" y1="28859" x2="28487" y2="28859"/>
                        <a14:foregroundMark x1="43917" y1="39597" x2="43917" y2="39597"/>
                        <a14:foregroundMark x1="93769" y1="81879" x2="93769" y2="81879"/>
                        <a14:foregroundMark x1="33234" y1="84564" x2="33234" y2="84564"/>
                        <a14:foregroundMark x1="30564" y1="38255" x2="30564" y2="38255"/>
                        <a14:foregroundMark x1="32344" y1="36913" x2="32344" y2="36913"/>
                        <a14:foregroundMark x1="28190" y1="84564" x2="28190" y2="84564"/>
                        <a14:foregroundMark x1="35312" y1="99329" x2="35312" y2="99329"/>
                        <a14:foregroundMark x1="97923" y1="84564" x2="97923" y2="84564"/>
                        <a14:foregroundMark x1="34125" y1="21477" x2="34125" y2="21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953" y="2685081"/>
            <a:ext cx="4790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9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24400"/>
            <a:ext cx="8686800" cy="1295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ea typeface="Tahoma" panose="020B0604030504040204" pitchFamily="34" charset="0"/>
                <a:cs typeface="Tahoma" panose="020B0604030504040204" pitchFamily="34" charset="0"/>
              </a:rPr>
              <a:t>Does my study require </a:t>
            </a:r>
            <a:r>
              <a:rPr lang="en-US" sz="3600" dirty="0" err="1">
                <a:ea typeface="Tahoma" panose="020B0604030504040204" pitchFamily="34" charset="0"/>
                <a:cs typeface="Tahoma" panose="020B0604030504040204" pitchFamily="34" charset="0"/>
              </a:rPr>
              <a:t>irb</a:t>
            </a:r>
            <a:r>
              <a:rPr lang="en-US" sz="3600" dirty="0">
                <a:ea typeface="Tahoma" panose="020B0604030504040204" pitchFamily="34" charset="0"/>
                <a:cs typeface="Tahoma" panose="020B0604030504040204" pitchFamily="34" charset="0"/>
              </a:rPr>
              <a:t> review? </a:t>
            </a:r>
            <a:br>
              <a:rPr lang="en-US" sz="36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dirty="0">
                <a:ea typeface="Tahoma" panose="020B0604030504040204" pitchFamily="34" charset="0"/>
                <a:cs typeface="Tahoma" panose="020B0604030504040204" pitchFamily="34" charset="0"/>
              </a:rPr>
              <a:t>Applying the basics of the Regulations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F60C6F-D804-4C9E-9623-7443D0488574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Placeholder 5" descr="Scales of justice, gavel, pen and pap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" b="9586"/>
          <a:stretch>
            <a:fillRect/>
          </a:stretch>
        </p:blipFill>
        <p:spPr bwMode="auto">
          <a:xfrm>
            <a:off x="1855470" y="762000"/>
            <a:ext cx="50292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128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960438"/>
          </a:xfrm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US" altLang="en-US" sz="4000" dirty="0">
                <a:solidFill>
                  <a:schemeClr val="tx2"/>
                </a:solidFill>
                <a:cs typeface="Tahoma" pitchFamily="34" charset="0"/>
              </a:rPr>
              <a:t>Quick Reminder About </a:t>
            </a:r>
            <a:br>
              <a:rPr lang="en-US" altLang="en-US" sz="4000" dirty="0">
                <a:solidFill>
                  <a:schemeClr val="tx2"/>
                </a:solidFill>
                <a:cs typeface="Tahoma" pitchFamily="34" charset="0"/>
              </a:rPr>
            </a:br>
            <a:r>
              <a:rPr lang="en-US" altLang="en-US" sz="4000" dirty="0">
                <a:solidFill>
                  <a:schemeClr val="tx2"/>
                </a:solidFill>
                <a:cs typeface="Tahoma" pitchFamily="34" charset="0"/>
              </a:rPr>
              <a:t>When the Regulations Apply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11142" y="1752600"/>
            <a:ext cx="5410200" cy="4373563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Clr>
                <a:schemeClr val="accent1"/>
              </a:buClr>
              <a:defRPr/>
            </a:pPr>
            <a:r>
              <a:rPr lang="en-US" altLang="en-US" b="1" dirty="0">
                <a:ea typeface="Tahoma" panose="020B0604030504040204" pitchFamily="34" charset="0"/>
                <a:cs typeface="Tahoma" panose="020B0604030504040204" pitchFamily="34" charset="0"/>
              </a:rPr>
              <a:t>Non-exempt human subjects research</a:t>
            </a:r>
            <a:r>
              <a:rPr lang="en-US" altLang="en-US" dirty="0">
                <a:ea typeface="Tahoma" panose="020B0604030504040204" pitchFamily="34" charset="0"/>
                <a:cs typeface="Tahoma" panose="020B0604030504040204" pitchFamily="34" charset="0"/>
              </a:rPr>
              <a:t> conducted or supported by HHS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endParaRPr lang="en-US" altLang="en-U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defRPr/>
            </a:pPr>
            <a:r>
              <a:rPr lang="en-US" altLang="en-US" b="1" dirty="0">
                <a:ea typeface="Tahoma" panose="020B0604030504040204" pitchFamily="34" charset="0"/>
                <a:cs typeface="Tahoma" panose="020B0604030504040204" pitchFamily="34" charset="0"/>
              </a:rPr>
              <a:t>Non-exempt human subject research</a:t>
            </a:r>
            <a:r>
              <a:rPr lang="en-US" altLang="en-US" dirty="0">
                <a:ea typeface="Tahoma" panose="020B0604030504040204" pitchFamily="34" charset="0"/>
                <a:cs typeface="Tahoma" panose="020B0604030504040204" pitchFamily="34" charset="0"/>
              </a:rPr>
              <a:t> covered by the Assurance of Compliance</a:t>
            </a:r>
            <a:r>
              <a:rPr lang="en-US" altLang="en-US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(“check the box”)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marL="469900" indent="-46990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altLang="en-US" dirty="0"/>
          </a:p>
          <a:p>
            <a:pPr marL="469900" indent="-46990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altLang="en-US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EF537E-EBD8-47D0-8974-CC402D688123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</p:txBody>
      </p:sp>
      <p:pic>
        <p:nvPicPr>
          <p:cNvPr id="43013" name="Picture 5" descr=" the box with a check mark represents an institution voluntarily applying the regulation to all research regardless of the source of suppo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158" y="3886200"/>
            <a:ext cx="1577975" cy="160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7" descr="the image represents money support as a way to trigger applicability of the regulations&#10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52600"/>
            <a:ext cx="1371600" cy="175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054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r>
              <a:rPr lang="en-US" dirty="0"/>
              <a:t>When Do the Regulations Apply?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8305800" cy="4495800"/>
          </a:xfrm>
        </p:spPr>
        <p:txBody>
          <a:bodyPr/>
          <a:lstStyle/>
          <a:p>
            <a:pPr marL="0" indent="0">
              <a:buClr>
                <a:schemeClr val="tx2"/>
              </a:buClr>
              <a:buNone/>
            </a:pPr>
            <a:r>
              <a:rPr lang="en-US" dirty="0"/>
              <a:t>To determine if your project is </a:t>
            </a:r>
            <a:r>
              <a:rPr lang="en-US" b="1" dirty="0"/>
              <a:t>non-exempt human subjects research…</a:t>
            </a:r>
          </a:p>
          <a:p>
            <a:pPr marL="0" indent="0">
              <a:buClr>
                <a:schemeClr val="tx2"/>
              </a:buClr>
              <a:buNone/>
            </a:pPr>
            <a:endParaRPr lang="en-US" b="1" dirty="0"/>
          </a:p>
          <a:p>
            <a:pPr marL="0" indent="0">
              <a:buClr>
                <a:schemeClr val="tx2"/>
              </a:buClr>
              <a:buNone/>
            </a:pPr>
            <a:r>
              <a:rPr lang="en-US" dirty="0"/>
              <a:t>Ask these questions </a:t>
            </a:r>
            <a:r>
              <a:rPr lang="en-US" b="1" dirty="0"/>
              <a:t>in this order</a:t>
            </a:r>
            <a:r>
              <a:rPr lang="en-US" dirty="0"/>
              <a:t>:</a:t>
            </a:r>
          </a:p>
          <a:p>
            <a:pPr marL="914400" lvl="1" indent="-514350">
              <a:buClr>
                <a:schemeClr val="accent1"/>
              </a:buClr>
              <a:buFont typeface="+mj-lt"/>
              <a:buAutoNum type="arabicParenR"/>
            </a:pPr>
            <a:r>
              <a:rPr lang="en-US" sz="2800" dirty="0"/>
              <a:t>Does the activity involve </a:t>
            </a:r>
            <a:r>
              <a:rPr lang="en-US" sz="2800" b="1" dirty="0"/>
              <a:t>research</a:t>
            </a:r>
            <a:r>
              <a:rPr lang="en-US" sz="2800" dirty="0"/>
              <a:t>?</a:t>
            </a:r>
          </a:p>
          <a:p>
            <a:pPr marL="914400" lvl="1" indent="-514350">
              <a:buClr>
                <a:schemeClr val="accent1"/>
              </a:buClr>
              <a:buFont typeface="+mj-lt"/>
              <a:buAutoNum type="arabicParenR"/>
            </a:pPr>
            <a:r>
              <a:rPr lang="en-US" sz="2800" dirty="0"/>
              <a:t>Does the research involve </a:t>
            </a:r>
            <a:r>
              <a:rPr lang="en-US" sz="2800" b="1" dirty="0"/>
              <a:t>human subjects</a:t>
            </a:r>
            <a:r>
              <a:rPr lang="en-US" sz="2800" dirty="0"/>
              <a:t>?</a:t>
            </a:r>
          </a:p>
          <a:p>
            <a:pPr marL="914400" lvl="1" indent="-514350">
              <a:buClr>
                <a:schemeClr val="accent1"/>
              </a:buClr>
              <a:buFont typeface="+mj-lt"/>
              <a:buAutoNum type="arabicParenR"/>
            </a:pPr>
            <a:r>
              <a:rPr lang="en-US" sz="2800" dirty="0"/>
              <a:t>Is the research with human subjects </a:t>
            </a:r>
            <a:r>
              <a:rPr lang="en-US" sz="2800" b="1" dirty="0"/>
              <a:t>exempt</a:t>
            </a:r>
            <a:r>
              <a:rPr lang="en-US" sz="2800" dirty="0"/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0ED3E3-E360-4898-A882-34C8A0E9276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2" descr="Picture displays a stamp that says &quot;Regulation&quot;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r="14623"/>
          <a:stretch/>
        </p:blipFill>
        <p:spPr bwMode="auto">
          <a:xfrm>
            <a:off x="3581400" y="4724400"/>
            <a:ext cx="2209800" cy="184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5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27913790-3583-487d-be02-2a8f82295c8d"/>
  <p:tag name="TPVERSION" val="8"/>
  <p:tag name="TPFULLVERSION" val="8.6.3.13"/>
  <p:tag name="PPTVERSION" val="16"/>
  <p:tag name="TPOS" val="2"/>
  <p:tag name="TPLASTSAVEVERSION" val="6.4 P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ER PowerPoint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logoabstract">
  <a:themeElements>
    <a:clrScheme name="NIH COLORS">
      <a:dk1>
        <a:sysClr val="windowText" lastClr="000000"/>
      </a:dk1>
      <a:lt1>
        <a:sysClr val="window" lastClr="FFFFFF"/>
      </a:lt1>
      <a:dk2>
        <a:srgbClr val="20558A"/>
      </a:dk2>
      <a:lt2>
        <a:srgbClr val="EEECE1"/>
      </a:lt2>
      <a:accent1>
        <a:srgbClr val="20558A"/>
      </a:accent1>
      <a:accent2>
        <a:srgbClr val="719500"/>
      </a:accent2>
      <a:accent3>
        <a:srgbClr val="5F9BAF"/>
      </a:accent3>
      <a:accent4>
        <a:srgbClr val="C0143C"/>
      </a:accent4>
      <a:accent5>
        <a:srgbClr val="4BACC6"/>
      </a:accent5>
      <a:accent6>
        <a:srgbClr val="E57200"/>
      </a:accent6>
      <a:hlink>
        <a:srgbClr val="5F9BAF"/>
      </a:hlink>
      <a:folHlink>
        <a:srgbClr val="6C3A77"/>
      </a:folHlink>
    </a:clrScheme>
    <a:fontScheme name="Helvetica Heading and Bod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 sz="16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OHRP_elemental_ligh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l" eaLnBrk="0" hangingPunct="0">
          <a:defRPr dirty="0"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ffice Theme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HRP_elemental_ligh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ffice Theme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100C7699C73A498CB057F667D9CD99" ma:contentTypeVersion="8" ma:contentTypeDescription="Create a new document." ma:contentTypeScope="" ma:versionID="3f0bf7ef196c12a68cf05c9127006239">
  <xsd:schema xmlns:xsd="http://www.w3.org/2001/XMLSchema" xmlns:xs="http://www.w3.org/2001/XMLSchema" xmlns:p="http://schemas.microsoft.com/office/2006/metadata/properties" xmlns:ns1="http://schemas.microsoft.com/sharepoint/v3" xmlns:ns3="0b516ab0-04e4-4c88-99cd-523706b96b1a" targetNamespace="http://schemas.microsoft.com/office/2006/metadata/properties" ma:root="true" ma:fieldsID="bb776a7859e34299d44f541a9fc45ffd" ns1:_="" ns3:_="">
    <xsd:import namespace="http://schemas.microsoft.com/sharepoint/v3"/>
    <xsd:import namespace="0b516ab0-04e4-4c88-99cd-523706b96b1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516ab0-04e4-4c88-99cd-523706b96b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FAC11F-4B09-4284-958C-081128C65D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0ADB08-13E1-4166-9ACF-4869CF7E47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b516ab0-04e4-4c88-99cd-523706b96b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22797</TotalTime>
  <Words>2954</Words>
  <Application>Microsoft Office PowerPoint</Application>
  <PresentationFormat>On-screen Show (4:3)</PresentationFormat>
  <Paragraphs>457</Paragraphs>
  <Slides>43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67" baseType="lpstr">
      <vt:lpstr>MS PGothic</vt:lpstr>
      <vt:lpstr>Aharoni</vt:lpstr>
      <vt:lpstr>Arial</vt:lpstr>
      <vt:lpstr>Arial Narrow</vt:lpstr>
      <vt:lpstr>Baskerville Old Face</vt:lpstr>
      <vt:lpstr>Bernard MT Condensed</vt:lpstr>
      <vt:lpstr>Calibri</vt:lpstr>
      <vt:lpstr>Courier New</vt:lpstr>
      <vt:lpstr>Garamond</vt:lpstr>
      <vt:lpstr>Helvetica</vt:lpstr>
      <vt:lpstr>Lucida Handwriting</vt:lpstr>
      <vt:lpstr>Open Sans</vt:lpstr>
      <vt:lpstr>Open Sans ExtraBold</vt:lpstr>
      <vt:lpstr>Roboto black</vt:lpstr>
      <vt:lpstr>Tahoma</vt:lpstr>
      <vt:lpstr>Times New Roman</vt:lpstr>
      <vt:lpstr>Verdana</vt:lpstr>
      <vt:lpstr>Wide Latin</vt:lpstr>
      <vt:lpstr>Wingdings</vt:lpstr>
      <vt:lpstr>Wingdings 2</vt:lpstr>
      <vt:lpstr>OER PowerPoint template</vt:lpstr>
      <vt:lpstr>Presentationlogoabstract</vt:lpstr>
      <vt:lpstr>1_OHRP_elemental_light</vt:lpstr>
      <vt:lpstr>OHRP_elemental_light</vt:lpstr>
      <vt:lpstr>RESEARCH INVOLVING HUMAN SUBJECTS:  REVISED HHS REGULATIONS &amp; Related NIH POLICIES</vt:lpstr>
      <vt:lpstr>Learning Objectives</vt:lpstr>
      <vt:lpstr>OHRP’s Role in Human Research Protections</vt:lpstr>
      <vt:lpstr>Overview of the Human Subjects Review Process for NIH Grant Applications</vt:lpstr>
      <vt:lpstr>Three Pillars of Human Subjects Protections Under the Common Rule</vt:lpstr>
      <vt:lpstr>Protecting Research Subjects:  A Shared Responsibility</vt:lpstr>
      <vt:lpstr>Does my study require irb review?  Applying the basics of the Regulations</vt:lpstr>
      <vt:lpstr>Quick Reminder About  When the Regulations Apply</vt:lpstr>
      <vt:lpstr>When Do the Regulations Apply?</vt:lpstr>
      <vt:lpstr>Determining When an Activity is Non-Exempt, Human Subjects Research (and therefore the Common Rule applies)</vt:lpstr>
      <vt:lpstr>1: Does the Activity Involve Research?</vt:lpstr>
      <vt:lpstr>Activities Deemed Not to be Research in the Revised Common Rule</vt:lpstr>
      <vt:lpstr>Determining Whether the Revised Common Rule Applies</vt:lpstr>
      <vt:lpstr>2: Does it Involve Human Subjects? </vt:lpstr>
      <vt:lpstr>Research with Biospecimens or Private Information that is Not Human Subjects Research</vt:lpstr>
      <vt:lpstr>Determining Whether the Revised Common Rule Applies</vt:lpstr>
      <vt:lpstr>Summary of Changes to Exemptions</vt:lpstr>
      <vt:lpstr>Revised Common Rule Exemption 1: Restrictions Added</vt:lpstr>
      <vt:lpstr>Revised Common Rule  Exemption 2: Expanded</vt:lpstr>
      <vt:lpstr>Revised Common Rule  Exemption 3: New (Replacement)</vt:lpstr>
      <vt:lpstr>Revised Common Rule Exemption 3, cont.</vt:lpstr>
      <vt:lpstr>Revised Common Rule Exemption 4: Expanded</vt:lpstr>
      <vt:lpstr>Exemption 4 (cont.)</vt:lpstr>
      <vt:lpstr>Revised Common Rule  Exemption 5: Expanded</vt:lpstr>
      <vt:lpstr>Revised Common Rule  Exemption 6: No Change</vt:lpstr>
      <vt:lpstr>Revised Common Rule:   NEW Exemptions 7 and 8</vt:lpstr>
      <vt:lpstr>NEW Allowing the Use of Broad Consent for Secondary Research</vt:lpstr>
      <vt:lpstr>NEW Limited IRB Reviews</vt:lpstr>
      <vt:lpstr>Determining Whether the Revised Common Rule Applies</vt:lpstr>
      <vt:lpstr>Revised Common Rule Text</vt:lpstr>
      <vt:lpstr>Questions About the Revised Common Rule?</vt:lpstr>
      <vt:lpstr>Nih implementation of the revised common rule</vt:lpstr>
      <vt:lpstr>Learning Objectives</vt:lpstr>
      <vt:lpstr>NIH Implementation of Revised Common Rule- Basics</vt:lpstr>
      <vt:lpstr>Removal of Requirement for IRB Review of Application/Proposal</vt:lpstr>
      <vt:lpstr>Posting clinical trial consent forms</vt:lpstr>
      <vt:lpstr>Changes to exemptions</vt:lpstr>
      <vt:lpstr>Continuing review</vt:lpstr>
      <vt:lpstr>Single IRB </vt:lpstr>
      <vt:lpstr>NIH sIRB Policy</vt:lpstr>
      <vt:lpstr>Single irb tips and resources</vt:lpstr>
      <vt:lpstr>NIH Human Subjects research Website</vt:lpstr>
      <vt:lpstr>Questions?</vt:lpstr>
    </vt:vector>
  </TitlesOfParts>
  <Company>NIH/OER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OER PPT</dc:title>
  <dc:subject>OER PPT</dc:subject>
  <dc:creator>NIH/OER</dc:creator>
  <cp:lastModifiedBy>Levan, Sophie B.</cp:lastModifiedBy>
  <cp:revision>942</cp:revision>
  <cp:lastPrinted>2017-04-03T17:22:40Z</cp:lastPrinted>
  <dcterms:created xsi:type="dcterms:W3CDTF">2006-12-01T15:20:27Z</dcterms:created>
  <dcterms:modified xsi:type="dcterms:W3CDTF">2020-01-07T18:02:14Z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0x01010027100C7699C73A498CB057F667D9CD99</vt:lpwstr>
  </property>
</Properties>
</file>