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7.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notesMasterIdLst>
    <p:notesMasterId r:id="rId50"/>
  </p:notesMasterIdLst>
  <p:handoutMasterIdLst>
    <p:handoutMasterId r:id="rId51"/>
  </p:handoutMasterIdLst>
  <p:sldIdLst>
    <p:sldId id="268" r:id="rId4"/>
    <p:sldId id="272" r:id="rId5"/>
    <p:sldId id="1659" r:id="rId6"/>
    <p:sldId id="1628" r:id="rId7"/>
    <p:sldId id="1733" r:id="rId8"/>
    <p:sldId id="1725" r:id="rId9"/>
    <p:sldId id="1726" r:id="rId10"/>
    <p:sldId id="1661" r:id="rId11"/>
    <p:sldId id="1418" r:id="rId12"/>
    <p:sldId id="1734" r:id="rId13"/>
    <p:sldId id="1617" r:id="rId14"/>
    <p:sldId id="1737" r:id="rId15"/>
    <p:sldId id="1735" r:id="rId16"/>
    <p:sldId id="1619" r:id="rId17"/>
    <p:sldId id="1623" r:id="rId18"/>
    <p:sldId id="1624" r:id="rId19"/>
    <p:sldId id="1575" r:id="rId20"/>
    <p:sldId id="1626" r:id="rId21"/>
    <p:sldId id="1731" r:id="rId22"/>
    <p:sldId id="1642" r:id="rId23"/>
    <p:sldId id="1627" r:id="rId24"/>
    <p:sldId id="1727" r:id="rId25"/>
    <p:sldId id="1578" r:id="rId26"/>
    <p:sldId id="1668" r:id="rId27"/>
    <p:sldId id="1671" r:id="rId28"/>
    <p:sldId id="1586" r:id="rId29"/>
    <p:sldId id="1664" r:id="rId30"/>
    <p:sldId id="1660" r:id="rId31"/>
    <p:sldId id="1648" r:id="rId32"/>
    <p:sldId id="1638" r:id="rId33"/>
    <p:sldId id="1650" r:id="rId34"/>
    <p:sldId id="1637" r:id="rId35"/>
    <p:sldId id="1652" r:id="rId36"/>
    <p:sldId id="1357" r:id="rId37"/>
    <p:sldId id="1645" r:id="rId38"/>
    <p:sldId id="1729" r:id="rId39"/>
    <p:sldId id="680" r:id="rId40"/>
    <p:sldId id="681" r:id="rId41"/>
    <p:sldId id="1730" r:id="rId42"/>
    <p:sldId id="1740" r:id="rId43"/>
    <p:sldId id="1739" r:id="rId44"/>
    <p:sldId id="1653" r:id="rId45"/>
    <p:sldId id="1597" r:id="rId46"/>
    <p:sldId id="1608" r:id="rId47"/>
    <p:sldId id="1609" r:id="rId48"/>
    <p:sldId id="260" r:id="rId49"/>
  </p:sldIdLst>
  <p:sldSz cx="12192000" cy="6858000"/>
  <p:notesSz cx="9296400" cy="7010400"/>
  <p:embeddedFontLst>
    <p:embeddedFont>
      <p:font typeface="Roboto light" panose="020B0604020202020204" charset="0"/>
      <p:regular r:id="rId52"/>
    </p:embeddedFont>
    <p:embeddedFont>
      <p:font typeface="Roboto black" panose="020B0604020202020204" charset="0"/>
      <p:bold r:id="rId53"/>
    </p:embeddedFont>
    <p:embeddedFont>
      <p:font typeface="Roboto" panose="020B0604020202020204" charset="0"/>
      <p:regular r:id="rId54"/>
      <p:bold r:id="rId55"/>
    </p:embeddedFont>
    <p:embeddedFont>
      <p:font typeface="Tahoma" panose="020B0604030504040204" pitchFamily="34" charset="0"/>
      <p:regular r:id="rId56"/>
      <p:bold r:id="rId57"/>
    </p:embeddedFont>
    <p:embeddedFont>
      <p:font typeface="ＭＳ Ｐゴシック" panose="020B0600070205080204" pitchFamily="34" charset="-128"/>
      <p:regular r:id="rId58"/>
    </p:embeddedFont>
    <p:embeddedFont>
      <p:font typeface="Calibri" panose="020F0502020204030204" pitchFamily="34" charset="0"/>
      <p:regular r:id="rId59"/>
      <p:bold r:id="rId60"/>
      <p:italic r:id="rId61"/>
      <p:boldItalic r:id="rId62"/>
    </p:embeddedFont>
    <p:embeddedFont>
      <p:font typeface="Open Sans ExtraBold" panose="020B0604020202020204" charset="0"/>
      <p:bold r:id="rId63"/>
      <p:boldItalic r:id="rId64"/>
    </p:embeddedFont>
    <p:embeddedFont>
      <p:font typeface="Open Sans" panose="020B0604020202020204" charset="0"/>
      <p:regular r:id="rId65"/>
      <p:bold r:id="rId66"/>
      <p:italic r:id="rId67"/>
      <p:boldItalic r:id="rId68"/>
    </p:embeddedFont>
    <p:embeddedFont>
      <p:font typeface="Helvetica" panose="020B0604020202020204" pitchFamily="34" charset="0"/>
      <p:regular r:id="rId69"/>
      <p:bold r:id="rId70"/>
      <p:italic r:id="rId71"/>
      <p:boldItalic r:id="rId72"/>
    </p:embeddedFont>
    <p:embeddedFont>
      <p:font typeface="Roboto black" panose="020B0604020202020204" charset="0"/>
      <p:bold r:id="rId53"/>
    </p:embeddedFont>
    <p:embeddedFont>
      <p:font typeface="Open Sans Light" panose="020B0604020202020204" charset="0"/>
      <p:regular r:id="rId73"/>
      <p:italic r:id="rId74"/>
    </p:embeddedFont>
  </p:embeddedFontLst>
  <p:custDataLst>
    <p:tags r:id="rId7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earney, Pamela (NIH/OD) [E]" initials="KP([" lastIdx="35" clrIdx="6">
    <p:extLst>
      <p:ext uri="{19B8F6BF-5375-455C-9EA6-DF929625EA0E}">
        <p15:presenceInfo xmlns:p15="http://schemas.microsoft.com/office/powerpoint/2012/main" userId="S::kearneyp@nih.gov::18c1122a-98f1-4fb8-a0ef-2d76a143aed4" providerId="AD"/>
      </p:ext>
    </p:extLst>
  </p:cmAuthor>
  <p:cmAuthor id="1" name="Evan Wowk" initials="EW" lastIdx="5" clrIdx="0">
    <p:extLst>
      <p:ext uri="{19B8F6BF-5375-455C-9EA6-DF929625EA0E}">
        <p15:presenceInfo xmlns:p15="http://schemas.microsoft.com/office/powerpoint/2012/main" userId="Evan Wowk" providerId="None"/>
      </p:ext>
    </p:extLst>
  </p:cmAuthor>
  <p:cmAuthor id="2" name="Sullivan, Elyse (NIH/OD) [E]" initials="SE([" lastIdx="7" clrIdx="1">
    <p:extLst>
      <p:ext uri="{19B8F6BF-5375-455C-9EA6-DF929625EA0E}">
        <p15:presenceInfo xmlns:p15="http://schemas.microsoft.com/office/powerpoint/2012/main" userId="S-1-5-21-12604286-656692736-1848903544-685449" providerId="AD"/>
      </p:ext>
    </p:extLst>
  </p:cmAuthor>
  <p:cmAuthor id="3" name="Black, Jodi (NIH/OD) [E]" initials="BJ([" lastIdx="4" clrIdx="2">
    <p:extLst>
      <p:ext uri="{19B8F6BF-5375-455C-9EA6-DF929625EA0E}">
        <p15:presenceInfo xmlns:p15="http://schemas.microsoft.com/office/powerpoint/2012/main" userId="415ebc30-718d-43aa-9d70-829f5221ab27" providerId="Windows Live"/>
      </p:ext>
    </p:extLst>
  </p:cmAuthor>
  <p:cmAuthor id="4" name="Corbett, Dawn (NIH/OD) [E]" initials="CD([" lastIdx="11" clrIdx="3">
    <p:extLst>
      <p:ext uri="{19B8F6BF-5375-455C-9EA6-DF929625EA0E}">
        <p15:presenceInfo xmlns:p15="http://schemas.microsoft.com/office/powerpoint/2012/main" userId="S-1-5-21-12604286-656692736-1848903544-878867" providerId="AD"/>
      </p:ext>
    </p:extLst>
  </p:cmAuthor>
  <p:cmAuthor id="5" name="Sullivan, Elyse (NIH/OD) [E]" initials="SE([ [2]" lastIdx="6" clrIdx="4">
    <p:extLst>
      <p:ext uri="{19B8F6BF-5375-455C-9EA6-DF929625EA0E}">
        <p15:presenceInfo xmlns:p15="http://schemas.microsoft.com/office/powerpoint/2012/main" userId="S::sullivanem@nih.gov::60664c28-7ed0-44d7-9ca1-061e1533cf31" providerId="AD"/>
      </p:ext>
    </p:extLst>
  </p:cmAuthor>
  <p:cmAuthor id="6" name="Corbett, Dawn (NIH/OD) [E]" initials="CD([ [2]" lastIdx="18" clrIdx="5">
    <p:extLst>
      <p:ext uri="{19B8F6BF-5375-455C-9EA6-DF929625EA0E}">
        <p15:presenceInfo xmlns:p15="http://schemas.microsoft.com/office/powerpoint/2012/main" userId="S::dcorbett@nih.gov::c5e29d07-c94a-4ab8-8776-b9efeaea54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00"/>
    <a:srgbClr val="0F7FC9"/>
    <a:srgbClr val="015396"/>
    <a:srgbClr val="F2F2F2"/>
    <a:srgbClr val="F5F5F5"/>
    <a:srgbClr val="3273A9"/>
    <a:srgbClr val="014175"/>
    <a:srgbClr val="7F7F7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77B85D-2717-4099-AD67-FF94412B8E22}" v="1" dt="2019-09-27T20:49:41.1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8667" autoAdjust="0"/>
  </p:normalViewPr>
  <p:slideViewPr>
    <p:cSldViewPr snapToGrid="0">
      <p:cViewPr varScale="1">
        <p:scale>
          <a:sx n="58" d="100"/>
          <a:sy n="58" d="100"/>
        </p:scale>
        <p:origin x="756"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0"/>
    </p:cViewPr>
  </p:sorterViewPr>
  <p:notesViewPr>
    <p:cSldViewPr snapToGrid="0">
      <p:cViewPr varScale="1">
        <p:scale>
          <a:sx n="89" d="100"/>
          <a:sy n="89" d="100"/>
        </p:scale>
        <p:origin x="3175" y="5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font" Target="fonts/font17.fntdata"/><Relationship Id="rId76"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font" Target="fonts/font20.fntdata"/><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74" Type="http://schemas.openxmlformats.org/officeDocument/2006/relationships/font" Target="fonts/font23.fntdata"/><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font" Target="fonts/font22.fntdata"/><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handoutMaster" Target="handoutMasters/handoutMaster1.xml"/><Relationship Id="rId72" Type="http://schemas.openxmlformats.org/officeDocument/2006/relationships/font" Target="fonts/font21.fntdata"/><Relationship Id="rId80" Type="http://schemas.openxmlformats.org/officeDocument/2006/relationships/tableStyles" Target="tableStyles.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font" Target="fonts/font19.fntdata"/><Relationship Id="rId75"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6.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FCB5DF-C115-4687-A952-41EF7D233071}" type="doc">
      <dgm:prSet loTypeId="urn:microsoft.com/office/officeart/2005/8/layout/process2" loCatId="process" qsTypeId="urn:microsoft.com/office/officeart/2005/8/quickstyle/simple2" qsCatId="simple" csTypeId="urn:microsoft.com/office/officeart/2005/8/colors/colorful4" csCatId="colorful" phldr="1"/>
      <dgm:spPr/>
      <dgm:t>
        <a:bodyPr/>
        <a:lstStyle/>
        <a:p>
          <a:endParaRPr lang="en-US"/>
        </a:p>
      </dgm:t>
    </dgm:pt>
    <dgm:pt modelId="{91B612C3-41A1-4726-9A42-56E1ED260308}">
      <dgm:prSet custT="1"/>
      <dgm:spPr/>
      <dgm:t>
        <a:bodyPr/>
        <a:lstStyle/>
        <a:p>
          <a:r>
            <a:rPr lang="en-US" sz="2000" baseline="0" dirty="0"/>
            <a:t>Does the study involve human participants?</a:t>
          </a:r>
          <a:endParaRPr lang="en-US" sz="2000" dirty="0"/>
        </a:p>
      </dgm:t>
    </dgm:pt>
    <dgm:pt modelId="{2608E0A3-5DF0-48F3-B09D-5CFEAA1482F4}" type="parTrans" cxnId="{3E4B201D-C7F4-45D5-90AD-918ED058F16E}">
      <dgm:prSet/>
      <dgm:spPr/>
      <dgm:t>
        <a:bodyPr/>
        <a:lstStyle/>
        <a:p>
          <a:endParaRPr lang="en-US" sz="1600"/>
        </a:p>
      </dgm:t>
    </dgm:pt>
    <dgm:pt modelId="{5DF11DFD-8BDB-400F-BE65-3A4D85820D63}" type="sibTrans" cxnId="{3E4B201D-C7F4-45D5-90AD-918ED058F16E}">
      <dgm:prSet custT="1"/>
      <dgm:spPr/>
      <dgm:t>
        <a:bodyPr/>
        <a:lstStyle/>
        <a:p>
          <a:endParaRPr lang="en-US" sz="2800"/>
        </a:p>
      </dgm:t>
    </dgm:pt>
    <dgm:pt modelId="{A9CDEF89-15FF-4913-981E-4C56177DE26D}">
      <dgm:prSet custT="1"/>
      <dgm:spPr/>
      <dgm:t>
        <a:bodyPr/>
        <a:lstStyle/>
        <a:p>
          <a:r>
            <a:rPr lang="en-US" sz="2000" baseline="0" dirty="0"/>
            <a:t>Are the participants prospectively assigned to an intervention?</a:t>
          </a:r>
          <a:endParaRPr lang="en-US" sz="2000" dirty="0"/>
        </a:p>
      </dgm:t>
    </dgm:pt>
    <dgm:pt modelId="{C1978B26-542E-40D9-A3B0-EC1BE963F84F}" type="parTrans" cxnId="{7C588B73-C97D-4FC9-A571-573F7A8201DE}">
      <dgm:prSet/>
      <dgm:spPr/>
      <dgm:t>
        <a:bodyPr/>
        <a:lstStyle/>
        <a:p>
          <a:endParaRPr lang="en-US" sz="1600"/>
        </a:p>
      </dgm:t>
    </dgm:pt>
    <dgm:pt modelId="{31E8323B-1E2A-40B6-8FE3-99FE0A977CB5}" type="sibTrans" cxnId="{7C588B73-C97D-4FC9-A571-573F7A8201DE}">
      <dgm:prSet custT="1"/>
      <dgm:spPr/>
      <dgm:t>
        <a:bodyPr/>
        <a:lstStyle/>
        <a:p>
          <a:endParaRPr lang="en-US" sz="2800"/>
        </a:p>
      </dgm:t>
    </dgm:pt>
    <dgm:pt modelId="{7F83AA88-6F0D-4466-854F-62ADC8D52BDA}">
      <dgm:prSet custT="1"/>
      <dgm:spPr/>
      <dgm:t>
        <a:bodyPr/>
        <a:lstStyle/>
        <a:p>
          <a:r>
            <a:rPr lang="en-US" sz="2000" baseline="0" dirty="0"/>
            <a:t>Is the study designed to evaluate the effect of the intervention of the participants?</a:t>
          </a:r>
          <a:endParaRPr lang="en-US" sz="2000" dirty="0"/>
        </a:p>
      </dgm:t>
    </dgm:pt>
    <dgm:pt modelId="{4A25F102-F061-433D-86A4-D7A23CAD7D7E}" type="parTrans" cxnId="{92B0BDC1-9A7E-411B-8082-D966871B43C9}">
      <dgm:prSet/>
      <dgm:spPr/>
      <dgm:t>
        <a:bodyPr/>
        <a:lstStyle/>
        <a:p>
          <a:endParaRPr lang="en-US" sz="1600"/>
        </a:p>
      </dgm:t>
    </dgm:pt>
    <dgm:pt modelId="{C1B66AD0-0349-47CF-BA9E-EF8534F43F4E}" type="sibTrans" cxnId="{92B0BDC1-9A7E-411B-8082-D966871B43C9}">
      <dgm:prSet custT="1"/>
      <dgm:spPr/>
      <dgm:t>
        <a:bodyPr/>
        <a:lstStyle/>
        <a:p>
          <a:endParaRPr lang="en-US" sz="2800"/>
        </a:p>
      </dgm:t>
    </dgm:pt>
    <dgm:pt modelId="{47A90C21-1BE0-4FBA-8560-5D075F5C78C8}">
      <dgm:prSet custT="1"/>
      <dgm:spPr/>
      <dgm:t>
        <a:bodyPr/>
        <a:lstStyle/>
        <a:p>
          <a:r>
            <a:rPr lang="en-US" sz="2000" baseline="0" dirty="0"/>
            <a:t>Is the effect that will be evaluated a health-related biomedical or behavioral outcome?</a:t>
          </a:r>
          <a:endParaRPr lang="en-US" sz="2000" dirty="0"/>
        </a:p>
      </dgm:t>
    </dgm:pt>
    <dgm:pt modelId="{0A5180CB-54F5-4709-AA23-D336BB319971}" type="parTrans" cxnId="{8968B1BE-A844-4013-BD9B-0FEE8C5D35A5}">
      <dgm:prSet/>
      <dgm:spPr/>
      <dgm:t>
        <a:bodyPr/>
        <a:lstStyle/>
        <a:p>
          <a:endParaRPr lang="en-US" sz="1600"/>
        </a:p>
      </dgm:t>
    </dgm:pt>
    <dgm:pt modelId="{513CE429-6C68-4A96-B194-400A7AC42D00}" type="sibTrans" cxnId="{8968B1BE-A844-4013-BD9B-0FEE8C5D35A5}">
      <dgm:prSet/>
      <dgm:spPr/>
      <dgm:t>
        <a:bodyPr/>
        <a:lstStyle/>
        <a:p>
          <a:endParaRPr lang="en-US" sz="1600"/>
        </a:p>
      </dgm:t>
    </dgm:pt>
    <dgm:pt modelId="{68FBA703-2AC3-4F90-A771-6AB5D86484F1}" type="pres">
      <dgm:prSet presAssocID="{B9FCB5DF-C115-4687-A952-41EF7D233071}" presName="linearFlow" presStyleCnt="0">
        <dgm:presLayoutVars>
          <dgm:resizeHandles val="exact"/>
        </dgm:presLayoutVars>
      </dgm:prSet>
      <dgm:spPr/>
      <dgm:t>
        <a:bodyPr/>
        <a:lstStyle/>
        <a:p>
          <a:endParaRPr lang="en-US"/>
        </a:p>
      </dgm:t>
    </dgm:pt>
    <dgm:pt modelId="{073143E7-E62E-4843-A1FD-E48453CD7DE4}" type="pres">
      <dgm:prSet presAssocID="{91B612C3-41A1-4726-9A42-56E1ED260308}" presName="node" presStyleLbl="node1" presStyleIdx="0" presStyleCnt="4" custScaleX="122405">
        <dgm:presLayoutVars>
          <dgm:bulletEnabled val="1"/>
        </dgm:presLayoutVars>
      </dgm:prSet>
      <dgm:spPr/>
      <dgm:t>
        <a:bodyPr/>
        <a:lstStyle/>
        <a:p>
          <a:endParaRPr lang="en-US"/>
        </a:p>
      </dgm:t>
    </dgm:pt>
    <dgm:pt modelId="{E7BB5858-C0E5-4424-8BDC-16D3F6D3E14E}" type="pres">
      <dgm:prSet presAssocID="{5DF11DFD-8BDB-400F-BE65-3A4D85820D63}" presName="sibTrans" presStyleLbl="sibTrans2D1" presStyleIdx="0" presStyleCnt="3"/>
      <dgm:spPr/>
      <dgm:t>
        <a:bodyPr/>
        <a:lstStyle/>
        <a:p>
          <a:endParaRPr lang="en-US"/>
        </a:p>
      </dgm:t>
    </dgm:pt>
    <dgm:pt modelId="{FA74E9C1-1EFB-4385-AD61-1F706FC42BF5}" type="pres">
      <dgm:prSet presAssocID="{5DF11DFD-8BDB-400F-BE65-3A4D85820D63}" presName="connectorText" presStyleLbl="sibTrans2D1" presStyleIdx="0" presStyleCnt="3"/>
      <dgm:spPr/>
      <dgm:t>
        <a:bodyPr/>
        <a:lstStyle/>
        <a:p>
          <a:endParaRPr lang="en-US"/>
        </a:p>
      </dgm:t>
    </dgm:pt>
    <dgm:pt modelId="{6474C722-8DA8-40BF-98DC-C4277721AEF4}" type="pres">
      <dgm:prSet presAssocID="{A9CDEF89-15FF-4913-981E-4C56177DE26D}" presName="node" presStyleLbl="node1" presStyleIdx="1" presStyleCnt="4" custScaleX="122405">
        <dgm:presLayoutVars>
          <dgm:bulletEnabled val="1"/>
        </dgm:presLayoutVars>
      </dgm:prSet>
      <dgm:spPr/>
      <dgm:t>
        <a:bodyPr/>
        <a:lstStyle/>
        <a:p>
          <a:endParaRPr lang="en-US"/>
        </a:p>
      </dgm:t>
    </dgm:pt>
    <dgm:pt modelId="{40A6E621-4AEA-48BD-902F-ED8E8BE53B77}" type="pres">
      <dgm:prSet presAssocID="{31E8323B-1E2A-40B6-8FE3-99FE0A977CB5}" presName="sibTrans" presStyleLbl="sibTrans2D1" presStyleIdx="1" presStyleCnt="3"/>
      <dgm:spPr/>
      <dgm:t>
        <a:bodyPr/>
        <a:lstStyle/>
        <a:p>
          <a:endParaRPr lang="en-US"/>
        </a:p>
      </dgm:t>
    </dgm:pt>
    <dgm:pt modelId="{C0F93A3E-AC7C-47DD-B543-60074017BC51}" type="pres">
      <dgm:prSet presAssocID="{31E8323B-1E2A-40B6-8FE3-99FE0A977CB5}" presName="connectorText" presStyleLbl="sibTrans2D1" presStyleIdx="1" presStyleCnt="3"/>
      <dgm:spPr/>
      <dgm:t>
        <a:bodyPr/>
        <a:lstStyle/>
        <a:p>
          <a:endParaRPr lang="en-US"/>
        </a:p>
      </dgm:t>
    </dgm:pt>
    <dgm:pt modelId="{B8620060-CCA5-4EDD-BEE7-BDEC1921D56F}" type="pres">
      <dgm:prSet presAssocID="{7F83AA88-6F0D-4466-854F-62ADC8D52BDA}" presName="node" presStyleLbl="node1" presStyleIdx="2" presStyleCnt="4" custScaleX="122405">
        <dgm:presLayoutVars>
          <dgm:bulletEnabled val="1"/>
        </dgm:presLayoutVars>
      </dgm:prSet>
      <dgm:spPr/>
      <dgm:t>
        <a:bodyPr/>
        <a:lstStyle/>
        <a:p>
          <a:endParaRPr lang="en-US"/>
        </a:p>
      </dgm:t>
    </dgm:pt>
    <dgm:pt modelId="{A98E9E63-1073-4AD8-A423-8A745FA6664C}" type="pres">
      <dgm:prSet presAssocID="{C1B66AD0-0349-47CF-BA9E-EF8534F43F4E}" presName="sibTrans" presStyleLbl="sibTrans2D1" presStyleIdx="2" presStyleCnt="3"/>
      <dgm:spPr/>
      <dgm:t>
        <a:bodyPr/>
        <a:lstStyle/>
        <a:p>
          <a:endParaRPr lang="en-US"/>
        </a:p>
      </dgm:t>
    </dgm:pt>
    <dgm:pt modelId="{3F0C6A78-28AB-45FE-B334-9EF9F9EAA8EA}" type="pres">
      <dgm:prSet presAssocID="{C1B66AD0-0349-47CF-BA9E-EF8534F43F4E}" presName="connectorText" presStyleLbl="sibTrans2D1" presStyleIdx="2" presStyleCnt="3"/>
      <dgm:spPr/>
      <dgm:t>
        <a:bodyPr/>
        <a:lstStyle/>
        <a:p>
          <a:endParaRPr lang="en-US"/>
        </a:p>
      </dgm:t>
    </dgm:pt>
    <dgm:pt modelId="{2D09311C-7FE3-4D86-A0C7-85F114B95DA6}" type="pres">
      <dgm:prSet presAssocID="{47A90C21-1BE0-4FBA-8560-5D075F5C78C8}" presName="node" presStyleLbl="node1" presStyleIdx="3" presStyleCnt="4" custScaleX="122405">
        <dgm:presLayoutVars>
          <dgm:bulletEnabled val="1"/>
        </dgm:presLayoutVars>
      </dgm:prSet>
      <dgm:spPr/>
      <dgm:t>
        <a:bodyPr/>
        <a:lstStyle/>
        <a:p>
          <a:endParaRPr lang="en-US"/>
        </a:p>
      </dgm:t>
    </dgm:pt>
  </dgm:ptLst>
  <dgm:cxnLst>
    <dgm:cxn modelId="{631E653F-2441-4C8D-8181-E79E887ECE46}" type="presOf" srcId="{5DF11DFD-8BDB-400F-BE65-3A4D85820D63}" destId="{FA74E9C1-1EFB-4385-AD61-1F706FC42BF5}" srcOrd="1" destOrd="0" presId="urn:microsoft.com/office/officeart/2005/8/layout/process2"/>
    <dgm:cxn modelId="{CE935373-246F-4AA7-B827-77B0EE363EF3}" type="presOf" srcId="{7F83AA88-6F0D-4466-854F-62ADC8D52BDA}" destId="{B8620060-CCA5-4EDD-BEE7-BDEC1921D56F}" srcOrd="0" destOrd="0" presId="urn:microsoft.com/office/officeart/2005/8/layout/process2"/>
    <dgm:cxn modelId="{7C588B73-C97D-4FC9-A571-573F7A8201DE}" srcId="{B9FCB5DF-C115-4687-A952-41EF7D233071}" destId="{A9CDEF89-15FF-4913-981E-4C56177DE26D}" srcOrd="1" destOrd="0" parTransId="{C1978B26-542E-40D9-A3B0-EC1BE963F84F}" sibTransId="{31E8323B-1E2A-40B6-8FE3-99FE0A977CB5}"/>
    <dgm:cxn modelId="{8968B1BE-A844-4013-BD9B-0FEE8C5D35A5}" srcId="{B9FCB5DF-C115-4687-A952-41EF7D233071}" destId="{47A90C21-1BE0-4FBA-8560-5D075F5C78C8}" srcOrd="3" destOrd="0" parTransId="{0A5180CB-54F5-4709-AA23-D336BB319971}" sibTransId="{513CE429-6C68-4A96-B194-400A7AC42D00}"/>
    <dgm:cxn modelId="{129F32E3-D38D-4F1D-99AC-15EE797A8506}" type="presOf" srcId="{A9CDEF89-15FF-4913-981E-4C56177DE26D}" destId="{6474C722-8DA8-40BF-98DC-C4277721AEF4}" srcOrd="0" destOrd="0" presId="urn:microsoft.com/office/officeart/2005/8/layout/process2"/>
    <dgm:cxn modelId="{A07A519A-D746-4050-A9B6-0AEA14385CE3}" type="presOf" srcId="{5DF11DFD-8BDB-400F-BE65-3A4D85820D63}" destId="{E7BB5858-C0E5-4424-8BDC-16D3F6D3E14E}" srcOrd="0" destOrd="0" presId="urn:microsoft.com/office/officeart/2005/8/layout/process2"/>
    <dgm:cxn modelId="{596ECDE7-6EC7-44FE-A5D2-B3D2E49312D8}" type="presOf" srcId="{47A90C21-1BE0-4FBA-8560-5D075F5C78C8}" destId="{2D09311C-7FE3-4D86-A0C7-85F114B95DA6}" srcOrd="0" destOrd="0" presId="urn:microsoft.com/office/officeart/2005/8/layout/process2"/>
    <dgm:cxn modelId="{10706374-D93E-4BD7-8AD0-4D7E03A05AFB}" type="presOf" srcId="{C1B66AD0-0349-47CF-BA9E-EF8534F43F4E}" destId="{3F0C6A78-28AB-45FE-B334-9EF9F9EAA8EA}" srcOrd="1" destOrd="0" presId="urn:microsoft.com/office/officeart/2005/8/layout/process2"/>
    <dgm:cxn modelId="{27A87673-92B3-4E5D-A3BC-95D3D98B6744}" type="presOf" srcId="{C1B66AD0-0349-47CF-BA9E-EF8534F43F4E}" destId="{A98E9E63-1073-4AD8-A423-8A745FA6664C}" srcOrd="0" destOrd="0" presId="urn:microsoft.com/office/officeart/2005/8/layout/process2"/>
    <dgm:cxn modelId="{3E4B201D-C7F4-45D5-90AD-918ED058F16E}" srcId="{B9FCB5DF-C115-4687-A952-41EF7D233071}" destId="{91B612C3-41A1-4726-9A42-56E1ED260308}" srcOrd="0" destOrd="0" parTransId="{2608E0A3-5DF0-48F3-B09D-5CFEAA1482F4}" sibTransId="{5DF11DFD-8BDB-400F-BE65-3A4D85820D63}"/>
    <dgm:cxn modelId="{872B7CC3-915E-470C-95C4-8FDA2C6527B6}" type="presOf" srcId="{31E8323B-1E2A-40B6-8FE3-99FE0A977CB5}" destId="{C0F93A3E-AC7C-47DD-B543-60074017BC51}" srcOrd="1" destOrd="0" presId="urn:microsoft.com/office/officeart/2005/8/layout/process2"/>
    <dgm:cxn modelId="{A5D181AB-4E98-49AF-9823-410E24F64560}" type="presOf" srcId="{91B612C3-41A1-4726-9A42-56E1ED260308}" destId="{073143E7-E62E-4843-A1FD-E48453CD7DE4}" srcOrd="0" destOrd="0" presId="urn:microsoft.com/office/officeart/2005/8/layout/process2"/>
    <dgm:cxn modelId="{D4EFDA06-222A-4C3C-AAEF-BC507FBC0777}" type="presOf" srcId="{31E8323B-1E2A-40B6-8FE3-99FE0A977CB5}" destId="{40A6E621-4AEA-48BD-902F-ED8E8BE53B77}" srcOrd="0" destOrd="0" presId="urn:microsoft.com/office/officeart/2005/8/layout/process2"/>
    <dgm:cxn modelId="{9F7C2342-E901-4E5A-94B7-0E33BCF90C1B}" type="presOf" srcId="{B9FCB5DF-C115-4687-A952-41EF7D233071}" destId="{68FBA703-2AC3-4F90-A771-6AB5D86484F1}" srcOrd="0" destOrd="0" presId="urn:microsoft.com/office/officeart/2005/8/layout/process2"/>
    <dgm:cxn modelId="{92B0BDC1-9A7E-411B-8082-D966871B43C9}" srcId="{B9FCB5DF-C115-4687-A952-41EF7D233071}" destId="{7F83AA88-6F0D-4466-854F-62ADC8D52BDA}" srcOrd="2" destOrd="0" parTransId="{4A25F102-F061-433D-86A4-D7A23CAD7D7E}" sibTransId="{C1B66AD0-0349-47CF-BA9E-EF8534F43F4E}"/>
    <dgm:cxn modelId="{6C2C50C3-F950-4C87-B7BF-F85D02254047}" type="presParOf" srcId="{68FBA703-2AC3-4F90-A771-6AB5D86484F1}" destId="{073143E7-E62E-4843-A1FD-E48453CD7DE4}" srcOrd="0" destOrd="0" presId="urn:microsoft.com/office/officeart/2005/8/layout/process2"/>
    <dgm:cxn modelId="{900E872D-A9A8-4732-BF17-6F3F7095325A}" type="presParOf" srcId="{68FBA703-2AC3-4F90-A771-6AB5D86484F1}" destId="{E7BB5858-C0E5-4424-8BDC-16D3F6D3E14E}" srcOrd="1" destOrd="0" presId="urn:microsoft.com/office/officeart/2005/8/layout/process2"/>
    <dgm:cxn modelId="{00B871BA-23DF-47FB-AB3E-E5A0454EDF42}" type="presParOf" srcId="{E7BB5858-C0E5-4424-8BDC-16D3F6D3E14E}" destId="{FA74E9C1-1EFB-4385-AD61-1F706FC42BF5}" srcOrd="0" destOrd="0" presId="urn:microsoft.com/office/officeart/2005/8/layout/process2"/>
    <dgm:cxn modelId="{AF3EE725-FE27-4E7C-AB9F-50C8BA68BAC9}" type="presParOf" srcId="{68FBA703-2AC3-4F90-A771-6AB5D86484F1}" destId="{6474C722-8DA8-40BF-98DC-C4277721AEF4}" srcOrd="2" destOrd="0" presId="urn:microsoft.com/office/officeart/2005/8/layout/process2"/>
    <dgm:cxn modelId="{0DF8C18A-BEEF-4FBD-AF7E-8C1EBF785B8C}" type="presParOf" srcId="{68FBA703-2AC3-4F90-A771-6AB5D86484F1}" destId="{40A6E621-4AEA-48BD-902F-ED8E8BE53B77}" srcOrd="3" destOrd="0" presId="urn:microsoft.com/office/officeart/2005/8/layout/process2"/>
    <dgm:cxn modelId="{65DBCA2E-8901-4400-9F2A-91C803213E96}" type="presParOf" srcId="{40A6E621-4AEA-48BD-902F-ED8E8BE53B77}" destId="{C0F93A3E-AC7C-47DD-B543-60074017BC51}" srcOrd="0" destOrd="0" presId="urn:microsoft.com/office/officeart/2005/8/layout/process2"/>
    <dgm:cxn modelId="{9BEABFE3-ECFD-4DCE-B0E2-518ADBB4739D}" type="presParOf" srcId="{68FBA703-2AC3-4F90-A771-6AB5D86484F1}" destId="{B8620060-CCA5-4EDD-BEE7-BDEC1921D56F}" srcOrd="4" destOrd="0" presId="urn:microsoft.com/office/officeart/2005/8/layout/process2"/>
    <dgm:cxn modelId="{52849DA5-F38B-4403-9006-268DB91719B6}" type="presParOf" srcId="{68FBA703-2AC3-4F90-A771-6AB5D86484F1}" destId="{A98E9E63-1073-4AD8-A423-8A745FA6664C}" srcOrd="5" destOrd="0" presId="urn:microsoft.com/office/officeart/2005/8/layout/process2"/>
    <dgm:cxn modelId="{95520BD9-A0F7-43D9-A293-9860277BBEE5}" type="presParOf" srcId="{A98E9E63-1073-4AD8-A423-8A745FA6664C}" destId="{3F0C6A78-28AB-45FE-B334-9EF9F9EAA8EA}" srcOrd="0" destOrd="0" presId="urn:microsoft.com/office/officeart/2005/8/layout/process2"/>
    <dgm:cxn modelId="{225D3255-B2AF-4D94-8945-5F6222099E96}" type="presParOf" srcId="{68FBA703-2AC3-4F90-A771-6AB5D86484F1}" destId="{2D09311C-7FE3-4D86-A0C7-85F114B95DA6}"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143E7-E62E-4843-A1FD-E48453CD7DE4}">
      <dsp:nvSpPr>
        <dsp:cNvPr id="0" name=""/>
        <dsp:cNvSpPr/>
      </dsp:nvSpPr>
      <dsp:spPr>
        <a:xfrm>
          <a:off x="1083649" y="4631"/>
          <a:ext cx="4215853" cy="861045"/>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baseline="0" dirty="0"/>
            <a:t>Does the study involve human participants?</a:t>
          </a:r>
          <a:endParaRPr lang="en-US" sz="2000" kern="1200" dirty="0"/>
        </a:p>
      </dsp:txBody>
      <dsp:txXfrm>
        <a:off x="1108868" y="29850"/>
        <a:ext cx="4165415" cy="810607"/>
      </dsp:txXfrm>
    </dsp:sp>
    <dsp:sp modelId="{E7BB5858-C0E5-4424-8BDC-16D3F6D3E14E}">
      <dsp:nvSpPr>
        <dsp:cNvPr id="0" name=""/>
        <dsp:cNvSpPr/>
      </dsp:nvSpPr>
      <dsp:spPr>
        <a:xfrm rot="5400000">
          <a:off x="3030130" y="887203"/>
          <a:ext cx="322892" cy="38747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rot="-5400000">
        <a:off x="3075335" y="919492"/>
        <a:ext cx="232482" cy="226024"/>
      </dsp:txXfrm>
    </dsp:sp>
    <dsp:sp modelId="{6474C722-8DA8-40BF-98DC-C4277721AEF4}">
      <dsp:nvSpPr>
        <dsp:cNvPr id="0" name=""/>
        <dsp:cNvSpPr/>
      </dsp:nvSpPr>
      <dsp:spPr>
        <a:xfrm>
          <a:off x="1083649" y="1296200"/>
          <a:ext cx="4215853" cy="861045"/>
        </a:xfrm>
        <a:prstGeom prst="roundRect">
          <a:avLst>
            <a:gd name="adj" fmla="val 10000"/>
          </a:avLst>
        </a:prstGeom>
        <a:solidFill>
          <a:schemeClr val="accent4">
            <a:hueOff val="-7722"/>
            <a:satOff val="-132"/>
            <a:lumOff val="-228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baseline="0" dirty="0"/>
            <a:t>Are the participants prospectively assigned to an intervention?</a:t>
          </a:r>
          <a:endParaRPr lang="en-US" sz="2000" kern="1200" dirty="0"/>
        </a:p>
      </dsp:txBody>
      <dsp:txXfrm>
        <a:off x="1108868" y="1321419"/>
        <a:ext cx="4165415" cy="810607"/>
      </dsp:txXfrm>
    </dsp:sp>
    <dsp:sp modelId="{40A6E621-4AEA-48BD-902F-ED8E8BE53B77}">
      <dsp:nvSpPr>
        <dsp:cNvPr id="0" name=""/>
        <dsp:cNvSpPr/>
      </dsp:nvSpPr>
      <dsp:spPr>
        <a:xfrm rot="5400000">
          <a:off x="3030130" y="2178772"/>
          <a:ext cx="322892" cy="387470"/>
        </a:xfrm>
        <a:prstGeom prst="rightArrow">
          <a:avLst>
            <a:gd name="adj1" fmla="val 60000"/>
            <a:gd name="adj2" fmla="val 50000"/>
          </a:avLst>
        </a:prstGeom>
        <a:solidFill>
          <a:schemeClr val="accent4">
            <a:hueOff val="-11583"/>
            <a:satOff val="-197"/>
            <a:lumOff val="-3431"/>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rot="-5400000">
        <a:off x="3075335" y="2211061"/>
        <a:ext cx="232482" cy="226024"/>
      </dsp:txXfrm>
    </dsp:sp>
    <dsp:sp modelId="{B8620060-CCA5-4EDD-BEE7-BDEC1921D56F}">
      <dsp:nvSpPr>
        <dsp:cNvPr id="0" name=""/>
        <dsp:cNvSpPr/>
      </dsp:nvSpPr>
      <dsp:spPr>
        <a:xfrm>
          <a:off x="1083649" y="2587769"/>
          <a:ext cx="4215853" cy="861045"/>
        </a:xfrm>
        <a:prstGeom prst="roundRect">
          <a:avLst>
            <a:gd name="adj" fmla="val 10000"/>
          </a:avLst>
        </a:prstGeom>
        <a:solidFill>
          <a:schemeClr val="accent4">
            <a:hueOff val="-15444"/>
            <a:satOff val="-263"/>
            <a:lumOff val="-457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baseline="0" dirty="0"/>
            <a:t>Is the study designed to evaluate the effect of the intervention of the participants?</a:t>
          </a:r>
          <a:endParaRPr lang="en-US" sz="2000" kern="1200" dirty="0"/>
        </a:p>
      </dsp:txBody>
      <dsp:txXfrm>
        <a:off x="1108868" y="2612988"/>
        <a:ext cx="4165415" cy="810607"/>
      </dsp:txXfrm>
    </dsp:sp>
    <dsp:sp modelId="{A98E9E63-1073-4AD8-A423-8A745FA6664C}">
      <dsp:nvSpPr>
        <dsp:cNvPr id="0" name=""/>
        <dsp:cNvSpPr/>
      </dsp:nvSpPr>
      <dsp:spPr>
        <a:xfrm rot="5400000">
          <a:off x="3030130" y="3470341"/>
          <a:ext cx="322892" cy="387470"/>
        </a:xfrm>
        <a:prstGeom prst="rightArrow">
          <a:avLst>
            <a:gd name="adj1" fmla="val 60000"/>
            <a:gd name="adj2" fmla="val 50000"/>
          </a:avLst>
        </a:prstGeom>
        <a:solidFill>
          <a:schemeClr val="accent4">
            <a:hueOff val="-23166"/>
            <a:satOff val="-395"/>
            <a:lumOff val="-6863"/>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rot="-5400000">
        <a:off x="3075335" y="3502630"/>
        <a:ext cx="232482" cy="226024"/>
      </dsp:txXfrm>
    </dsp:sp>
    <dsp:sp modelId="{2D09311C-7FE3-4D86-A0C7-85F114B95DA6}">
      <dsp:nvSpPr>
        <dsp:cNvPr id="0" name=""/>
        <dsp:cNvSpPr/>
      </dsp:nvSpPr>
      <dsp:spPr>
        <a:xfrm>
          <a:off x="1083649" y="3879338"/>
          <a:ext cx="4215853" cy="861045"/>
        </a:xfrm>
        <a:prstGeom prst="roundRect">
          <a:avLst>
            <a:gd name="adj" fmla="val 10000"/>
          </a:avLst>
        </a:prstGeom>
        <a:solidFill>
          <a:schemeClr val="accent4">
            <a:hueOff val="-23166"/>
            <a:satOff val="-395"/>
            <a:lumOff val="-686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baseline="0" dirty="0"/>
            <a:t>Is the effect that will be evaluated a health-related biomedical or behavioral outcome?</a:t>
          </a:r>
          <a:endParaRPr lang="en-US" sz="2000" kern="1200" dirty="0"/>
        </a:p>
      </dsp:txBody>
      <dsp:txXfrm>
        <a:off x="1108868" y="3904557"/>
        <a:ext cx="4165415" cy="810607"/>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881982-FD8B-4557-AA9F-C38C0C914B70}"/>
              </a:ext>
            </a:extLst>
          </p:cNvPr>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71A195A5-2775-42BA-A96A-B5878F887166}"/>
              </a:ext>
            </a:extLst>
          </p:cNvPr>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D9E80EA6-E01D-4D7F-8FC8-C686EEBFB8BE}" type="datetimeFigureOut">
              <a:rPr lang="en-US" smtClean="0"/>
              <a:t>1/7/2020</a:t>
            </a:fld>
            <a:endParaRPr lang="en-US"/>
          </a:p>
        </p:txBody>
      </p:sp>
      <p:sp>
        <p:nvSpPr>
          <p:cNvPr id="4" name="Footer Placeholder 3">
            <a:extLst>
              <a:ext uri="{FF2B5EF4-FFF2-40B4-BE49-F238E27FC236}">
                <a16:creationId xmlns:a16="http://schemas.microsoft.com/office/drawing/2014/main" id="{E95B6D30-58C2-469B-A61D-6A94B14BE034}"/>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B4AE37-13C7-4FAD-8DA3-D7482BE19BA6}"/>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F3E75DF9-316E-44DA-9308-C623ED40E237}" type="slidenum">
              <a:rPr lang="en-US" smtClean="0"/>
              <a:t>‹#›</a:t>
            </a:fld>
            <a:endParaRPr lang="en-US"/>
          </a:p>
        </p:txBody>
      </p:sp>
    </p:spTree>
    <p:extLst>
      <p:ext uri="{BB962C8B-B14F-4D97-AF65-F5344CB8AC3E}">
        <p14:creationId xmlns:p14="http://schemas.microsoft.com/office/powerpoint/2010/main" val="1669719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24F8B03B-F6A5-45A5-9EDA-61BAA85D7791}" type="datetimeFigureOut">
              <a:rPr lang="en-US" smtClean="0"/>
              <a:t>1/7/2020</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A585629E-846D-43D2-99D5-7F47A1261E8B}" type="slidenum">
              <a:rPr lang="en-US" smtClean="0"/>
              <a:t>‹#›</a:t>
            </a:fld>
            <a:endParaRPr lang="en-US"/>
          </a:p>
        </p:txBody>
      </p:sp>
    </p:spTree>
    <p:extLst>
      <p:ext uri="{BB962C8B-B14F-4D97-AF65-F5344CB8AC3E}">
        <p14:creationId xmlns:p14="http://schemas.microsoft.com/office/powerpoint/2010/main" val="2359069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a:t>
            </a:fld>
            <a:endParaRPr lang="en-US"/>
          </a:p>
        </p:txBody>
      </p:sp>
    </p:spTree>
    <p:extLst>
      <p:ext uri="{BB962C8B-B14F-4D97-AF65-F5344CB8AC3E}">
        <p14:creationId xmlns:p14="http://schemas.microsoft.com/office/powerpoint/2010/main" val="3643720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19</a:t>
            </a:fld>
            <a:endParaRPr lang="en-US"/>
          </a:p>
        </p:txBody>
      </p:sp>
    </p:spTree>
    <p:extLst>
      <p:ext uri="{BB962C8B-B14F-4D97-AF65-F5344CB8AC3E}">
        <p14:creationId xmlns:p14="http://schemas.microsoft.com/office/powerpoint/2010/main" val="1034975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5629E-846D-43D2-99D5-7F47A1261E8B}" type="slidenum">
              <a:rPr lang="en-US" smtClean="0"/>
              <a:t>20</a:t>
            </a:fld>
            <a:endParaRPr lang="en-US"/>
          </a:p>
        </p:txBody>
      </p:sp>
    </p:spTree>
    <p:extLst>
      <p:ext uri="{BB962C8B-B14F-4D97-AF65-F5344CB8AC3E}">
        <p14:creationId xmlns:p14="http://schemas.microsoft.com/office/powerpoint/2010/main" val="4168006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5629E-846D-43D2-99D5-7F47A1261E8B}" type="slidenum">
              <a:rPr lang="en-US" smtClean="0"/>
              <a:t>21</a:t>
            </a:fld>
            <a:endParaRPr lang="en-US"/>
          </a:p>
        </p:txBody>
      </p:sp>
    </p:spTree>
    <p:extLst>
      <p:ext uri="{BB962C8B-B14F-4D97-AF65-F5344CB8AC3E}">
        <p14:creationId xmlns:p14="http://schemas.microsoft.com/office/powerpoint/2010/main" val="3711940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FD456BDA-8E23-4A27-A373-8E5F3F6057C9}"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23486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5629E-846D-43D2-99D5-7F47A1261E8B}" type="slidenum">
              <a:rPr lang="en-US" smtClean="0"/>
              <a:t>24</a:t>
            </a:fld>
            <a:endParaRPr lang="en-US"/>
          </a:p>
        </p:txBody>
      </p:sp>
    </p:spTree>
    <p:extLst>
      <p:ext uri="{BB962C8B-B14F-4D97-AF65-F5344CB8AC3E}">
        <p14:creationId xmlns:p14="http://schemas.microsoft.com/office/powerpoint/2010/main" val="875606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5629E-846D-43D2-99D5-7F47A1261E8B}" type="slidenum">
              <a:rPr lang="en-US" smtClean="0"/>
              <a:t>25</a:t>
            </a:fld>
            <a:endParaRPr lang="en-US"/>
          </a:p>
        </p:txBody>
      </p:sp>
    </p:spTree>
    <p:extLst>
      <p:ext uri="{BB962C8B-B14F-4D97-AF65-F5344CB8AC3E}">
        <p14:creationId xmlns:p14="http://schemas.microsoft.com/office/powerpoint/2010/main" val="1369006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5629E-846D-43D2-99D5-7F47A1261E8B}" type="slidenum">
              <a:rPr lang="en-US" smtClean="0"/>
              <a:t>27</a:t>
            </a:fld>
            <a:endParaRPr lang="en-US"/>
          </a:p>
        </p:txBody>
      </p:sp>
    </p:spTree>
    <p:extLst>
      <p:ext uri="{BB962C8B-B14F-4D97-AF65-F5344CB8AC3E}">
        <p14:creationId xmlns:p14="http://schemas.microsoft.com/office/powerpoint/2010/main" val="2334052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1088" y="530225"/>
            <a:ext cx="4721225" cy="2655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73B74-89E2-4748-A627-0689C35826C6}"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273291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5629E-846D-43D2-99D5-7F47A1261E8B}" type="slidenum">
              <a:rPr lang="en-US" smtClean="0"/>
              <a:t>29</a:t>
            </a:fld>
            <a:endParaRPr lang="en-US"/>
          </a:p>
        </p:txBody>
      </p:sp>
    </p:spTree>
    <p:extLst>
      <p:ext uri="{BB962C8B-B14F-4D97-AF65-F5344CB8AC3E}">
        <p14:creationId xmlns:p14="http://schemas.microsoft.com/office/powerpoint/2010/main" val="3070140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5629E-846D-43D2-99D5-7F47A1261E8B}" type="slidenum">
              <a:rPr lang="en-US" smtClean="0"/>
              <a:t>32</a:t>
            </a:fld>
            <a:endParaRPr lang="en-US"/>
          </a:p>
        </p:txBody>
      </p:sp>
    </p:spTree>
    <p:extLst>
      <p:ext uri="{BB962C8B-B14F-4D97-AF65-F5344CB8AC3E}">
        <p14:creationId xmlns:p14="http://schemas.microsoft.com/office/powerpoint/2010/main" val="3608957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5629E-846D-43D2-99D5-7F47A1261E8B}" type="slidenum">
              <a:rPr lang="en-US" smtClean="0"/>
              <a:t>5</a:t>
            </a:fld>
            <a:endParaRPr lang="en-US"/>
          </a:p>
        </p:txBody>
      </p:sp>
    </p:spTree>
    <p:extLst>
      <p:ext uri="{BB962C8B-B14F-4D97-AF65-F5344CB8AC3E}">
        <p14:creationId xmlns:p14="http://schemas.microsoft.com/office/powerpoint/2010/main" val="3582158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1EE73B74-89E2-4748-A627-0689C35826C6}"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023289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73B74-89E2-4748-A627-0689C35826C6}"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529476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73B74-89E2-4748-A627-0689C35826C6}"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039295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5629E-846D-43D2-99D5-7F47A1261E8B}" type="slidenum">
              <a:rPr lang="en-US" smtClean="0"/>
              <a:t>43</a:t>
            </a:fld>
            <a:endParaRPr lang="en-US"/>
          </a:p>
        </p:txBody>
      </p:sp>
    </p:spTree>
    <p:extLst>
      <p:ext uri="{BB962C8B-B14F-4D97-AF65-F5344CB8AC3E}">
        <p14:creationId xmlns:p14="http://schemas.microsoft.com/office/powerpoint/2010/main" val="761906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5629E-846D-43D2-99D5-7F47A1261E8B}" type="slidenum">
              <a:rPr lang="en-US" smtClean="0"/>
              <a:t>44</a:t>
            </a:fld>
            <a:endParaRPr lang="en-US"/>
          </a:p>
        </p:txBody>
      </p:sp>
    </p:spTree>
    <p:extLst>
      <p:ext uri="{BB962C8B-B14F-4D97-AF65-F5344CB8AC3E}">
        <p14:creationId xmlns:p14="http://schemas.microsoft.com/office/powerpoint/2010/main" val="7355168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85629E-846D-43D2-99D5-7F47A1261E8B}" type="slidenum">
              <a:rPr lang="en-US" smtClean="0"/>
              <a:t>46</a:t>
            </a:fld>
            <a:endParaRPr lang="en-US"/>
          </a:p>
        </p:txBody>
      </p:sp>
    </p:spTree>
    <p:extLst>
      <p:ext uri="{BB962C8B-B14F-4D97-AF65-F5344CB8AC3E}">
        <p14:creationId xmlns:p14="http://schemas.microsoft.com/office/powerpoint/2010/main" val="2869267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9</a:t>
            </a:fld>
            <a:endParaRPr lang="en-US"/>
          </a:p>
        </p:txBody>
      </p:sp>
    </p:spTree>
    <p:extLst>
      <p:ext uri="{BB962C8B-B14F-4D97-AF65-F5344CB8AC3E}">
        <p14:creationId xmlns:p14="http://schemas.microsoft.com/office/powerpoint/2010/main" val="2600215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10</a:t>
            </a:fld>
            <a:endParaRPr lang="en-US"/>
          </a:p>
        </p:txBody>
      </p:sp>
    </p:spTree>
    <p:extLst>
      <p:ext uri="{BB962C8B-B14F-4D97-AF65-F5344CB8AC3E}">
        <p14:creationId xmlns:p14="http://schemas.microsoft.com/office/powerpoint/2010/main" val="3257595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Alternate text:  This graphic illustrates</a:t>
            </a:r>
            <a:r>
              <a:rPr lang="en-US" baseline="0" dirty="0"/>
              <a:t> a shield.</a:t>
            </a:r>
            <a:endParaRPr lang="en-US" dirty="0"/>
          </a:p>
        </p:txBody>
      </p:sp>
      <p:sp>
        <p:nvSpPr>
          <p:cNvPr id="4" name="Slide Number Placeholder 3"/>
          <p:cNvSpPr>
            <a:spLocks noGrp="1"/>
          </p:cNvSpPr>
          <p:nvPr>
            <p:ph type="sldNum" sz="quarter" idx="10"/>
          </p:nvPr>
        </p:nvSpPr>
        <p:spPr/>
        <p:txBody>
          <a:bodyPr/>
          <a:lstStyle/>
          <a:p>
            <a:fld id="{1EE73B74-89E2-4748-A627-0689C35826C6}"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8307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12</a:t>
            </a:fld>
            <a:endParaRPr lang="en-US"/>
          </a:p>
        </p:txBody>
      </p:sp>
    </p:spTree>
    <p:extLst>
      <p:ext uri="{BB962C8B-B14F-4D97-AF65-F5344CB8AC3E}">
        <p14:creationId xmlns:p14="http://schemas.microsoft.com/office/powerpoint/2010/main" val="3221875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13</a:t>
            </a:fld>
            <a:endParaRPr lang="en-US"/>
          </a:p>
        </p:txBody>
      </p:sp>
    </p:spTree>
    <p:extLst>
      <p:ext uri="{BB962C8B-B14F-4D97-AF65-F5344CB8AC3E}">
        <p14:creationId xmlns:p14="http://schemas.microsoft.com/office/powerpoint/2010/main" val="1911560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5629E-846D-43D2-99D5-7F47A1261E8B}" type="slidenum">
              <a:rPr lang="en-US" smtClean="0"/>
              <a:t>14</a:t>
            </a:fld>
            <a:endParaRPr lang="en-US"/>
          </a:p>
        </p:txBody>
      </p:sp>
    </p:spTree>
    <p:extLst>
      <p:ext uri="{BB962C8B-B14F-4D97-AF65-F5344CB8AC3E}">
        <p14:creationId xmlns:p14="http://schemas.microsoft.com/office/powerpoint/2010/main" val="4092285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15</a:t>
            </a:fld>
            <a:endParaRPr lang="en-US"/>
          </a:p>
        </p:txBody>
      </p:sp>
    </p:spTree>
    <p:extLst>
      <p:ext uri="{BB962C8B-B14F-4D97-AF65-F5344CB8AC3E}">
        <p14:creationId xmlns:p14="http://schemas.microsoft.com/office/powerpoint/2010/main" val="27524577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2.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A8CA7AF4-081C-485E-AA83-245EC04C22FE}"/>
              </a:ext>
            </a:extLst>
          </p:cNvPr>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t="3112" r="9872" b="6760"/>
          <a:stretch/>
        </p:blipFill>
        <p:spPr>
          <a:xfrm flipH="1">
            <a:off x="0" y="0"/>
            <a:ext cx="12192000" cy="6858000"/>
          </a:xfrm>
          <a:prstGeom prst="rect">
            <a:avLst/>
          </a:prstGeom>
        </p:spPr>
      </p:pic>
      <p:sp>
        <p:nvSpPr>
          <p:cNvPr id="35" name="Freeform: Shape 34">
            <a:extLst>
              <a:ext uri="{FF2B5EF4-FFF2-40B4-BE49-F238E27FC236}">
                <a16:creationId xmlns:a16="http://schemas.microsoft.com/office/drawing/2014/main" id="{8AA14EA3-06EE-476D-9D97-570F8C7C0DCD}"/>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0F7FC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 Placeholder 2">
            <a:extLst>
              <a:ext uri="{FF2B5EF4-FFF2-40B4-BE49-F238E27FC236}">
                <a16:creationId xmlns:a16="http://schemas.microsoft.com/office/drawing/2014/main" id="{BFF22FD2-19C2-4E61-92E1-9BB23DE4C0D5}"/>
              </a:ext>
            </a:extLst>
          </p:cNvPr>
          <p:cNvSpPr>
            <a:spLocks noGrp="1"/>
          </p:cNvSpPr>
          <p:nvPr>
            <p:ph type="body" idx="10"/>
          </p:nvPr>
        </p:nvSpPr>
        <p:spPr>
          <a:xfrm>
            <a:off x="1111827" y="3639127"/>
            <a:ext cx="5723082" cy="2025504"/>
          </a:xfrm>
        </p:spPr>
        <p:txBody>
          <a:bodyPr>
            <a:normAutofit/>
          </a:bodyPr>
          <a:lstStyle>
            <a:lvl1pPr marL="0" indent="0" algn="l">
              <a:buNone/>
              <a:defRPr sz="1400" b="0" i="0" spc="100" baseline="0">
                <a:solidFill>
                  <a:schemeClr val="bg1"/>
                </a:solidFill>
                <a:latin typeface="Roboto light" panose="02000000000000000000" pitchFamily="2" charset="0"/>
                <a:ea typeface="Roboto light" panose="02000000000000000000" pitchFamily="2"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p:txBody>
      </p:sp>
      <p:sp>
        <p:nvSpPr>
          <p:cNvPr id="34" name="Title 1">
            <a:extLst>
              <a:ext uri="{FF2B5EF4-FFF2-40B4-BE49-F238E27FC236}">
                <a16:creationId xmlns:a16="http://schemas.microsoft.com/office/drawing/2014/main" id="{FAF30526-355F-4AEA-8C78-9C3EF90918AE}"/>
              </a:ext>
            </a:extLst>
          </p:cNvPr>
          <p:cNvSpPr>
            <a:spLocks noGrp="1"/>
          </p:cNvSpPr>
          <p:nvPr>
            <p:ph type="title" hasCustomPrompt="1"/>
          </p:nvPr>
        </p:nvSpPr>
        <p:spPr>
          <a:xfrm>
            <a:off x="1111827" y="924377"/>
            <a:ext cx="5723082" cy="2419187"/>
          </a:xfrm>
        </p:spPr>
        <p:txBody>
          <a:bodyPr anchor="b">
            <a:noAutofit/>
          </a:bodyPr>
          <a:lstStyle>
            <a:lvl1pPr algn="l">
              <a:defRPr sz="4000" b="0">
                <a:solidFill>
                  <a:schemeClr val="bg1"/>
                </a:solidFill>
                <a:latin typeface="Roboto black" panose="02000000000000000000" pitchFamily="2" charset="0"/>
                <a:ea typeface="Roboto black" panose="02000000000000000000" pitchFamily="2" charset="0"/>
                <a:cs typeface="Roboto bold" panose="02000000000000000000" pitchFamily="2" charset="0"/>
              </a:defRPr>
            </a:lvl1pPr>
          </a:lstStyle>
          <a:p>
            <a:r>
              <a:rPr lang="en-US" dirty="0"/>
              <a:t>Click To Edit Master Title Style</a:t>
            </a:r>
          </a:p>
        </p:txBody>
      </p:sp>
      <p:pic>
        <p:nvPicPr>
          <p:cNvPr id="39" name="Picture 38">
            <a:extLst>
              <a:ext uri="{FF2B5EF4-FFF2-40B4-BE49-F238E27FC236}">
                <a16:creationId xmlns:a16="http://schemas.microsoft.com/office/drawing/2014/main" id="{3E6371FF-7F77-41E5-B2E3-6D7DBEEC569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11827" y="5825967"/>
            <a:ext cx="4180786" cy="648066"/>
          </a:xfrm>
          <a:prstGeom prst="rect">
            <a:avLst/>
          </a:prstGeom>
        </p:spPr>
      </p:pic>
    </p:spTree>
    <p:custDataLst>
      <p:tags r:id="rId1"/>
    </p:custDataLst>
    <p:extLst>
      <p:ext uri="{BB962C8B-B14F-4D97-AF65-F5344CB8AC3E}">
        <p14:creationId xmlns:p14="http://schemas.microsoft.com/office/powerpoint/2010/main" val="3392439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ight side image - bl">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708AC40-706E-4BDB-83F2-D9928B8E2166}"/>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F7FC9">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5B0724C6-7FA0-4CD2-AEA1-3F66C7113541}"/>
              </a:ext>
            </a:extLst>
          </p:cNvPr>
          <p:cNvSpPr>
            <a:spLocks noGrp="1"/>
          </p:cNvSpPr>
          <p:nvPr>
            <p:ph type="pic" idx="1"/>
          </p:nvPr>
        </p:nvSpPr>
        <p:spPr>
          <a:xfrm>
            <a:off x="6196012" y="1825626"/>
            <a:ext cx="5157788" cy="4351338"/>
          </a:xfrm>
        </p:spPr>
        <p:txBody>
          <a:bodyPr/>
          <a:lstStyle>
            <a:lvl1pPr marL="0" indent="0">
              <a:buNone/>
              <a:defRPr sz="3200">
                <a:latin typeface="Roboto light" panose="02000000000000000000" pitchFamily="2" charset="0"/>
                <a:ea typeface="Roboto light" panose="02000000000000000000" pitchFamily="2"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2" name="Picture 11">
            <a:extLst>
              <a:ext uri="{FF2B5EF4-FFF2-40B4-BE49-F238E27FC236}">
                <a16:creationId xmlns:a16="http://schemas.microsoft.com/office/drawing/2014/main" id="{73A8EB3A-2AB4-4575-BB12-EF77D51317B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0" name="Title 1">
            <a:extLst>
              <a:ext uri="{FF2B5EF4-FFF2-40B4-BE49-F238E27FC236}">
                <a16:creationId xmlns:a16="http://schemas.microsoft.com/office/drawing/2014/main" id="{2172C121-3194-4161-8CC3-9A3E84ACFEF9}"/>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15" name="Content Placeholder 3">
            <a:extLst>
              <a:ext uri="{FF2B5EF4-FFF2-40B4-BE49-F238E27FC236}">
                <a16:creationId xmlns:a16="http://schemas.microsoft.com/office/drawing/2014/main" id="{65A3BDEA-7DA6-447C-A34C-C52C39388EF0}"/>
              </a:ext>
            </a:extLst>
          </p:cNvPr>
          <p:cNvSpPr>
            <a:spLocks noGrp="1"/>
          </p:cNvSpPr>
          <p:nvPr>
            <p:ph sz="half" idx="2"/>
          </p:nvPr>
        </p:nvSpPr>
        <p:spPr>
          <a:xfrm>
            <a:off x="838200" y="1825625"/>
            <a:ext cx="5181600" cy="435133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C9A638C7-9D21-41D4-A193-A46EB12C673A}"/>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061534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ight side image - g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C7FAED5-F1CD-4C47-945D-EF329A60D666}"/>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F5F5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Content Placeholder 3">
            <a:extLst>
              <a:ext uri="{FF2B5EF4-FFF2-40B4-BE49-F238E27FC236}">
                <a16:creationId xmlns:a16="http://schemas.microsoft.com/office/drawing/2014/main" id="{23B86F6F-4EB7-4E2D-9F4B-2B4C217F1616}"/>
              </a:ext>
            </a:extLst>
          </p:cNvPr>
          <p:cNvSpPr>
            <a:spLocks noGrp="1"/>
          </p:cNvSpPr>
          <p:nvPr>
            <p:ph sz="half" idx="2"/>
          </p:nvPr>
        </p:nvSpPr>
        <p:spPr>
          <a:xfrm>
            <a:off x="838200" y="1825625"/>
            <a:ext cx="5181600" cy="435133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a:extLst>
              <a:ext uri="{FF2B5EF4-FFF2-40B4-BE49-F238E27FC236}">
                <a16:creationId xmlns:a16="http://schemas.microsoft.com/office/drawing/2014/main" id="{5B0724C6-7FA0-4CD2-AEA1-3F66C7113541}"/>
              </a:ext>
            </a:extLst>
          </p:cNvPr>
          <p:cNvSpPr>
            <a:spLocks noGrp="1"/>
          </p:cNvSpPr>
          <p:nvPr>
            <p:ph type="pic" idx="1"/>
          </p:nvPr>
        </p:nvSpPr>
        <p:spPr>
          <a:xfrm>
            <a:off x="6196012" y="1825626"/>
            <a:ext cx="5157788" cy="4351338"/>
          </a:xfrm>
        </p:spPr>
        <p:txBody>
          <a:bodyPr/>
          <a:lstStyle>
            <a:lvl1pPr marL="0" indent="0">
              <a:buNone/>
              <a:defRPr sz="3200">
                <a:latin typeface="Roboto light" panose="02000000000000000000" pitchFamily="2" charset="0"/>
                <a:ea typeface="Roboto light" panose="02000000000000000000" pitchFamily="2"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Slide Number Placeholder 5">
            <a:extLst>
              <a:ext uri="{FF2B5EF4-FFF2-40B4-BE49-F238E27FC236}">
                <a16:creationId xmlns:a16="http://schemas.microsoft.com/office/drawing/2014/main" id="{43E9A5BD-ECB0-4ACD-A6E7-B1E3D1AED4C4}"/>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SLIDE</a:t>
            </a:r>
            <a:r>
              <a:rPr lang="en-US" spc="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p>
        </p:txBody>
      </p:sp>
      <p:pic>
        <p:nvPicPr>
          <p:cNvPr id="12" name="Picture 11">
            <a:extLst>
              <a:ext uri="{FF2B5EF4-FFF2-40B4-BE49-F238E27FC236}">
                <a16:creationId xmlns:a16="http://schemas.microsoft.com/office/drawing/2014/main" id="{73A8EB3A-2AB4-4575-BB12-EF77D51317B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5" name="Title 1">
            <a:extLst>
              <a:ext uri="{FF2B5EF4-FFF2-40B4-BE49-F238E27FC236}">
                <a16:creationId xmlns:a16="http://schemas.microsoft.com/office/drawing/2014/main" id="{6526C6A4-908C-47FC-BEA2-245DE14D8AC4}"/>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699C5BF3-7D4A-4B81-BE36-A37FAC416696}"/>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F7FC9"/>
              </a:solidFill>
            </a:endParaRPr>
          </a:p>
        </p:txBody>
      </p:sp>
    </p:spTree>
    <p:extLst>
      <p:ext uri="{BB962C8B-B14F-4D97-AF65-F5344CB8AC3E}">
        <p14:creationId xmlns:p14="http://schemas.microsoft.com/office/powerpoint/2010/main" val="2231065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 bl">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5759C0B9-E350-4A2E-B5D2-3BD8F0ADFFCD}"/>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15396">
              <a:alpha val="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9788" y="1681163"/>
            <a:ext cx="5157787" cy="600861"/>
          </a:xfrm>
        </p:spPr>
        <p:txBody>
          <a:bodyPr anchor="b">
            <a:normAutofit/>
          </a:bodyPr>
          <a:lstStyle>
            <a:lvl1pPr marL="0" indent="0">
              <a:buNone/>
              <a:defRPr sz="1800" b="0" spc="1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4734ECA-8749-48F4-AA5E-2904278DA22A}"/>
              </a:ext>
            </a:extLst>
          </p:cNvPr>
          <p:cNvSpPr>
            <a:spLocks noGrp="1"/>
          </p:cNvSpPr>
          <p:nvPr>
            <p:ph sz="half" idx="2"/>
          </p:nvPr>
        </p:nvSpPr>
        <p:spPr>
          <a:xfrm>
            <a:off x="839788" y="2505075"/>
            <a:ext cx="5157787" cy="368458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2200" y="1681163"/>
            <a:ext cx="5183188" cy="600861"/>
          </a:xfrm>
        </p:spPr>
        <p:txBody>
          <a:bodyPr anchor="b">
            <a:normAutofit/>
          </a:bodyPr>
          <a:lstStyle>
            <a:lvl1pPr marL="0" indent="0">
              <a:buNone/>
              <a:defRPr sz="1800" b="0" spc="1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AE73FF5C-6390-4847-8743-8F7B4D1DEE1E}"/>
              </a:ext>
            </a:extLst>
          </p:cNvPr>
          <p:cNvSpPr>
            <a:spLocks noGrp="1"/>
          </p:cNvSpPr>
          <p:nvPr>
            <p:ph sz="quarter" idx="4"/>
          </p:nvPr>
        </p:nvSpPr>
        <p:spPr>
          <a:xfrm>
            <a:off x="6172200" y="2505075"/>
            <a:ext cx="5183188" cy="368458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CE4D6822-DA46-4178-96CE-42A2969DB8F9}"/>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SLIDE</a:t>
            </a:r>
            <a:r>
              <a:rPr lang="en-US" spc="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p>
        </p:txBody>
      </p:sp>
      <p:pic>
        <p:nvPicPr>
          <p:cNvPr id="15" name="Picture 14">
            <a:extLst>
              <a:ext uri="{FF2B5EF4-FFF2-40B4-BE49-F238E27FC236}">
                <a16:creationId xmlns:a16="http://schemas.microsoft.com/office/drawing/2014/main" id="{4AEF0E63-7AD8-43F6-9DD4-768A2412749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4" name="Title 1">
            <a:extLst>
              <a:ext uri="{FF2B5EF4-FFF2-40B4-BE49-F238E27FC236}">
                <a16:creationId xmlns:a16="http://schemas.microsoft.com/office/drawing/2014/main" id="{45F4F52E-C7F5-49DD-9387-0A6764B8B4AD}"/>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Tree>
    <p:extLst>
      <p:ext uri="{BB962C8B-B14F-4D97-AF65-F5344CB8AC3E}">
        <p14:creationId xmlns:p14="http://schemas.microsoft.com/office/powerpoint/2010/main" val="3701811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 gr">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4B3B700-5E85-4541-B05E-AF4D2CFD79F1}"/>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F5F5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 Placeholder 2">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9788" y="1681163"/>
            <a:ext cx="5157787" cy="600861"/>
          </a:xfrm>
        </p:spPr>
        <p:txBody>
          <a:bodyPr anchor="b">
            <a:normAutofit/>
          </a:bodyPr>
          <a:lstStyle>
            <a:lvl1pPr marL="0" indent="0">
              <a:buNone/>
              <a:defRPr sz="1800" b="0" spc="1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4734ECA-8749-48F4-AA5E-2904278DA22A}"/>
              </a:ext>
            </a:extLst>
          </p:cNvPr>
          <p:cNvSpPr>
            <a:spLocks noGrp="1"/>
          </p:cNvSpPr>
          <p:nvPr>
            <p:ph sz="half" idx="2"/>
          </p:nvPr>
        </p:nvSpPr>
        <p:spPr>
          <a:xfrm>
            <a:off x="839788" y="2505075"/>
            <a:ext cx="5157787" cy="368458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2200" y="1681163"/>
            <a:ext cx="5183188" cy="600861"/>
          </a:xfrm>
        </p:spPr>
        <p:txBody>
          <a:bodyPr anchor="b">
            <a:normAutofit/>
          </a:bodyPr>
          <a:lstStyle>
            <a:lvl1pPr marL="0" indent="0">
              <a:buNone/>
              <a:defRPr sz="1800" b="0" spc="1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AE73FF5C-6390-4847-8743-8F7B4D1DEE1E}"/>
              </a:ext>
            </a:extLst>
          </p:cNvPr>
          <p:cNvSpPr>
            <a:spLocks noGrp="1"/>
          </p:cNvSpPr>
          <p:nvPr>
            <p:ph sz="quarter" idx="4"/>
          </p:nvPr>
        </p:nvSpPr>
        <p:spPr>
          <a:xfrm>
            <a:off x="6172200" y="2505075"/>
            <a:ext cx="5183188" cy="368458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CE4D6822-DA46-4178-96CE-42A2969DB8F9}"/>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SLIDE</a:t>
            </a:r>
            <a:r>
              <a:rPr lang="en-US" spc="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p>
        </p:txBody>
      </p:sp>
      <p:sp>
        <p:nvSpPr>
          <p:cNvPr id="12" name="Title 1">
            <a:extLst>
              <a:ext uri="{FF2B5EF4-FFF2-40B4-BE49-F238E27FC236}">
                <a16:creationId xmlns:a16="http://schemas.microsoft.com/office/drawing/2014/main" id="{30803094-9A19-402B-B05B-810856B22FAA}"/>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pic>
        <p:nvPicPr>
          <p:cNvPr id="15" name="Picture 14">
            <a:extLst>
              <a:ext uri="{FF2B5EF4-FFF2-40B4-BE49-F238E27FC236}">
                <a16:creationId xmlns:a16="http://schemas.microsoft.com/office/drawing/2014/main" id="{4AEF0E63-7AD8-43F6-9DD4-768A2412749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1" name="Rectangle 10">
            <a:extLst>
              <a:ext uri="{FF2B5EF4-FFF2-40B4-BE49-F238E27FC236}">
                <a16:creationId xmlns:a16="http://schemas.microsoft.com/office/drawing/2014/main" id="{B7F5989B-C511-41E3-A44B-3393ECA181D0}"/>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4779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just title - gr">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9AB0D557-CE01-4EC1-884C-A1ED18E2471A}"/>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F5F5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 name="Picture 19">
            <a:extLst>
              <a:ext uri="{FF2B5EF4-FFF2-40B4-BE49-F238E27FC236}">
                <a16:creationId xmlns:a16="http://schemas.microsoft.com/office/drawing/2014/main" id="{635AAC1B-11B5-41C0-AAB8-A09DE18D9F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37" name="Title 1">
            <a:extLst>
              <a:ext uri="{FF2B5EF4-FFF2-40B4-BE49-F238E27FC236}">
                <a16:creationId xmlns:a16="http://schemas.microsoft.com/office/drawing/2014/main" id="{B6EA4454-D411-4396-9F27-08BE99BC81B1}"/>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AEC81661-2C23-4A72-8E18-C921258EB1E5}"/>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8" name="Rectangle 7">
            <a:extLst>
              <a:ext uri="{FF2B5EF4-FFF2-40B4-BE49-F238E27FC236}">
                <a16:creationId xmlns:a16="http://schemas.microsoft.com/office/drawing/2014/main" id="{AA71C295-147D-43EE-90F0-6D1882D09A2F}"/>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0488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gr">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223F9527-0614-4C7A-8523-464B549EED9C}"/>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F5F5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a:extLst>
              <a:ext uri="{FF2B5EF4-FFF2-40B4-BE49-F238E27FC236}">
                <a16:creationId xmlns:a16="http://schemas.microsoft.com/office/drawing/2014/main" id="{F290A4CB-1B12-48BD-984E-69AB87CFD7E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8" name="Slide Number Placeholder 5">
            <a:extLst>
              <a:ext uri="{FF2B5EF4-FFF2-40B4-BE49-F238E27FC236}">
                <a16:creationId xmlns:a16="http://schemas.microsoft.com/office/drawing/2014/main" id="{0DE7F698-6951-4D49-9371-0CA26DABC362}"/>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9" name="Rectangle 8">
            <a:extLst>
              <a:ext uri="{FF2B5EF4-FFF2-40B4-BE49-F238E27FC236}">
                <a16:creationId xmlns:a16="http://schemas.microsoft.com/office/drawing/2014/main" id="{F6FB901F-5593-4E0F-9D45-33F8ED143704}"/>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1864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bl">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230D0FB-6F92-4219-9FE6-DAE0F5BC8793}"/>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F7FC9">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8789624-F056-4DE1-837A-A4499C1D05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5" name="Slide Number Placeholder 5">
            <a:extLst>
              <a:ext uri="{FF2B5EF4-FFF2-40B4-BE49-F238E27FC236}">
                <a16:creationId xmlns:a16="http://schemas.microsoft.com/office/drawing/2014/main" id="{EB814721-4941-4465-99E1-E14A4FAB1EFE}"/>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552046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A8CA7AF4-081C-485E-AA83-245EC04C22FE}"/>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35" name="Freeform: Shape 34">
            <a:extLst>
              <a:ext uri="{FF2B5EF4-FFF2-40B4-BE49-F238E27FC236}">
                <a16:creationId xmlns:a16="http://schemas.microsoft.com/office/drawing/2014/main" id="{8AA14EA3-06EE-476D-9D97-570F8C7C0DCD}"/>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0F7FC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itle 1">
            <a:extLst>
              <a:ext uri="{FF2B5EF4-FFF2-40B4-BE49-F238E27FC236}">
                <a16:creationId xmlns:a16="http://schemas.microsoft.com/office/drawing/2014/main" id="{FAF30526-355F-4AEA-8C78-9C3EF90918AE}"/>
              </a:ext>
            </a:extLst>
          </p:cNvPr>
          <p:cNvSpPr>
            <a:spLocks noGrp="1"/>
          </p:cNvSpPr>
          <p:nvPr>
            <p:ph type="title" hasCustomPrompt="1"/>
          </p:nvPr>
        </p:nvSpPr>
        <p:spPr>
          <a:xfrm>
            <a:off x="1111827" y="924377"/>
            <a:ext cx="5723082" cy="2419187"/>
          </a:xfrm>
        </p:spPr>
        <p:txBody>
          <a:bodyPr anchor="b">
            <a:noAutofit/>
          </a:bodyPr>
          <a:lstStyle>
            <a:lvl1pPr algn="l">
              <a:defRPr sz="4000" b="0">
                <a:solidFill>
                  <a:schemeClr val="bg1"/>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Contact Us</a:t>
            </a:r>
          </a:p>
        </p:txBody>
      </p:sp>
      <p:pic>
        <p:nvPicPr>
          <p:cNvPr id="12" name="Picture 11">
            <a:extLst>
              <a:ext uri="{FF2B5EF4-FFF2-40B4-BE49-F238E27FC236}">
                <a16:creationId xmlns:a16="http://schemas.microsoft.com/office/drawing/2014/main" id="{8098D1CE-718B-43B5-9116-A2B693921BD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11827" y="5825967"/>
            <a:ext cx="4180786" cy="648066"/>
          </a:xfrm>
          <a:prstGeom prst="rect">
            <a:avLst/>
          </a:prstGeom>
        </p:spPr>
      </p:pic>
    </p:spTree>
    <p:extLst>
      <p:ext uri="{BB962C8B-B14F-4D97-AF65-F5344CB8AC3E}">
        <p14:creationId xmlns:p14="http://schemas.microsoft.com/office/powerpoint/2010/main" val="2556844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ERNAL USE: For help, visit rippleeffect.com">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A8CA7AF4-081C-485E-AA83-245EC04C22FE}"/>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35" name="Freeform: Shape 34">
            <a:extLst>
              <a:ext uri="{FF2B5EF4-FFF2-40B4-BE49-F238E27FC236}">
                <a16:creationId xmlns:a16="http://schemas.microsoft.com/office/drawing/2014/main" id="{8AA14EA3-06EE-476D-9D97-570F8C7C0DCD}"/>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0F7FC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79BF2250-980C-47AF-AE61-6C032F7CB0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1827" y="5772469"/>
            <a:ext cx="3711976" cy="701564"/>
          </a:xfrm>
          <a:prstGeom prst="rect">
            <a:avLst/>
          </a:prstGeom>
        </p:spPr>
      </p:pic>
      <p:sp>
        <p:nvSpPr>
          <p:cNvPr id="13" name="TextBox 12">
            <a:extLst>
              <a:ext uri="{FF2B5EF4-FFF2-40B4-BE49-F238E27FC236}">
                <a16:creationId xmlns:a16="http://schemas.microsoft.com/office/drawing/2014/main" id="{A8D22A33-FAD6-45D5-BE5D-42DB9B19C0E4}"/>
              </a:ext>
            </a:extLst>
          </p:cNvPr>
          <p:cNvSpPr txBox="1"/>
          <p:nvPr userDrawn="1"/>
        </p:nvSpPr>
        <p:spPr>
          <a:xfrm>
            <a:off x="1111827" y="2020125"/>
            <a:ext cx="6663127" cy="1323439"/>
          </a:xfrm>
          <a:prstGeom prst="rect">
            <a:avLst/>
          </a:prstGeom>
          <a:noFill/>
        </p:spPr>
        <p:txBody>
          <a:bodyPr wrap="square" rtlCol="0" anchor="b">
            <a:spAutoFit/>
          </a:bodyPr>
          <a:lstStyle/>
          <a:p>
            <a:r>
              <a:rPr lang="en-US" sz="4000" dirty="0">
                <a:solidFill>
                  <a:schemeClr val="bg1"/>
                </a:solidFill>
                <a:latin typeface="Roboto Black" panose="02000000000000000000" pitchFamily="2" charset="0"/>
                <a:ea typeface="Roboto Black" panose="02000000000000000000" pitchFamily="2" charset="0"/>
              </a:rPr>
              <a:t>FOR MORE INFORMATION ABOUT THIS TEMPLATE:</a:t>
            </a:r>
          </a:p>
        </p:txBody>
      </p:sp>
      <p:grpSp>
        <p:nvGrpSpPr>
          <p:cNvPr id="14" name="Group 13">
            <a:extLst>
              <a:ext uri="{FF2B5EF4-FFF2-40B4-BE49-F238E27FC236}">
                <a16:creationId xmlns:a16="http://schemas.microsoft.com/office/drawing/2014/main" id="{2BA79B4E-5B84-476F-8561-6D633C747C77}"/>
              </a:ext>
            </a:extLst>
          </p:cNvPr>
          <p:cNvGrpSpPr/>
          <p:nvPr userDrawn="1"/>
        </p:nvGrpSpPr>
        <p:grpSpPr>
          <a:xfrm>
            <a:off x="1111827" y="3514406"/>
            <a:ext cx="4536141" cy="1994978"/>
            <a:chOff x="3845859" y="1601661"/>
            <a:chExt cx="4536141" cy="1994978"/>
          </a:xfrm>
        </p:grpSpPr>
        <p:sp>
          <p:nvSpPr>
            <p:cNvPr id="15" name="Text Placeholder 2">
              <a:extLst>
                <a:ext uri="{FF2B5EF4-FFF2-40B4-BE49-F238E27FC236}">
                  <a16:creationId xmlns:a16="http://schemas.microsoft.com/office/drawing/2014/main" id="{07A2B3FB-3053-4915-B11D-8EB96957EB34}"/>
                </a:ext>
              </a:extLst>
            </p:cNvPr>
            <p:cNvSpPr txBox="1">
              <a:spLocks/>
            </p:cNvSpPr>
            <p:nvPr/>
          </p:nvSpPr>
          <p:spPr>
            <a:xfrm>
              <a:off x="3845859" y="1827289"/>
              <a:ext cx="4536141"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800" spc="100" dirty="0">
                  <a:latin typeface="Roboto light" panose="02000000000000000000" pitchFamily="2" charset="0"/>
                  <a:ea typeface="Roboto light" panose="02000000000000000000" pitchFamily="2" charset="0"/>
                  <a:cs typeface="Open Sans" panose="020B0606030504020204" pitchFamily="34" charset="0"/>
                </a:rPr>
                <a:t>RIPPLEEFFECT.COM</a:t>
              </a:r>
            </a:p>
            <a:p>
              <a:endParaRPr lang="en-US" sz="1800" spc="100" dirty="0">
                <a:latin typeface="Roboto light" panose="02000000000000000000" pitchFamily="2" charset="0"/>
                <a:ea typeface="Roboto light" panose="02000000000000000000" pitchFamily="2" charset="0"/>
                <a:cs typeface="Open Sans" panose="020B0606030504020204" pitchFamily="34" charset="0"/>
              </a:endParaRPr>
            </a:p>
            <a:p>
              <a:r>
                <a:rPr lang="en-US" sz="1800" spc="100" dirty="0">
                  <a:latin typeface="Roboto light" panose="02000000000000000000" pitchFamily="2" charset="0"/>
                  <a:ea typeface="Roboto light" panose="02000000000000000000" pitchFamily="2" charset="0"/>
                  <a:cs typeface="Open Sans" panose="020B0606030504020204" pitchFamily="34" charset="0"/>
                </a:rPr>
                <a:t>@RIPPLEEFFECTCOM</a:t>
              </a:r>
            </a:p>
            <a:p>
              <a:endParaRPr lang="en-US" sz="1800" spc="100" dirty="0">
                <a:latin typeface="Roboto light" panose="02000000000000000000" pitchFamily="2" charset="0"/>
                <a:ea typeface="Roboto light" panose="02000000000000000000" pitchFamily="2" charset="0"/>
                <a:cs typeface="Open Sans" panose="020B0606030504020204" pitchFamily="34" charset="0"/>
              </a:endParaRPr>
            </a:p>
            <a:p>
              <a:r>
                <a:rPr lang="en-US" sz="1800" spc="100" dirty="0">
                  <a:latin typeface="Roboto light" panose="02000000000000000000" pitchFamily="2" charset="0"/>
                  <a:ea typeface="Roboto light" panose="02000000000000000000" pitchFamily="2" charset="0"/>
                  <a:cs typeface="Open Sans" panose="020B0606030504020204" pitchFamily="34" charset="0"/>
                </a:rPr>
                <a:t>/FUTURERIPPLER</a:t>
              </a:r>
            </a:p>
          </p:txBody>
        </p:sp>
        <p:sp>
          <p:nvSpPr>
            <p:cNvPr id="16" name="Text Placeholder 2">
              <a:extLst>
                <a:ext uri="{FF2B5EF4-FFF2-40B4-BE49-F238E27FC236}">
                  <a16:creationId xmlns:a16="http://schemas.microsoft.com/office/drawing/2014/main" id="{9934E20E-873E-444E-BB00-F4590C647016}"/>
                </a:ext>
              </a:extLst>
            </p:cNvPr>
            <p:cNvSpPr txBox="1">
              <a:spLocks/>
            </p:cNvSpPr>
            <p:nvPr/>
          </p:nvSpPr>
          <p:spPr>
            <a:xfrm>
              <a:off x="3845859" y="1601661"/>
              <a:ext cx="4536141" cy="225628"/>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400" spc="100" dirty="0">
                  <a:latin typeface="Roboto black" panose="02000000000000000000" pitchFamily="2" charset="0"/>
                  <a:ea typeface="Roboto black" panose="02000000000000000000" pitchFamily="2" charset="0"/>
                  <a:cs typeface="Open Sans ExtraBold" panose="020B0906030804020204" pitchFamily="34" charset="0"/>
                </a:rPr>
                <a:t>WEB</a:t>
              </a:r>
            </a:p>
          </p:txBody>
        </p:sp>
        <p:sp>
          <p:nvSpPr>
            <p:cNvPr id="17" name="Text Placeholder 2">
              <a:extLst>
                <a:ext uri="{FF2B5EF4-FFF2-40B4-BE49-F238E27FC236}">
                  <a16:creationId xmlns:a16="http://schemas.microsoft.com/office/drawing/2014/main" id="{CB1D76FA-FBCA-403D-88A4-802C1D921AD8}"/>
                </a:ext>
              </a:extLst>
            </p:cNvPr>
            <p:cNvSpPr txBox="1">
              <a:spLocks/>
            </p:cNvSpPr>
            <p:nvPr/>
          </p:nvSpPr>
          <p:spPr>
            <a:xfrm>
              <a:off x="3845859" y="2265050"/>
              <a:ext cx="4536141" cy="225628"/>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400" spc="100" dirty="0">
                  <a:latin typeface="Roboto black" panose="02000000000000000000" pitchFamily="2" charset="0"/>
                  <a:ea typeface="Roboto black" panose="02000000000000000000" pitchFamily="2" charset="0"/>
                  <a:cs typeface="Open Sans ExtraBold" panose="020B0906030804020204" pitchFamily="34" charset="0"/>
                </a:rPr>
                <a:t>TWITTER</a:t>
              </a:r>
            </a:p>
          </p:txBody>
        </p:sp>
        <p:sp>
          <p:nvSpPr>
            <p:cNvPr id="18" name="Text Placeholder 2">
              <a:extLst>
                <a:ext uri="{FF2B5EF4-FFF2-40B4-BE49-F238E27FC236}">
                  <a16:creationId xmlns:a16="http://schemas.microsoft.com/office/drawing/2014/main" id="{8BB45B8F-2254-4B1B-80E2-CE8653B35D5C}"/>
                </a:ext>
              </a:extLst>
            </p:cNvPr>
            <p:cNvSpPr txBox="1">
              <a:spLocks/>
            </p:cNvSpPr>
            <p:nvPr/>
          </p:nvSpPr>
          <p:spPr>
            <a:xfrm>
              <a:off x="3845859" y="2988172"/>
              <a:ext cx="4536141" cy="225628"/>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400" spc="100" dirty="0">
                  <a:latin typeface="Roboto black" panose="02000000000000000000" pitchFamily="2" charset="0"/>
                  <a:ea typeface="Roboto black" panose="02000000000000000000" pitchFamily="2" charset="0"/>
                  <a:cs typeface="Open Sans ExtraBold" panose="020B0906030804020204" pitchFamily="34" charset="0"/>
                </a:rPr>
                <a:t>FACEBOOK</a:t>
              </a:r>
            </a:p>
          </p:txBody>
        </p:sp>
      </p:grpSp>
    </p:spTree>
    <p:extLst>
      <p:ext uri="{BB962C8B-B14F-4D97-AF65-F5344CB8AC3E}">
        <p14:creationId xmlns:p14="http://schemas.microsoft.com/office/powerpoint/2010/main" val="3518345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12192000" cy="838200"/>
          </a:xfrm>
        </p:spPr>
        <p:txBody>
          <a:bodyPr>
            <a:normAutofit/>
          </a:bodyPr>
          <a:lstStyle>
            <a:lvl1pPr>
              <a:defRPr sz="2700"/>
            </a:lvl1pPr>
          </a:lstStyle>
          <a:p>
            <a:r>
              <a:rPr lang="en-US" dirty="0"/>
              <a:t>Click to edit Master title style</a:t>
            </a:r>
          </a:p>
        </p:txBody>
      </p:sp>
      <p:sp>
        <p:nvSpPr>
          <p:cNvPr id="3" name="Date Placeholder 13"/>
          <p:cNvSpPr>
            <a:spLocks noGrp="1"/>
          </p:cNvSpPr>
          <p:nvPr>
            <p:ph type="dt" sz="half" idx="10"/>
          </p:nvPr>
        </p:nvSpPr>
        <p:spPr/>
        <p:txBody>
          <a:bodyPr/>
          <a:lstStyle>
            <a:lvl1pPr>
              <a:defRPr/>
            </a:lvl1pPr>
          </a:lstStyle>
          <a:p>
            <a:pPr>
              <a:defRPr/>
            </a:pPr>
            <a:fld id="{3ED738AE-B7AE-4200-B391-6E27DE6D073A}" type="datetime1">
              <a:rPr lang="en-US" smtClean="0"/>
              <a:t>1/7/2020</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solidFill>
                  <a:schemeClr val="tx1"/>
                </a:solidFill>
              </a:defRPr>
            </a:lvl1pPr>
          </a:lstStyle>
          <a:p>
            <a:pPr>
              <a:defRPr/>
            </a:pPr>
            <a:fld id="{371CDBCC-57D6-4AF4-91B3-EB8BA5111C2A}" type="slidenum">
              <a:rPr lang="en-US"/>
              <a:pPr>
                <a:defRPr/>
              </a:pPr>
              <a:t>‹#›</a:t>
            </a:fld>
            <a:endParaRPr lang="en-US" dirty="0"/>
          </a:p>
        </p:txBody>
      </p:sp>
    </p:spTree>
    <p:extLst>
      <p:ext uri="{BB962C8B-B14F-4D97-AF65-F5344CB8AC3E}">
        <p14:creationId xmlns:p14="http://schemas.microsoft.com/office/powerpoint/2010/main" val="1770353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blu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FC8ACE6-E9F5-4BEA-9538-5824ABB70685}"/>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F7FC9">
              <a:alpha val="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F73649-5248-4A6A-B9CD-48C88FED478C}"/>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7301DAC-9CD1-487B-9237-981D9C492F0A}"/>
              </a:ext>
            </a:extLst>
          </p:cNvPr>
          <p:cNvSpPr>
            <a:spLocks noGrp="1"/>
          </p:cNvSpPr>
          <p:nvPr>
            <p:ph idx="1"/>
          </p:nvPr>
        </p:nvSpPr>
        <p:spPr/>
        <p:txBody>
          <a:bodyPr/>
          <a:lstStyle>
            <a:lvl1pPr>
              <a:defRPr baseline="0">
                <a:latin typeface="Roboto" panose="020B0604020202020204" charset="0"/>
                <a:ea typeface="Roboto light" panose="02000000000000000000" pitchFamily="2" charset="0"/>
                <a:cs typeface="Open Sans Light" panose="020B0306030504020204" pitchFamily="34" charset="0"/>
              </a:defRPr>
            </a:lvl1pPr>
            <a:lvl2pPr>
              <a:defRPr baseline="0">
                <a:latin typeface="Roboto" panose="020B0604020202020204" charset="0"/>
                <a:ea typeface="Roboto light" panose="02000000000000000000" pitchFamily="2" charset="0"/>
                <a:cs typeface="Open Sans Light" panose="020B0306030504020204" pitchFamily="34" charset="0"/>
              </a:defRPr>
            </a:lvl2pPr>
            <a:lvl3pPr>
              <a:defRPr baseline="0">
                <a:latin typeface="Roboto" panose="020B0604020202020204" charset="0"/>
                <a:ea typeface="Roboto light" panose="02000000000000000000" pitchFamily="2" charset="0"/>
                <a:cs typeface="Open Sans Light" panose="020B0306030504020204" pitchFamily="34" charset="0"/>
              </a:defRPr>
            </a:lvl3pPr>
            <a:lvl4pPr>
              <a:defRPr baseline="0">
                <a:latin typeface="Roboto" panose="020B0604020202020204" charset="0"/>
                <a:ea typeface="Roboto light" panose="02000000000000000000" pitchFamily="2" charset="0"/>
                <a:cs typeface="Open Sans Light" panose="020B0306030504020204" pitchFamily="34" charset="0"/>
              </a:defRPr>
            </a:lvl4pPr>
            <a:lvl5pPr>
              <a:defRPr baseline="0">
                <a:latin typeface="Roboto" panose="020B0604020202020204"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2D155112-8A94-469F-9F92-86107BF0D9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8" name="Slide Number Placeholder 5">
            <a:extLst>
              <a:ext uri="{FF2B5EF4-FFF2-40B4-BE49-F238E27FC236}">
                <a16:creationId xmlns:a16="http://schemas.microsoft.com/office/drawing/2014/main" id="{8E582E60-A636-456B-BDE2-9D3F261BC430}"/>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7" name="Rectangle 6">
            <a:extLst>
              <a:ext uri="{FF2B5EF4-FFF2-40B4-BE49-F238E27FC236}">
                <a16:creationId xmlns:a16="http://schemas.microsoft.com/office/drawing/2014/main" id="{0EBB0CBA-9EAF-478D-96C2-FCB578B5B016}"/>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42848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6233" y="304801"/>
            <a:ext cx="10668000" cy="1216025"/>
          </a:xfrm>
        </p:spPr>
        <p:txBody>
          <a:bodyPr/>
          <a:lstStyle/>
          <a:p>
            <a:r>
              <a:rPr lang="en-US"/>
              <a:t>Click to edit Master title style</a:t>
            </a:r>
          </a:p>
        </p:txBody>
      </p:sp>
      <p:sp>
        <p:nvSpPr>
          <p:cNvPr id="3" name="Text Placeholder 2"/>
          <p:cNvSpPr>
            <a:spLocks noGrp="1"/>
          </p:cNvSpPr>
          <p:nvPr>
            <p:ph type="body" sz="half" idx="1"/>
          </p:nvPr>
        </p:nvSpPr>
        <p:spPr>
          <a:xfrm>
            <a:off x="755651" y="1752600"/>
            <a:ext cx="5232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1251" y="1752600"/>
            <a:ext cx="5232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xfrm>
            <a:off x="812800" y="6245225"/>
            <a:ext cx="2641600" cy="476250"/>
          </a:xfrm>
          <a:prstGeom prst="rect">
            <a:avLst/>
          </a:prstGeom>
        </p:spPr>
        <p:txBody>
          <a:bodyPr/>
          <a:lstStyle>
            <a:lvl1pPr>
              <a:defRPr/>
            </a:lvl1pPr>
          </a:lstStyle>
          <a:p>
            <a:pPr>
              <a:defRPr/>
            </a:pPr>
            <a:endParaRPr lang="en-US"/>
          </a:p>
        </p:txBody>
      </p:sp>
      <p:sp>
        <p:nvSpPr>
          <p:cNvPr id="6" name="Rectangle 7"/>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endParaRPr lang="en-US">
              <a:solidFill>
                <a:prstClr val="black"/>
              </a:solidFill>
              <a:latin typeface="Helvetica"/>
            </a:endParaRPr>
          </a:p>
        </p:txBody>
      </p:sp>
      <p:sp>
        <p:nvSpPr>
          <p:cNvPr id="7" name="Rectangle 8"/>
          <p:cNvSpPr>
            <a:spLocks noGrp="1" noChangeArrowheads="1"/>
          </p:cNvSpPr>
          <p:nvPr>
            <p:ph type="sldNum" sz="quarter" idx="12"/>
          </p:nvPr>
        </p:nvSpPr>
        <p:spPr/>
        <p:txBody>
          <a:bodyPr/>
          <a:lstStyle>
            <a:lvl1pPr>
              <a:defRPr/>
            </a:lvl1pPr>
          </a:lstStyle>
          <a:p>
            <a:pPr>
              <a:defRPr/>
            </a:pPr>
            <a:fld id="{EAE43C20-B7C6-4B83-BD47-62B3290E068C}" type="slidenum">
              <a:rPr lang="en-US">
                <a:solidFill>
                  <a:srgbClr val="20558A"/>
                </a:solidFill>
              </a:rPr>
              <a:pPr>
                <a:defRPr/>
              </a:pPr>
              <a:t>‹#›</a:t>
            </a:fld>
            <a:endParaRPr lang="en-US" dirty="0">
              <a:solidFill>
                <a:srgbClr val="20558A"/>
              </a:solidFill>
            </a:endParaRPr>
          </a:p>
        </p:txBody>
      </p:sp>
    </p:spTree>
    <p:extLst>
      <p:ext uri="{BB962C8B-B14F-4D97-AF65-F5344CB8AC3E}">
        <p14:creationId xmlns:p14="http://schemas.microsoft.com/office/powerpoint/2010/main" val="706778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7" name="Slide Number Placeholder">
            <a:extLst>
              <a:ext uri="{FF2B5EF4-FFF2-40B4-BE49-F238E27FC236}">
                <a16:creationId xmlns:a16="http://schemas.microsoft.com/office/drawing/2014/main" id="{7469428A-4E72-44DA-8CBC-60F622B65A95}"/>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pPr/>
              <a:t>‹#›</a:t>
            </a:fld>
            <a:endParaRPr lang="en-US" dirty="0"/>
          </a:p>
        </p:txBody>
      </p:sp>
      <p:sp>
        <p:nvSpPr>
          <p:cNvPr id="5" name="Date Placeholder">
            <a:extLst>
              <a:ext uri="{FF2B5EF4-FFF2-40B4-BE49-F238E27FC236}">
                <a16:creationId xmlns:a16="http://schemas.microsoft.com/office/drawing/2014/main" id="{8A26D8D4-F173-426B-8A81-22F15A1C1AE6}"/>
              </a:ext>
            </a:extLst>
          </p:cNvPr>
          <p:cNvSpPr>
            <a:spLocks noGrp="1"/>
          </p:cNvSpPr>
          <p:nvPr>
            <p:ph type="dt" sz="half" idx="10"/>
          </p:nvPr>
        </p:nvSpPr>
        <p:spPr>
          <a:xfrm>
            <a:off x="4724400" y="6356350"/>
            <a:ext cx="2743200" cy="365125"/>
          </a:xfrm>
          <a:prstGeom prst="rect">
            <a:avLst/>
          </a:prstGeom>
        </p:spPr>
        <p:txBody>
          <a:bodyPr/>
          <a:lstStyle/>
          <a:p>
            <a:endParaRPr lang="en-US">
              <a:solidFill>
                <a:prstClr val="black">
                  <a:tint val="75000"/>
                </a:prstClr>
              </a:solidFill>
            </a:endParaRPr>
          </a:p>
        </p:txBody>
      </p:sp>
      <p:sp>
        <p:nvSpPr>
          <p:cNvPr id="4" name="Content Placeholder 2">
            <a:extLst>
              <a:ext uri="{FF2B5EF4-FFF2-40B4-BE49-F238E27FC236}">
                <a16:creationId xmlns:a16="http://schemas.microsoft.com/office/drawing/2014/main" id="{9669E520-893B-4E98-A798-692C9EB13B2E}"/>
              </a:ext>
            </a:extLst>
          </p:cNvPr>
          <p:cNvSpPr>
            <a:spLocks noGrp="1"/>
          </p:cNvSpPr>
          <p:nvPr>
            <p:ph sz="half" idx="2"/>
          </p:nvPr>
        </p:nvSpPr>
        <p:spPr>
          <a:xfrm>
            <a:off x="6172200" y="1825625"/>
            <a:ext cx="518160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a:extLst>
              <a:ext uri="{FF2B5EF4-FFF2-40B4-BE49-F238E27FC236}">
                <a16:creationId xmlns:a16="http://schemas.microsoft.com/office/drawing/2014/main" id="{6F247858-EE6D-4FFE-AB59-75E14C80C052}"/>
              </a:ext>
            </a:extLst>
          </p:cNvPr>
          <p:cNvSpPr>
            <a:spLocks noGrp="1"/>
          </p:cNvSpPr>
          <p:nvPr>
            <p:ph sz="half" idx="1"/>
          </p:nvPr>
        </p:nvSpPr>
        <p:spPr>
          <a:xfrm>
            <a:off x="838200" y="1825625"/>
            <a:ext cx="518160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517CA37C-95CD-4712-B4AC-DE407B517F86}"/>
              </a:ext>
            </a:extLst>
          </p:cNvPr>
          <p:cNvSpPr>
            <a:spLocks noGrp="1"/>
          </p:cNvSpPr>
          <p:nvPr>
            <p:ph type="title"/>
          </p:nvPr>
        </p:nvSpPr>
        <p:spPr>
          <a:xfrm>
            <a:off x="838200" y="365125"/>
            <a:ext cx="7309207" cy="132556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325676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Section divider or pull quote">
    <p:spTree>
      <p:nvGrpSpPr>
        <p:cNvPr id="1" name=""/>
        <p:cNvGrpSpPr/>
        <p:nvPr/>
      </p:nvGrpSpPr>
      <p:grpSpPr>
        <a:xfrm>
          <a:off x="0" y="0"/>
          <a:ext cx="0" cy="0"/>
          <a:chOff x="0" y="0"/>
          <a:chExt cx="0" cy="0"/>
        </a:xfrm>
      </p:grpSpPr>
      <p:pic>
        <p:nvPicPr>
          <p:cNvPr id="40" name="National Institutes of Health Office of Extramural Healt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41955" y="6010604"/>
            <a:ext cx="3298110" cy="511242"/>
          </a:xfrm>
          <a:prstGeom prst="rect">
            <a:avLst/>
          </a:prstGeom>
        </p:spPr>
      </p:pic>
      <p:sp>
        <p:nvSpPr>
          <p:cNvPr id="5" name="Rectangle 2">
            <a:extLst>
              <a:ext uri="{FF2B5EF4-FFF2-40B4-BE49-F238E27FC236}">
                <a16:creationId xmlns:a16="http://schemas.microsoft.com/office/drawing/2014/main" id="{96D1DDBC-2885-45F4-A36C-93F35D0D15EC}"/>
              </a:ext>
            </a:extLst>
          </p:cNvPr>
          <p:cNvSpPr/>
          <p:nvPr userDrawn="1"/>
        </p:nvSpPr>
        <p:spPr>
          <a:xfrm>
            <a:off x="2634018" y="934648"/>
            <a:ext cx="7028597" cy="43169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a:extLst>
              <a:ext uri="{FF2B5EF4-FFF2-40B4-BE49-F238E27FC236}">
                <a16:creationId xmlns:a16="http://schemas.microsoft.com/office/drawing/2014/main" id="{5BE28392-70FA-4878-9A63-66FDB0393643}"/>
              </a:ext>
            </a:extLst>
          </p:cNvPr>
          <p:cNvSpPr>
            <a:spLocks noGrp="1"/>
          </p:cNvSpPr>
          <p:nvPr>
            <p:ph type="title" hasCustomPrompt="1"/>
          </p:nvPr>
        </p:nvSpPr>
        <p:spPr>
          <a:xfrm>
            <a:off x="3739487" y="1933574"/>
            <a:ext cx="4804012" cy="2982913"/>
          </a:xfrm>
        </p:spPr>
        <p:txBody>
          <a:bodyPr anchor="t">
            <a:normAutofit/>
          </a:bodyPr>
          <a:lstStyle>
            <a:lvl1pPr>
              <a:lnSpc>
                <a:spcPts val="4200"/>
              </a:lnSpc>
              <a:defRPr sz="3200" cap="none"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p>
        </p:txBody>
      </p:sp>
      <p:sp>
        <p:nvSpPr>
          <p:cNvPr id="8" name="Rectangle 1">
            <a:extLst>
              <a:ext uri="{FF2B5EF4-FFF2-40B4-BE49-F238E27FC236}">
                <a16:creationId xmlns:a16="http://schemas.microsoft.com/office/drawing/2014/main" id="{508930F0-E118-4C84-B457-FECE21F707C4}"/>
              </a:ext>
            </a:extLst>
          </p:cNvPr>
          <p:cNvSpPr/>
          <p:nvPr userDrawn="1"/>
        </p:nvSpPr>
        <p:spPr>
          <a:xfrm>
            <a:off x="3739487" y="1598482"/>
            <a:ext cx="1868311" cy="158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2725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blu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FC8ACE6-E9F5-4BEA-9538-5824ABB70685}"/>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F7FC9">
              <a:alpha val="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F73649-5248-4A6A-B9CD-48C88FED478C}"/>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7301DAC-9CD1-487B-9237-981D9C492F0A}"/>
              </a:ext>
            </a:extLst>
          </p:cNvPr>
          <p:cNvSpPr>
            <a:spLocks noGrp="1"/>
          </p:cNvSpPr>
          <p:nvPr>
            <p:ph idx="1"/>
          </p:nvPr>
        </p:nvSpPr>
        <p:spPr/>
        <p:txBody>
          <a:bodyPr/>
          <a:lstStyle>
            <a:lvl1pPr>
              <a:defRPr baseline="0">
                <a:latin typeface="Roboto" panose="020B0604020202020204" charset="0"/>
                <a:ea typeface="Roboto light" panose="02000000000000000000" pitchFamily="2" charset="0"/>
                <a:cs typeface="Open Sans Light" panose="020B0306030504020204" pitchFamily="34" charset="0"/>
              </a:defRPr>
            </a:lvl1pPr>
            <a:lvl2pPr>
              <a:defRPr baseline="0">
                <a:latin typeface="Roboto" panose="020B0604020202020204" charset="0"/>
                <a:ea typeface="Roboto light" panose="02000000000000000000" pitchFamily="2" charset="0"/>
                <a:cs typeface="Open Sans Light" panose="020B0306030504020204" pitchFamily="34" charset="0"/>
              </a:defRPr>
            </a:lvl2pPr>
            <a:lvl3pPr>
              <a:defRPr baseline="0">
                <a:latin typeface="Roboto" panose="020B0604020202020204" charset="0"/>
                <a:ea typeface="Roboto light" panose="02000000000000000000" pitchFamily="2" charset="0"/>
                <a:cs typeface="Open Sans Light" panose="020B0306030504020204" pitchFamily="34" charset="0"/>
              </a:defRPr>
            </a:lvl3pPr>
            <a:lvl4pPr>
              <a:defRPr baseline="0">
                <a:latin typeface="Roboto" panose="020B0604020202020204" charset="0"/>
                <a:ea typeface="Roboto light" panose="02000000000000000000" pitchFamily="2" charset="0"/>
                <a:cs typeface="Open Sans Light" panose="020B0306030504020204" pitchFamily="34" charset="0"/>
              </a:defRPr>
            </a:lvl4pPr>
            <a:lvl5pPr>
              <a:defRPr baseline="0">
                <a:latin typeface="Roboto" panose="020B0604020202020204"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2D155112-8A94-469F-9F92-86107BF0D9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8" name="Slide Number Placeholder 5">
            <a:extLst>
              <a:ext uri="{FF2B5EF4-FFF2-40B4-BE49-F238E27FC236}">
                <a16:creationId xmlns:a16="http://schemas.microsoft.com/office/drawing/2014/main" id="{8E582E60-A636-456B-BDE2-9D3F261BC430}"/>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7" name="Rectangle 6">
            <a:extLst>
              <a:ext uri="{FF2B5EF4-FFF2-40B4-BE49-F238E27FC236}">
                <a16:creationId xmlns:a16="http://schemas.microsoft.com/office/drawing/2014/main" id="{5F507E6C-EE73-41CA-B1AF-06C35EE17079}"/>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75AC3DC-505E-44E8-9208-A5AB45DCC02F}"/>
              </a:ext>
            </a:extLst>
          </p:cNvPr>
          <p:cNvSpPr/>
          <p:nvPr userDrawn="1"/>
        </p:nvSpPr>
        <p:spPr>
          <a:xfrm>
            <a:off x="8368146"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F7FC9">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7205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 side title, right side bullets">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EB9E7051-91D7-4FC4-A363-5C7DF6C40F44}"/>
              </a:ext>
            </a:extLst>
          </p:cNvPr>
          <p:cNvSpPr/>
          <p:nvPr userDrawn="1"/>
        </p:nvSpPr>
        <p:spPr>
          <a:xfrm rot="18065706" flipV="1">
            <a:off x="-2675856" y="-303183"/>
            <a:ext cx="9271305" cy="5635216"/>
          </a:xfrm>
          <a:custGeom>
            <a:avLst/>
            <a:gdLst>
              <a:gd name="connsiteX0" fmla="*/ 0 w 9271305"/>
              <a:gd name="connsiteY0" fmla="*/ 2093333 h 5635216"/>
              <a:gd name="connsiteX1" fmla="*/ 1262535 w 9271305"/>
              <a:gd name="connsiteY1" fmla="*/ 0 h 5635216"/>
              <a:gd name="connsiteX2" fmla="*/ 9271305 w 9271305"/>
              <a:gd name="connsiteY2" fmla="*/ 0 h 5635216"/>
              <a:gd name="connsiteX3" fmla="*/ 5872583 w 9271305"/>
              <a:gd name="connsiteY3" fmla="*/ 5635216 h 5635216"/>
              <a:gd name="connsiteX4" fmla="*/ 0 w 9271305"/>
              <a:gd name="connsiteY4" fmla="*/ 2093333 h 5635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305" h="5635216">
                <a:moveTo>
                  <a:pt x="0" y="2093333"/>
                </a:moveTo>
                <a:lnTo>
                  <a:pt x="1262535" y="0"/>
                </a:lnTo>
                <a:lnTo>
                  <a:pt x="9271305" y="0"/>
                </a:lnTo>
                <a:lnTo>
                  <a:pt x="5872583" y="5635216"/>
                </a:lnTo>
                <a:lnTo>
                  <a:pt x="0" y="2093333"/>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C09B9BE3-14D9-46FE-98EF-DECF94A20364}"/>
              </a:ext>
            </a:extLst>
          </p:cNvPr>
          <p:cNvSpPr>
            <a:spLocks noGrp="1"/>
          </p:cNvSpPr>
          <p:nvPr>
            <p:ph type="title" hasCustomPrompt="1"/>
          </p:nvPr>
        </p:nvSpPr>
        <p:spPr>
          <a:xfrm>
            <a:off x="838200" y="365125"/>
            <a:ext cx="3566746" cy="5811837"/>
          </a:xfrm>
        </p:spPr>
        <p:txBody>
          <a:bodyPr/>
          <a:lstStyle>
            <a:lvl1pPr algn="ctr">
              <a:defRPr b="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AD72AA08-64D2-42DE-AA56-D11EA6446FF0}"/>
              </a:ext>
            </a:extLst>
          </p:cNvPr>
          <p:cNvSpPr>
            <a:spLocks noGrp="1"/>
          </p:cNvSpPr>
          <p:nvPr>
            <p:ph sz="half" idx="1"/>
          </p:nvPr>
        </p:nvSpPr>
        <p:spPr>
          <a:xfrm>
            <a:off x="4847491" y="365125"/>
            <a:ext cx="6802315" cy="5811837"/>
          </a:xfrm>
        </p:spPr>
        <p:txBody>
          <a:bodyPr anchor="ct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3520426F-F6B6-4036-8CE3-B1C68FA426E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9" name="Slide Number Placeholder 5">
            <a:extLst>
              <a:ext uri="{FF2B5EF4-FFF2-40B4-BE49-F238E27FC236}">
                <a16:creationId xmlns:a16="http://schemas.microsoft.com/office/drawing/2014/main" id="{3CD223EE-9D7C-4D8B-9FFF-C66556085D80}"/>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10" name="Rectangle 9">
            <a:extLst>
              <a:ext uri="{FF2B5EF4-FFF2-40B4-BE49-F238E27FC236}">
                <a16:creationId xmlns:a16="http://schemas.microsoft.com/office/drawing/2014/main" id="{A0CE4FE7-C7D9-4283-9302-6BA77B606872}"/>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42572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side title and bullets, right side chart">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6F1628C3-A68E-42C7-B30D-2F2C0B612F30}"/>
              </a:ext>
            </a:extLst>
          </p:cNvPr>
          <p:cNvSpPr/>
          <p:nvPr userDrawn="1"/>
        </p:nvSpPr>
        <p:spPr>
          <a:xfrm rot="18065706" flipV="1">
            <a:off x="-2675856" y="-303183"/>
            <a:ext cx="9271305" cy="5635216"/>
          </a:xfrm>
          <a:custGeom>
            <a:avLst/>
            <a:gdLst>
              <a:gd name="connsiteX0" fmla="*/ 0 w 9271305"/>
              <a:gd name="connsiteY0" fmla="*/ 2093333 h 5635216"/>
              <a:gd name="connsiteX1" fmla="*/ 1262535 w 9271305"/>
              <a:gd name="connsiteY1" fmla="*/ 0 h 5635216"/>
              <a:gd name="connsiteX2" fmla="*/ 9271305 w 9271305"/>
              <a:gd name="connsiteY2" fmla="*/ 0 h 5635216"/>
              <a:gd name="connsiteX3" fmla="*/ 5872583 w 9271305"/>
              <a:gd name="connsiteY3" fmla="*/ 5635216 h 5635216"/>
              <a:gd name="connsiteX4" fmla="*/ 0 w 9271305"/>
              <a:gd name="connsiteY4" fmla="*/ 2093333 h 5635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305" h="5635216">
                <a:moveTo>
                  <a:pt x="0" y="2093333"/>
                </a:moveTo>
                <a:lnTo>
                  <a:pt x="1262535" y="0"/>
                </a:lnTo>
                <a:lnTo>
                  <a:pt x="9271305" y="0"/>
                </a:lnTo>
                <a:lnTo>
                  <a:pt x="5872583" y="5635216"/>
                </a:lnTo>
                <a:lnTo>
                  <a:pt x="0" y="2093333"/>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520426F-F6B6-4036-8CE3-B1C68FA426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2" name="Title 1">
            <a:extLst>
              <a:ext uri="{FF2B5EF4-FFF2-40B4-BE49-F238E27FC236}">
                <a16:creationId xmlns:a16="http://schemas.microsoft.com/office/drawing/2014/main" id="{DFE8810D-C59B-433A-BC42-EC98A4646682}"/>
              </a:ext>
            </a:extLst>
          </p:cNvPr>
          <p:cNvSpPr>
            <a:spLocks noGrp="1"/>
          </p:cNvSpPr>
          <p:nvPr>
            <p:ph type="title" hasCustomPrompt="1"/>
          </p:nvPr>
        </p:nvSpPr>
        <p:spPr>
          <a:xfrm>
            <a:off x="838200" y="365125"/>
            <a:ext cx="3566746" cy="1991213"/>
          </a:xfrm>
        </p:spPr>
        <p:txBody>
          <a:bodyPr/>
          <a:lstStyle>
            <a:lvl1pPr algn="l">
              <a:defRPr b="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F7A32664-656F-428F-B59A-74F760B6F3C7}"/>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21" name="Content Placeholder 2">
            <a:extLst>
              <a:ext uri="{FF2B5EF4-FFF2-40B4-BE49-F238E27FC236}">
                <a16:creationId xmlns:a16="http://schemas.microsoft.com/office/drawing/2014/main" id="{F6ED62DD-B8CF-4D76-8746-FADF94115A29}"/>
              </a:ext>
            </a:extLst>
          </p:cNvPr>
          <p:cNvSpPr>
            <a:spLocks noGrp="1"/>
          </p:cNvSpPr>
          <p:nvPr>
            <p:ph sz="half" idx="1"/>
          </p:nvPr>
        </p:nvSpPr>
        <p:spPr>
          <a:xfrm>
            <a:off x="838201" y="2611315"/>
            <a:ext cx="3566746" cy="3565647"/>
          </a:xfrm>
        </p:spPr>
        <p:txBody>
          <a:bodyPr anchor="t"/>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hart Placeholder 3">
            <a:extLst>
              <a:ext uri="{FF2B5EF4-FFF2-40B4-BE49-F238E27FC236}">
                <a16:creationId xmlns:a16="http://schemas.microsoft.com/office/drawing/2014/main" id="{84A645C2-8933-4162-B302-E910F5EBFC4A}"/>
              </a:ext>
            </a:extLst>
          </p:cNvPr>
          <p:cNvSpPr>
            <a:spLocks noGrp="1"/>
          </p:cNvSpPr>
          <p:nvPr>
            <p:ph type="chart" sz="quarter" idx="14"/>
          </p:nvPr>
        </p:nvSpPr>
        <p:spPr>
          <a:xfrm>
            <a:off x="4851400" y="365125"/>
            <a:ext cx="6813550" cy="5811838"/>
          </a:xfrm>
        </p:spPr>
        <p:txBody>
          <a:bodyPr/>
          <a:lstStyle/>
          <a:p>
            <a:endParaRPr lang="en-US"/>
          </a:p>
        </p:txBody>
      </p:sp>
      <p:sp>
        <p:nvSpPr>
          <p:cNvPr id="10" name="Rectangle 9">
            <a:extLst>
              <a:ext uri="{FF2B5EF4-FFF2-40B4-BE49-F238E27FC236}">
                <a16:creationId xmlns:a16="http://schemas.microsoft.com/office/drawing/2014/main" id="{4E017723-750C-442E-97A0-7CCDB5E1B39B}"/>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0554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Left side title and description, right side photo">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E6547DBF-6DB0-42FE-A78C-E399E48925E0}"/>
              </a:ext>
            </a:extLst>
          </p:cNvPr>
          <p:cNvSpPr/>
          <p:nvPr userDrawn="1"/>
        </p:nvSpPr>
        <p:spPr>
          <a:xfrm rot="18065706" flipV="1">
            <a:off x="-2675856" y="-303183"/>
            <a:ext cx="9271305" cy="5635216"/>
          </a:xfrm>
          <a:custGeom>
            <a:avLst/>
            <a:gdLst>
              <a:gd name="connsiteX0" fmla="*/ 0 w 9271305"/>
              <a:gd name="connsiteY0" fmla="*/ 2093333 h 5635216"/>
              <a:gd name="connsiteX1" fmla="*/ 1262535 w 9271305"/>
              <a:gd name="connsiteY1" fmla="*/ 0 h 5635216"/>
              <a:gd name="connsiteX2" fmla="*/ 9271305 w 9271305"/>
              <a:gd name="connsiteY2" fmla="*/ 0 h 5635216"/>
              <a:gd name="connsiteX3" fmla="*/ 5872583 w 9271305"/>
              <a:gd name="connsiteY3" fmla="*/ 5635216 h 5635216"/>
              <a:gd name="connsiteX4" fmla="*/ 0 w 9271305"/>
              <a:gd name="connsiteY4" fmla="*/ 2093333 h 5635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305" h="5635216">
                <a:moveTo>
                  <a:pt x="0" y="2093333"/>
                </a:moveTo>
                <a:lnTo>
                  <a:pt x="1262535" y="0"/>
                </a:lnTo>
                <a:lnTo>
                  <a:pt x="9271305" y="0"/>
                </a:lnTo>
                <a:lnTo>
                  <a:pt x="5872583" y="5635216"/>
                </a:lnTo>
                <a:lnTo>
                  <a:pt x="0" y="2093333"/>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0968752-0C12-4FF2-BA38-1CB7D466CFC3}"/>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520426F-F6B6-4036-8CE3-B1C68FA426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2" name="Title 1">
            <a:extLst>
              <a:ext uri="{FF2B5EF4-FFF2-40B4-BE49-F238E27FC236}">
                <a16:creationId xmlns:a16="http://schemas.microsoft.com/office/drawing/2014/main" id="{DFE8810D-C59B-433A-BC42-EC98A4646682}"/>
              </a:ext>
            </a:extLst>
          </p:cNvPr>
          <p:cNvSpPr>
            <a:spLocks noGrp="1"/>
          </p:cNvSpPr>
          <p:nvPr>
            <p:ph type="title" hasCustomPrompt="1"/>
          </p:nvPr>
        </p:nvSpPr>
        <p:spPr>
          <a:xfrm>
            <a:off x="838200" y="365125"/>
            <a:ext cx="3566746" cy="1991213"/>
          </a:xfrm>
        </p:spPr>
        <p:txBody>
          <a:bodyPr/>
          <a:lstStyle>
            <a:lvl1pPr algn="l">
              <a:defRPr b="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15" name="Content Placeholder 2">
            <a:extLst>
              <a:ext uri="{FF2B5EF4-FFF2-40B4-BE49-F238E27FC236}">
                <a16:creationId xmlns:a16="http://schemas.microsoft.com/office/drawing/2014/main" id="{522BE222-67B8-4ED7-94ED-B9CF45EEBEEF}"/>
              </a:ext>
            </a:extLst>
          </p:cNvPr>
          <p:cNvSpPr>
            <a:spLocks noGrp="1"/>
          </p:cNvSpPr>
          <p:nvPr>
            <p:ph sz="half" idx="13" hasCustomPrompt="1"/>
          </p:nvPr>
        </p:nvSpPr>
        <p:spPr>
          <a:xfrm>
            <a:off x="838200" y="2611315"/>
            <a:ext cx="3566746" cy="3565647"/>
          </a:xfrm>
        </p:spPr>
        <p:txBody>
          <a:bodyPr>
            <a:normAutofit/>
          </a:bodyPr>
          <a:lstStyle>
            <a:lvl1pPr marL="0" indent="0">
              <a:lnSpc>
                <a:spcPts val="2600"/>
              </a:lnSpc>
              <a:buNone/>
              <a:defRPr sz="1800" i="0" spc="1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a:latin typeface="Open Sans Light" panose="020B0306030504020204" pitchFamily="34" charset="0"/>
                <a:ea typeface="Open Sans Light" panose="020B0306030504020204" pitchFamily="34" charset="0"/>
                <a:cs typeface="Open Sans Light" panose="020B0306030504020204" pitchFamily="34" charset="0"/>
              </a:defRPr>
            </a:lvl2pPr>
            <a:lvl3pPr>
              <a:defRPr>
                <a:latin typeface="Open Sans Light" panose="020B0306030504020204" pitchFamily="34" charset="0"/>
                <a:ea typeface="Open Sans Light" panose="020B0306030504020204" pitchFamily="34" charset="0"/>
                <a:cs typeface="Open Sans Light" panose="020B0306030504020204" pitchFamily="34" charset="0"/>
              </a:defRPr>
            </a:lvl3pPr>
            <a:lvl4pPr>
              <a:defRPr>
                <a:latin typeface="Open Sans Light" panose="020B0306030504020204" pitchFamily="34" charset="0"/>
                <a:ea typeface="Open Sans Light" panose="020B0306030504020204" pitchFamily="34" charset="0"/>
                <a:cs typeface="Open Sans Light" panose="020B0306030504020204" pitchFamily="34" charset="0"/>
              </a:defRPr>
            </a:lvl4pPr>
            <a:lvl5pP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DESCRIPTION HERE</a:t>
            </a:r>
          </a:p>
        </p:txBody>
      </p:sp>
      <p:sp>
        <p:nvSpPr>
          <p:cNvPr id="9" name="Slide Number Placeholder 5">
            <a:extLst>
              <a:ext uri="{FF2B5EF4-FFF2-40B4-BE49-F238E27FC236}">
                <a16:creationId xmlns:a16="http://schemas.microsoft.com/office/drawing/2014/main" id="{A44BAE75-FEF4-475F-88E7-1301030EE87C}"/>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18" name="Content Placeholder 2">
            <a:extLst>
              <a:ext uri="{FF2B5EF4-FFF2-40B4-BE49-F238E27FC236}">
                <a16:creationId xmlns:a16="http://schemas.microsoft.com/office/drawing/2014/main" id="{0FAD967E-95D6-4926-82D7-413FF7D8DA2D}"/>
              </a:ext>
            </a:extLst>
          </p:cNvPr>
          <p:cNvSpPr>
            <a:spLocks noGrp="1"/>
          </p:cNvSpPr>
          <p:nvPr>
            <p:ph sz="half" idx="1"/>
          </p:nvPr>
        </p:nvSpPr>
        <p:spPr>
          <a:xfrm>
            <a:off x="4847491" y="365125"/>
            <a:ext cx="6802315" cy="5811837"/>
          </a:xfrm>
        </p:spPr>
        <p:txBody>
          <a:bodyPr numCol="1" anchor="t"/>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9483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 g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C33FFE5-A5B6-4CF1-B958-5FDE10686838}"/>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F5F5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2F73649-5248-4A6A-B9CD-48C88FED478C}"/>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7301DAC-9CD1-487B-9237-981D9C492F0A}"/>
              </a:ext>
            </a:extLst>
          </p:cNvPr>
          <p:cNvSpPr>
            <a:spLocks noGrp="1"/>
          </p:cNvSpPr>
          <p:nvPr>
            <p:ph idx="1"/>
          </p:nvPr>
        </p:nvSpPr>
        <p:spPr/>
        <p:txBody>
          <a:bodyPr/>
          <a:lstStyle>
            <a:lvl1pPr>
              <a:defRPr>
                <a:latin typeface="Roboto" panose="020B0604020202020204" charset="0"/>
                <a:ea typeface="Roboto" panose="020B0604020202020204" charset="0"/>
                <a:cs typeface="Open Sans Light" panose="020B0306030504020204" pitchFamily="34" charset="0"/>
              </a:defRPr>
            </a:lvl1pPr>
            <a:lvl2pPr>
              <a:defRPr>
                <a:latin typeface="Roboto" panose="020B0604020202020204" charset="0"/>
                <a:ea typeface="Roboto" panose="020B0604020202020204" charset="0"/>
                <a:cs typeface="Open Sans Light" panose="020B0306030504020204" pitchFamily="34" charset="0"/>
              </a:defRPr>
            </a:lvl2pPr>
            <a:lvl3pPr>
              <a:defRPr>
                <a:latin typeface="Roboto" panose="020B0604020202020204" charset="0"/>
                <a:ea typeface="Roboto" panose="020B0604020202020204" charset="0"/>
                <a:cs typeface="Open Sans Light" panose="020B0306030504020204" pitchFamily="34" charset="0"/>
              </a:defRPr>
            </a:lvl3pPr>
            <a:lvl4pPr>
              <a:defRPr>
                <a:latin typeface="Roboto" panose="020B0604020202020204" charset="0"/>
                <a:ea typeface="Roboto" panose="020B0604020202020204" charset="0"/>
                <a:cs typeface="Open Sans Light" panose="020B0306030504020204" pitchFamily="34" charset="0"/>
              </a:defRPr>
            </a:lvl4pPr>
            <a:lvl5pPr>
              <a:defRPr>
                <a:latin typeface="Roboto" panose="020B0604020202020204" charset="0"/>
                <a:ea typeface="Roboto" panose="020B060402020202020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2D155112-8A94-469F-9F92-86107BF0D9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1" name="Slide Number Placeholder 5">
            <a:extLst>
              <a:ext uri="{FF2B5EF4-FFF2-40B4-BE49-F238E27FC236}">
                <a16:creationId xmlns:a16="http://schemas.microsoft.com/office/drawing/2014/main" id="{62FA88C0-8E8E-4EEC-B470-856E6830B5C5}"/>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12" name="Rectangle 11">
            <a:extLst>
              <a:ext uri="{FF2B5EF4-FFF2-40B4-BE49-F238E27FC236}">
                <a16:creationId xmlns:a16="http://schemas.microsoft.com/office/drawing/2014/main" id="{E4D82B24-D11E-49A0-B264-301FA72632EA}"/>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4853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bl">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CF53205-FBA3-49D8-AF1C-3599D3DE8657}"/>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F7FC9">
              <a:alpha val="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3BED95C-959B-4009-B6BE-3A6E9B353EB5}"/>
              </a:ext>
            </a:extLst>
          </p:cNvPr>
          <p:cNvSpPr>
            <a:spLocks noGrp="1"/>
          </p:cNvSpPr>
          <p:nvPr>
            <p:ph sz="half" idx="1"/>
          </p:nvPr>
        </p:nvSpPr>
        <p:spPr>
          <a:xfrm>
            <a:off x="838200" y="1825625"/>
            <a:ext cx="5181600" cy="4351338"/>
          </a:xfrm>
        </p:spPr>
        <p:txBody>
          <a:bodyPr/>
          <a:lstStyle>
            <a:lvl1pPr>
              <a:defRPr>
                <a:latin typeface="Roboto" panose="020B0604020202020204" charset="0"/>
                <a:ea typeface="Roboto" panose="020B0604020202020204" charset="0"/>
                <a:cs typeface="Open Sans Light" panose="020B0306030504020204" pitchFamily="34" charset="0"/>
              </a:defRPr>
            </a:lvl1pPr>
            <a:lvl2pPr>
              <a:defRPr>
                <a:latin typeface="Roboto" panose="020B0604020202020204" charset="0"/>
                <a:ea typeface="Roboto" panose="020B0604020202020204" charset="0"/>
                <a:cs typeface="Open Sans Light" panose="020B0306030504020204" pitchFamily="34" charset="0"/>
              </a:defRPr>
            </a:lvl2pPr>
            <a:lvl3pPr>
              <a:defRPr>
                <a:latin typeface="Roboto" panose="020B0604020202020204" charset="0"/>
                <a:ea typeface="Roboto" panose="020B0604020202020204" charset="0"/>
                <a:cs typeface="Open Sans Light" panose="020B0306030504020204" pitchFamily="34" charset="0"/>
              </a:defRPr>
            </a:lvl3pPr>
            <a:lvl4pPr>
              <a:defRPr>
                <a:latin typeface="Roboto" panose="020B0604020202020204" charset="0"/>
                <a:ea typeface="Roboto" panose="020B0604020202020204" charset="0"/>
                <a:cs typeface="Open Sans Light" panose="020B0306030504020204" pitchFamily="34" charset="0"/>
              </a:defRPr>
            </a:lvl4pPr>
            <a:lvl5pPr>
              <a:defRPr>
                <a:latin typeface="Roboto" panose="020B0604020202020204" charset="0"/>
                <a:ea typeface="Roboto" panose="020B060402020202020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defRPr>
                <a:latin typeface="Roboto" panose="020B0604020202020204" charset="0"/>
                <a:ea typeface="Roboto" panose="020B0604020202020204" charset="0"/>
                <a:cs typeface="Open Sans Light" panose="020B0306030504020204" pitchFamily="34" charset="0"/>
              </a:defRPr>
            </a:lvl1pPr>
            <a:lvl2pPr>
              <a:defRPr>
                <a:latin typeface="Roboto" panose="020B0604020202020204" charset="0"/>
                <a:ea typeface="Roboto" panose="020B0604020202020204" charset="0"/>
                <a:cs typeface="Open Sans Light" panose="020B0306030504020204" pitchFamily="34" charset="0"/>
              </a:defRPr>
            </a:lvl2pPr>
            <a:lvl3pPr>
              <a:defRPr>
                <a:latin typeface="Roboto" panose="020B0604020202020204" charset="0"/>
                <a:ea typeface="Roboto" panose="020B0604020202020204" charset="0"/>
                <a:cs typeface="Open Sans Light" panose="020B0306030504020204" pitchFamily="34" charset="0"/>
              </a:defRPr>
            </a:lvl3pPr>
            <a:lvl4pPr>
              <a:defRPr>
                <a:latin typeface="Roboto" panose="020B0604020202020204" charset="0"/>
                <a:ea typeface="Roboto" panose="020B0604020202020204" charset="0"/>
                <a:cs typeface="Open Sans Light" panose="020B0306030504020204" pitchFamily="34" charset="0"/>
              </a:defRPr>
            </a:lvl4pPr>
            <a:lvl5pPr>
              <a:defRPr>
                <a:latin typeface="Roboto" panose="020B0604020202020204" charset="0"/>
                <a:ea typeface="Roboto" panose="020B060402020202020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418BE4BD-8521-4C4B-B5E6-CA395BF3E2D2}"/>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pic>
        <p:nvPicPr>
          <p:cNvPr id="11" name="Picture 10">
            <a:extLst>
              <a:ext uri="{FF2B5EF4-FFF2-40B4-BE49-F238E27FC236}">
                <a16:creationId xmlns:a16="http://schemas.microsoft.com/office/drawing/2014/main" id="{0CEAF0F3-FAE2-4730-901D-5D43A33848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2" name="Title 1">
            <a:extLst>
              <a:ext uri="{FF2B5EF4-FFF2-40B4-BE49-F238E27FC236}">
                <a16:creationId xmlns:a16="http://schemas.microsoft.com/office/drawing/2014/main" id="{7DDF9A14-A1EE-4EED-8E3D-8CAFE9CB45D7}"/>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CF8D635B-92D0-4462-A0B4-14B96F2DA2B9}"/>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3545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 g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FC225D5-4E22-412C-AA45-AEA413B69BEC}"/>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F5F5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Content Placeholder 2">
            <a:extLst>
              <a:ext uri="{FF2B5EF4-FFF2-40B4-BE49-F238E27FC236}">
                <a16:creationId xmlns:a16="http://schemas.microsoft.com/office/drawing/2014/main" id="{A3BED95C-959B-4009-B6BE-3A6E9B353EB5}"/>
              </a:ext>
            </a:extLst>
          </p:cNvPr>
          <p:cNvSpPr>
            <a:spLocks noGrp="1"/>
          </p:cNvSpPr>
          <p:nvPr>
            <p:ph sz="half" idx="1"/>
          </p:nvPr>
        </p:nvSpPr>
        <p:spPr>
          <a:xfrm>
            <a:off x="838200" y="1825625"/>
            <a:ext cx="5181600" cy="435133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0CEAF0F3-FAE2-4730-901D-5D43A33848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4" name="Title 1">
            <a:extLst>
              <a:ext uri="{FF2B5EF4-FFF2-40B4-BE49-F238E27FC236}">
                <a16:creationId xmlns:a16="http://schemas.microsoft.com/office/drawing/2014/main" id="{C2029751-2628-4E6F-B4A4-32707B414D2F}"/>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7C48E9F2-3814-4420-9EC5-413563A30FE4}"/>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solidFill>
                <a:srgbClr val="0F7FC9"/>
              </a:solidFill>
              <a:latin typeface="Roboto black" panose="02000000000000000000" pitchFamily="2" charset="0"/>
              <a:ea typeface="Roboto black" panose="02000000000000000000" pitchFamily="2" charset="0"/>
            </a:endParaRPr>
          </a:p>
        </p:txBody>
      </p:sp>
      <p:sp>
        <p:nvSpPr>
          <p:cNvPr id="12" name="Rectangle 11">
            <a:extLst>
              <a:ext uri="{FF2B5EF4-FFF2-40B4-BE49-F238E27FC236}">
                <a16:creationId xmlns:a16="http://schemas.microsoft.com/office/drawing/2014/main" id="{29281934-B06C-4FC5-AF1A-E10A0A52EE65}"/>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392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548E5B-1AD2-44B7-B761-15D7A14138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9EC2936-D94A-4740-B83D-1EA436B25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E11EA67-2F6B-4F3E-95AC-3E985C19337C}"/>
              </a:ext>
            </a:extLst>
          </p:cNvPr>
          <p:cNvSpPr>
            <a:spLocks noGrp="1"/>
          </p:cNvSpPr>
          <p:nvPr>
            <p:ph type="sldNum" sz="quarter" idx="4"/>
          </p:nvPr>
        </p:nvSpPr>
        <p:spPr>
          <a:xfrm>
            <a:off x="8634453" y="6356350"/>
            <a:ext cx="2743200" cy="365125"/>
          </a:xfrm>
          <a:prstGeom prst="rect">
            <a:avLst/>
          </a:prstGeom>
        </p:spPr>
        <p:txBody>
          <a:bodyPr vert="horz" lIns="91440" tIns="45720" rIns="91440" bIns="45720" rtlCol="0" anchor="ctr"/>
          <a:lstStyle>
            <a:lvl1pPr algn="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Tree>
    <p:extLst>
      <p:ext uri="{BB962C8B-B14F-4D97-AF65-F5344CB8AC3E}">
        <p14:creationId xmlns:p14="http://schemas.microsoft.com/office/powerpoint/2010/main" val="4107697721"/>
      </p:ext>
    </p:extLst>
  </p:cSld>
  <p:clrMap bg1="lt1" tx1="dk1" bg2="lt2" tx2="dk2" accent1="accent1" accent2="accent2" accent3="accent3" accent4="accent4" accent5="accent5" accent6="accent6" hlink="hlink" folHlink="folHlink"/>
  <p:sldLayoutIdLst>
    <p:sldLayoutId id="2147483670" r:id="rId1"/>
    <p:sldLayoutId id="2147483695" r:id="rId2"/>
    <p:sldLayoutId id="2147483687" r:id="rId3"/>
    <p:sldLayoutId id="2147483682" r:id="rId4"/>
    <p:sldLayoutId id="2147483683" r:id="rId5"/>
    <p:sldLayoutId id="2147483693" r:id="rId6"/>
    <p:sldLayoutId id="2147483650" r:id="rId7"/>
    <p:sldLayoutId id="2147483652" r:id="rId8"/>
    <p:sldLayoutId id="2147483688" r:id="rId9"/>
    <p:sldLayoutId id="2147483664" r:id="rId10"/>
    <p:sldLayoutId id="2147483689" r:id="rId11"/>
    <p:sldLayoutId id="2147483653" r:id="rId12"/>
    <p:sldLayoutId id="2147483690" r:id="rId13"/>
    <p:sldLayoutId id="2147483663" r:id="rId14"/>
    <p:sldLayoutId id="2147483662" r:id="rId15"/>
    <p:sldLayoutId id="2147483684" r:id="rId16"/>
    <p:sldLayoutId id="2147483692" r:id="rId17"/>
    <p:sldLayoutId id="2147483694" r:id="rId18"/>
    <p:sldLayoutId id="2147483701" r:id="rId19"/>
    <p:sldLayoutId id="2147483702" r:id="rId20"/>
    <p:sldLayoutId id="2147483704" r:id="rId21"/>
    <p:sldLayoutId id="2147483705" r:id="rId22"/>
  </p:sldLayoutIdLst>
  <p:hf hdr="0" ftr="0" dt="0"/>
  <p:txStyles>
    <p:titleStyle>
      <a:lvl1pPr algn="l" defTabSz="914400" rtl="0" eaLnBrk="1" latinLnBrk="0" hangingPunct="1">
        <a:lnSpc>
          <a:spcPct val="90000"/>
        </a:lnSpc>
        <a:spcBef>
          <a:spcPct val="0"/>
        </a:spcBef>
        <a:buNone/>
        <a:defRPr sz="4400" b="0" kern="1200" spc="10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p:titleStyle>
    <p:bodyStyle>
      <a:lvl1pPr marL="228600" indent="-228600" algn="l" defTabSz="914400" rtl="0" eaLnBrk="1" latinLnBrk="0" hangingPunct="1">
        <a:lnSpc>
          <a:spcPct val="108000"/>
        </a:lnSpc>
        <a:spcBef>
          <a:spcPts val="1000"/>
        </a:spcBef>
        <a:buFont typeface="Arial" panose="020B0604020202020204" pitchFamily="34" charset="0"/>
        <a:buChar char="•"/>
        <a:defRPr sz="4000" kern="1200" baseline="0">
          <a:solidFill>
            <a:schemeClr val="tx1"/>
          </a:solidFill>
          <a:latin typeface="Roboto" panose="020B0604020202020204" charset="0"/>
          <a:ea typeface="Roboto light" panose="02000000000000000000" pitchFamily="2" charset="0"/>
          <a:cs typeface="Open Sans Light" panose="020B0306030504020204" pitchFamily="34" charset="0"/>
        </a:defRPr>
      </a:lvl1pPr>
      <a:lvl2pPr marL="685800" indent="-228600" algn="l" defTabSz="914400" rtl="0" eaLnBrk="1" latinLnBrk="0" hangingPunct="1">
        <a:lnSpc>
          <a:spcPct val="108000"/>
        </a:lnSpc>
        <a:spcBef>
          <a:spcPts val="500"/>
        </a:spcBef>
        <a:buFont typeface="Arial" panose="020B0604020202020204" pitchFamily="34" charset="0"/>
        <a:buChar char="•"/>
        <a:defRPr sz="3600" kern="1200" baseline="0">
          <a:solidFill>
            <a:schemeClr val="tx1"/>
          </a:solidFill>
          <a:latin typeface="Roboto" panose="020B0604020202020204" charset="0"/>
          <a:ea typeface="Roboto light" panose="02000000000000000000" pitchFamily="2" charset="0"/>
          <a:cs typeface="Open Sans Light" panose="020B0306030504020204" pitchFamily="34" charset="0"/>
        </a:defRPr>
      </a:lvl2pPr>
      <a:lvl3pPr marL="1143000" indent="-228600" algn="l" defTabSz="914400" rtl="0" eaLnBrk="1" latinLnBrk="0" hangingPunct="1">
        <a:lnSpc>
          <a:spcPct val="108000"/>
        </a:lnSpc>
        <a:spcBef>
          <a:spcPts val="500"/>
        </a:spcBef>
        <a:buFont typeface="Arial" panose="020B0604020202020204" pitchFamily="34" charset="0"/>
        <a:buChar char="•"/>
        <a:defRPr sz="3200" kern="1200" baseline="0">
          <a:solidFill>
            <a:schemeClr val="tx1"/>
          </a:solidFill>
          <a:latin typeface="Roboto" panose="020B0604020202020204" charset="0"/>
          <a:ea typeface="Roboto light" panose="02000000000000000000" pitchFamily="2" charset="0"/>
          <a:cs typeface="Open Sans Light" panose="020B0306030504020204" pitchFamily="34" charset="0"/>
        </a:defRPr>
      </a:lvl3pPr>
      <a:lvl4pPr marL="1600200" indent="-228600" algn="l" defTabSz="914400" rtl="0" eaLnBrk="1" latinLnBrk="0" hangingPunct="1">
        <a:lnSpc>
          <a:spcPct val="108000"/>
        </a:lnSpc>
        <a:spcBef>
          <a:spcPts val="500"/>
        </a:spcBef>
        <a:buFont typeface="Arial" panose="020B0604020202020204" pitchFamily="34" charset="0"/>
        <a:buChar char="•"/>
        <a:defRPr sz="2800" kern="1200" baseline="0">
          <a:solidFill>
            <a:schemeClr val="tx1"/>
          </a:solidFill>
          <a:latin typeface="Roboto" panose="020B0604020202020204" charset="0"/>
          <a:ea typeface="Roboto light" panose="02000000000000000000" pitchFamily="2" charset="0"/>
          <a:cs typeface="Open Sans Light" panose="020B0306030504020204" pitchFamily="34" charset="0"/>
        </a:defRPr>
      </a:lvl4pPr>
      <a:lvl5pPr marL="2057400" indent="-228600" algn="l" defTabSz="914400" rtl="0" eaLnBrk="1" latinLnBrk="0" hangingPunct="1">
        <a:lnSpc>
          <a:spcPct val="108000"/>
        </a:lnSpc>
        <a:spcBef>
          <a:spcPts val="500"/>
        </a:spcBef>
        <a:buFont typeface="Arial" panose="020B0604020202020204" pitchFamily="34" charset="0"/>
        <a:buChar char="•"/>
        <a:defRPr sz="2400" kern="1200" baseline="0">
          <a:solidFill>
            <a:schemeClr val="tx1"/>
          </a:solidFill>
          <a:latin typeface="Roboto" panose="020B0604020202020204" charset="0"/>
          <a:ea typeface="Roboto light" panose="02000000000000000000" pitchFamily="2"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grants.nih.gov/grants/guide/notice-files/NOT-OD-17-109.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s://grants.nih.gov/grants/guide/notice-files/NOT-OD-17-109.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grants.nih.gov/grants/guide/notice-files/NOT-OD-19-128.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grants.nih.gov/grants/guide/notice-files/NOT-OD-19-137.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grants.nih.gov/grants/guide/notice-files/NOT-OD-18-014.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hyperlink" Target="https://grants.nih.gov/grants/guide/notice-files/NOT-OD-18-116.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hyperlink" Target="https://grants.nih.gov/policy/clinical-trials/definition.htm"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grants.nih.gov/grants/guide/notice-files/NOT-OD-19-126.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grants.nih.gov/policy/clinical-trials/specific-funding-opportunities.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grants.nih.gov/policy/clinical-trials/good-clinical-training.ht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hyperlink" Target="https://humansubjects.nih.gov/data_safet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hyperlink" Target="https://grants.nih.gov/grants/Comparison-of-FOA-Types-Clinical-Trials.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grants.nih.gov/grants/how-to-apply-application-guide/forms-e/general/g.500-phs-human-subjects-and-clinical-trials-information.htm"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grants.nih.gov/policy/humansubjects.htm" TargetMode="External"/><Relationship Id="rId7" Type="http://schemas.openxmlformats.org/officeDocument/2006/relationships/hyperlink" Target="https://grants.nih.gov/grants/funding/lifespan/lifespan.ht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grants.nih.gov/grants/funding/women_min/women_min.htm" TargetMode="External"/><Relationship Id="rId5" Type="http://schemas.openxmlformats.org/officeDocument/2006/relationships/hyperlink" Target="https://grants.nih.gov/policy/humansubjects/single-irb-policy-multi-site-research.htm" TargetMode="External"/><Relationship Id="rId4" Type="http://schemas.openxmlformats.org/officeDocument/2006/relationships/hyperlink" Target="https://grants.nih.gov/policy/humansubjects/coc.htm" TargetMode="External"/><Relationship Id="rId9" Type="http://schemas.openxmlformats.org/officeDocument/2006/relationships/image" Target="../media/image25.svg"/></Relationships>
</file>

<file path=ppt/slides/_rels/slide4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grants.nih.gov/policy/clinical-trials.htm" TargetMode="External"/><Relationship Id="rId7" Type="http://schemas.openxmlformats.org/officeDocument/2006/relationships/hyperlink" Target="https://clinicaltrials.gov/ct2/manage-recs/how-repor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clinicaltrials.gov/ct2/manage-recs/how-register" TargetMode="External"/><Relationship Id="rId5" Type="http://schemas.openxmlformats.org/officeDocument/2006/relationships/hyperlink" Target="https://www.youtube.com/watch?v=nz9NWFhYOG8&amp;list=PLOEUwSnjvqBJeHcb4yai7_fDnFZFPEmQK&amp;index=1" TargetMode="External"/><Relationship Id="rId4" Type="http://schemas.openxmlformats.org/officeDocument/2006/relationships/hyperlink" Target="https://grants.nih.gov/policy/clinical-trials/faq-list.htm" TargetMode="External"/><Relationship Id="rId9" Type="http://schemas.openxmlformats.org/officeDocument/2006/relationships/image" Target="../media/image25.svg"/></Relationships>
</file>

<file path=ppt/slides/_rels/slide4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7.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grants.nih.gov/policy/humansubjects/hs-decision.htm"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grants.nih.gov/grants/guide/notice-files/NOT-OD-16-094.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grants.nih.gov/grants/guide/notice-files/NOT-OD-16-094.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6A890AC-585C-4BCC-AF0E-5364A74D6FC8}"/>
              </a:ext>
            </a:extLst>
          </p:cNvPr>
          <p:cNvSpPr>
            <a:spLocks noGrp="1"/>
          </p:cNvSpPr>
          <p:nvPr>
            <p:ph type="body" idx="10"/>
          </p:nvPr>
        </p:nvSpPr>
        <p:spPr>
          <a:xfrm>
            <a:off x="1111826" y="5072513"/>
            <a:ext cx="7454657" cy="592117"/>
          </a:xfrm>
        </p:spPr>
        <p:txBody>
          <a:bodyPr>
            <a:normAutofit/>
          </a:bodyPr>
          <a:lstStyle/>
          <a:p>
            <a:r>
              <a:rPr lang="en-US" sz="1800" dirty="0"/>
              <a:t>Pamela Kearney, MD (NIH/OER); Dawn Corbett, MPH (NIH/OER)</a:t>
            </a:r>
          </a:p>
        </p:txBody>
      </p:sp>
      <p:sp>
        <p:nvSpPr>
          <p:cNvPr id="4" name="Title 3">
            <a:extLst>
              <a:ext uri="{FF2B5EF4-FFF2-40B4-BE49-F238E27FC236}">
                <a16:creationId xmlns:a16="http://schemas.microsoft.com/office/drawing/2014/main" id="{55EAB18D-4CD3-4A83-BA9B-666911F21F34}"/>
              </a:ext>
            </a:extLst>
          </p:cNvPr>
          <p:cNvSpPr>
            <a:spLocks noGrp="1"/>
          </p:cNvSpPr>
          <p:nvPr>
            <p:ph type="title"/>
          </p:nvPr>
        </p:nvSpPr>
        <p:spPr>
          <a:xfrm>
            <a:off x="1111827" y="924377"/>
            <a:ext cx="7579786" cy="3551370"/>
          </a:xfrm>
        </p:spPr>
        <p:txBody>
          <a:bodyPr/>
          <a:lstStyle/>
          <a:p>
            <a:pPr>
              <a:spcAft>
                <a:spcPts val="1800"/>
              </a:spcAft>
            </a:pPr>
            <a:r>
              <a:rPr lang="en-US" sz="4400" b="1" dirty="0"/>
              <a:t>Human Subjects, Clinical Trials &amp; Inclusion </a:t>
            </a:r>
            <a:r>
              <a:rPr lang="en-US" b="1" dirty="0"/>
              <a:t/>
            </a:r>
            <a:br>
              <a:rPr lang="en-US" b="1" dirty="0"/>
            </a:br>
            <a:r>
              <a:rPr lang="en-US" b="1" dirty="0"/>
              <a:t/>
            </a:r>
            <a:br>
              <a:rPr lang="en-US" b="1" dirty="0"/>
            </a:br>
            <a:r>
              <a:rPr lang="en-US" sz="2800" i="1" dirty="0"/>
              <a:t>Overview of Key Policies and Tips for Success </a:t>
            </a:r>
            <a:endParaRPr lang="en-US" i="1" dirty="0"/>
          </a:p>
        </p:txBody>
      </p:sp>
    </p:spTree>
    <p:extLst>
      <p:ext uri="{BB962C8B-B14F-4D97-AF65-F5344CB8AC3E}">
        <p14:creationId xmlns:p14="http://schemas.microsoft.com/office/powerpoint/2010/main" val="3160206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3877E-52E8-44FC-85DF-FE245AD83D33}"/>
              </a:ext>
            </a:extLst>
          </p:cNvPr>
          <p:cNvSpPr>
            <a:spLocks noGrp="1"/>
          </p:cNvSpPr>
          <p:nvPr>
            <p:ph type="title"/>
          </p:nvPr>
        </p:nvSpPr>
        <p:spPr/>
        <p:txBody>
          <a:bodyPr/>
          <a:lstStyle/>
          <a:p>
            <a:r>
              <a:rPr lang="en-US" dirty="0"/>
              <a:t>IMPORTANT!!!!</a:t>
            </a:r>
          </a:p>
        </p:txBody>
      </p:sp>
      <p:sp>
        <p:nvSpPr>
          <p:cNvPr id="3" name="Content Placeholder 2">
            <a:extLst>
              <a:ext uri="{FF2B5EF4-FFF2-40B4-BE49-F238E27FC236}">
                <a16:creationId xmlns:a16="http://schemas.microsoft.com/office/drawing/2014/main" id="{35C64FA1-A2AA-4EDF-B575-BACC3163ED00}"/>
              </a:ext>
            </a:extLst>
          </p:cNvPr>
          <p:cNvSpPr>
            <a:spLocks noGrp="1"/>
          </p:cNvSpPr>
          <p:nvPr>
            <p:ph idx="1"/>
          </p:nvPr>
        </p:nvSpPr>
        <p:spPr/>
        <p:txBody>
          <a:bodyPr/>
          <a:lstStyle/>
          <a:p>
            <a:r>
              <a:rPr lang="en-US" dirty="0"/>
              <a:t>The NIH </a:t>
            </a:r>
            <a:r>
              <a:rPr lang="en-US" dirty="0" err="1"/>
              <a:t>sIRB</a:t>
            </a:r>
            <a:r>
              <a:rPr lang="en-US" dirty="0"/>
              <a:t> Policy and the Federal mandate to use a </a:t>
            </a:r>
            <a:r>
              <a:rPr lang="en-US" dirty="0" err="1"/>
              <a:t>sIRB</a:t>
            </a:r>
            <a:r>
              <a:rPr lang="en-US" dirty="0"/>
              <a:t> under the new Common Rule 45 CFR 46.114  </a:t>
            </a:r>
          </a:p>
          <a:p>
            <a:pPr marL="0" indent="0">
              <a:buNone/>
            </a:pPr>
            <a:r>
              <a:rPr lang="en-US" sz="6600" dirty="0"/>
              <a:t>     ARE NOT THE SAME!!!</a:t>
            </a:r>
          </a:p>
        </p:txBody>
      </p:sp>
      <p:sp>
        <p:nvSpPr>
          <p:cNvPr id="4" name="Slide Number Placeholder 3">
            <a:extLst>
              <a:ext uri="{FF2B5EF4-FFF2-40B4-BE49-F238E27FC236}">
                <a16:creationId xmlns:a16="http://schemas.microsoft.com/office/drawing/2014/main" id="{EC7AD662-DABF-4007-A31E-B69E0B8B1EDB}"/>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10</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099033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50416" y="54430"/>
            <a:ext cx="10738070" cy="1143000"/>
          </a:xfrm>
        </p:spPr>
        <p:txBody>
          <a:bodyPr>
            <a:noAutofit/>
          </a:bodyPr>
          <a:lstStyle/>
          <a:p>
            <a:pPr>
              <a:defRPr/>
            </a:pPr>
            <a:r>
              <a:rPr lang="en-US" dirty="0"/>
              <a:t>Certificates of Confidentiality (C</a:t>
            </a:r>
            <a:r>
              <a:rPr lang="en-US" cap="none" dirty="0"/>
              <a:t>o</a:t>
            </a:r>
            <a:r>
              <a:rPr lang="en-US" dirty="0"/>
              <a:t>C)</a:t>
            </a:r>
          </a:p>
        </p:txBody>
      </p:sp>
      <p:sp>
        <p:nvSpPr>
          <p:cNvPr id="48131" name="Content Placeholder 2"/>
          <p:cNvSpPr>
            <a:spLocks noGrp="1"/>
          </p:cNvSpPr>
          <p:nvPr>
            <p:ph idx="1"/>
          </p:nvPr>
        </p:nvSpPr>
        <p:spPr>
          <a:xfrm>
            <a:off x="816744" y="1463786"/>
            <a:ext cx="9088515" cy="5144474"/>
          </a:xfrm>
        </p:spPr>
        <p:txBody>
          <a:bodyPr>
            <a:noAutofit/>
          </a:bodyPr>
          <a:lstStyle/>
          <a:p>
            <a:pPr>
              <a:lnSpc>
                <a:spcPct val="120000"/>
              </a:lnSpc>
              <a:spcBef>
                <a:spcPts val="600"/>
              </a:spcBef>
              <a:spcAft>
                <a:spcPts val="1200"/>
              </a:spcAft>
            </a:pPr>
            <a:r>
              <a:rPr lang="en-US" sz="2400" dirty="0"/>
              <a:t>What is a Certificate of Confidentiality?</a:t>
            </a:r>
          </a:p>
          <a:p>
            <a:pPr lvl="1">
              <a:lnSpc>
                <a:spcPct val="120000"/>
              </a:lnSpc>
              <a:spcBef>
                <a:spcPts val="600"/>
              </a:spcBef>
              <a:spcAft>
                <a:spcPts val="1200"/>
              </a:spcAft>
            </a:pPr>
            <a:r>
              <a:rPr lang="en-US" sz="2400" u="sng" dirty="0"/>
              <a:t>Prohibits</a:t>
            </a:r>
            <a:r>
              <a:rPr lang="en-US" sz="2400" dirty="0"/>
              <a:t> disclosure of names or information, documents, or biospecimens containing identifiable sensitive information. As a result of 21</a:t>
            </a:r>
            <a:r>
              <a:rPr lang="en-US" sz="2400" baseline="30000" dirty="0"/>
              <a:t>st</a:t>
            </a:r>
            <a:r>
              <a:rPr lang="en-US" sz="2400" dirty="0"/>
              <a:t> Century Cures Act:</a:t>
            </a:r>
          </a:p>
          <a:p>
            <a:pPr lvl="2"/>
            <a:r>
              <a:rPr lang="en-US" sz="2400" dirty="0"/>
              <a:t>To persons not connected to the research</a:t>
            </a:r>
          </a:p>
          <a:p>
            <a:pPr lvl="2"/>
            <a:r>
              <a:rPr lang="en-US" sz="2400" dirty="0"/>
              <a:t>In any Federal, State, or local civil, criminal, administrative, legislative, or other proceeding, (unless with participants’ consent)</a:t>
            </a:r>
          </a:p>
          <a:p>
            <a:pPr lvl="2"/>
            <a:r>
              <a:rPr lang="en-US" sz="2400" dirty="0"/>
              <a:t>For any other purpose, with some exceptions</a:t>
            </a:r>
          </a:p>
          <a:p>
            <a:r>
              <a:rPr lang="en-US" sz="2400" dirty="0"/>
              <a:t>See (</a:t>
            </a:r>
            <a:r>
              <a:rPr lang="en-US" sz="2400" dirty="0">
                <a:hlinkClick r:id="rId3"/>
              </a:rPr>
              <a:t>NOT-OD-17-109</a:t>
            </a:r>
            <a:r>
              <a:rPr lang="en-US" sz="2400" dirty="0"/>
              <a:t>) published September 7, 2017</a:t>
            </a:r>
          </a:p>
          <a:p>
            <a:pPr lvl="2"/>
            <a:endParaRPr lang="en-US" sz="2400" dirty="0"/>
          </a:p>
        </p:txBody>
      </p:sp>
      <p:sp>
        <p:nvSpPr>
          <p:cNvPr id="8" name="Slide Number Placeholder 3">
            <a:extLst>
              <a:ext uri="{FF2B5EF4-FFF2-40B4-BE49-F238E27FC236}">
                <a16:creationId xmlns:a16="http://schemas.microsoft.com/office/drawing/2014/main" id="{371196F8-B07D-472C-A917-7DC85E7A2F1F}"/>
              </a:ext>
            </a:extLst>
          </p:cNvPr>
          <p:cNvSpPr>
            <a:spLocks noGrp="1"/>
          </p:cNvSpPr>
          <p:nvPr>
            <p:ph type="sldNum" sz="quarter" idx="12"/>
          </p:nvPr>
        </p:nvSpPr>
        <p:spPr>
          <a:xfrm>
            <a:off x="446105" y="6355584"/>
            <a:ext cx="2743200" cy="365125"/>
          </a:xfrm>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11</a:t>
            </a:fld>
            <a:endParaRPr lang="en-US" dirty="0">
              <a:latin typeface="Roboto black" panose="02000000000000000000" pitchFamily="2" charset="0"/>
              <a:ea typeface="Roboto black" panose="02000000000000000000" pitchFamily="2" charset="0"/>
            </a:endParaRPr>
          </a:p>
        </p:txBody>
      </p:sp>
      <p:pic>
        <p:nvPicPr>
          <p:cNvPr id="9" name="Picture 4" descr="The image of the shield with the words CoC written across shows how certificiates of confidentiality are needed for certain studies to protect participants while in research" title="Shield">
            <a:extLst>
              <a:ext uri="{FF2B5EF4-FFF2-40B4-BE49-F238E27FC236}">
                <a16:creationId xmlns:a16="http://schemas.microsoft.com/office/drawing/2014/main" id="{D37AD85A-9C9D-40BE-A315-8C6BA0243EF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412723" y="2747807"/>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9307C15-A4DE-4FB5-B2BA-C3A4E1A46428}"/>
              </a:ext>
            </a:extLst>
          </p:cNvPr>
          <p:cNvSpPr txBox="1"/>
          <p:nvPr/>
        </p:nvSpPr>
        <p:spPr>
          <a:xfrm>
            <a:off x="10043754" y="3429000"/>
            <a:ext cx="795338" cy="461665"/>
          </a:xfrm>
          <a:prstGeom prst="rect">
            <a:avLst/>
          </a:prstGeom>
          <a:noFill/>
        </p:spPr>
        <p:txBody>
          <a:bodyPr wrap="square" rtlCol="0">
            <a:spAutoFit/>
          </a:bodyPr>
          <a:lstStyle/>
          <a:p>
            <a:r>
              <a:rPr lang="en-US" sz="2400" b="1" dirty="0" err="1"/>
              <a:t>CoC</a:t>
            </a:r>
            <a:endParaRPr lang="en-US" sz="2400" b="1" dirty="0"/>
          </a:p>
        </p:txBody>
      </p:sp>
    </p:spTree>
    <p:extLst>
      <p:ext uri="{BB962C8B-B14F-4D97-AF65-F5344CB8AC3E}">
        <p14:creationId xmlns:p14="http://schemas.microsoft.com/office/powerpoint/2010/main" val="3807366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descr="Call-out box">
            <a:extLst>
              <a:ext uri="{FF2B5EF4-FFF2-40B4-BE49-F238E27FC236}">
                <a16:creationId xmlns:a16="http://schemas.microsoft.com/office/drawing/2014/main" id="{7E47BC62-801A-4E67-8FB2-09918D7E4B55}"/>
              </a:ext>
            </a:extLst>
          </p:cNvPr>
          <p:cNvSpPr/>
          <p:nvPr/>
        </p:nvSpPr>
        <p:spPr>
          <a:xfrm>
            <a:off x="9305925" y="4237038"/>
            <a:ext cx="2190750" cy="184785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C04824-4C11-45C0-86FF-C5A2C7FCCBC0}"/>
              </a:ext>
            </a:extLst>
          </p:cNvPr>
          <p:cNvSpPr>
            <a:spLocks noGrp="1"/>
          </p:cNvSpPr>
          <p:nvPr>
            <p:ph type="title"/>
          </p:nvPr>
        </p:nvSpPr>
        <p:spPr>
          <a:xfrm>
            <a:off x="838200" y="136525"/>
            <a:ext cx="10515600" cy="1325563"/>
          </a:xfrm>
        </p:spPr>
        <p:txBody>
          <a:bodyPr/>
          <a:lstStyle/>
          <a:p>
            <a:r>
              <a:rPr lang="en-US" dirty="0"/>
              <a:t>Certificates of Confidentiality (</a:t>
            </a:r>
            <a:r>
              <a:rPr lang="en-US" dirty="0" err="1"/>
              <a:t>CoC</a:t>
            </a:r>
            <a:r>
              <a:rPr lang="en-US" dirty="0"/>
              <a:t>)</a:t>
            </a:r>
          </a:p>
        </p:txBody>
      </p:sp>
      <p:sp>
        <p:nvSpPr>
          <p:cNvPr id="3" name="Content Placeholder 2">
            <a:extLst>
              <a:ext uri="{FF2B5EF4-FFF2-40B4-BE49-F238E27FC236}">
                <a16:creationId xmlns:a16="http://schemas.microsoft.com/office/drawing/2014/main" id="{8F6D7C1D-D339-4057-8368-B4BDA93F3DEC}"/>
              </a:ext>
            </a:extLst>
          </p:cNvPr>
          <p:cNvSpPr>
            <a:spLocks noGrp="1"/>
          </p:cNvSpPr>
          <p:nvPr>
            <p:ph idx="1"/>
          </p:nvPr>
        </p:nvSpPr>
        <p:spPr>
          <a:xfrm>
            <a:off x="752475" y="1462088"/>
            <a:ext cx="10515600" cy="4351338"/>
          </a:xfrm>
        </p:spPr>
        <p:txBody>
          <a:bodyPr>
            <a:normAutofit/>
          </a:bodyPr>
          <a:lstStyle/>
          <a:p>
            <a:r>
              <a:rPr lang="en-US" dirty="0"/>
              <a:t>NIH funded research that was ongoing or commenced after October 1, 2017 is deemed to be issued a </a:t>
            </a:r>
            <a:r>
              <a:rPr lang="en-US" dirty="0" err="1"/>
              <a:t>CoC</a:t>
            </a:r>
            <a:r>
              <a:rPr lang="en-US" dirty="0"/>
              <a:t> </a:t>
            </a:r>
          </a:p>
          <a:p>
            <a:r>
              <a:rPr lang="en-US" dirty="0"/>
              <a:t>NIH continues to consider requests for certificates for specific projects</a:t>
            </a:r>
          </a:p>
        </p:txBody>
      </p:sp>
      <p:sp>
        <p:nvSpPr>
          <p:cNvPr id="4" name="Slide Number Placeholder 3">
            <a:extLst>
              <a:ext uri="{FF2B5EF4-FFF2-40B4-BE49-F238E27FC236}">
                <a16:creationId xmlns:a16="http://schemas.microsoft.com/office/drawing/2014/main" id="{BD6E6EAE-8435-4465-A935-0CAE0CD35D33}"/>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12</a:t>
            </a:fld>
            <a:endParaRPr lang="en-US" dirty="0">
              <a:latin typeface="Roboto black" panose="02000000000000000000" pitchFamily="2" charset="0"/>
              <a:ea typeface="Roboto black" panose="02000000000000000000" pitchFamily="2" charset="0"/>
            </a:endParaRPr>
          </a:p>
        </p:txBody>
      </p:sp>
      <p:sp>
        <p:nvSpPr>
          <p:cNvPr id="5" name="Rectangle 4">
            <a:extLst>
              <a:ext uri="{FF2B5EF4-FFF2-40B4-BE49-F238E27FC236}">
                <a16:creationId xmlns:a16="http://schemas.microsoft.com/office/drawing/2014/main" id="{08C0714F-638C-4238-9192-289594127388}"/>
              </a:ext>
            </a:extLst>
          </p:cNvPr>
          <p:cNvSpPr/>
          <p:nvPr/>
        </p:nvSpPr>
        <p:spPr>
          <a:xfrm>
            <a:off x="9429750" y="4345355"/>
            <a:ext cx="2009775" cy="1631216"/>
          </a:xfrm>
          <a:prstGeom prst="rect">
            <a:avLst/>
          </a:prstGeom>
        </p:spPr>
        <p:txBody>
          <a:bodyPr wrap="square">
            <a:spAutoFit/>
          </a:bodyPr>
          <a:lstStyle/>
          <a:p>
            <a:pPr algn="ctr"/>
            <a:r>
              <a:rPr lang="en-US" sz="2000" dirty="0"/>
              <a:t>Guide Notice: </a:t>
            </a:r>
          </a:p>
          <a:p>
            <a:pPr algn="ctr"/>
            <a:r>
              <a:rPr lang="en-US" sz="2000" dirty="0">
                <a:hlinkClick r:id="rId3"/>
              </a:rPr>
              <a:t>NOT-OD-17-109</a:t>
            </a:r>
            <a:endParaRPr lang="en-US" sz="2000" dirty="0"/>
          </a:p>
          <a:p>
            <a:pPr algn="ctr"/>
            <a:r>
              <a:rPr lang="en-US" sz="2000" i="1" dirty="0"/>
              <a:t>Published</a:t>
            </a:r>
            <a:r>
              <a:rPr lang="en-US" sz="2000" dirty="0"/>
              <a:t> September 7, 2017</a:t>
            </a:r>
          </a:p>
        </p:txBody>
      </p:sp>
    </p:spTree>
    <p:extLst>
      <p:ext uri="{BB962C8B-B14F-4D97-AF65-F5344CB8AC3E}">
        <p14:creationId xmlns:p14="http://schemas.microsoft.com/office/powerpoint/2010/main" val="291362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0E225-08C9-4E23-999C-D114798BFE7F}"/>
              </a:ext>
            </a:extLst>
          </p:cNvPr>
          <p:cNvSpPr>
            <a:spLocks noGrp="1"/>
          </p:cNvSpPr>
          <p:nvPr>
            <p:ph type="title"/>
          </p:nvPr>
        </p:nvSpPr>
        <p:spPr>
          <a:xfrm>
            <a:off x="838200" y="199271"/>
            <a:ext cx="10515600" cy="911393"/>
          </a:xfrm>
        </p:spPr>
        <p:txBody>
          <a:bodyPr/>
          <a:lstStyle/>
          <a:p>
            <a:r>
              <a:rPr lang="en-US" dirty="0"/>
              <a:t>Human Fetal Tissue </a:t>
            </a:r>
          </a:p>
        </p:txBody>
      </p:sp>
      <p:sp>
        <p:nvSpPr>
          <p:cNvPr id="3" name="Content Placeholder 2">
            <a:extLst>
              <a:ext uri="{FF2B5EF4-FFF2-40B4-BE49-F238E27FC236}">
                <a16:creationId xmlns:a16="http://schemas.microsoft.com/office/drawing/2014/main" id="{E703C22D-FD2D-4468-9A53-524A07C35EFC}"/>
              </a:ext>
            </a:extLst>
          </p:cNvPr>
          <p:cNvSpPr>
            <a:spLocks noGrp="1"/>
          </p:cNvSpPr>
          <p:nvPr>
            <p:ph idx="1"/>
          </p:nvPr>
        </p:nvSpPr>
        <p:spPr>
          <a:xfrm>
            <a:off x="481741" y="1420160"/>
            <a:ext cx="10995212" cy="4562021"/>
          </a:xfrm>
        </p:spPr>
        <p:txBody>
          <a:bodyPr>
            <a:normAutofit fontScale="55000" lnSpcReduction="20000"/>
          </a:bodyPr>
          <a:lstStyle/>
          <a:p>
            <a:r>
              <a:rPr lang="en-US" dirty="0"/>
              <a:t>For competing grant applications submitted for due dates on or after September 25, 2019 and R&amp;D contract solicitations published on or after September 25, 2019, applicants must provide: </a:t>
            </a:r>
          </a:p>
          <a:p>
            <a:pPr lvl="1"/>
            <a:r>
              <a:rPr lang="en-US" dirty="0"/>
              <a:t>a justification of the use of HFT, </a:t>
            </a:r>
          </a:p>
          <a:p>
            <a:pPr lvl="1"/>
            <a:r>
              <a:rPr lang="en-US" dirty="0"/>
              <a:t>details regarding procurement and costs, </a:t>
            </a:r>
          </a:p>
          <a:p>
            <a:pPr lvl="1"/>
            <a:r>
              <a:rPr lang="en-US" dirty="0"/>
              <a:t>information about how the applicant/contract offeror will use HFT </a:t>
            </a:r>
          </a:p>
          <a:p>
            <a:pPr marL="457200" lvl="1" indent="0">
              <a:buNone/>
            </a:pPr>
            <a:r>
              <a:rPr lang="en-US" dirty="0"/>
              <a:t>These additional requirements must be met within existing applicable page limits.</a:t>
            </a:r>
          </a:p>
          <a:p>
            <a:pPr marL="457200" lvl="1" indent="0">
              <a:buNone/>
            </a:pPr>
            <a:endParaRPr lang="en-US" dirty="0"/>
          </a:p>
          <a:p>
            <a:r>
              <a:rPr lang="en-US" dirty="0"/>
              <a:t>NIH will not accept modular budgets for applications for research involving HFT.</a:t>
            </a:r>
          </a:p>
          <a:p>
            <a:r>
              <a:rPr lang="en-US" dirty="0"/>
              <a:t>Applications that do not address all of the required information, including the detailed budget, will be administratively withdrawn and not reviewed.</a:t>
            </a:r>
          </a:p>
        </p:txBody>
      </p:sp>
      <p:sp>
        <p:nvSpPr>
          <p:cNvPr id="4" name="Slide Number Placeholder 3">
            <a:extLst>
              <a:ext uri="{FF2B5EF4-FFF2-40B4-BE49-F238E27FC236}">
                <a16:creationId xmlns:a16="http://schemas.microsoft.com/office/drawing/2014/main" id="{AD9CF370-D159-46F4-B5C2-BFEDD89DCBB4}"/>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13</a:t>
            </a:fld>
            <a:endParaRPr lang="en-US" dirty="0">
              <a:latin typeface="Roboto black" panose="02000000000000000000" pitchFamily="2" charset="0"/>
              <a:ea typeface="Roboto black" panose="02000000000000000000" pitchFamily="2" charset="0"/>
            </a:endParaRPr>
          </a:p>
        </p:txBody>
      </p:sp>
      <p:sp>
        <p:nvSpPr>
          <p:cNvPr id="5" name="Rectangle: Rounded Corners 4">
            <a:extLst>
              <a:ext uri="{FF2B5EF4-FFF2-40B4-BE49-F238E27FC236}">
                <a16:creationId xmlns:a16="http://schemas.microsoft.com/office/drawing/2014/main" id="{E448F790-A982-4B2E-84B9-1650C2EC8E9A}"/>
              </a:ext>
            </a:extLst>
          </p:cNvPr>
          <p:cNvSpPr/>
          <p:nvPr/>
        </p:nvSpPr>
        <p:spPr>
          <a:xfrm>
            <a:off x="2838561" y="5453987"/>
            <a:ext cx="6114828" cy="105638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Guide Notice </a:t>
            </a:r>
          </a:p>
          <a:p>
            <a:pPr algn="ctr"/>
            <a:r>
              <a:rPr lang="en-US" sz="2400" dirty="0">
                <a:solidFill>
                  <a:schemeClr val="tx1"/>
                </a:solidFill>
                <a:hlinkClick r:id="rId3"/>
              </a:rPr>
              <a:t>NOT-OD-19-128</a:t>
            </a:r>
            <a:r>
              <a:rPr lang="en-US" sz="2400" dirty="0">
                <a:solidFill>
                  <a:schemeClr val="tx1"/>
                </a:solidFill>
              </a:rPr>
              <a:t>    </a:t>
            </a:r>
            <a:r>
              <a:rPr lang="en-US" sz="2400" dirty="0">
                <a:solidFill>
                  <a:schemeClr val="tx1"/>
                </a:solidFill>
                <a:hlinkClick r:id="rId4"/>
              </a:rPr>
              <a:t>NOT-OD-19-137</a:t>
            </a:r>
            <a:endParaRPr lang="en-US" sz="2400" dirty="0">
              <a:solidFill>
                <a:schemeClr val="tx1"/>
              </a:solidFill>
            </a:endParaRPr>
          </a:p>
          <a:p>
            <a:pPr algn="ctr"/>
            <a:r>
              <a:rPr lang="en-US" sz="2400" i="1" dirty="0">
                <a:solidFill>
                  <a:schemeClr val="tx1"/>
                </a:solidFill>
              </a:rPr>
              <a:t>Published</a:t>
            </a:r>
            <a:r>
              <a:rPr lang="en-US" sz="2400" dirty="0">
                <a:solidFill>
                  <a:schemeClr val="tx1"/>
                </a:solidFill>
              </a:rPr>
              <a:t> July 26, 2019</a:t>
            </a:r>
          </a:p>
        </p:txBody>
      </p:sp>
    </p:spTree>
    <p:extLst>
      <p:ext uri="{BB962C8B-B14F-4D97-AF65-F5344CB8AC3E}">
        <p14:creationId xmlns:p14="http://schemas.microsoft.com/office/powerpoint/2010/main" val="1059363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249" y="126785"/>
            <a:ext cx="10306974" cy="1371600"/>
          </a:xfrm>
        </p:spPr>
        <p:txBody>
          <a:bodyPr/>
          <a:lstStyle/>
          <a:p>
            <a:r>
              <a:rPr lang="en-US" dirty="0"/>
              <a:t>Inclusion of Women and Minorities in NIH Research</a:t>
            </a:r>
          </a:p>
        </p:txBody>
      </p:sp>
      <p:sp>
        <p:nvSpPr>
          <p:cNvPr id="10242" name="Content Placeholder 1"/>
          <p:cNvSpPr>
            <a:spLocks noGrp="1"/>
          </p:cNvSpPr>
          <p:nvPr>
            <p:ph idx="1"/>
          </p:nvPr>
        </p:nvSpPr>
        <p:spPr bwMode="auto">
          <a:xfrm>
            <a:off x="446105" y="1498385"/>
            <a:ext cx="6775871" cy="421134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25000" lnSpcReduction="20000"/>
          </a:bodyPr>
          <a:lstStyle/>
          <a:p>
            <a:pPr marL="0" indent="0">
              <a:spcBef>
                <a:spcPts val="600"/>
              </a:spcBef>
              <a:spcAft>
                <a:spcPts val="1200"/>
              </a:spcAft>
              <a:buNone/>
              <a:defRPr/>
            </a:pPr>
            <a:r>
              <a:rPr lang="en-US" altLang="en-US" sz="8000" b="1" dirty="0"/>
              <a:t>Public Law (42 U.S. Code § 289a–2) requires:</a:t>
            </a:r>
          </a:p>
          <a:p>
            <a:pPr lvl="1">
              <a:spcBef>
                <a:spcPts val="600"/>
              </a:spcBef>
              <a:spcAft>
                <a:spcPts val="1200"/>
              </a:spcAft>
              <a:defRPr/>
            </a:pPr>
            <a:r>
              <a:rPr lang="en-US" altLang="en-US" sz="9600" dirty="0"/>
              <a:t>Women and minorities be included in all NIH-funded clinical research studies unless there is a compelling rationale for exclusion</a:t>
            </a:r>
          </a:p>
          <a:p>
            <a:pPr lvl="1">
              <a:spcBef>
                <a:spcPts val="600"/>
              </a:spcBef>
              <a:spcAft>
                <a:spcPts val="1200"/>
              </a:spcAft>
              <a:defRPr/>
            </a:pPr>
            <a:r>
              <a:rPr lang="en-US" altLang="en-US" sz="9600" dirty="0"/>
              <a:t>Analyses by sex/gender, race and ethnicity for NIH-defined Phase III clinical trials</a:t>
            </a:r>
          </a:p>
          <a:p>
            <a:pPr lvl="2">
              <a:spcBef>
                <a:spcPts val="600"/>
              </a:spcBef>
              <a:spcAft>
                <a:spcPts val="1200"/>
              </a:spcAft>
              <a:defRPr/>
            </a:pPr>
            <a:r>
              <a:rPr lang="en-US" altLang="en-US" sz="8800" dirty="0">
                <a:solidFill>
                  <a:schemeClr val="accent2">
                    <a:lumMod val="75000"/>
                  </a:schemeClr>
                </a:solidFill>
              </a:rPr>
              <a:t>Applicable* NIH-defined Phase III trials awarded December 13, 2017 or later must report results of “valid” analyses to Clinicaltrials.gov.  See </a:t>
            </a:r>
            <a:r>
              <a:rPr lang="en-US" altLang="en-US" sz="8800" dirty="0">
                <a:solidFill>
                  <a:schemeClr val="accent2">
                    <a:lumMod val="75000"/>
                  </a:schemeClr>
                </a:solidFill>
                <a:hlinkClick r:id="rId3"/>
              </a:rPr>
              <a:t>NOT-OD-18-104</a:t>
            </a:r>
            <a:endParaRPr lang="en-US" altLang="en-US" sz="8800" dirty="0">
              <a:solidFill>
                <a:schemeClr val="accent2">
                  <a:lumMod val="75000"/>
                </a:schemeClr>
              </a:solidFill>
            </a:endParaRPr>
          </a:p>
        </p:txBody>
      </p:sp>
      <p:sp>
        <p:nvSpPr>
          <p:cNvPr id="7" name="TextBox 6">
            <a:extLst>
              <a:ext uri="{FF2B5EF4-FFF2-40B4-BE49-F238E27FC236}">
                <a16:creationId xmlns:a16="http://schemas.microsoft.com/office/drawing/2014/main" id="{8ABD2CD3-5964-4E0B-920F-DA7AEEA6A593}"/>
              </a:ext>
            </a:extLst>
          </p:cNvPr>
          <p:cNvSpPr txBox="1"/>
          <p:nvPr/>
        </p:nvSpPr>
        <p:spPr>
          <a:xfrm>
            <a:off x="1610304" y="5788240"/>
            <a:ext cx="7928407" cy="830997"/>
          </a:xfrm>
          <a:prstGeom prst="rect">
            <a:avLst/>
          </a:prstGeom>
          <a:noFill/>
        </p:spPr>
        <p:txBody>
          <a:bodyPr wrap="square" rtlCol="0">
            <a:spAutoFit/>
          </a:bodyPr>
          <a:lstStyle/>
          <a:p>
            <a:r>
              <a:rPr lang="en-US" sz="1600" dirty="0"/>
              <a:t>*Applicable clinical trials are drug and device trials subject to Clinicaltrials.gov registration and results reporting requirements under Title VIII of the Food and Drug Administration Amendments Act (FDAAA) of 2007</a:t>
            </a:r>
            <a:endParaRPr lang="en-US" sz="1600" baseline="30000" dirty="0"/>
          </a:p>
        </p:txBody>
      </p:sp>
      <p:pic>
        <p:nvPicPr>
          <p:cNvPr id="6" name="Picture 2">
            <a:extLst>
              <a:ext uri="{C183D7F6-B498-43B3-948B-1728B52AA6E4}">
                <adec:decorative xmlns:adec="http://schemas.microsoft.com/office/drawing/2017/decorative" xmlns="" val="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65072" y="2259842"/>
            <a:ext cx="3747279" cy="2338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3">
            <a:extLst>
              <a:ext uri="{FF2B5EF4-FFF2-40B4-BE49-F238E27FC236}">
                <a16:creationId xmlns:a16="http://schemas.microsoft.com/office/drawing/2014/main" id="{F63C0B00-375B-4093-BDF2-1952310B85C9}"/>
              </a:ext>
            </a:extLst>
          </p:cNvPr>
          <p:cNvSpPr>
            <a:spLocks noGrp="1"/>
          </p:cNvSpPr>
          <p:nvPr>
            <p:ph type="sldNum" sz="quarter" idx="12"/>
          </p:nvPr>
        </p:nvSpPr>
        <p:spPr>
          <a:xfrm>
            <a:off x="446105" y="6355584"/>
            <a:ext cx="2743200" cy="365125"/>
          </a:xfrm>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14</a:t>
            </a:fld>
            <a:endParaRPr lang="en-US" dirty="0">
              <a:latin typeface="Roboto black" panose="02000000000000000000" pitchFamily="2" charset="0"/>
              <a:ea typeface="Roboto black" panose="02000000000000000000" pitchFamily="2" charset="0"/>
            </a:endParaRPr>
          </a:p>
        </p:txBody>
      </p:sp>
      <p:sp>
        <p:nvSpPr>
          <p:cNvPr id="1331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900" dirty="0"/>
              <a:t> </a:t>
            </a:r>
          </a:p>
        </p:txBody>
      </p:sp>
    </p:spTree>
    <p:extLst>
      <p:ext uri="{BB962C8B-B14F-4D97-AF65-F5344CB8AC3E}">
        <p14:creationId xmlns:p14="http://schemas.microsoft.com/office/powerpoint/2010/main" val="2425774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6AE4-AEAB-408B-A46C-1FF9325F1C34}"/>
              </a:ext>
            </a:extLst>
          </p:cNvPr>
          <p:cNvSpPr>
            <a:spLocks noGrp="1"/>
          </p:cNvSpPr>
          <p:nvPr>
            <p:ph type="title"/>
          </p:nvPr>
        </p:nvSpPr>
        <p:spPr>
          <a:xfrm>
            <a:off x="607381" y="268991"/>
            <a:ext cx="10515600" cy="1325563"/>
          </a:xfrm>
        </p:spPr>
        <p:txBody>
          <a:bodyPr/>
          <a:lstStyle/>
          <a:p>
            <a:r>
              <a:rPr lang="en-US" dirty="0"/>
              <a:t>Inclusion Across the Lifespan</a:t>
            </a:r>
          </a:p>
        </p:txBody>
      </p:sp>
      <p:sp>
        <p:nvSpPr>
          <p:cNvPr id="3" name="Content Placeholder 2">
            <a:extLst>
              <a:ext uri="{FF2B5EF4-FFF2-40B4-BE49-F238E27FC236}">
                <a16:creationId xmlns:a16="http://schemas.microsoft.com/office/drawing/2014/main" id="{A7561D37-DA26-4B8B-91D1-8FB1ED162D98}"/>
              </a:ext>
            </a:extLst>
          </p:cNvPr>
          <p:cNvSpPr>
            <a:spLocks noGrp="1"/>
          </p:cNvSpPr>
          <p:nvPr>
            <p:ph idx="1"/>
          </p:nvPr>
        </p:nvSpPr>
        <p:spPr>
          <a:xfrm>
            <a:off x="607381" y="1594554"/>
            <a:ext cx="7604463" cy="4761030"/>
          </a:xfrm>
        </p:spPr>
        <p:txBody>
          <a:bodyPr>
            <a:normAutofit/>
          </a:bodyPr>
          <a:lstStyle/>
          <a:p>
            <a:pPr>
              <a:spcBef>
                <a:spcPts val="1200"/>
              </a:spcBef>
              <a:spcAft>
                <a:spcPts val="600"/>
              </a:spcAft>
            </a:pPr>
            <a:r>
              <a:rPr lang="en-US" sz="2200" dirty="0"/>
              <a:t>Revision to Inclusion of Children Policy; effective for applications submitted for due dates on or after </a:t>
            </a:r>
            <a:r>
              <a:rPr lang="en-US" sz="2200" dirty="0">
                <a:solidFill>
                  <a:srgbClr val="FF0000"/>
                </a:solidFill>
              </a:rPr>
              <a:t>January 25, </a:t>
            </a:r>
            <a:r>
              <a:rPr lang="en-US" sz="2200" u="sng" dirty="0">
                <a:solidFill>
                  <a:srgbClr val="FF0000"/>
                </a:solidFill>
              </a:rPr>
              <a:t>2019</a:t>
            </a:r>
            <a:r>
              <a:rPr lang="en-US" sz="2200" dirty="0">
                <a:solidFill>
                  <a:srgbClr val="FF0000"/>
                </a:solidFill>
              </a:rPr>
              <a:t> </a:t>
            </a:r>
            <a:r>
              <a:rPr lang="en-US" sz="2200" dirty="0"/>
              <a:t>(and for contract solicitations and intramural studies issued after that date).  </a:t>
            </a:r>
          </a:p>
          <a:p>
            <a:pPr lvl="1">
              <a:spcBef>
                <a:spcPts val="1200"/>
              </a:spcBef>
              <a:spcAft>
                <a:spcPts val="600"/>
              </a:spcAft>
            </a:pPr>
            <a:r>
              <a:rPr lang="en-US" sz="2000" dirty="0"/>
              <a:t>See </a:t>
            </a:r>
            <a:r>
              <a:rPr lang="en-US" sz="2000" dirty="0">
                <a:solidFill>
                  <a:schemeClr val="tx1">
                    <a:lumMod val="65000"/>
                    <a:lumOff val="35000"/>
                  </a:schemeClr>
                </a:solidFill>
                <a:hlinkClick r:id="rId3"/>
              </a:rPr>
              <a:t>NOT-OD-18-116</a:t>
            </a:r>
            <a:endParaRPr lang="en-US" sz="2000" dirty="0">
              <a:solidFill>
                <a:schemeClr val="tx1">
                  <a:lumMod val="65000"/>
                  <a:lumOff val="35000"/>
                </a:schemeClr>
              </a:solidFill>
            </a:endParaRPr>
          </a:p>
          <a:p>
            <a:pPr marL="342900" indent="-342900">
              <a:spcBef>
                <a:spcPts val="1200"/>
              </a:spcBef>
              <a:spcAft>
                <a:spcPts val="600"/>
              </a:spcAft>
            </a:pPr>
            <a:r>
              <a:rPr lang="en-US" sz="2200" dirty="0"/>
              <a:t>Requires individuals </a:t>
            </a:r>
            <a:r>
              <a:rPr lang="en-US" sz="2200" u="sng" dirty="0"/>
              <a:t>of all ages</a:t>
            </a:r>
            <a:r>
              <a:rPr lang="en-US" sz="2200" dirty="0"/>
              <a:t> be included in NIH human subjects research unless there are scientific or ethical reasons not to do so</a:t>
            </a:r>
          </a:p>
          <a:p>
            <a:pPr marL="342900" indent="-342900">
              <a:spcBef>
                <a:spcPts val="1200"/>
              </a:spcBef>
              <a:spcAft>
                <a:spcPts val="600"/>
              </a:spcAft>
            </a:pPr>
            <a:r>
              <a:rPr lang="en-US" sz="2200" dirty="0"/>
              <a:t>Requires submission of individual-level data on participant age at enrollment in progress reports</a:t>
            </a:r>
          </a:p>
          <a:p>
            <a:pPr lvl="1"/>
            <a:endParaRPr lang="en-US" sz="2400" dirty="0">
              <a:solidFill>
                <a:schemeClr val="tx1">
                  <a:lumMod val="65000"/>
                  <a:lumOff val="35000"/>
                </a:schemeClr>
              </a:solidFill>
            </a:endParaRPr>
          </a:p>
          <a:p>
            <a:pPr marL="308372" lvl="1" indent="0">
              <a:buNone/>
            </a:pPr>
            <a:endParaRPr lang="en-US" sz="2400" dirty="0"/>
          </a:p>
        </p:txBody>
      </p:sp>
      <p:sp>
        <p:nvSpPr>
          <p:cNvPr id="4" name="Slide Number Placeholder 3">
            <a:extLst>
              <a:ext uri="{FF2B5EF4-FFF2-40B4-BE49-F238E27FC236}">
                <a16:creationId xmlns:a16="http://schemas.microsoft.com/office/drawing/2014/main" id="{FB603212-8875-4F19-8A59-194BE421607E}"/>
              </a:ext>
            </a:extLst>
          </p:cNvPr>
          <p:cNvSpPr>
            <a:spLocks noGrp="1"/>
          </p:cNvSpPr>
          <p:nvPr>
            <p:ph type="sldNum" sz="quarter" idx="10"/>
          </p:nvPr>
        </p:nvSpPr>
        <p:spPr/>
        <p:txBody>
          <a:bodyPr/>
          <a:lstStyle/>
          <a:p>
            <a:pPr>
              <a:defRPr/>
            </a:pPr>
            <a:r>
              <a:rPr lang="en-US" dirty="0"/>
              <a:t> </a:t>
            </a:r>
          </a:p>
        </p:txBody>
      </p:sp>
      <p:pic>
        <p:nvPicPr>
          <p:cNvPr id="5" name="Picture 4">
            <a:extLst>
              <a:ext uri="{FF2B5EF4-FFF2-40B4-BE49-F238E27FC236}">
                <a16:creationId xmlns:a16="http://schemas.microsoft.com/office/drawing/2014/main" id="{8DD3092C-F9AC-4C0D-8223-421ADC6A1B5E}"/>
              </a:ext>
              <a:ext uri="{C183D7F6-B498-43B3-948B-1728B52AA6E4}">
                <adec:decorative xmlns:adec="http://schemas.microsoft.com/office/drawing/2017/decorative" xmlns=""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6293" y="2291516"/>
            <a:ext cx="3155156" cy="2697735"/>
          </a:xfrm>
          <a:prstGeom prst="rect">
            <a:avLst/>
          </a:prstGeom>
          <a:ln>
            <a:noFill/>
          </a:ln>
          <a:effectLst>
            <a:outerShdw blurRad="190500" algn="tl" rotWithShape="0">
              <a:srgbClr val="000000">
                <a:alpha val="70000"/>
              </a:srgbClr>
            </a:outerShdw>
          </a:effectLst>
        </p:spPr>
      </p:pic>
      <p:sp>
        <p:nvSpPr>
          <p:cNvPr id="10" name="Slide Number Placeholder 3">
            <a:extLst>
              <a:ext uri="{FF2B5EF4-FFF2-40B4-BE49-F238E27FC236}">
                <a16:creationId xmlns:a16="http://schemas.microsoft.com/office/drawing/2014/main" id="{92230910-64EB-4165-97B1-3C5E7F3F3685}"/>
              </a:ext>
            </a:extLst>
          </p:cNvPr>
          <p:cNvSpPr>
            <a:spLocks noGrp="1"/>
          </p:cNvSpPr>
          <p:nvPr>
            <p:ph type="sldNum" sz="quarter" idx="12"/>
          </p:nvPr>
        </p:nvSpPr>
        <p:spPr>
          <a:xfrm>
            <a:off x="446105" y="6355584"/>
            <a:ext cx="2743200" cy="365125"/>
          </a:xfrm>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15</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744635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9" descr="NIH Definition of a Clinical Trial&#10;&#10;NIH's clinical trial definition encompasses a wide range of types of trials.">
            <a:extLst>
              <a:ext uri="{FF2B5EF4-FFF2-40B4-BE49-F238E27FC236}">
                <a16:creationId xmlns:a16="http://schemas.microsoft.com/office/drawing/2014/main" id="{ACE6AD69-A011-4609-8B82-D53A4433BEF9}"/>
              </a:ext>
            </a:extLst>
          </p:cNvPr>
          <p:cNvPicPr>
            <a:picLocks noChangeAspect="1"/>
          </p:cNvPicPr>
          <p:nvPr/>
        </p:nvPicPr>
        <p:blipFill>
          <a:blip r:embed="rId2"/>
          <a:stretch>
            <a:fillRect/>
          </a:stretch>
        </p:blipFill>
        <p:spPr>
          <a:xfrm>
            <a:off x="6015990" y="1580261"/>
            <a:ext cx="6005342" cy="3307715"/>
          </a:xfrm>
          <a:prstGeom prst="rect">
            <a:avLst/>
          </a:prstGeom>
        </p:spPr>
      </p:pic>
      <p:sp>
        <p:nvSpPr>
          <p:cNvPr id="2" name="Title 1">
            <a:extLst>
              <a:ext uri="{FF2B5EF4-FFF2-40B4-BE49-F238E27FC236}">
                <a16:creationId xmlns:a16="http://schemas.microsoft.com/office/drawing/2014/main" id="{C32B2308-C3FC-4BA0-BFA1-E04536F2CACB}"/>
              </a:ext>
            </a:extLst>
          </p:cNvPr>
          <p:cNvSpPr>
            <a:spLocks noGrp="1"/>
          </p:cNvSpPr>
          <p:nvPr>
            <p:ph type="title"/>
          </p:nvPr>
        </p:nvSpPr>
        <p:spPr>
          <a:xfrm>
            <a:off x="838200" y="201912"/>
            <a:ext cx="10515600" cy="1325563"/>
          </a:xfrm>
        </p:spPr>
        <p:txBody>
          <a:bodyPr/>
          <a:lstStyle/>
          <a:p>
            <a:r>
              <a:rPr lang="en-US" dirty="0"/>
              <a:t>How Does NIH Define a Clinical Trial?</a:t>
            </a:r>
          </a:p>
        </p:txBody>
      </p:sp>
      <p:sp>
        <p:nvSpPr>
          <p:cNvPr id="3" name="Content Placeholder 2">
            <a:extLst>
              <a:ext uri="{FF2B5EF4-FFF2-40B4-BE49-F238E27FC236}">
                <a16:creationId xmlns:a16="http://schemas.microsoft.com/office/drawing/2014/main" id="{160F43B9-E3FC-4EAE-822E-C0AF8BC243FF}"/>
              </a:ext>
            </a:extLst>
          </p:cNvPr>
          <p:cNvSpPr>
            <a:spLocks noGrp="1"/>
          </p:cNvSpPr>
          <p:nvPr>
            <p:ph idx="1"/>
          </p:nvPr>
        </p:nvSpPr>
        <p:spPr>
          <a:xfrm>
            <a:off x="838200" y="1353385"/>
            <a:ext cx="6259898" cy="4114537"/>
          </a:xfrm>
        </p:spPr>
        <p:txBody>
          <a:bodyPr>
            <a:normAutofit fontScale="92500" lnSpcReduction="10000"/>
          </a:bodyPr>
          <a:lstStyle/>
          <a:p>
            <a:pPr marL="0" indent="0">
              <a:lnSpc>
                <a:spcPct val="120000"/>
              </a:lnSpc>
              <a:spcBef>
                <a:spcPts val="0"/>
              </a:spcBef>
              <a:buNone/>
            </a:pPr>
            <a:r>
              <a:rPr lang="en-US" sz="2900" dirty="0">
                <a:ea typeface="Roboto" panose="020B0604020202020204" charset="0"/>
              </a:rPr>
              <a:t>A research study in which one or more </a:t>
            </a:r>
            <a:r>
              <a:rPr lang="en-US" sz="2900" b="1" dirty="0">
                <a:ea typeface="Roboto" panose="020B0604020202020204" charset="0"/>
              </a:rPr>
              <a:t>human subjects </a:t>
            </a:r>
            <a:r>
              <a:rPr lang="en-US" sz="2900" dirty="0">
                <a:ea typeface="Roboto" panose="020B0604020202020204" charset="0"/>
              </a:rPr>
              <a:t>are </a:t>
            </a:r>
            <a:r>
              <a:rPr lang="en-US" sz="2900" b="1" dirty="0">
                <a:ea typeface="Roboto" panose="020B0604020202020204" charset="0"/>
              </a:rPr>
              <a:t>prospectively assigned</a:t>
            </a:r>
            <a:r>
              <a:rPr lang="en-US" sz="2900" dirty="0">
                <a:ea typeface="Roboto" panose="020B0604020202020204" charset="0"/>
              </a:rPr>
              <a:t> to one or more </a:t>
            </a:r>
            <a:r>
              <a:rPr lang="en-US" sz="2900" b="1" dirty="0">
                <a:ea typeface="Roboto" panose="020B0604020202020204" charset="0"/>
              </a:rPr>
              <a:t>interventions</a:t>
            </a:r>
            <a:r>
              <a:rPr lang="en-US" sz="2900" dirty="0">
                <a:ea typeface="Roboto" panose="020B0604020202020204" charset="0"/>
              </a:rPr>
              <a:t> (which may include placebo or other control) to evaluate the effects of those interventions on </a:t>
            </a:r>
            <a:r>
              <a:rPr lang="en-US" sz="2900" b="1" dirty="0">
                <a:ea typeface="Roboto" panose="020B0604020202020204" charset="0"/>
              </a:rPr>
              <a:t>health-related biomedical or behavioral outcomes</a:t>
            </a:r>
            <a:r>
              <a:rPr lang="en-US" dirty="0">
                <a:ea typeface="Roboto" panose="020B0604020202020204" charset="0"/>
              </a:rPr>
              <a:t>.</a:t>
            </a:r>
          </a:p>
          <a:p>
            <a:endParaRPr lang="en-US" dirty="0"/>
          </a:p>
        </p:txBody>
      </p:sp>
      <p:sp>
        <p:nvSpPr>
          <p:cNvPr id="4" name="Slide Number Placeholder 3">
            <a:extLst>
              <a:ext uri="{FF2B5EF4-FFF2-40B4-BE49-F238E27FC236}">
                <a16:creationId xmlns:a16="http://schemas.microsoft.com/office/drawing/2014/main" id="{AB435E24-EEB1-4D26-99FC-6C3227EA8D57}"/>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16</a:t>
            </a:fld>
            <a:endParaRPr lang="en-US" dirty="0">
              <a:latin typeface="Roboto black" panose="02000000000000000000" pitchFamily="2" charset="0"/>
              <a:ea typeface="Roboto black" panose="02000000000000000000" pitchFamily="2" charset="0"/>
            </a:endParaRPr>
          </a:p>
        </p:txBody>
      </p:sp>
      <p:sp>
        <p:nvSpPr>
          <p:cNvPr id="7" name="Rectangle 6" descr="Helpful resources: https://grants.nih.gov/policy/clinical-trials/definition.htm&#10;">
            <a:extLst>
              <a:ext uri="{FF2B5EF4-FFF2-40B4-BE49-F238E27FC236}">
                <a16:creationId xmlns:a16="http://schemas.microsoft.com/office/drawing/2014/main" id="{5D524C7C-502A-4EAE-8775-F12F9D2EDD70}"/>
              </a:ext>
            </a:extLst>
          </p:cNvPr>
          <p:cNvSpPr/>
          <p:nvPr/>
        </p:nvSpPr>
        <p:spPr>
          <a:xfrm>
            <a:off x="1874520" y="5463713"/>
            <a:ext cx="8789670" cy="830997"/>
          </a:xfrm>
          <a:prstGeom prst="rect">
            <a:avLst/>
          </a:prstGeom>
          <a:solidFill>
            <a:schemeClr val="accent1">
              <a:lumMod val="20000"/>
              <a:lumOff val="80000"/>
            </a:schemeClr>
          </a:solidFill>
        </p:spPr>
        <p:txBody>
          <a:bodyPr wrap="square">
            <a:spAutoFit/>
          </a:bodyPr>
          <a:lstStyle/>
          <a:p>
            <a:r>
              <a:rPr lang="en-US" sz="2400" dirty="0"/>
              <a:t>Helpful resources: </a:t>
            </a:r>
            <a:r>
              <a:rPr lang="en-US" sz="2400" dirty="0">
                <a:hlinkClick r:id="rId3"/>
              </a:rPr>
              <a:t>https://grants.nih.gov/policy/clinical-trials/definition.htm</a:t>
            </a:r>
            <a:endParaRPr lang="en-US" sz="2400" dirty="0"/>
          </a:p>
        </p:txBody>
      </p:sp>
    </p:spTree>
    <p:extLst>
      <p:ext uri="{BB962C8B-B14F-4D97-AF65-F5344CB8AC3E}">
        <p14:creationId xmlns:p14="http://schemas.microsoft.com/office/powerpoint/2010/main" val="3519139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8EB94-96C1-4D9D-A369-1A10AAF67489}"/>
              </a:ext>
            </a:extLst>
          </p:cNvPr>
          <p:cNvSpPr>
            <a:spLocks noGrp="1"/>
          </p:cNvSpPr>
          <p:nvPr>
            <p:ph type="title"/>
          </p:nvPr>
        </p:nvSpPr>
        <p:spPr>
          <a:xfrm>
            <a:off x="838200" y="136524"/>
            <a:ext cx="9448800" cy="803589"/>
          </a:xfrm>
        </p:spPr>
        <p:txBody>
          <a:bodyPr/>
          <a:lstStyle/>
          <a:p>
            <a:r>
              <a:rPr lang="en-US" dirty="0"/>
              <a:t>Clinical Trial Questionnaire</a:t>
            </a:r>
          </a:p>
        </p:txBody>
      </p:sp>
      <p:sp>
        <p:nvSpPr>
          <p:cNvPr id="3" name="Content Placeholder 2">
            <a:extLst>
              <a:ext uri="{FF2B5EF4-FFF2-40B4-BE49-F238E27FC236}">
                <a16:creationId xmlns:a16="http://schemas.microsoft.com/office/drawing/2014/main" id="{5D79275B-40BF-4FCB-B79D-9B3912C652DE}"/>
              </a:ext>
            </a:extLst>
          </p:cNvPr>
          <p:cNvSpPr>
            <a:spLocks noGrp="1"/>
          </p:cNvSpPr>
          <p:nvPr>
            <p:ph idx="1"/>
          </p:nvPr>
        </p:nvSpPr>
        <p:spPr>
          <a:xfrm>
            <a:off x="5559391" y="1324035"/>
            <a:ext cx="6383153" cy="4361094"/>
          </a:xfrm>
        </p:spPr>
        <p:txBody>
          <a:bodyPr>
            <a:normAutofit/>
          </a:bodyPr>
          <a:lstStyle/>
          <a:p>
            <a:pPr marL="0" indent="0">
              <a:buNone/>
            </a:pPr>
            <a:r>
              <a:rPr lang="en-US" sz="3200" dirty="0"/>
              <a:t>Answers determine:</a:t>
            </a:r>
          </a:p>
          <a:p>
            <a:pPr lvl="1" indent="-457200">
              <a:lnSpc>
                <a:spcPct val="88000"/>
              </a:lnSpc>
              <a:spcBef>
                <a:spcPts val="1200"/>
              </a:spcBef>
              <a:spcAft>
                <a:spcPts val="1200"/>
              </a:spcAft>
              <a:buClr>
                <a:srgbClr val="70AD47"/>
              </a:buClr>
              <a:buFont typeface="Wingdings" panose="05000000000000000000" pitchFamily="2" charset="2"/>
              <a:buChar char="ü"/>
            </a:pPr>
            <a:r>
              <a:rPr lang="en-US" sz="2400" dirty="0"/>
              <a:t>Appropriate FOA type</a:t>
            </a:r>
          </a:p>
          <a:p>
            <a:pPr lvl="1" indent="-457200">
              <a:lnSpc>
                <a:spcPct val="88000"/>
              </a:lnSpc>
              <a:spcBef>
                <a:spcPts val="900"/>
              </a:spcBef>
              <a:spcAft>
                <a:spcPts val="1200"/>
              </a:spcAft>
              <a:buClr>
                <a:srgbClr val="70AD47"/>
              </a:buClr>
              <a:buFont typeface="Wingdings" panose="05000000000000000000" pitchFamily="2" charset="2"/>
              <a:buChar char="ü"/>
            </a:pPr>
            <a:r>
              <a:rPr lang="en-US" sz="2400" dirty="0"/>
              <a:t>Application form requirements </a:t>
            </a:r>
          </a:p>
          <a:p>
            <a:pPr lvl="1" indent="-457200">
              <a:lnSpc>
                <a:spcPct val="88000"/>
              </a:lnSpc>
              <a:spcBef>
                <a:spcPts val="900"/>
              </a:spcBef>
              <a:spcAft>
                <a:spcPts val="1200"/>
              </a:spcAft>
              <a:buClr>
                <a:srgbClr val="70AD47"/>
              </a:buClr>
              <a:buFont typeface="Wingdings" panose="05000000000000000000" pitchFamily="2" charset="2"/>
              <a:buChar char="ü"/>
            </a:pPr>
            <a:r>
              <a:rPr lang="en-US" sz="2400" dirty="0"/>
              <a:t>Review criteria for evaluation</a:t>
            </a:r>
          </a:p>
          <a:p>
            <a:pPr lvl="1" indent="-457200">
              <a:lnSpc>
                <a:spcPct val="88000"/>
              </a:lnSpc>
              <a:spcBef>
                <a:spcPts val="900"/>
              </a:spcBef>
              <a:spcAft>
                <a:spcPts val="1200"/>
              </a:spcAft>
              <a:buClr>
                <a:srgbClr val="70AD47"/>
              </a:buClr>
              <a:buFont typeface="Wingdings" panose="05000000000000000000" pitchFamily="2" charset="2"/>
              <a:buChar char="ü"/>
            </a:pPr>
            <a:r>
              <a:rPr lang="en-US" sz="2400" dirty="0"/>
              <a:t>Requirement for registration and results reporting</a:t>
            </a:r>
          </a:p>
          <a:p>
            <a:pPr lvl="1" indent="-457200">
              <a:lnSpc>
                <a:spcPct val="88000"/>
              </a:lnSpc>
              <a:spcBef>
                <a:spcPts val="900"/>
              </a:spcBef>
              <a:spcAft>
                <a:spcPts val="1200"/>
              </a:spcAft>
              <a:buClr>
                <a:srgbClr val="70AD47"/>
              </a:buClr>
              <a:buFont typeface="Wingdings" panose="05000000000000000000" pitchFamily="2" charset="2"/>
              <a:buChar char="ü"/>
            </a:pPr>
            <a:r>
              <a:rPr lang="en-US" sz="2400" dirty="0"/>
              <a:t>Requirement for GCP training</a:t>
            </a:r>
          </a:p>
        </p:txBody>
      </p:sp>
      <p:graphicFrame>
        <p:nvGraphicFramePr>
          <p:cNvPr id="5" name="Content Placeholder 9" descr="Decision chart for determining if a study is a clinical trial, if answer to all following questions is YES, study is a clinical trial: Does the study involve human participants? Are the participants prospectively assigned to an intervention? Is the study designed to evaluate the effect of the intervention of the participants? Is the effect that will be evaluated a health-related biomedical or behavioral outcome?&#10;&#10;&#10;&#10;">
            <a:extLst>
              <a:ext uri="{FF2B5EF4-FFF2-40B4-BE49-F238E27FC236}">
                <a16:creationId xmlns:a16="http://schemas.microsoft.com/office/drawing/2014/main" id="{E19A616E-0231-42F9-8B79-1AD2018C2F60}"/>
              </a:ext>
            </a:extLst>
          </p:cNvPr>
          <p:cNvGraphicFramePr>
            <a:graphicFrameLocks/>
          </p:cNvGraphicFramePr>
          <p:nvPr>
            <p:extLst>
              <p:ext uri="{D42A27DB-BD31-4B8C-83A1-F6EECF244321}">
                <p14:modId xmlns:p14="http://schemas.microsoft.com/office/powerpoint/2010/main" val="3700263897"/>
              </p:ext>
            </p:extLst>
          </p:nvPr>
        </p:nvGraphicFramePr>
        <p:xfrm>
          <a:off x="-190901" y="961128"/>
          <a:ext cx="6383153" cy="4745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6BA51014-4864-4484-A962-2EB3551D918E}"/>
              </a:ext>
            </a:extLst>
          </p:cNvPr>
          <p:cNvSpPr txBox="1"/>
          <p:nvPr/>
        </p:nvSpPr>
        <p:spPr>
          <a:xfrm>
            <a:off x="838200" y="6048036"/>
            <a:ext cx="6526530" cy="461665"/>
          </a:xfrm>
          <a:prstGeom prst="rect">
            <a:avLst/>
          </a:prstGeom>
          <a:solidFill>
            <a:schemeClr val="accent1">
              <a:lumMod val="20000"/>
              <a:lumOff val="80000"/>
            </a:schemeClr>
          </a:solidFill>
        </p:spPr>
        <p:txBody>
          <a:bodyPr wrap="square" rtlCol="0">
            <a:spAutoFit/>
          </a:bodyPr>
          <a:lstStyle/>
          <a:p>
            <a:pPr algn="ctr"/>
            <a:r>
              <a:rPr lang="en-US" sz="2400" b="1" dirty="0"/>
              <a:t>**If YES to </a:t>
            </a:r>
            <a:r>
              <a:rPr lang="en-US" sz="2400" b="1" u="sng" dirty="0"/>
              <a:t>all </a:t>
            </a:r>
            <a:r>
              <a:rPr lang="en-US" sz="2400" b="1" dirty="0"/>
              <a:t>questions, study is a clinical trial</a:t>
            </a:r>
          </a:p>
        </p:txBody>
      </p:sp>
      <p:sp>
        <p:nvSpPr>
          <p:cNvPr id="4" name="Slide Number Placeholder 3">
            <a:extLst>
              <a:ext uri="{FF2B5EF4-FFF2-40B4-BE49-F238E27FC236}">
                <a16:creationId xmlns:a16="http://schemas.microsoft.com/office/drawing/2014/main" id="{E0E2F795-FD6A-4164-8CB8-C5A6D0D38D5C}"/>
              </a:ext>
            </a:extLst>
          </p:cNvPr>
          <p:cNvSpPr>
            <a:spLocks noGrp="1"/>
          </p:cNvSpPr>
          <p:nvPr>
            <p:ph type="sldNum" sz="quarter" idx="12"/>
          </p:nvPr>
        </p:nvSpPr>
        <p:spPr>
          <a:xfrm>
            <a:off x="8449491" y="6356350"/>
            <a:ext cx="2743200" cy="365125"/>
          </a:xfrm>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17</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564816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7B93120-4DED-485C-A893-E0019CD7D95E}"/>
              </a:ext>
              <a:ext uri="{C183D7F6-B498-43B3-948B-1728B52AA6E4}">
                <adec:decorative xmlns:adec="http://schemas.microsoft.com/office/drawing/2017/decorative" xmlns="" val="1"/>
              </a:ext>
            </a:extLst>
          </p:cNvPr>
          <p:cNvSpPr/>
          <p:nvPr/>
        </p:nvSpPr>
        <p:spPr>
          <a:xfrm>
            <a:off x="2679030" y="5730873"/>
            <a:ext cx="6833937" cy="40011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B40518-A732-44C6-A9A3-1D37632EBA74}"/>
              </a:ext>
            </a:extLst>
          </p:cNvPr>
          <p:cNvSpPr>
            <a:spLocks noGrp="1"/>
          </p:cNvSpPr>
          <p:nvPr>
            <p:ph type="title"/>
          </p:nvPr>
        </p:nvSpPr>
        <p:spPr/>
        <p:txBody>
          <a:bodyPr/>
          <a:lstStyle/>
          <a:p>
            <a:r>
              <a:rPr lang="en-US" dirty="0"/>
              <a:t>Registration &amp; Results Reporting</a:t>
            </a:r>
          </a:p>
        </p:txBody>
      </p:sp>
      <p:sp>
        <p:nvSpPr>
          <p:cNvPr id="3" name="Content Placeholder 2">
            <a:extLst>
              <a:ext uri="{FF2B5EF4-FFF2-40B4-BE49-F238E27FC236}">
                <a16:creationId xmlns:a16="http://schemas.microsoft.com/office/drawing/2014/main" id="{0B28E305-934F-4AD0-A28E-F95A889F55C4}"/>
              </a:ext>
            </a:extLst>
          </p:cNvPr>
          <p:cNvSpPr>
            <a:spLocks noGrp="1"/>
          </p:cNvSpPr>
          <p:nvPr>
            <p:ph idx="1"/>
          </p:nvPr>
        </p:nvSpPr>
        <p:spPr>
          <a:xfrm>
            <a:off x="838200" y="1690688"/>
            <a:ext cx="10515600" cy="3905250"/>
          </a:xfrm>
        </p:spPr>
        <p:txBody>
          <a:bodyPr>
            <a:normAutofit lnSpcReduction="10000"/>
          </a:bodyPr>
          <a:lstStyle/>
          <a:p>
            <a:pPr marL="0" indent="0">
              <a:buNone/>
            </a:pPr>
            <a:r>
              <a:rPr lang="en-US" dirty="0"/>
              <a:t>NIH Policy Requires:</a:t>
            </a:r>
          </a:p>
          <a:p>
            <a:pPr marL="800100" lvl="1" indent="-342900">
              <a:spcBef>
                <a:spcPts val="1800"/>
              </a:spcBef>
              <a:buClr>
                <a:srgbClr val="70AD47"/>
              </a:buClr>
              <a:buFont typeface="Wingdings" panose="05000000000000000000" pitchFamily="2" charset="2"/>
              <a:buChar char="ü"/>
            </a:pPr>
            <a:r>
              <a:rPr lang="en-US" sz="2600" dirty="0"/>
              <a:t>Submit a plan in the application that outlines compliance with the expectations of the policy</a:t>
            </a:r>
          </a:p>
          <a:p>
            <a:pPr marL="800100" lvl="1" indent="-342900">
              <a:spcBef>
                <a:spcPts val="1800"/>
              </a:spcBef>
              <a:buClr>
                <a:srgbClr val="70AD47"/>
              </a:buClr>
              <a:buFont typeface="Wingdings" panose="05000000000000000000" pitchFamily="2" charset="2"/>
              <a:buChar char="ü"/>
            </a:pPr>
            <a:r>
              <a:rPr lang="en-US" sz="2600" dirty="0"/>
              <a:t>Register the clinical trial no later than 21 days after enrolling the first participant</a:t>
            </a:r>
          </a:p>
          <a:p>
            <a:pPr marL="800100" lvl="1" indent="-342900">
              <a:spcBef>
                <a:spcPts val="1800"/>
              </a:spcBef>
              <a:buClr>
                <a:srgbClr val="70AD47"/>
              </a:buClr>
              <a:buFont typeface="Wingdings" panose="05000000000000000000" pitchFamily="2" charset="2"/>
              <a:buChar char="ü"/>
            </a:pPr>
            <a:r>
              <a:rPr lang="en-US" sz="2600" dirty="0"/>
              <a:t>Submit summary results no later than one year after primary completion date</a:t>
            </a:r>
          </a:p>
          <a:p>
            <a:pPr lvl="1"/>
            <a:endParaRPr lang="en-US" dirty="0"/>
          </a:p>
        </p:txBody>
      </p:sp>
      <p:sp>
        <p:nvSpPr>
          <p:cNvPr id="6" name="TextBox 5" descr="Tip: Attend the ClinicalTrials.gov session for more information&#10;">
            <a:extLst>
              <a:ext uri="{FF2B5EF4-FFF2-40B4-BE49-F238E27FC236}">
                <a16:creationId xmlns:a16="http://schemas.microsoft.com/office/drawing/2014/main" id="{D30F3C3C-3E59-4D50-AD68-313B9F0250DB}"/>
              </a:ext>
            </a:extLst>
          </p:cNvPr>
          <p:cNvSpPr txBox="1"/>
          <p:nvPr/>
        </p:nvSpPr>
        <p:spPr>
          <a:xfrm>
            <a:off x="2679031" y="5730875"/>
            <a:ext cx="6833937" cy="400110"/>
          </a:xfrm>
          <a:prstGeom prst="rect">
            <a:avLst/>
          </a:prstGeom>
          <a:solidFill>
            <a:schemeClr val="accent2">
              <a:lumMod val="20000"/>
              <a:lumOff val="80000"/>
            </a:schemeClr>
          </a:solidFill>
        </p:spPr>
        <p:txBody>
          <a:bodyPr wrap="square" rtlCol="0">
            <a:spAutoFit/>
          </a:bodyPr>
          <a:lstStyle/>
          <a:p>
            <a:pPr algn="ctr"/>
            <a:r>
              <a:rPr lang="en-US" sz="2000" dirty="0"/>
              <a:t>Tip: Attend the ClinicalTrials.gov session for more information</a:t>
            </a:r>
          </a:p>
        </p:txBody>
      </p:sp>
      <p:sp>
        <p:nvSpPr>
          <p:cNvPr id="4" name="Slide Number Placeholder 3">
            <a:extLst>
              <a:ext uri="{FF2B5EF4-FFF2-40B4-BE49-F238E27FC236}">
                <a16:creationId xmlns:a16="http://schemas.microsoft.com/office/drawing/2014/main" id="{9ADBA8F1-FF9D-48CC-9033-8F2C74035148}"/>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18</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871102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64484A1-9B01-4ABA-801E-FFFE764E2906}"/>
              </a:ext>
            </a:extLst>
          </p:cNvPr>
          <p:cNvSpPr/>
          <p:nvPr/>
        </p:nvSpPr>
        <p:spPr>
          <a:xfrm>
            <a:off x="2590800" y="5187316"/>
            <a:ext cx="6537960" cy="113792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Guide Notice: </a:t>
            </a:r>
          </a:p>
          <a:p>
            <a:pPr algn="ctr"/>
            <a:r>
              <a:rPr lang="en-US" sz="2400" dirty="0">
                <a:hlinkClick r:id="rId3"/>
              </a:rPr>
              <a:t>NOT-OD-19-126</a:t>
            </a:r>
            <a:r>
              <a:rPr lang="en-US" sz="2400" dirty="0">
                <a:solidFill>
                  <a:schemeClr val="tx1"/>
                </a:solidFill>
              </a:rPr>
              <a:t>  </a:t>
            </a:r>
            <a:r>
              <a:rPr lang="en-US" sz="2400" i="1" dirty="0">
                <a:solidFill>
                  <a:schemeClr val="tx1"/>
                </a:solidFill>
              </a:rPr>
              <a:t>Published</a:t>
            </a:r>
            <a:r>
              <a:rPr lang="en-US" sz="2400" dirty="0">
                <a:solidFill>
                  <a:schemeClr val="tx1"/>
                </a:solidFill>
              </a:rPr>
              <a:t> July 24, 2019</a:t>
            </a:r>
          </a:p>
          <a:p>
            <a:pPr algn="ctr"/>
            <a:endParaRPr lang="en-US" dirty="0"/>
          </a:p>
        </p:txBody>
      </p:sp>
      <p:sp>
        <p:nvSpPr>
          <p:cNvPr id="2" name="Title 1">
            <a:extLst>
              <a:ext uri="{FF2B5EF4-FFF2-40B4-BE49-F238E27FC236}">
                <a16:creationId xmlns:a16="http://schemas.microsoft.com/office/drawing/2014/main" id="{20E7D613-F497-4ABC-8A37-3E3D48D8F225}"/>
              </a:ext>
            </a:extLst>
          </p:cNvPr>
          <p:cNvSpPr>
            <a:spLocks noGrp="1"/>
          </p:cNvSpPr>
          <p:nvPr>
            <p:ph type="title"/>
          </p:nvPr>
        </p:nvSpPr>
        <p:spPr>
          <a:xfrm>
            <a:off x="838200" y="505460"/>
            <a:ext cx="10515600" cy="1325563"/>
          </a:xfrm>
        </p:spPr>
        <p:txBody>
          <a:bodyPr/>
          <a:lstStyle/>
          <a:p>
            <a:r>
              <a:rPr lang="en-US" dirty="0"/>
              <a:t>Basic Experimental Studies with Humans (BESH)</a:t>
            </a:r>
          </a:p>
        </p:txBody>
      </p:sp>
      <p:sp>
        <p:nvSpPr>
          <p:cNvPr id="3" name="Content Placeholder 2">
            <a:extLst>
              <a:ext uri="{FF2B5EF4-FFF2-40B4-BE49-F238E27FC236}">
                <a16:creationId xmlns:a16="http://schemas.microsoft.com/office/drawing/2014/main" id="{1F3F2056-1595-4C68-A347-4CFA043F3EF0}"/>
              </a:ext>
            </a:extLst>
          </p:cNvPr>
          <p:cNvSpPr>
            <a:spLocks noGrp="1"/>
          </p:cNvSpPr>
          <p:nvPr>
            <p:ph idx="1"/>
          </p:nvPr>
        </p:nvSpPr>
        <p:spPr>
          <a:xfrm>
            <a:off x="838200" y="2116771"/>
            <a:ext cx="10420350" cy="3039431"/>
          </a:xfrm>
        </p:spPr>
        <p:txBody>
          <a:bodyPr>
            <a:normAutofit fontScale="77500" lnSpcReduction="20000"/>
          </a:bodyPr>
          <a:lstStyle/>
          <a:p>
            <a:r>
              <a:rPr lang="en-US" dirty="0"/>
              <a:t>BESH studies are a </a:t>
            </a:r>
            <a:r>
              <a:rPr lang="en-US" u="sng" dirty="0"/>
              <a:t>type of Clinical Trial</a:t>
            </a:r>
          </a:p>
          <a:p>
            <a:r>
              <a:rPr lang="en-US" dirty="0"/>
              <a:t>NIH has extended delayed enforcement for registration and results reporting through </a:t>
            </a:r>
            <a:r>
              <a:rPr lang="en-US" b="1" dirty="0"/>
              <a:t>September 24, 2021</a:t>
            </a:r>
            <a:r>
              <a:rPr lang="en-US" dirty="0"/>
              <a:t>.</a:t>
            </a:r>
          </a:p>
          <a:p>
            <a:r>
              <a:rPr lang="en-US" b="1" dirty="0"/>
              <a:t>Registration and results reporting is </a:t>
            </a:r>
            <a:r>
              <a:rPr lang="en-US" b="1" u="sng" dirty="0"/>
              <a:t>still expected</a:t>
            </a:r>
            <a:r>
              <a:rPr lang="en-US" dirty="0"/>
              <a:t>, but with </a:t>
            </a:r>
            <a:r>
              <a:rPr lang="en-US" b="1" dirty="0"/>
              <a:t>flexibility</a:t>
            </a:r>
            <a:r>
              <a:rPr lang="en-US" dirty="0"/>
              <a:t> to use alternative publicly available platforms (other than clinicaltrials.gov). </a:t>
            </a:r>
          </a:p>
        </p:txBody>
      </p:sp>
      <p:sp>
        <p:nvSpPr>
          <p:cNvPr id="4" name="Slide Number Placeholder 3">
            <a:extLst>
              <a:ext uri="{FF2B5EF4-FFF2-40B4-BE49-F238E27FC236}">
                <a16:creationId xmlns:a16="http://schemas.microsoft.com/office/drawing/2014/main" id="{8E73B861-181A-478E-A0FB-9E0EDD98F36B}"/>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19</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817087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A151C1-0AC6-4C40-B033-6739ADF13F68}"/>
              </a:ext>
            </a:extLst>
          </p:cNvPr>
          <p:cNvSpPr>
            <a:spLocks noGrp="1"/>
          </p:cNvSpPr>
          <p:nvPr>
            <p:ph type="title"/>
          </p:nvPr>
        </p:nvSpPr>
        <p:spPr/>
        <p:txBody>
          <a:bodyPr/>
          <a:lstStyle/>
          <a:p>
            <a:r>
              <a:rPr lang="en-US" dirty="0"/>
              <a:t>Goals</a:t>
            </a:r>
          </a:p>
        </p:txBody>
      </p:sp>
      <p:sp>
        <p:nvSpPr>
          <p:cNvPr id="6" name="Content Placeholder 5">
            <a:extLst>
              <a:ext uri="{FF2B5EF4-FFF2-40B4-BE49-F238E27FC236}">
                <a16:creationId xmlns:a16="http://schemas.microsoft.com/office/drawing/2014/main" id="{A0793C80-1FD1-493D-91A5-1A8101A26CE5}"/>
              </a:ext>
            </a:extLst>
          </p:cNvPr>
          <p:cNvSpPr>
            <a:spLocks noGrp="1"/>
          </p:cNvSpPr>
          <p:nvPr>
            <p:ph idx="1"/>
          </p:nvPr>
        </p:nvSpPr>
        <p:spPr>
          <a:xfrm>
            <a:off x="838200" y="1558925"/>
            <a:ext cx="10515600" cy="4351338"/>
          </a:xfrm>
        </p:spPr>
        <p:txBody>
          <a:bodyPr>
            <a:noAutofit/>
          </a:bodyPr>
          <a:lstStyle/>
          <a:p>
            <a:pPr lvl="0" fontAlgn="ctr"/>
            <a:r>
              <a:rPr lang="en-US" sz="2400" dirty="0">
                <a:latin typeface="Roboto" panose="020B0604020202020204" charset="0"/>
                <a:ea typeface="Roboto" panose="020B0604020202020204" charset="0"/>
              </a:rPr>
              <a:t>Understand the requirements and policies for applications involving human participants; </a:t>
            </a:r>
          </a:p>
          <a:p>
            <a:pPr lvl="0" fontAlgn="ctr"/>
            <a:r>
              <a:rPr lang="en-US" sz="2400" dirty="0">
                <a:latin typeface="Roboto" panose="020B0604020202020204" charset="0"/>
                <a:ea typeface="Roboto" panose="020B0604020202020204" charset="0"/>
              </a:rPr>
              <a:t>Gain clarity about which requirements apply to different types of studies with human participants; </a:t>
            </a:r>
          </a:p>
          <a:p>
            <a:pPr lvl="0" fontAlgn="ctr"/>
            <a:r>
              <a:rPr lang="en-US" sz="2400" dirty="0">
                <a:latin typeface="Roboto" panose="020B0604020202020204" charset="0"/>
                <a:ea typeface="Roboto" panose="020B0604020202020204" charset="0"/>
              </a:rPr>
              <a:t>Know how to choose the correct FOA for your research and how to structure information in your application; </a:t>
            </a:r>
          </a:p>
          <a:p>
            <a:pPr lvl="0" fontAlgn="ctr"/>
            <a:r>
              <a:rPr lang="en-US" sz="2400" dirty="0">
                <a:latin typeface="Roboto" panose="020B0604020202020204" charset="0"/>
                <a:ea typeface="Roboto" panose="020B0604020202020204" charset="0"/>
              </a:rPr>
              <a:t>Recognize post award reporting requirements for research involving human participants</a:t>
            </a:r>
          </a:p>
          <a:p>
            <a:endParaRPr lang="en-US" dirty="0"/>
          </a:p>
        </p:txBody>
      </p:sp>
      <p:sp>
        <p:nvSpPr>
          <p:cNvPr id="4" name="Slide Number Placeholder 3">
            <a:extLst>
              <a:ext uri="{FF2B5EF4-FFF2-40B4-BE49-F238E27FC236}">
                <a16:creationId xmlns:a16="http://schemas.microsoft.com/office/drawing/2014/main" id="{57D20301-3934-4672-A33A-E8DF0554B36F}"/>
              </a:ext>
            </a:extLst>
          </p:cNvPr>
          <p:cNvSpPr>
            <a:spLocks noGrp="1"/>
          </p:cNvSpPr>
          <p:nvPr>
            <p:ph type="sldNum" sz="quarter" idx="12"/>
          </p:nvPr>
        </p:nvSpPr>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51904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256B3-E345-44BC-A000-44F8269B5129}"/>
              </a:ext>
            </a:extLst>
          </p:cNvPr>
          <p:cNvSpPr>
            <a:spLocks noGrp="1"/>
          </p:cNvSpPr>
          <p:nvPr>
            <p:ph type="title"/>
          </p:nvPr>
        </p:nvSpPr>
        <p:spPr>
          <a:xfrm>
            <a:off x="838200" y="167416"/>
            <a:ext cx="10515600" cy="1325563"/>
          </a:xfrm>
        </p:spPr>
        <p:txBody>
          <a:bodyPr/>
          <a:lstStyle/>
          <a:p>
            <a:r>
              <a:rPr lang="en-US" dirty="0"/>
              <a:t>Funding Opportunity Announcement (FOA) Policy</a:t>
            </a:r>
          </a:p>
        </p:txBody>
      </p:sp>
      <p:sp>
        <p:nvSpPr>
          <p:cNvPr id="3" name="Content Placeholder 2">
            <a:extLst>
              <a:ext uri="{FF2B5EF4-FFF2-40B4-BE49-F238E27FC236}">
                <a16:creationId xmlns:a16="http://schemas.microsoft.com/office/drawing/2014/main" id="{77B70756-9A21-4E9D-85D3-3B6FAC81B52A}"/>
              </a:ext>
            </a:extLst>
          </p:cNvPr>
          <p:cNvSpPr>
            <a:spLocks noGrp="1"/>
          </p:cNvSpPr>
          <p:nvPr>
            <p:ph idx="1"/>
          </p:nvPr>
        </p:nvSpPr>
        <p:spPr>
          <a:xfrm>
            <a:off x="838200" y="1456256"/>
            <a:ext cx="10204048" cy="4375248"/>
          </a:xfrm>
        </p:spPr>
        <p:txBody>
          <a:bodyPr>
            <a:noAutofit/>
          </a:bodyPr>
          <a:lstStyle/>
          <a:p>
            <a:pPr lvl="1"/>
            <a:r>
              <a:rPr lang="en-US" sz="2700" dirty="0"/>
              <a:t>Applications involving clinical trials must be submitted to clinical-trial specific FOAs</a:t>
            </a:r>
          </a:p>
          <a:p>
            <a:pPr lvl="1"/>
            <a:r>
              <a:rPr lang="en-US" sz="2800" dirty="0"/>
              <a:t>Applications submitted to incorrect FOA </a:t>
            </a:r>
            <a:r>
              <a:rPr lang="en-US" sz="2800" b="1" dirty="0"/>
              <a:t>will be administratively withdrawn</a:t>
            </a:r>
            <a:endParaRPr lang="en-US" sz="2700" dirty="0"/>
          </a:p>
          <a:p>
            <a:pPr lvl="1"/>
            <a:r>
              <a:rPr lang="en-US" sz="2700" dirty="0"/>
              <a:t>Purpose is to:</a:t>
            </a:r>
          </a:p>
          <a:p>
            <a:pPr lvl="2"/>
            <a:r>
              <a:rPr lang="en-US" sz="2300" dirty="0"/>
              <a:t>Improve NIH’s ability to identify proposed clinical trials</a:t>
            </a:r>
          </a:p>
          <a:p>
            <a:pPr lvl="2"/>
            <a:r>
              <a:rPr lang="en-US" sz="2300" dirty="0"/>
              <a:t>Ensure key pieces of trial-specific information are submitted with each application</a:t>
            </a:r>
          </a:p>
          <a:p>
            <a:pPr lvl="2"/>
            <a:r>
              <a:rPr lang="en-US" sz="2300" dirty="0"/>
              <a:t>Uniformly apply trial-specific review criteria</a:t>
            </a:r>
          </a:p>
        </p:txBody>
      </p:sp>
      <p:sp>
        <p:nvSpPr>
          <p:cNvPr id="6" name="TextBox 5" descr="Learn more at https://grants.nih.gov/policy/clinical-trials/good-clinical-training.htm &#10;">
            <a:extLst>
              <a:ext uri="{FF2B5EF4-FFF2-40B4-BE49-F238E27FC236}">
                <a16:creationId xmlns:a16="http://schemas.microsoft.com/office/drawing/2014/main" id="{A9840F1C-6375-4160-AF1B-E7CF9E2BDD74}"/>
              </a:ext>
            </a:extLst>
          </p:cNvPr>
          <p:cNvSpPr txBox="1"/>
          <p:nvPr/>
        </p:nvSpPr>
        <p:spPr>
          <a:xfrm>
            <a:off x="2430579" y="5831504"/>
            <a:ext cx="6596583" cy="783193"/>
          </a:xfrm>
          <a:prstGeom prst="roundRect">
            <a:avLst/>
          </a:prstGeom>
          <a:solidFill>
            <a:schemeClr val="accent1">
              <a:lumMod val="20000"/>
              <a:lumOff val="80000"/>
            </a:schemeClr>
          </a:solidFill>
        </p:spPr>
        <p:txBody>
          <a:bodyPr wrap="square" rtlCol="0">
            <a:spAutoFit/>
          </a:bodyPr>
          <a:lstStyle/>
          <a:p>
            <a:r>
              <a:rPr lang="en-US" sz="2000" dirty="0">
                <a:hlinkClick r:id="rId3"/>
              </a:rPr>
              <a:t>https://grants.nih.gov/policy/clinical-trials/specific-funding-opportunities.htm</a:t>
            </a:r>
            <a:endParaRPr lang="en-US" sz="2000" dirty="0"/>
          </a:p>
        </p:txBody>
      </p:sp>
      <p:sp>
        <p:nvSpPr>
          <p:cNvPr id="4" name="Slide Number Placeholder 3">
            <a:extLst>
              <a:ext uri="{FF2B5EF4-FFF2-40B4-BE49-F238E27FC236}">
                <a16:creationId xmlns:a16="http://schemas.microsoft.com/office/drawing/2014/main" id="{C9DEC3F0-E505-46C8-98AC-086DF99ED05C}"/>
              </a:ext>
            </a:extLst>
          </p:cNvPr>
          <p:cNvSpPr>
            <a:spLocks noGrp="1"/>
          </p:cNvSpPr>
          <p:nvPr>
            <p:ph type="sldNum" sz="quarter" idx="12"/>
          </p:nvPr>
        </p:nvSpPr>
        <p:spPr>
          <a:xfrm>
            <a:off x="838200" y="6379862"/>
            <a:ext cx="2743200" cy="365125"/>
          </a:xfrm>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20</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460782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256B3-E345-44BC-A000-44F8269B5129}"/>
              </a:ext>
            </a:extLst>
          </p:cNvPr>
          <p:cNvSpPr>
            <a:spLocks noGrp="1"/>
          </p:cNvSpPr>
          <p:nvPr>
            <p:ph type="title"/>
          </p:nvPr>
        </p:nvSpPr>
        <p:spPr>
          <a:xfrm>
            <a:off x="838200" y="114600"/>
            <a:ext cx="10515600" cy="1325563"/>
          </a:xfrm>
        </p:spPr>
        <p:txBody>
          <a:bodyPr/>
          <a:lstStyle/>
          <a:p>
            <a:r>
              <a:rPr lang="en-US" dirty="0"/>
              <a:t>Good Clinical Practice Training (GCP)</a:t>
            </a:r>
          </a:p>
        </p:txBody>
      </p:sp>
      <p:sp>
        <p:nvSpPr>
          <p:cNvPr id="3" name="Content Placeholder 2">
            <a:extLst>
              <a:ext uri="{FF2B5EF4-FFF2-40B4-BE49-F238E27FC236}">
                <a16:creationId xmlns:a16="http://schemas.microsoft.com/office/drawing/2014/main" id="{77B70756-9A21-4E9D-85D3-3B6FAC81B52A}"/>
              </a:ext>
            </a:extLst>
          </p:cNvPr>
          <p:cNvSpPr>
            <a:spLocks noGrp="1"/>
          </p:cNvSpPr>
          <p:nvPr>
            <p:ph idx="1"/>
          </p:nvPr>
        </p:nvSpPr>
        <p:spPr>
          <a:xfrm>
            <a:off x="838200" y="1405051"/>
            <a:ext cx="10515600" cy="4351338"/>
          </a:xfrm>
        </p:spPr>
        <p:txBody>
          <a:bodyPr>
            <a:normAutofit fontScale="85000" lnSpcReduction="20000"/>
          </a:bodyPr>
          <a:lstStyle/>
          <a:p>
            <a:r>
              <a:rPr lang="en-US" sz="3400" dirty="0"/>
              <a:t>All NIH-funded clinical investigators and clinical trial staff involved in the design, conduct, oversight, or management of clinical trials should be trained in GCP</a:t>
            </a:r>
          </a:p>
          <a:p>
            <a:pPr>
              <a:spcBef>
                <a:spcPts val="2000"/>
              </a:spcBef>
            </a:pPr>
            <a:r>
              <a:rPr lang="en-US" sz="3400" dirty="0"/>
              <a:t>GCP training can be achieved through :</a:t>
            </a:r>
          </a:p>
          <a:p>
            <a:pPr lvl="1">
              <a:spcBef>
                <a:spcPts val="900"/>
              </a:spcBef>
              <a:buClr>
                <a:srgbClr val="70AD47"/>
              </a:buClr>
              <a:buFont typeface="Wingdings" panose="05000000000000000000" pitchFamily="2" charset="2"/>
              <a:buChar char="ü"/>
            </a:pPr>
            <a:r>
              <a:rPr lang="en-US" sz="2900" dirty="0"/>
              <a:t>class or course</a:t>
            </a:r>
          </a:p>
          <a:p>
            <a:pPr lvl="1">
              <a:spcBef>
                <a:spcPts val="900"/>
              </a:spcBef>
              <a:buClr>
                <a:srgbClr val="70AD47"/>
              </a:buClr>
              <a:buFont typeface="Wingdings" panose="05000000000000000000" pitchFamily="2" charset="2"/>
              <a:buChar char="ü"/>
            </a:pPr>
            <a:r>
              <a:rPr lang="en-US" sz="2900" dirty="0"/>
              <a:t>academic training program</a:t>
            </a:r>
          </a:p>
          <a:p>
            <a:pPr lvl="1">
              <a:spcBef>
                <a:spcPts val="900"/>
              </a:spcBef>
              <a:buClr>
                <a:srgbClr val="70AD47"/>
              </a:buClr>
              <a:buFont typeface="Wingdings" panose="05000000000000000000" pitchFamily="2" charset="2"/>
              <a:buChar char="ü"/>
            </a:pPr>
            <a:r>
              <a:rPr lang="en-US" sz="2900" dirty="0"/>
              <a:t>certification from a recognized clinical research professional organization</a:t>
            </a:r>
          </a:p>
          <a:p>
            <a:pPr marL="342900" indent="-342900">
              <a:spcBef>
                <a:spcPts val="1800"/>
              </a:spcBef>
              <a:tabLst>
                <a:tab pos="914400" algn="l"/>
              </a:tabLst>
            </a:pPr>
            <a:r>
              <a:rPr lang="en-US" sz="3400" dirty="0"/>
              <a:t>Training should be refreshed every 3 years</a:t>
            </a:r>
            <a:endParaRPr lang="en-US" dirty="0"/>
          </a:p>
        </p:txBody>
      </p:sp>
      <p:sp>
        <p:nvSpPr>
          <p:cNvPr id="4" name="Slide Number Placeholder 3">
            <a:extLst>
              <a:ext uri="{FF2B5EF4-FFF2-40B4-BE49-F238E27FC236}">
                <a16:creationId xmlns:a16="http://schemas.microsoft.com/office/drawing/2014/main" id="{C9DEC3F0-E505-46C8-98AC-086DF99ED05C}"/>
              </a:ext>
            </a:extLst>
          </p:cNvPr>
          <p:cNvSpPr>
            <a:spLocks noGrp="1"/>
          </p:cNvSpPr>
          <p:nvPr>
            <p:ph type="sldNum" sz="quarter" idx="12"/>
          </p:nvPr>
        </p:nvSpPr>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21</a:t>
            </a:fld>
            <a:endParaRPr lang="en-US" dirty="0">
              <a:latin typeface="Roboto black" panose="02000000000000000000" pitchFamily="2" charset="0"/>
              <a:ea typeface="Roboto black" panose="02000000000000000000" pitchFamily="2" charset="0"/>
            </a:endParaRPr>
          </a:p>
        </p:txBody>
      </p:sp>
      <p:sp>
        <p:nvSpPr>
          <p:cNvPr id="6" name="TextBox 5" descr="Learn more at https://grants.nih.gov/policy/clinical-trials/good-clinical-training.htm &#10;">
            <a:extLst>
              <a:ext uri="{FF2B5EF4-FFF2-40B4-BE49-F238E27FC236}">
                <a16:creationId xmlns:a16="http://schemas.microsoft.com/office/drawing/2014/main" id="{A9840F1C-6375-4160-AF1B-E7CF9E2BDD74}"/>
              </a:ext>
            </a:extLst>
          </p:cNvPr>
          <p:cNvSpPr txBox="1"/>
          <p:nvPr/>
        </p:nvSpPr>
        <p:spPr>
          <a:xfrm>
            <a:off x="2000922" y="5755719"/>
            <a:ext cx="7068251" cy="783193"/>
          </a:xfrm>
          <a:prstGeom prst="roundRect">
            <a:avLst/>
          </a:prstGeom>
          <a:solidFill>
            <a:schemeClr val="accent1">
              <a:lumMod val="20000"/>
              <a:lumOff val="80000"/>
            </a:schemeClr>
          </a:solidFill>
        </p:spPr>
        <p:txBody>
          <a:bodyPr wrap="square" rtlCol="0">
            <a:spAutoFit/>
          </a:bodyPr>
          <a:lstStyle/>
          <a:p>
            <a:r>
              <a:rPr lang="en-US" sz="2000" dirty="0"/>
              <a:t>Learn more at </a:t>
            </a:r>
            <a:r>
              <a:rPr lang="en-US" sz="2000" dirty="0">
                <a:hlinkClick r:id="rId3" tooltip="Click on link to learn more about GCP Training on the OER website. "/>
              </a:rPr>
              <a:t>https://grants.nih.gov/policy/clinical-trials/good-clinical-training.htm</a:t>
            </a:r>
            <a:r>
              <a:rPr lang="en-US" sz="2000" dirty="0"/>
              <a:t> </a:t>
            </a:r>
          </a:p>
        </p:txBody>
      </p:sp>
      <p:pic>
        <p:nvPicPr>
          <p:cNvPr id="5" name="Picture 4">
            <a:extLst>
              <a:ext uri="{FF2B5EF4-FFF2-40B4-BE49-F238E27FC236}">
                <a16:creationId xmlns:a16="http://schemas.microsoft.com/office/drawing/2014/main" id="{70386954-DDAF-4C38-B361-BD052130C40C}"/>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9069173" y="4972878"/>
            <a:ext cx="3122827" cy="1885122"/>
          </a:xfrm>
          <a:prstGeom prst="rect">
            <a:avLst/>
          </a:prstGeom>
        </p:spPr>
      </p:pic>
    </p:spTree>
    <p:extLst>
      <p:ext uri="{BB962C8B-B14F-4D97-AF65-F5344CB8AC3E}">
        <p14:creationId xmlns:p14="http://schemas.microsoft.com/office/powerpoint/2010/main" val="843103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7" name="Rectangle 5"/>
          <p:cNvSpPr>
            <a:spLocks noGrp="1" noChangeArrowheads="1"/>
          </p:cNvSpPr>
          <p:nvPr>
            <p:ph type="title"/>
          </p:nvPr>
        </p:nvSpPr>
        <p:spPr>
          <a:xfrm>
            <a:off x="838200" y="149224"/>
            <a:ext cx="10515600" cy="1325563"/>
          </a:xfrm>
        </p:spPr>
        <p:txBody>
          <a:bodyPr>
            <a:normAutofit/>
          </a:bodyPr>
          <a:lstStyle/>
          <a:p>
            <a:r>
              <a:rPr lang="en-US" b="1" dirty="0">
                <a:solidFill>
                  <a:schemeClr val="accent1"/>
                </a:solidFill>
              </a:rPr>
              <a:t>Data and Safety Monitoring</a:t>
            </a:r>
          </a:p>
        </p:txBody>
      </p:sp>
      <p:sp>
        <p:nvSpPr>
          <p:cNvPr id="845829" name="Rectangle 6"/>
          <p:cNvSpPr>
            <a:spLocks noGrp="1" noChangeArrowheads="1"/>
          </p:cNvSpPr>
          <p:nvPr>
            <p:ph idx="1"/>
          </p:nvPr>
        </p:nvSpPr>
        <p:spPr>
          <a:xfrm>
            <a:off x="838200" y="1511951"/>
            <a:ext cx="10515600" cy="4702176"/>
          </a:xfrm>
        </p:spPr>
        <p:txBody>
          <a:bodyPr>
            <a:normAutofit/>
          </a:bodyPr>
          <a:lstStyle/>
          <a:p>
            <a:pPr>
              <a:spcBef>
                <a:spcPts val="600"/>
              </a:spcBef>
            </a:pPr>
            <a:r>
              <a:rPr lang="en-US" sz="2800" dirty="0">
                <a:latin typeface="Roboto" panose="020B0604020202020204" charset="0"/>
                <a:ea typeface="Roboto" panose="020B0604020202020204" charset="0"/>
              </a:rPr>
              <a:t>Clinical trials must submit a Data and Safety monitoring plan</a:t>
            </a:r>
          </a:p>
          <a:p>
            <a:pPr lvl="1">
              <a:spcBef>
                <a:spcPts val="600"/>
              </a:spcBef>
            </a:pPr>
            <a:r>
              <a:rPr lang="en-US" sz="2800" dirty="0">
                <a:latin typeface="Roboto" panose="020B0604020202020204" charset="0"/>
                <a:ea typeface="Roboto" panose="020B0604020202020204" charset="0"/>
              </a:rPr>
              <a:t>Address overall data and safety monitoring framework</a:t>
            </a:r>
          </a:p>
          <a:p>
            <a:pPr lvl="1">
              <a:spcBef>
                <a:spcPts val="600"/>
              </a:spcBef>
            </a:pPr>
            <a:r>
              <a:rPr lang="en-US" sz="2800" dirty="0">
                <a:latin typeface="Roboto" panose="020B0604020202020204" charset="0"/>
                <a:ea typeface="Roboto" panose="020B0604020202020204" charset="0"/>
              </a:rPr>
              <a:t>Describe procedures for adverse event reporting</a:t>
            </a:r>
          </a:p>
          <a:p>
            <a:pPr lvl="1">
              <a:spcBef>
                <a:spcPts val="600"/>
              </a:spcBef>
            </a:pPr>
            <a:r>
              <a:rPr lang="en-US" sz="2800" dirty="0">
                <a:latin typeface="Roboto" panose="020B0604020202020204" charset="0"/>
                <a:ea typeface="Roboto" panose="020B0604020202020204" charset="0"/>
              </a:rPr>
              <a:t>Identify the monitor (e.g. PI, independent safety monitor, DSMB, etc.)</a:t>
            </a:r>
          </a:p>
          <a:p>
            <a:pPr>
              <a:spcBef>
                <a:spcPts val="600"/>
              </a:spcBef>
            </a:pPr>
            <a:r>
              <a:rPr lang="en-US" sz="2800" dirty="0">
                <a:latin typeface="Roboto" panose="020B0604020202020204" charset="0"/>
                <a:ea typeface="Roboto" panose="020B0604020202020204" charset="0"/>
              </a:rPr>
              <a:t>Data and Safety </a:t>
            </a:r>
            <a:r>
              <a:rPr lang="en-US" sz="2800" dirty="0">
                <a:ea typeface="Roboto" panose="020B0604020202020204" charset="0"/>
              </a:rPr>
              <a:t>M</a:t>
            </a:r>
            <a:r>
              <a:rPr lang="en-US" sz="2800" dirty="0">
                <a:latin typeface="Roboto" panose="020B0604020202020204" charset="0"/>
                <a:ea typeface="Roboto" panose="020B0604020202020204" charset="0"/>
              </a:rPr>
              <a:t>onitoring </a:t>
            </a:r>
            <a:r>
              <a:rPr lang="en-US" sz="2800" dirty="0">
                <a:ea typeface="Roboto" panose="020B0604020202020204" charset="0"/>
              </a:rPr>
              <a:t>B</a:t>
            </a:r>
            <a:r>
              <a:rPr lang="en-US" sz="2800" dirty="0">
                <a:latin typeface="Roboto" panose="020B0604020202020204" charset="0"/>
                <a:ea typeface="Roboto" panose="020B0604020202020204" charset="0"/>
              </a:rPr>
              <a:t>oard (DSMB) generally required for NIH-defined phase III trials</a:t>
            </a:r>
          </a:p>
          <a:p>
            <a:pPr>
              <a:spcBef>
                <a:spcPts val="600"/>
              </a:spcBef>
            </a:pPr>
            <a:endParaRPr lang="en-US" sz="2800" dirty="0">
              <a:latin typeface="Roboto" panose="020B0604020202020204" charset="0"/>
              <a:ea typeface="Roboto" panose="020B0604020202020204" charset="0"/>
            </a:endParaRPr>
          </a:p>
          <a:p>
            <a:pPr>
              <a:spcBef>
                <a:spcPts val="600"/>
              </a:spcBef>
            </a:pPr>
            <a:endParaRPr lang="en-US" sz="2800" dirty="0">
              <a:latin typeface="Roboto" panose="020B0604020202020204" charset="0"/>
              <a:ea typeface="Roboto" panose="020B0604020202020204" charset="0"/>
            </a:endParaRPr>
          </a:p>
          <a:p>
            <a:pPr>
              <a:spcBef>
                <a:spcPts val="600"/>
              </a:spcBef>
            </a:pPr>
            <a:endParaRPr lang="en-US" sz="2800" dirty="0">
              <a:latin typeface="Roboto" panose="020B0604020202020204" charset="0"/>
              <a:ea typeface="Roboto" panose="020B0604020202020204" charset="0"/>
            </a:endParaRPr>
          </a:p>
          <a:p>
            <a:pPr marL="274320" lvl="1" indent="0">
              <a:lnSpc>
                <a:spcPct val="65000"/>
              </a:lnSpc>
              <a:buNone/>
            </a:pPr>
            <a:endParaRPr lang="en-US" sz="2400" b="1" dirty="0"/>
          </a:p>
        </p:txBody>
      </p:sp>
      <p:sp>
        <p:nvSpPr>
          <p:cNvPr id="6" name="Slide Number Placeholder 3"/>
          <p:cNvSpPr>
            <a:spLocks noGrp="1"/>
          </p:cNvSpPr>
          <p:nvPr>
            <p:ph type="sldNum" sz="quarter" idx="12"/>
          </p:nvPr>
        </p:nvSpPr>
        <p:spPr/>
        <p:txBody>
          <a:bodyPr/>
          <a:lstStyle/>
          <a:p>
            <a:fld id="{C93608B9-8D40-47A1-B128-D616EC3A92D6}" type="slidenum">
              <a:rPr lang="en-US" sz="1200">
                <a:solidFill>
                  <a:srgbClr val="20558A"/>
                </a:solidFill>
              </a:rPr>
              <a:pPr/>
              <a:t>22</a:t>
            </a:fld>
            <a:endParaRPr lang="en-US" sz="1200" dirty="0">
              <a:solidFill>
                <a:srgbClr val="20558A"/>
              </a:solidFill>
            </a:endParaRPr>
          </a:p>
        </p:txBody>
      </p:sp>
      <p:sp>
        <p:nvSpPr>
          <p:cNvPr id="845826" name="Slide Number Placeholder 3"/>
          <p:cNvSpPr txBox="1">
            <a:spLocks noGrp="1"/>
          </p:cNvSpPr>
          <p:nvPr/>
        </p:nvSpPr>
        <p:spPr bwMode="auto">
          <a:xfrm>
            <a:off x="9296400" y="6553201"/>
            <a:ext cx="1371600" cy="155575"/>
          </a:xfrm>
          <a:prstGeom prst="rect">
            <a:avLst/>
          </a:prstGeom>
          <a:noFill/>
          <a:ln w="9525">
            <a:noFill/>
            <a:miter lim="800000"/>
            <a:headEnd/>
            <a:tailEnd/>
          </a:ln>
        </p:spPr>
        <p:txBody>
          <a:bodyPr/>
          <a:lstStyle/>
          <a:p>
            <a:pPr algn="r"/>
            <a:fld id="{0AA40E34-22F9-469E-8D71-DEFB3CE56DF6}" type="slidenum">
              <a:rPr lang="en-US" sz="1000" b="1">
                <a:solidFill>
                  <a:prstClr val="white"/>
                </a:solidFill>
                <a:latin typeface="Helvetica"/>
                <a:cs typeface="Arial" charset="0"/>
              </a:rPr>
              <a:pPr algn="r"/>
              <a:t>22</a:t>
            </a:fld>
            <a:endParaRPr lang="en-US" sz="1000" b="1">
              <a:solidFill>
                <a:prstClr val="white"/>
              </a:solidFill>
              <a:latin typeface="Helvetica"/>
              <a:cs typeface="Arial" charset="0"/>
            </a:endParaRPr>
          </a:p>
        </p:txBody>
      </p:sp>
      <p:sp>
        <p:nvSpPr>
          <p:cNvPr id="11" name="TextBox 10" descr="Tip: When in doubt, contact your program officer&#10;">
            <a:extLst>
              <a:ext uri="{FF2B5EF4-FFF2-40B4-BE49-F238E27FC236}">
                <a16:creationId xmlns:a16="http://schemas.microsoft.com/office/drawing/2014/main" id="{E5E814F3-A130-44C6-8FEC-6D59E5971223}"/>
              </a:ext>
            </a:extLst>
          </p:cNvPr>
          <p:cNvSpPr txBox="1"/>
          <p:nvPr/>
        </p:nvSpPr>
        <p:spPr>
          <a:xfrm>
            <a:off x="1941286" y="5244468"/>
            <a:ext cx="8040914" cy="830997"/>
          </a:xfrm>
          <a:prstGeom prst="rect">
            <a:avLst/>
          </a:prstGeom>
          <a:solidFill>
            <a:schemeClr val="accent1">
              <a:lumMod val="20000"/>
              <a:lumOff val="80000"/>
            </a:schemeClr>
          </a:solidFill>
        </p:spPr>
        <p:txBody>
          <a:bodyPr wrap="square" rtlCol="0">
            <a:spAutoFit/>
          </a:bodyPr>
          <a:lstStyle/>
          <a:p>
            <a:pPr>
              <a:spcBef>
                <a:spcPts val="600"/>
              </a:spcBef>
            </a:pPr>
            <a:r>
              <a:rPr lang="en-US" altLang="en-US" sz="2400" dirty="0">
                <a:ea typeface="Roboto" panose="020B0604020202020204" charset="0"/>
              </a:rPr>
              <a:t>Review IC-Specific Guidelines at  </a:t>
            </a:r>
            <a:r>
              <a:rPr lang="en-US" altLang="en-US" sz="2400" dirty="0">
                <a:ea typeface="Roboto" panose="020B0604020202020204" charset="0"/>
                <a:hlinkClick r:id="rId3">
                  <a:extLst>
                    <a:ext uri="{A12FA001-AC4F-418D-AE19-62706E023703}">
                      <ahyp:hlinkClr xmlns:ahyp="http://schemas.microsoft.com/office/drawing/2018/hyperlinkcolor" xmlns="" val="tx"/>
                    </a:ext>
                  </a:extLst>
                </a:hlinkClick>
              </a:rPr>
              <a:t>https://humansubjects.nih.gov/data_safety</a:t>
            </a:r>
            <a:r>
              <a:rPr lang="en-US" altLang="en-US" sz="2400" dirty="0">
                <a:ea typeface="Roboto" panose="020B0604020202020204" charset="0"/>
              </a:rPr>
              <a:t> </a:t>
            </a:r>
          </a:p>
        </p:txBody>
      </p:sp>
    </p:spTree>
    <p:extLst>
      <p:ext uri="{BB962C8B-B14F-4D97-AF65-F5344CB8AC3E}">
        <p14:creationId xmlns:p14="http://schemas.microsoft.com/office/powerpoint/2010/main" val="313236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68D7667-BA7F-4839-8D97-1219BB5BA490}"/>
              </a:ext>
            </a:extLst>
          </p:cNvPr>
          <p:cNvSpPr>
            <a:spLocks noGrp="1"/>
          </p:cNvSpPr>
          <p:nvPr>
            <p:ph type="title"/>
          </p:nvPr>
        </p:nvSpPr>
        <p:spPr/>
        <p:txBody>
          <a:bodyPr/>
          <a:lstStyle/>
          <a:p>
            <a:r>
              <a:rPr lang="en-US" cap="none" dirty="0"/>
              <a:t>Picking a Funding Opportunity Announcement (FOA)</a:t>
            </a:r>
          </a:p>
        </p:txBody>
      </p:sp>
    </p:spTree>
    <p:extLst>
      <p:ext uri="{BB962C8B-B14F-4D97-AF65-F5344CB8AC3E}">
        <p14:creationId xmlns:p14="http://schemas.microsoft.com/office/powerpoint/2010/main" val="1157799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63FB9-7255-46C5-8C3A-7EF1A741C747}"/>
              </a:ext>
            </a:extLst>
          </p:cNvPr>
          <p:cNvSpPr>
            <a:spLocks noGrp="1"/>
          </p:cNvSpPr>
          <p:nvPr>
            <p:ph type="title"/>
          </p:nvPr>
        </p:nvSpPr>
        <p:spPr>
          <a:xfrm>
            <a:off x="838200" y="187656"/>
            <a:ext cx="10515600" cy="1325563"/>
          </a:xfrm>
        </p:spPr>
        <p:txBody>
          <a:bodyPr/>
          <a:lstStyle/>
          <a:p>
            <a:r>
              <a:rPr lang="en-US" dirty="0"/>
              <a:t>Types of FOAs</a:t>
            </a:r>
          </a:p>
        </p:txBody>
      </p:sp>
      <p:graphicFrame>
        <p:nvGraphicFramePr>
          <p:cNvPr id="5" name="Content Placeholder 4" descr="Table of FOA types">
            <a:extLst>
              <a:ext uri="{FF2B5EF4-FFF2-40B4-BE49-F238E27FC236}">
                <a16:creationId xmlns:a16="http://schemas.microsoft.com/office/drawing/2014/main" id="{F7CE6D93-B589-4492-844D-9A0094380B12}"/>
              </a:ext>
            </a:extLst>
          </p:cNvPr>
          <p:cNvGraphicFramePr>
            <a:graphicFrameLocks noGrp="1"/>
          </p:cNvGraphicFramePr>
          <p:nvPr>
            <p:ph idx="1"/>
            <p:extLst>
              <p:ext uri="{D42A27DB-BD31-4B8C-83A1-F6EECF244321}">
                <p14:modId xmlns:p14="http://schemas.microsoft.com/office/powerpoint/2010/main" val="423954444"/>
              </p:ext>
            </p:extLst>
          </p:nvPr>
        </p:nvGraphicFramePr>
        <p:xfrm>
          <a:off x="838200" y="1477076"/>
          <a:ext cx="10861431" cy="4530486"/>
        </p:xfrm>
        <a:graphic>
          <a:graphicData uri="http://schemas.openxmlformats.org/drawingml/2006/table">
            <a:tbl>
              <a:tblPr firstRow="1"/>
              <a:tblGrid>
                <a:gridCol w="3984999">
                  <a:extLst>
                    <a:ext uri="{9D8B030D-6E8A-4147-A177-3AD203B41FA5}">
                      <a16:colId xmlns:a16="http://schemas.microsoft.com/office/drawing/2014/main" val="1375273607"/>
                    </a:ext>
                  </a:extLst>
                </a:gridCol>
                <a:gridCol w="6876432">
                  <a:extLst>
                    <a:ext uri="{9D8B030D-6E8A-4147-A177-3AD203B41FA5}">
                      <a16:colId xmlns:a16="http://schemas.microsoft.com/office/drawing/2014/main" val="2030734134"/>
                    </a:ext>
                  </a:extLst>
                </a:gridCol>
              </a:tblGrid>
              <a:tr h="0">
                <a:tc>
                  <a:txBody>
                    <a:bodyPr/>
                    <a:lstStyle/>
                    <a:p>
                      <a:pPr algn="l" fontAlgn="t"/>
                      <a:r>
                        <a:rPr lang="en-US" sz="2200" b="0" dirty="0">
                          <a:effectLst/>
                        </a:rPr>
                        <a:t>Title Designation</a:t>
                      </a:r>
                    </a:p>
                  </a:txBody>
                  <a:tcPr marL="76200" marR="76200" marT="76200" marB="76200" anchor="ctr">
                    <a:lnL w="38100"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t"/>
                      <a:r>
                        <a:rPr lang="en-US" sz="2200" dirty="0">
                          <a:effectLst/>
                        </a:rPr>
                        <a:t>Description</a:t>
                      </a:r>
                    </a:p>
                  </a:txBody>
                  <a:tcPr marL="76200" marR="76200" marT="76200" marB="76200" anchor="ctr">
                    <a:lnL w="28575"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67444910"/>
                  </a:ext>
                </a:extLst>
              </a:tr>
              <a:tr h="920639">
                <a:tc>
                  <a:txBody>
                    <a:bodyPr/>
                    <a:lstStyle/>
                    <a:p>
                      <a:pPr algn="l" fontAlgn="t"/>
                      <a:r>
                        <a:rPr lang="en-US" sz="2200" b="1" dirty="0">
                          <a:effectLst/>
                        </a:rPr>
                        <a:t>Clinical Trial Not Allowed</a:t>
                      </a:r>
                    </a:p>
                  </a:txBody>
                  <a:tcPr marL="76200" marR="76200" marT="76200" marB="76200" anchor="ctr">
                    <a:lnL w="38100"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2200" dirty="0">
                          <a:effectLst/>
                        </a:rPr>
                        <a:t>Only accepts applications that do not propose clinical trial(s)</a:t>
                      </a:r>
                    </a:p>
                  </a:txBody>
                  <a:tcPr marL="76200" marR="76200" marT="76200" marB="76200" anchor="ctr">
                    <a:lnL w="28575"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74497337"/>
                  </a:ext>
                </a:extLst>
              </a:tr>
              <a:tr h="920639">
                <a:tc>
                  <a:txBody>
                    <a:bodyPr/>
                    <a:lstStyle/>
                    <a:p>
                      <a:pPr algn="l" fontAlgn="t"/>
                      <a:r>
                        <a:rPr lang="en-US" sz="2200" b="1" dirty="0">
                          <a:effectLst/>
                        </a:rPr>
                        <a:t>Clinical Trial Optional </a:t>
                      </a:r>
                    </a:p>
                  </a:txBody>
                  <a:tcPr marL="76200" marR="76200" marT="76200" marB="76200" anchor="ctr">
                    <a:lnL w="38100"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2200" dirty="0">
                          <a:effectLst/>
                        </a:rPr>
                        <a:t>Accepts applications that either propose or do not propose clinical trial(s)</a:t>
                      </a:r>
                    </a:p>
                  </a:txBody>
                  <a:tcPr marL="76200" marR="76200" marT="76200" marB="76200" anchor="ctr">
                    <a:lnL w="28575"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75628807"/>
                  </a:ext>
                </a:extLst>
              </a:tr>
              <a:tr h="920639">
                <a:tc>
                  <a:txBody>
                    <a:bodyPr/>
                    <a:lstStyle/>
                    <a:p>
                      <a:pPr algn="l" fontAlgn="t"/>
                      <a:r>
                        <a:rPr lang="en-US" sz="2200" b="1" dirty="0">
                          <a:effectLst/>
                        </a:rPr>
                        <a:t>Clinical Trial Required</a:t>
                      </a:r>
                    </a:p>
                  </a:txBody>
                  <a:tcPr marL="76200" marR="76200" marT="76200" marB="76200" anchor="ctr">
                    <a:lnL w="38100"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2200" dirty="0">
                          <a:effectLst/>
                        </a:rPr>
                        <a:t>Only accepts applications that propose clinical trial(s)</a:t>
                      </a:r>
                    </a:p>
                  </a:txBody>
                  <a:tcPr marL="76200" marR="76200" marT="76200" marB="76200" anchor="ctr">
                    <a:lnL w="28575"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72786134"/>
                  </a:ext>
                </a:extLst>
              </a:tr>
              <a:tr h="1280889">
                <a:tc>
                  <a:txBody>
                    <a:bodyPr/>
                    <a:lstStyle/>
                    <a:p>
                      <a:pPr algn="l" fontAlgn="t"/>
                      <a:r>
                        <a:rPr lang="en-US" sz="2200" b="1" dirty="0">
                          <a:effectLst/>
                        </a:rPr>
                        <a:t>Basic Experimental Studies with Humans (BESH) Required</a:t>
                      </a:r>
                    </a:p>
                  </a:txBody>
                  <a:tcPr marL="76200" marR="76200" marT="76200" marB="76200" anchor="ctr">
                    <a:lnL w="38100"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2200" dirty="0">
                          <a:effectLst/>
                        </a:rPr>
                        <a:t>Only accepts applications that propose clinical trial(s) that also meet the definition of basic research</a:t>
                      </a:r>
                    </a:p>
                  </a:txBody>
                  <a:tcPr marL="76200" marR="76200" marT="76200" marB="76200" anchor="ctr">
                    <a:lnL w="28575"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6601633"/>
                  </a:ext>
                </a:extLst>
              </a:tr>
            </a:tbl>
          </a:graphicData>
        </a:graphic>
      </p:graphicFrame>
      <p:sp>
        <p:nvSpPr>
          <p:cNvPr id="4" name="Slide Number Placeholder 3">
            <a:extLst>
              <a:ext uri="{FF2B5EF4-FFF2-40B4-BE49-F238E27FC236}">
                <a16:creationId xmlns:a16="http://schemas.microsoft.com/office/drawing/2014/main" id="{8944D9D7-A6C6-481A-BC64-55F28FD1BF32}"/>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24</a:t>
            </a:fld>
            <a:endParaRPr lang="en-US" dirty="0">
              <a:latin typeface="Roboto black" panose="02000000000000000000" pitchFamily="2" charset="0"/>
              <a:ea typeface="Roboto black" panose="02000000000000000000" pitchFamily="2" charset="0"/>
            </a:endParaRPr>
          </a:p>
        </p:txBody>
      </p:sp>
      <p:sp>
        <p:nvSpPr>
          <p:cNvPr id="6" name="TextBox 5" descr="Tip: When in doubt, contact your program officer&#10;">
            <a:extLst>
              <a:ext uri="{FF2B5EF4-FFF2-40B4-BE49-F238E27FC236}">
                <a16:creationId xmlns:a16="http://schemas.microsoft.com/office/drawing/2014/main" id="{9222ED22-34B5-4C13-BDBC-A2B827F3A60C}"/>
              </a:ext>
            </a:extLst>
          </p:cNvPr>
          <p:cNvSpPr txBox="1"/>
          <p:nvPr/>
        </p:nvSpPr>
        <p:spPr>
          <a:xfrm>
            <a:off x="2618169" y="6259810"/>
            <a:ext cx="6409577" cy="461665"/>
          </a:xfrm>
          <a:prstGeom prst="rect">
            <a:avLst/>
          </a:prstGeom>
          <a:solidFill>
            <a:schemeClr val="accent1">
              <a:lumMod val="20000"/>
              <a:lumOff val="80000"/>
            </a:schemeClr>
          </a:solidFill>
        </p:spPr>
        <p:txBody>
          <a:bodyPr wrap="square" rtlCol="0">
            <a:spAutoFit/>
          </a:bodyPr>
          <a:lstStyle/>
          <a:p>
            <a:pPr algn="ctr"/>
            <a:r>
              <a:rPr lang="en-US" sz="2400" dirty="0"/>
              <a:t>See </a:t>
            </a:r>
            <a:r>
              <a:rPr lang="en-US" sz="2400" dirty="0">
                <a:hlinkClick r:id="rId3"/>
              </a:rPr>
              <a:t>Table of FOA Types </a:t>
            </a:r>
            <a:r>
              <a:rPr lang="en-US" sz="2400" dirty="0"/>
              <a:t>for additional details</a:t>
            </a:r>
          </a:p>
        </p:txBody>
      </p:sp>
    </p:spTree>
    <p:extLst>
      <p:ext uri="{BB962C8B-B14F-4D97-AF65-F5344CB8AC3E}">
        <p14:creationId xmlns:p14="http://schemas.microsoft.com/office/powerpoint/2010/main" val="548080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ECA90-9914-4C67-A097-EFCC79200962}"/>
              </a:ext>
            </a:extLst>
          </p:cNvPr>
          <p:cNvSpPr>
            <a:spLocks noGrp="1"/>
          </p:cNvSpPr>
          <p:nvPr>
            <p:ph type="title"/>
          </p:nvPr>
        </p:nvSpPr>
        <p:spPr/>
        <p:txBody>
          <a:bodyPr/>
          <a:lstStyle/>
          <a:p>
            <a:r>
              <a:rPr lang="en-US" dirty="0"/>
              <a:t>Clinical Trials in F, T &amp; K Applications</a:t>
            </a:r>
          </a:p>
        </p:txBody>
      </p:sp>
      <p:graphicFrame>
        <p:nvGraphicFramePr>
          <p:cNvPr id="5" name="Content Placeholder 4">
            <a:extLst>
              <a:ext uri="{FF2B5EF4-FFF2-40B4-BE49-F238E27FC236}">
                <a16:creationId xmlns:a16="http://schemas.microsoft.com/office/drawing/2014/main" id="{DD889DEA-7521-4AE5-9363-E5C62197912F}"/>
              </a:ext>
            </a:extLst>
          </p:cNvPr>
          <p:cNvGraphicFramePr>
            <a:graphicFrameLocks noGrp="1"/>
          </p:cNvGraphicFramePr>
          <p:nvPr>
            <p:ph idx="1"/>
            <p:extLst>
              <p:ext uri="{D42A27DB-BD31-4B8C-83A1-F6EECF244321}">
                <p14:modId xmlns:p14="http://schemas.microsoft.com/office/powerpoint/2010/main" val="1361681017"/>
              </p:ext>
            </p:extLst>
          </p:nvPr>
        </p:nvGraphicFramePr>
        <p:xfrm>
          <a:off x="838200" y="1690688"/>
          <a:ext cx="10515600" cy="1738312"/>
        </p:xfrm>
        <a:graphic>
          <a:graphicData uri="http://schemas.openxmlformats.org/drawingml/2006/table">
            <a:tbl>
              <a:tblPr firstRow="1">
                <a:tableStyleId>{00A15C55-8517-42AA-B614-E9B94910E393}</a:tableStyleId>
              </a:tblPr>
              <a:tblGrid>
                <a:gridCol w="3236495">
                  <a:extLst>
                    <a:ext uri="{9D8B030D-6E8A-4147-A177-3AD203B41FA5}">
                      <a16:colId xmlns:a16="http://schemas.microsoft.com/office/drawing/2014/main" val="3390933366"/>
                    </a:ext>
                  </a:extLst>
                </a:gridCol>
                <a:gridCol w="7279105">
                  <a:extLst>
                    <a:ext uri="{9D8B030D-6E8A-4147-A177-3AD203B41FA5}">
                      <a16:colId xmlns:a16="http://schemas.microsoft.com/office/drawing/2014/main" val="675474082"/>
                    </a:ext>
                  </a:extLst>
                </a:gridCol>
              </a:tblGrid>
              <a:tr h="673069">
                <a:tc gridSpan="2">
                  <a:txBody>
                    <a:bodyPr/>
                    <a:lstStyle/>
                    <a:p>
                      <a:r>
                        <a:rPr lang="en-US" sz="2400" dirty="0"/>
                        <a:t>Fellowship (F), Training (T), and Research Education (R25/36) FOAs:</a:t>
                      </a:r>
                      <a:endParaRPr lang="en-US" sz="2400" b="1" dirty="0"/>
                    </a:p>
                  </a:txBody>
                  <a:tcPr/>
                </a:tc>
                <a:tc hMerge="1">
                  <a:txBody>
                    <a:bodyPr/>
                    <a:lstStyle/>
                    <a:p>
                      <a:endParaRPr lang="en-US" dirty="0"/>
                    </a:p>
                  </a:txBody>
                  <a:tcPr/>
                </a:tc>
                <a:extLst>
                  <a:ext uri="{0D108BD9-81ED-4DB2-BD59-A6C34878D82A}">
                    <a16:rowId xmlns:a16="http://schemas.microsoft.com/office/drawing/2014/main" val="3373122221"/>
                  </a:ext>
                </a:extLst>
              </a:tr>
              <a:tr h="10652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rPr>
                        <a:t>Clinical Trial Not Allowed</a:t>
                      </a:r>
                    </a:p>
                    <a:p>
                      <a:endParaRPr lang="en-US" sz="2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Trainees and fellows encouraged to gain training/experience in clinical research led by sponsor or mentor, but not permitted to independently lead a clinical trial</a:t>
                      </a:r>
                    </a:p>
                  </a:txBody>
                  <a:tcPr anchor="ctr"/>
                </a:tc>
                <a:extLst>
                  <a:ext uri="{0D108BD9-81ED-4DB2-BD59-A6C34878D82A}">
                    <a16:rowId xmlns:a16="http://schemas.microsoft.com/office/drawing/2014/main" val="2703827643"/>
                  </a:ext>
                </a:extLst>
              </a:tr>
            </a:tbl>
          </a:graphicData>
        </a:graphic>
      </p:graphicFrame>
      <p:sp>
        <p:nvSpPr>
          <p:cNvPr id="4" name="Slide Number Placeholder 3">
            <a:extLst>
              <a:ext uri="{FF2B5EF4-FFF2-40B4-BE49-F238E27FC236}">
                <a16:creationId xmlns:a16="http://schemas.microsoft.com/office/drawing/2014/main" id="{13275948-3360-42BD-AA95-C1E416989054}"/>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25</a:t>
            </a:fld>
            <a:endParaRPr lang="en-US" dirty="0">
              <a:latin typeface="Roboto black" panose="02000000000000000000" pitchFamily="2" charset="0"/>
              <a:ea typeface="Roboto black" panose="02000000000000000000" pitchFamily="2" charset="0"/>
            </a:endParaRPr>
          </a:p>
        </p:txBody>
      </p:sp>
      <p:graphicFrame>
        <p:nvGraphicFramePr>
          <p:cNvPr id="6" name="Content Placeholder 4">
            <a:extLst>
              <a:ext uri="{FF2B5EF4-FFF2-40B4-BE49-F238E27FC236}">
                <a16:creationId xmlns:a16="http://schemas.microsoft.com/office/drawing/2014/main" id="{3E9DD5DE-110C-4567-81CB-F7EF995DEAC8}"/>
              </a:ext>
            </a:extLst>
          </p:cNvPr>
          <p:cNvGraphicFramePr>
            <a:graphicFrameLocks/>
          </p:cNvGraphicFramePr>
          <p:nvPr>
            <p:extLst>
              <p:ext uri="{D42A27DB-BD31-4B8C-83A1-F6EECF244321}">
                <p14:modId xmlns:p14="http://schemas.microsoft.com/office/powerpoint/2010/main" val="2264385151"/>
              </p:ext>
            </p:extLst>
          </p:nvPr>
        </p:nvGraphicFramePr>
        <p:xfrm>
          <a:off x="838200" y="3815478"/>
          <a:ext cx="10515600" cy="2368566"/>
        </p:xfrm>
        <a:graphic>
          <a:graphicData uri="http://schemas.openxmlformats.org/drawingml/2006/table">
            <a:tbl>
              <a:tblPr firstRow="1">
                <a:tableStyleId>{00A15C55-8517-42AA-B614-E9B94910E393}</a:tableStyleId>
              </a:tblPr>
              <a:tblGrid>
                <a:gridCol w="3188368">
                  <a:extLst>
                    <a:ext uri="{9D8B030D-6E8A-4147-A177-3AD203B41FA5}">
                      <a16:colId xmlns:a16="http://schemas.microsoft.com/office/drawing/2014/main" val="3390933366"/>
                    </a:ext>
                  </a:extLst>
                </a:gridCol>
                <a:gridCol w="7327232">
                  <a:extLst>
                    <a:ext uri="{9D8B030D-6E8A-4147-A177-3AD203B41FA5}">
                      <a16:colId xmlns:a16="http://schemas.microsoft.com/office/drawing/2014/main" val="675474082"/>
                    </a:ext>
                  </a:extLst>
                </a:gridCol>
              </a:tblGrid>
              <a:tr h="66168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Career Development (K) FOAs:</a:t>
                      </a:r>
                      <a:endParaRPr lang="en-US" sz="2400" b="1" dirty="0"/>
                    </a:p>
                  </a:txBody>
                  <a:tcPr/>
                </a:tc>
                <a:tc hMerge="1">
                  <a:txBody>
                    <a:bodyPr/>
                    <a:lstStyle/>
                    <a:p>
                      <a:endParaRPr lang="en-US" dirty="0"/>
                    </a:p>
                  </a:txBody>
                  <a:tcPr/>
                </a:tc>
                <a:extLst>
                  <a:ext uri="{0D108BD9-81ED-4DB2-BD59-A6C34878D82A}">
                    <a16:rowId xmlns:a16="http://schemas.microsoft.com/office/drawing/2014/main" val="2703827643"/>
                  </a:ext>
                </a:extLst>
              </a:tr>
              <a:tr h="477752">
                <a:tc>
                  <a:txBody>
                    <a:bodyPr/>
                    <a:lstStyle/>
                    <a:p>
                      <a:r>
                        <a:rPr lang="en-US" sz="2000" dirty="0"/>
                        <a:t>Independent Clinical Trial Not Allowed</a:t>
                      </a:r>
                      <a:endParaRPr lang="en-US" sz="2000" b="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K awardee may gain training or experience in clinical research led by a sponsor or mentor, but not permitted to independently lead a clinical trial</a:t>
                      </a:r>
                    </a:p>
                  </a:txBody>
                  <a:tcPr anchor="ctr"/>
                </a:tc>
                <a:extLst>
                  <a:ext uri="{0D108BD9-81ED-4DB2-BD59-A6C34878D82A}">
                    <a16:rowId xmlns:a16="http://schemas.microsoft.com/office/drawing/2014/main" val="344179186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Independent Clinical Trial Required</a:t>
                      </a:r>
                      <a:endParaRPr lang="en-US" sz="2000" b="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t>K awardee will independently lead a trial</a:t>
                      </a:r>
                      <a:endParaRPr lang="en-US" sz="2000" kern="1200" dirty="0">
                        <a:solidFill>
                          <a:schemeClr val="dk1"/>
                        </a:solidFill>
                        <a:latin typeface="+mn-lt"/>
                        <a:ea typeface="+mn-ea"/>
                        <a:cs typeface="+mn-cs"/>
                      </a:endParaRPr>
                    </a:p>
                  </a:txBody>
                  <a:tcPr anchor="ctr"/>
                </a:tc>
                <a:extLst>
                  <a:ext uri="{0D108BD9-81ED-4DB2-BD59-A6C34878D82A}">
                    <a16:rowId xmlns:a16="http://schemas.microsoft.com/office/drawing/2014/main" val="3794981799"/>
                  </a:ext>
                </a:extLst>
              </a:tr>
            </a:tbl>
          </a:graphicData>
        </a:graphic>
      </p:graphicFrame>
    </p:spTree>
    <p:extLst>
      <p:ext uri="{BB962C8B-B14F-4D97-AF65-F5344CB8AC3E}">
        <p14:creationId xmlns:p14="http://schemas.microsoft.com/office/powerpoint/2010/main" val="669746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FA423-35F5-4414-AE14-168C2C94F168}"/>
              </a:ext>
            </a:extLst>
          </p:cNvPr>
          <p:cNvSpPr>
            <a:spLocks noGrp="1"/>
          </p:cNvSpPr>
          <p:nvPr>
            <p:ph type="title"/>
          </p:nvPr>
        </p:nvSpPr>
        <p:spPr/>
        <p:txBody>
          <a:bodyPr/>
          <a:lstStyle/>
          <a:p>
            <a:r>
              <a:rPr lang="en-US" dirty="0"/>
              <a:t>Developing an Application: Helpful Hints</a:t>
            </a:r>
          </a:p>
        </p:txBody>
      </p:sp>
    </p:spTree>
    <p:extLst>
      <p:ext uri="{BB962C8B-B14F-4D97-AF65-F5344CB8AC3E}">
        <p14:creationId xmlns:p14="http://schemas.microsoft.com/office/powerpoint/2010/main" val="1043108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descr="Research Strategy&#10;Overall strategy, methodology, and analyses of your proposed research&#10;Encouraged to refer to information from the Human Subjects/Clinical Trial Form&#10;Do not duplicate information presented in the Human Subjects/Clinical Trial Form&#10;">
            <a:extLst>
              <a:ext uri="{FF2B5EF4-FFF2-40B4-BE49-F238E27FC236}">
                <a16:creationId xmlns:a16="http://schemas.microsoft.com/office/drawing/2014/main" id="{24AA8ED0-99D2-43FC-A831-89A6E6EF7997}"/>
              </a:ext>
            </a:extLst>
          </p:cNvPr>
          <p:cNvSpPr>
            <a:spLocks noGrp="1"/>
          </p:cNvSpPr>
          <p:nvPr>
            <p:ph sz="half" idx="1"/>
          </p:nvPr>
        </p:nvSpPr>
        <p:spPr>
          <a:xfrm>
            <a:off x="581529" y="1501776"/>
            <a:ext cx="5065292" cy="2370776"/>
          </a:xfrm>
          <a:prstGeom prst="roundRect">
            <a:avLst/>
          </a:prstGeom>
          <a:ln w="38100">
            <a:solidFill>
              <a:schemeClr val="accent1"/>
            </a:solidFill>
          </a:ln>
        </p:spPr>
        <p:txBody>
          <a:bodyPr>
            <a:normAutofit/>
          </a:bodyPr>
          <a:lstStyle/>
          <a:p>
            <a:pPr marL="0" indent="0" algn="ctr">
              <a:spcAft>
                <a:spcPts val="1800"/>
              </a:spcAft>
              <a:buNone/>
            </a:pPr>
            <a:r>
              <a:rPr lang="en-US" sz="2400" b="1" dirty="0"/>
              <a:t>Research Strategy</a:t>
            </a:r>
          </a:p>
          <a:p>
            <a:pPr marL="457200" lvl="1" indent="0">
              <a:buNone/>
            </a:pPr>
            <a:r>
              <a:rPr lang="en-US" sz="2400" b="1" dirty="0"/>
              <a:t>Overall</a:t>
            </a:r>
            <a:r>
              <a:rPr lang="en-US" sz="2400" dirty="0"/>
              <a:t> strategy, methodology, and analyses of your proposed research</a:t>
            </a:r>
          </a:p>
        </p:txBody>
      </p:sp>
      <p:sp>
        <p:nvSpPr>
          <p:cNvPr id="6" name="Content Placeholder 5" descr="Human Subjects/Clinical Trial Form&#10;Detailed study information (e.g., eligibility, inclusion, protection and monitoring plans)&#10;">
            <a:extLst>
              <a:ext uri="{FF2B5EF4-FFF2-40B4-BE49-F238E27FC236}">
                <a16:creationId xmlns:a16="http://schemas.microsoft.com/office/drawing/2014/main" id="{66E82BB7-D8AA-49B0-B5EC-CE5ACC158569}"/>
              </a:ext>
            </a:extLst>
          </p:cNvPr>
          <p:cNvSpPr>
            <a:spLocks noGrp="1"/>
          </p:cNvSpPr>
          <p:nvPr>
            <p:ph sz="half" idx="2"/>
          </p:nvPr>
        </p:nvSpPr>
        <p:spPr>
          <a:xfrm>
            <a:off x="6096000" y="1526229"/>
            <a:ext cx="5514471" cy="2346323"/>
          </a:xfrm>
          <a:prstGeom prst="roundRect">
            <a:avLst/>
          </a:prstGeom>
          <a:ln w="38100">
            <a:solidFill>
              <a:schemeClr val="accent1"/>
            </a:solidFill>
          </a:ln>
        </p:spPr>
        <p:txBody>
          <a:bodyPr>
            <a:normAutofit/>
          </a:bodyPr>
          <a:lstStyle/>
          <a:p>
            <a:pPr marL="0" indent="0" algn="ctr">
              <a:spcAft>
                <a:spcPts val="1800"/>
              </a:spcAft>
              <a:buNone/>
            </a:pPr>
            <a:r>
              <a:rPr lang="en-US" sz="2400" b="1" dirty="0"/>
              <a:t>Human Subjects/Clinical Trial Form</a:t>
            </a:r>
          </a:p>
          <a:p>
            <a:pPr marL="457200" lvl="1" indent="0">
              <a:buNone/>
            </a:pPr>
            <a:r>
              <a:rPr lang="en-US" sz="2400" b="1" dirty="0"/>
              <a:t>Detailed</a:t>
            </a:r>
            <a:r>
              <a:rPr lang="en-US" sz="2400" dirty="0"/>
              <a:t> study information (e.g., eligibility, inclusion, protection and monitoring plans)</a:t>
            </a:r>
          </a:p>
        </p:txBody>
      </p:sp>
      <p:sp>
        <p:nvSpPr>
          <p:cNvPr id="4" name="Slide Number Placeholder 3">
            <a:extLst>
              <a:ext uri="{FF2B5EF4-FFF2-40B4-BE49-F238E27FC236}">
                <a16:creationId xmlns:a16="http://schemas.microsoft.com/office/drawing/2014/main" id="{D3125634-71F7-4F23-8E3E-EA094BD8150E}"/>
              </a:ext>
            </a:extLst>
          </p:cNvPr>
          <p:cNvSpPr>
            <a:spLocks noGrp="1"/>
          </p:cNvSpPr>
          <p:nvPr>
            <p:ph type="sldNum" sz="quarter" idx="12"/>
          </p:nvPr>
        </p:nvSpPr>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27</a:t>
            </a:fld>
            <a:endParaRPr lang="en-US" dirty="0">
              <a:latin typeface="Roboto black" panose="02000000000000000000" pitchFamily="2" charset="0"/>
              <a:ea typeface="Roboto black" panose="02000000000000000000" pitchFamily="2" charset="0"/>
            </a:endParaRPr>
          </a:p>
        </p:txBody>
      </p:sp>
      <p:sp>
        <p:nvSpPr>
          <p:cNvPr id="2" name="Title 1">
            <a:extLst>
              <a:ext uri="{FF2B5EF4-FFF2-40B4-BE49-F238E27FC236}">
                <a16:creationId xmlns:a16="http://schemas.microsoft.com/office/drawing/2014/main" id="{AEC979D6-7178-4CF9-A9F5-3B24975E1A7B}"/>
              </a:ext>
            </a:extLst>
          </p:cNvPr>
          <p:cNvSpPr>
            <a:spLocks noGrp="1"/>
          </p:cNvSpPr>
          <p:nvPr>
            <p:ph type="title"/>
          </p:nvPr>
        </p:nvSpPr>
        <p:spPr>
          <a:xfrm>
            <a:off x="838200" y="176213"/>
            <a:ext cx="10515600" cy="1325563"/>
          </a:xfrm>
        </p:spPr>
        <p:txBody>
          <a:bodyPr/>
          <a:lstStyle/>
          <a:p>
            <a:r>
              <a:rPr lang="en-US" dirty="0"/>
              <a:t>Developing Your Application</a:t>
            </a:r>
          </a:p>
        </p:txBody>
      </p:sp>
      <p:sp>
        <p:nvSpPr>
          <p:cNvPr id="3" name="Rectangle 2">
            <a:extLst>
              <a:ext uri="{FF2B5EF4-FFF2-40B4-BE49-F238E27FC236}">
                <a16:creationId xmlns:a16="http://schemas.microsoft.com/office/drawing/2014/main" id="{A3C7508A-D3F8-440D-89B0-39D1423F6405}"/>
              </a:ext>
            </a:extLst>
          </p:cNvPr>
          <p:cNvSpPr/>
          <p:nvPr/>
        </p:nvSpPr>
        <p:spPr>
          <a:xfrm>
            <a:off x="923885" y="4089670"/>
            <a:ext cx="10686586" cy="2216889"/>
          </a:xfrm>
          <a:prstGeom prst="rect">
            <a:avLst/>
          </a:prstGeom>
        </p:spPr>
        <p:txBody>
          <a:bodyPr wrap="square">
            <a:spAutoFit/>
          </a:bodyPr>
          <a:lstStyle/>
          <a:p>
            <a:pPr>
              <a:lnSpc>
                <a:spcPct val="108000"/>
              </a:lnSpc>
              <a:spcBef>
                <a:spcPts val="1200"/>
              </a:spcBef>
            </a:pPr>
            <a:r>
              <a:rPr lang="en-US" sz="2400" dirty="0">
                <a:latin typeface="Roboto" panose="020B0604020202020204" charset="0"/>
                <a:ea typeface="Roboto light" panose="02000000000000000000" pitchFamily="2" charset="0"/>
                <a:cs typeface="Open Sans Light" panose="020B0306030504020204" pitchFamily="34" charset="0"/>
              </a:rPr>
              <a:t>In the Research Strategy:</a:t>
            </a:r>
          </a:p>
          <a:p>
            <a:pPr marL="685800" lvl="1" indent="-228600">
              <a:lnSpc>
                <a:spcPct val="108000"/>
              </a:lnSpc>
              <a:spcBef>
                <a:spcPts val="600"/>
              </a:spcBef>
              <a:buFont typeface="Arial" panose="020B0604020202020204" pitchFamily="34" charset="0"/>
              <a:buChar char="•"/>
            </a:pPr>
            <a:r>
              <a:rPr lang="en-US" sz="2400" b="1" dirty="0">
                <a:latin typeface="Roboto" panose="020B0604020202020204" charset="0"/>
                <a:ea typeface="Roboto light" panose="02000000000000000000" pitchFamily="2" charset="0"/>
                <a:cs typeface="Open Sans Light" panose="020B0306030504020204" pitchFamily="34" charset="0"/>
              </a:rPr>
              <a:t>Refer</a:t>
            </a:r>
            <a:r>
              <a:rPr lang="en-US" sz="2400" dirty="0">
                <a:latin typeface="Roboto" panose="020B0604020202020204" charset="0"/>
                <a:ea typeface="Roboto light" panose="02000000000000000000" pitchFamily="2" charset="0"/>
                <a:cs typeface="Open Sans Light" panose="020B0306030504020204" pitchFamily="34" charset="0"/>
              </a:rPr>
              <a:t> to information from the Human Subjects/Clinical Trial Form as needed</a:t>
            </a:r>
          </a:p>
          <a:p>
            <a:pPr marL="685800" lvl="1" indent="-228600">
              <a:lnSpc>
                <a:spcPct val="108000"/>
              </a:lnSpc>
              <a:spcBef>
                <a:spcPts val="600"/>
              </a:spcBef>
              <a:buFont typeface="Arial" panose="020B0604020202020204" pitchFamily="34" charset="0"/>
              <a:buChar char="•"/>
            </a:pPr>
            <a:r>
              <a:rPr lang="en-US" sz="2400" b="1" dirty="0">
                <a:latin typeface="Roboto" panose="020B0604020202020204" charset="0"/>
                <a:ea typeface="Roboto light" panose="02000000000000000000" pitchFamily="2" charset="0"/>
                <a:cs typeface="Open Sans Light" panose="020B0306030504020204" pitchFamily="34" charset="0"/>
              </a:rPr>
              <a:t>Do not duplicate </a:t>
            </a:r>
            <a:r>
              <a:rPr lang="en-US" sz="2400" dirty="0">
                <a:latin typeface="Roboto" panose="020B0604020202020204" charset="0"/>
                <a:ea typeface="Roboto light" panose="02000000000000000000" pitchFamily="2" charset="0"/>
                <a:cs typeface="Open Sans Light" panose="020B0306030504020204" pitchFamily="34" charset="0"/>
              </a:rPr>
              <a:t>information presented in the Human Subjects/Clinical Trial Form</a:t>
            </a:r>
          </a:p>
        </p:txBody>
      </p:sp>
    </p:spTree>
    <p:extLst>
      <p:ext uri="{BB962C8B-B14F-4D97-AF65-F5344CB8AC3E}">
        <p14:creationId xmlns:p14="http://schemas.microsoft.com/office/powerpoint/2010/main" val="755846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r>
              <a:rPr lang="en-US" dirty="0">
                <a:solidFill>
                  <a:schemeClr val="bg1"/>
                </a:solidFill>
              </a:rPr>
              <a:t> </a:t>
            </a:r>
          </a:p>
        </p:txBody>
      </p:sp>
      <p:sp>
        <p:nvSpPr>
          <p:cNvPr id="113669" name="Rectangle 5"/>
          <p:cNvSpPr>
            <a:spLocks noGrp="1" noChangeArrowheads="1"/>
          </p:cNvSpPr>
          <p:nvPr>
            <p:ph type="title"/>
          </p:nvPr>
        </p:nvSpPr>
        <p:spPr/>
        <p:txBody>
          <a:bodyPr>
            <a:noAutofit/>
          </a:bodyPr>
          <a:lstStyle/>
          <a:p>
            <a:pPr>
              <a:defRPr/>
            </a:pPr>
            <a:r>
              <a:rPr lang="en-US" dirty="0"/>
              <a:t>Human Subjects and Clinical Trials Information Form</a:t>
            </a:r>
          </a:p>
        </p:txBody>
      </p:sp>
      <p:sp>
        <p:nvSpPr>
          <p:cNvPr id="30" name="Slide Number Placeholder 3">
            <a:extLst>
              <a:ext uri="{FF2B5EF4-FFF2-40B4-BE49-F238E27FC236}">
                <a16:creationId xmlns:a16="http://schemas.microsoft.com/office/drawing/2014/main" id="{6D2D53AD-C748-487B-904C-091EA86545C5}"/>
              </a:ext>
            </a:extLst>
          </p:cNvPr>
          <p:cNvSpPr txBox="1">
            <a:spLocks/>
          </p:cNvSpPr>
          <p:nvPr/>
        </p:nvSpPr>
        <p:spPr>
          <a:xfrm>
            <a:off x="320277" y="6422263"/>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28</a:t>
            </a:fld>
            <a:endParaRPr lang="en-US" dirty="0">
              <a:latin typeface="Roboto black" panose="02000000000000000000" pitchFamily="2" charset="0"/>
              <a:ea typeface="Roboto black" panose="02000000000000000000" pitchFamily="2" charset="0"/>
            </a:endParaRPr>
          </a:p>
        </p:txBody>
      </p:sp>
      <p:sp>
        <p:nvSpPr>
          <p:cNvPr id="4" name="Content Placeholder 3">
            <a:extLst>
              <a:ext uri="{FF2B5EF4-FFF2-40B4-BE49-F238E27FC236}">
                <a16:creationId xmlns:a16="http://schemas.microsoft.com/office/drawing/2014/main" id="{9C79EB1C-41B5-448E-9584-3A7B078193CA}"/>
              </a:ext>
            </a:extLst>
          </p:cNvPr>
          <p:cNvSpPr>
            <a:spLocks noGrp="1"/>
          </p:cNvSpPr>
          <p:nvPr>
            <p:ph sz="half" idx="1"/>
          </p:nvPr>
        </p:nvSpPr>
        <p:spPr>
          <a:xfrm>
            <a:off x="701843" y="2253487"/>
            <a:ext cx="6027821" cy="4351338"/>
          </a:xfrm>
        </p:spPr>
        <p:txBody>
          <a:bodyPr>
            <a:normAutofit/>
          </a:bodyPr>
          <a:lstStyle/>
          <a:p>
            <a:pPr marL="0" indent="0">
              <a:spcAft>
                <a:spcPts val="900"/>
              </a:spcAft>
              <a:buNone/>
            </a:pPr>
            <a:r>
              <a:rPr lang="en-US" sz="2400" b="1" dirty="0"/>
              <a:t>Main Landing Page</a:t>
            </a:r>
          </a:p>
          <a:p>
            <a:pPr lvl="1">
              <a:spcAft>
                <a:spcPts val="900"/>
              </a:spcAft>
            </a:pPr>
            <a:r>
              <a:rPr lang="en-US" sz="2400" dirty="0"/>
              <a:t>Some information prepopulated from R&amp;R Other Project Information Form</a:t>
            </a:r>
          </a:p>
          <a:p>
            <a:pPr marL="0" indent="0">
              <a:spcAft>
                <a:spcPts val="900"/>
              </a:spcAft>
              <a:buNone/>
            </a:pPr>
            <a:r>
              <a:rPr lang="en-US" sz="2400" b="1" dirty="0"/>
              <a:t>Study Record(s)</a:t>
            </a:r>
          </a:p>
          <a:p>
            <a:pPr lvl="1">
              <a:spcAft>
                <a:spcPts val="900"/>
              </a:spcAft>
            </a:pPr>
            <a:r>
              <a:rPr lang="en-US" sz="2400" dirty="0"/>
              <a:t>Add ‘Study Record’ or ‘Delayed Onset Study Record’ for </a:t>
            </a:r>
            <a:r>
              <a:rPr lang="en-US" sz="2400" u="sng" dirty="0"/>
              <a:t>each</a:t>
            </a:r>
            <a:r>
              <a:rPr lang="en-US" sz="2400" dirty="0"/>
              <a:t> study in application</a:t>
            </a:r>
          </a:p>
        </p:txBody>
      </p:sp>
      <p:sp>
        <p:nvSpPr>
          <p:cNvPr id="10" name="Rectangle 9">
            <a:extLst>
              <a:ext uri="{FF2B5EF4-FFF2-40B4-BE49-F238E27FC236}">
                <a16:creationId xmlns:a16="http://schemas.microsoft.com/office/drawing/2014/main" id="{FB620039-863A-4AEE-9318-D0F0DD7D2742}"/>
              </a:ext>
            </a:extLst>
          </p:cNvPr>
          <p:cNvSpPr/>
          <p:nvPr/>
        </p:nvSpPr>
        <p:spPr>
          <a:xfrm>
            <a:off x="2375582" y="6075063"/>
            <a:ext cx="6603218" cy="461665"/>
          </a:xfrm>
          <a:prstGeom prst="rect">
            <a:avLst/>
          </a:prstGeom>
        </p:spPr>
        <p:txBody>
          <a:bodyPr wrap="none">
            <a:spAutoFit/>
          </a:bodyPr>
          <a:lstStyle/>
          <a:p>
            <a:pPr marL="82153" indent="0">
              <a:spcAft>
                <a:spcPts val="900"/>
              </a:spcAft>
              <a:buNone/>
            </a:pPr>
            <a:r>
              <a:rPr lang="en-US" sz="2400" dirty="0"/>
              <a:t>See the </a:t>
            </a:r>
            <a:r>
              <a:rPr lang="en-US" sz="2400" b="1" u="sng" dirty="0">
                <a:hlinkClick r:id="rId3"/>
              </a:rPr>
              <a:t>Application Guide </a:t>
            </a:r>
            <a:r>
              <a:rPr lang="en-US" sz="2400" dirty="0"/>
              <a:t>for detailed instructions</a:t>
            </a:r>
          </a:p>
        </p:txBody>
      </p:sp>
      <p:pic>
        <p:nvPicPr>
          <p:cNvPr id="11" name="Picture 10" descr="A screenshot of Study Record: PHS Human Subjects and Clinical Trials Information form. Sections 1.1-1.14 are required for both Human Subjects studies and Clinical Trials. ">
            <a:extLst>
              <a:ext uri="{FF2B5EF4-FFF2-40B4-BE49-F238E27FC236}">
                <a16:creationId xmlns:a16="http://schemas.microsoft.com/office/drawing/2014/main" id="{A1914E89-5EFB-457E-9FFC-E9CFC30192EC}"/>
              </a:ext>
            </a:extLst>
          </p:cNvPr>
          <p:cNvPicPr>
            <a:picLocks noChangeAspect="1"/>
          </p:cNvPicPr>
          <p:nvPr/>
        </p:nvPicPr>
        <p:blipFill rotWithShape="1">
          <a:blip r:embed="rId4"/>
          <a:srcRect l="3777" t="21111" r="22445" b="33333"/>
          <a:stretch/>
        </p:blipFill>
        <p:spPr>
          <a:xfrm>
            <a:off x="6593306" y="1690688"/>
            <a:ext cx="5443102" cy="2961133"/>
          </a:xfrm>
          <a:prstGeom prst="rect">
            <a:avLst/>
          </a:prstGeom>
        </p:spPr>
      </p:pic>
    </p:spTree>
    <p:extLst>
      <p:ext uri="{BB962C8B-B14F-4D97-AF65-F5344CB8AC3E}">
        <p14:creationId xmlns:p14="http://schemas.microsoft.com/office/powerpoint/2010/main" val="2776976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D8D52-618B-4979-88AE-E9B9FAC790CE}"/>
              </a:ext>
            </a:extLst>
          </p:cNvPr>
          <p:cNvSpPr>
            <a:spLocks noGrp="1"/>
          </p:cNvSpPr>
          <p:nvPr>
            <p:ph type="title"/>
          </p:nvPr>
        </p:nvSpPr>
        <p:spPr/>
        <p:txBody>
          <a:bodyPr/>
          <a:lstStyle/>
          <a:p>
            <a:r>
              <a:rPr lang="en-US" dirty="0"/>
              <a:t>Delayed Onset vs. Delayed Start</a:t>
            </a:r>
          </a:p>
        </p:txBody>
      </p:sp>
      <p:sp>
        <p:nvSpPr>
          <p:cNvPr id="3" name="Content Placeholder 2">
            <a:extLst>
              <a:ext uri="{FF2B5EF4-FFF2-40B4-BE49-F238E27FC236}">
                <a16:creationId xmlns:a16="http://schemas.microsoft.com/office/drawing/2014/main" id="{52A6B48B-EFD9-4406-9C76-87957F1889DE}"/>
              </a:ext>
            </a:extLst>
          </p:cNvPr>
          <p:cNvSpPr>
            <a:spLocks noGrp="1"/>
          </p:cNvSpPr>
          <p:nvPr>
            <p:ph idx="1"/>
          </p:nvPr>
        </p:nvSpPr>
        <p:spPr/>
        <p:txBody>
          <a:bodyPr>
            <a:normAutofit fontScale="92500" lnSpcReduction="20000"/>
          </a:bodyPr>
          <a:lstStyle/>
          <a:p>
            <a:pPr marL="109537" indent="0">
              <a:spcBef>
                <a:spcPts val="600"/>
              </a:spcBef>
              <a:spcAft>
                <a:spcPts val="600"/>
              </a:spcAft>
              <a:buNone/>
              <a:tabLst>
                <a:tab pos="4572000" algn="l"/>
                <a:tab pos="5949950" algn="l"/>
              </a:tabLst>
            </a:pPr>
            <a:r>
              <a:rPr lang="en-US" sz="3200" b="1" dirty="0"/>
              <a:t>Delayed Onset</a:t>
            </a:r>
          </a:p>
          <a:p>
            <a:pPr marL="1023937" lvl="1" indent="-457200">
              <a:spcBef>
                <a:spcPts val="600"/>
              </a:spcBef>
              <a:spcAft>
                <a:spcPts val="600"/>
              </a:spcAft>
              <a:tabLst>
                <a:tab pos="4572000" algn="l"/>
                <a:tab pos="5949950" algn="l"/>
              </a:tabLst>
            </a:pPr>
            <a:r>
              <a:rPr lang="en-US" sz="2800" dirty="0"/>
              <a:t>Human subjects research anticipated but specific plans </a:t>
            </a:r>
            <a:r>
              <a:rPr lang="en-US" sz="2800" b="1" dirty="0"/>
              <a:t>cannot be described</a:t>
            </a:r>
            <a:r>
              <a:rPr lang="en-US" sz="2800" dirty="0"/>
              <a:t> at time of application</a:t>
            </a:r>
          </a:p>
          <a:p>
            <a:pPr marL="1023937" lvl="1" indent="-457200">
              <a:spcBef>
                <a:spcPts val="600"/>
              </a:spcBef>
              <a:spcAft>
                <a:spcPts val="600"/>
              </a:spcAft>
              <a:tabLst>
                <a:tab pos="4572000" algn="l"/>
                <a:tab pos="5949950" algn="l"/>
              </a:tabLst>
            </a:pPr>
            <a:r>
              <a:rPr lang="en-US" sz="2800" dirty="0"/>
              <a:t>Use “Delayed Onset Study Record”</a:t>
            </a:r>
          </a:p>
          <a:p>
            <a:pPr marL="109537" indent="0">
              <a:spcBef>
                <a:spcPts val="600"/>
              </a:spcBef>
              <a:spcAft>
                <a:spcPts val="600"/>
              </a:spcAft>
              <a:buNone/>
              <a:tabLst>
                <a:tab pos="4572000" algn="l"/>
                <a:tab pos="5949950" algn="l"/>
              </a:tabLst>
            </a:pPr>
            <a:r>
              <a:rPr lang="en-US" sz="3200" b="1" dirty="0"/>
              <a:t>Delayed Start</a:t>
            </a:r>
          </a:p>
          <a:p>
            <a:pPr marL="1023937" lvl="1" indent="-457200">
              <a:spcBef>
                <a:spcPts val="600"/>
              </a:spcBef>
              <a:spcAft>
                <a:spcPts val="600"/>
              </a:spcAft>
              <a:tabLst>
                <a:tab pos="4572000" algn="l"/>
                <a:tab pos="5949950" algn="l"/>
              </a:tabLst>
            </a:pPr>
            <a:r>
              <a:rPr lang="en-US" sz="2800" dirty="0"/>
              <a:t>Research plans </a:t>
            </a:r>
            <a:r>
              <a:rPr lang="en-US" sz="2800" b="1" dirty="0"/>
              <a:t>can be described </a:t>
            </a:r>
            <a:r>
              <a:rPr lang="en-US" sz="2800" dirty="0"/>
              <a:t>at time of application, but research will not immediately begin (will occur later in the funding period)</a:t>
            </a:r>
          </a:p>
          <a:p>
            <a:pPr marL="1023937" lvl="1" indent="-457200">
              <a:spcBef>
                <a:spcPts val="600"/>
              </a:spcBef>
              <a:spcAft>
                <a:spcPts val="600"/>
              </a:spcAft>
              <a:tabLst>
                <a:tab pos="4572000" algn="l"/>
                <a:tab pos="5949950" algn="l"/>
              </a:tabLst>
            </a:pPr>
            <a:r>
              <a:rPr lang="en-US" sz="2800" dirty="0"/>
              <a:t>Use “Study Record”</a:t>
            </a:r>
          </a:p>
          <a:p>
            <a:endParaRPr lang="en-US" dirty="0"/>
          </a:p>
        </p:txBody>
      </p:sp>
      <p:sp>
        <p:nvSpPr>
          <p:cNvPr id="4" name="Slide Number Placeholder 3">
            <a:extLst>
              <a:ext uri="{FF2B5EF4-FFF2-40B4-BE49-F238E27FC236}">
                <a16:creationId xmlns:a16="http://schemas.microsoft.com/office/drawing/2014/main" id="{CB787899-1D0E-4764-AA79-DBBD8DC989CB}"/>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29</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587473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7B59E-9BE6-4CE6-A386-820770F64A3D}"/>
              </a:ext>
            </a:extLst>
          </p:cNvPr>
          <p:cNvSpPr>
            <a:spLocks noGrp="1"/>
          </p:cNvSpPr>
          <p:nvPr>
            <p:ph type="title"/>
          </p:nvPr>
        </p:nvSpPr>
        <p:spPr/>
        <p:txBody>
          <a:bodyPr/>
          <a:lstStyle/>
          <a:p>
            <a:r>
              <a:rPr lang="en-US" dirty="0"/>
              <a:t>Topics for Today’s Discussion</a:t>
            </a:r>
          </a:p>
        </p:txBody>
      </p:sp>
      <p:sp>
        <p:nvSpPr>
          <p:cNvPr id="3" name="Content Placeholder 2">
            <a:extLst>
              <a:ext uri="{FF2B5EF4-FFF2-40B4-BE49-F238E27FC236}">
                <a16:creationId xmlns:a16="http://schemas.microsoft.com/office/drawing/2014/main" id="{9E82D741-CB3A-4B06-9560-8F98C308F0CE}"/>
              </a:ext>
            </a:extLst>
          </p:cNvPr>
          <p:cNvSpPr>
            <a:spLocks noGrp="1"/>
          </p:cNvSpPr>
          <p:nvPr>
            <p:ph idx="1"/>
          </p:nvPr>
        </p:nvSpPr>
        <p:spPr/>
        <p:txBody>
          <a:bodyPr/>
          <a:lstStyle/>
          <a:p>
            <a:r>
              <a:rPr lang="en-US" dirty="0"/>
              <a:t>Regulation and Policy Overview</a:t>
            </a:r>
          </a:p>
          <a:p>
            <a:r>
              <a:rPr lang="en-US" dirty="0"/>
              <a:t>Picking a Funding Opportunity Announcement (FOA)</a:t>
            </a:r>
          </a:p>
          <a:p>
            <a:r>
              <a:rPr lang="en-US" dirty="0"/>
              <a:t>Developing an Application:  Helpful Hints</a:t>
            </a:r>
          </a:p>
          <a:p>
            <a:r>
              <a:rPr lang="en-US" dirty="0"/>
              <a:t>Just-In-Time and Post-Award Requirements</a:t>
            </a:r>
          </a:p>
          <a:p>
            <a:endParaRPr lang="en-US" dirty="0"/>
          </a:p>
        </p:txBody>
      </p:sp>
      <p:sp>
        <p:nvSpPr>
          <p:cNvPr id="4" name="Slide Number Placeholder 3">
            <a:extLst>
              <a:ext uri="{FF2B5EF4-FFF2-40B4-BE49-F238E27FC236}">
                <a16:creationId xmlns:a16="http://schemas.microsoft.com/office/drawing/2014/main" id="{A3BCA5D9-2AD4-494E-BBA1-42D08D929FCD}"/>
              </a:ext>
            </a:extLst>
          </p:cNvPr>
          <p:cNvSpPr>
            <a:spLocks noGrp="1"/>
          </p:cNvSpPr>
          <p:nvPr>
            <p:ph type="sldNum" sz="quarter" idx="12"/>
          </p:nvPr>
        </p:nvSpPr>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3</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51104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4E86A-A1ED-4CF8-A8C6-41D4746B97B3}"/>
              </a:ext>
            </a:extLst>
          </p:cNvPr>
          <p:cNvSpPr>
            <a:spLocks noGrp="1"/>
          </p:cNvSpPr>
          <p:nvPr>
            <p:ph type="title"/>
          </p:nvPr>
        </p:nvSpPr>
        <p:spPr/>
        <p:txBody>
          <a:bodyPr/>
          <a:lstStyle/>
          <a:p>
            <a:r>
              <a:rPr lang="en-US" dirty="0"/>
              <a:t>How Many Studies Does My Application Have?</a:t>
            </a:r>
          </a:p>
        </p:txBody>
      </p:sp>
      <p:sp>
        <p:nvSpPr>
          <p:cNvPr id="3" name="Content Placeholder 2">
            <a:extLst>
              <a:ext uri="{FF2B5EF4-FFF2-40B4-BE49-F238E27FC236}">
                <a16:creationId xmlns:a16="http://schemas.microsoft.com/office/drawing/2014/main" id="{B24C8711-A739-43D4-92D6-8F93D3DB4762}"/>
              </a:ext>
            </a:extLst>
          </p:cNvPr>
          <p:cNvSpPr>
            <a:spLocks noGrp="1"/>
          </p:cNvSpPr>
          <p:nvPr>
            <p:ph idx="1"/>
          </p:nvPr>
        </p:nvSpPr>
        <p:spPr>
          <a:xfrm>
            <a:off x="687728" y="2005012"/>
            <a:ext cx="8386823" cy="4351338"/>
          </a:xfrm>
        </p:spPr>
        <p:txBody>
          <a:bodyPr>
            <a:normAutofit fontScale="92500" lnSpcReduction="10000"/>
          </a:bodyPr>
          <a:lstStyle/>
          <a:p>
            <a:pPr>
              <a:spcBef>
                <a:spcPts val="1200"/>
              </a:spcBef>
            </a:pPr>
            <a:r>
              <a:rPr lang="en-US" sz="2800" dirty="0"/>
              <a:t>In some cases how to group or split studies is a judgement call</a:t>
            </a:r>
          </a:p>
          <a:p>
            <a:pPr>
              <a:spcBef>
                <a:spcPts val="1200"/>
              </a:spcBef>
            </a:pPr>
            <a:r>
              <a:rPr lang="en-US" sz="2800" dirty="0"/>
              <a:t>Consider:</a:t>
            </a:r>
          </a:p>
          <a:p>
            <a:pPr lvl="1">
              <a:spcBef>
                <a:spcPts val="1200"/>
              </a:spcBef>
            </a:pPr>
            <a:r>
              <a:rPr lang="en-US" sz="2400" dirty="0"/>
              <a:t>What will be most clear for reviewers</a:t>
            </a:r>
          </a:p>
          <a:p>
            <a:pPr lvl="1">
              <a:spcBef>
                <a:spcPts val="1200"/>
              </a:spcBef>
            </a:pPr>
            <a:r>
              <a:rPr lang="en-US" sz="2400" dirty="0"/>
              <a:t>Not necessarily based on how aims are separated</a:t>
            </a:r>
          </a:p>
          <a:p>
            <a:pPr lvl="1">
              <a:spcBef>
                <a:spcPts val="1200"/>
              </a:spcBef>
            </a:pPr>
            <a:r>
              <a:rPr lang="en-US" sz="2400" dirty="0"/>
              <a:t>May be best to group studies if many of the study details are the same between studies</a:t>
            </a:r>
          </a:p>
          <a:p>
            <a:pPr>
              <a:spcBef>
                <a:spcPts val="1200"/>
              </a:spcBef>
            </a:pPr>
            <a:r>
              <a:rPr lang="en-US" sz="2800" dirty="0"/>
              <a:t>Study Records live with award for duration of funding and used for post-award reporting</a:t>
            </a:r>
          </a:p>
        </p:txBody>
      </p:sp>
      <p:sp>
        <p:nvSpPr>
          <p:cNvPr id="4" name="Slide Number Placeholder 3">
            <a:extLst>
              <a:ext uri="{FF2B5EF4-FFF2-40B4-BE49-F238E27FC236}">
                <a16:creationId xmlns:a16="http://schemas.microsoft.com/office/drawing/2014/main" id="{85D6DBBA-04F5-4E97-BC37-95D5ED8D0A6E}"/>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30</a:t>
            </a:fld>
            <a:endParaRPr lang="en-US" dirty="0">
              <a:latin typeface="Roboto black" panose="02000000000000000000" pitchFamily="2" charset="0"/>
              <a:ea typeface="Roboto black" panose="02000000000000000000" pitchFamily="2" charset="0"/>
            </a:endParaRPr>
          </a:p>
        </p:txBody>
      </p:sp>
      <p:pic>
        <p:nvPicPr>
          <p:cNvPr id="13" name="Picture 12">
            <a:extLst>
              <a:ext uri="{FF2B5EF4-FFF2-40B4-BE49-F238E27FC236}">
                <a16:creationId xmlns:a16="http://schemas.microsoft.com/office/drawing/2014/main" id="{90507753-0AA3-4D56-8AC6-DC5EBA0B93F2}"/>
              </a:ext>
              <a:ext uri="{C183D7F6-B498-43B3-948B-1728B52AA6E4}">
                <adec:decorative xmlns:adec="http://schemas.microsoft.com/office/drawing/2017/decorative" xmlns=""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1688" y="2437756"/>
            <a:ext cx="4050460" cy="1742925"/>
          </a:xfrm>
          <a:prstGeom prst="rect">
            <a:avLst/>
          </a:prstGeom>
        </p:spPr>
      </p:pic>
      <p:sp>
        <p:nvSpPr>
          <p:cNvPr id="6" name="Rectangle: Rounded Corners 5">
            <a:extLst>
              <a:ext uri="{FF2B5EF4-FFF2-40B4-BE49-F238E27FC236}">
                <a16:creationId xmlns:a16="http://schemas.microsoft.com/office/drawing/2014/main" id="{C73FE393-7045-44CC-AD34-BCD7662F51D3}"/>
              </a:ext>
            </a:extLst>
          </p:cNvPr>
          <p:cNvSpPr/>
          <p:nvPr/>
        </p:nvSpPr>
        <p:spPr>
          <a:xfrm>
            <a:off x="9501335" y="4788031"/>
            <a:ext cx="2290813" cy="99862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Use a unique (non-numeric) title for each study</a:t>
            </a:r>
          </a:p>
        </p:txBody>
      </p:sp>
    </p:spTree>
    <p:extLst>
      <p:ext uri="{BB962C8B-B14F-4D97-AF65-F5344CB8AC3E}">
        <p14:creationId xmlns:p14="http://schemas.microsoft.com/office/powerpoint/2010/main" val="92295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49CEF-CE64-415F-B23A-A1E2DB649C7C}"/>
              </a:ext>
            </a:extLst>
          </p:cNvPr>
          <p:cNvSpPr>
            <a:spLocks noGrp="1"/>
          </p:cNvSpPr>
          <p:nvPr>
            <p:ph type="title"/>
          </p:nvPr>
        </p:nvSpPr>
        <p:spPr/>
        <p:txBody>
          <a:bodyPr/>
          <a:lstStyle/>
          <a:p>
            <a:r>
              <a:rPr lang="en-US" dirty="0"/>
              <a:t>Using the Human Subjects and Clinical Trial Form</a:t>
            </a:r>
          </a:p>
        </p:txBody>
      </p:sp>
      <p:graphicFrame>
        <p:nvGraphicFramePr>
          <p:cNvPr id="6" name="Content Placeholder 5" descr="Table showing form sections and which are required depending on answers in Clinical Trial questionnaire">
            <a:extLst>
              <a:ext uri="{FF2B5EF4-FFF2-40B4-BE49-F238E27FC236}">
                <a16:creationId xmlns:a16="http://schemas.microsoft.com/office/drawing/2014/main" id="{8778FC01-6C5E-44F9-A318-848CEA9681ED}"/>
              </a:ext>
            </a:extLst>
          </p:cNvPr>
          <p:cNvGraphicFramePr>
            <a:graphicFrameLocks noGrp="1"/>
          </p:cNvGraphicFramePr>
          <p:nvPr>
            <p:ph idx="1"/>
            <p:extLst>
              <p:ext uri="{D42A27DB-BD31-4B8C-83A1-F6EECF244321}">
                <p14:modId xmlns:p14="http://schemas.microsoft.com/office/powerpoint/2010/main" val="2630786942"/>
              </p:ext>
            </p:extLst>
          </p:nvPr>
        </p:nvGraphicFramePr>
        <p:xfrm>
          <a:off x="838198" y="1690688"/>
          <a:ext cx="10830638" cy="4815840"/>
        </p:xfrm>
        <a:graphic>
          <a:graphicData uri="http://schemas.openxmlformats.org/drawingml/2006/table">
            <a:tbl>
              <a:tblPr firstRow="1" bandRow="1">
                <a:tableStyleId>{5C22544A-7EE6-4342-B048-85BDC9FD1C3A}</a:tableStyleId>
              </a:tblPr>
              <a:tblGrid>
                <a:gridCol w="3563681">
                  <a:extLst>
                    <a:ext uri="{9D8B030D-6E8A-4147-A177-3AD203B41FA5}">
                      <a16:colId xmlns:a16="http://schemas.microsoft.com/office/drawing/2014/main" val="2266456441"/>
                    </a:ext>
                  </a:extLst>
                </a:gridCol>
                <a:gridCol w="3774558">
                  <a:extLst>
                    <a:ext uri="{9D8B030D-6E8A-4147-A177-3AD203B41FA5}">
                      <a16:colId xmlns:a16="http://schemas.microsoft.com/office/drawing/2014/main" val="3323669986"/>
                    </a:ext>
                  </a:extLst>
                </a:gridCol>
                <a:gridCol w="3492399">
                  <a:extLst>
                    <a:ext uri="{9D8B030D-6E8A-4147-A177-3AD203B41FA5}">
                      <a16:colId xmlns:a16="http://schemas.microsoft.com/office/drawing/2014/main" val="1532680390"/>
                    </a:ext>
                  </a:extLst>
                </a:gridCol>
              </a:tblGrid>
              <a:tr h="957254">
                <a:tc>
                  <a:txBody>
                    <a:bodyPr/>
                    <a:lstStyle/>
                    <a:p>
                      <a:pPr algn="ctr"/>
                      <a:r>
                        <a:rPr lang="en-US" sz="2000" dirty="0"/>
                        <a:t>Form Section</a:t>
                      </a:r>
                    </a:p>
                  </a:txBody>
                  <a:tcPr anchor="ctr"/>
                </a:tc>
                <a:tc>
                  <a:txBody>
                    <a:bodyPr/>
                    <a:lstStyle/>
                    <a:p>
                      <a:pPr algn="ctr"/>
                      <a:r>
                        <a:rPr lang="en-US" sz="2000" dirty="0"/>
                        <a:t>If answered “No” to </a:t>
                      </a:r>
                      <a:r>
                        <a:rPr lang="en-US" sz="2000" u="sng" dirty="0"/>
                        <a:t>any</a:t>
                      </a:r>
                      <a:r>
                        <a:rPr lang="en-US" sz="2000" dirty="0"/>
                        <a:t> questions in Clinical Trial Questionnaire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If answered “Yes” to </a:t>
                      </a:r>
                      <a:r>
                        <a:rPr lang="en-US" sz="2000" u="sng" dirty="0"/>
                        <a:t>all</a:t>
                      </a:r>
                      <a:r>
                        <a:rPr lang="en-US" sz="2000" dirty="0"/>
                        <a:t> questions in Clinical Trial Questionnaire</a:t>
                      </a:r>
                    </a:p>
                  </a:txBody>
                  <a:tcPr anchor="ctr"/>
                </a:tc>
                <a:extLst>
                  <a:ext uri="{0D108BD9-81ED-4DB2-BD59-A6C34878D82A}">
                    <a16:rowId xmlns:a16="http://schemas.microsoft.com/office/drawing/2014/main" val="1241220975"/>
                  </a:ext>
                </a:extLst>
              </a:tr>
              <a:tr h="689543">
                <a:tc>
                  <a:txBody>
                    <a:bodyPr/>
                    <a:lstStyle/>
                    <a:p>
                      <a:pPr algn="l"/>
                      <a:r>
                        <a:rPr lang="en-US" sz="2000" b="1" dirty="0"/>
                        <a:t>Section 1</a:t>
                      </a:r>
                    </a:p>
                    <a:p>
                      <a:pPr algn="l"/>
                      <a:r>
                        <a:rPr lang="en-US" sz="2000" b="0" dirty="0"/>
                        <a:t>Basic Information</a:t>
                      </a:r>
                    </a:p>
                  </a:txBody>
                  <a:tcPr/>
                </a:tc>
                <a:tc>
                  <a:txBody>
                    <a:bodyPr/>
                    <a:lstStyle/>
                    <a:p>
                      <a:pPr algn="ctr"/>
                      <a:r>
                        <a:rPr lang="en-US" sz="2000" dirty="0"/>
                        <a:t>Required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Required</a:t>
                      </a:r>
                    </a:p>
                  </a:txBody>
                  <a:tcPr/>
                </a:tc>
                <a:extLst>
                  <a:ext uri="{0D108BD9-81ED-4DB2-BD59-A6C34878D82A}">
                    <a16:rowId xmlns:a16="http://schemas.microsoft.com/office/drawing/2014/main" val="1858126288"/>
                  </a:ext>
                </a:extLst>
              </a:tr>
              <a:tr h="689543">
                <a:tc>
                  <a:txBody>
                    <a:bodyPr/>
                    <a:lstStyle/>
                    <a:p>
                      <a:pPr algn="l"/>
                      <a:r>
                        <a:rPr lang="en-US" sz="2000" b="1" dirty="0"/>
                        <a:t>Section 2</a:t>
                      </a:r>
                    </a:p>
                    <a:p>
                      <a:pPr algn="l"/>
                      <a:r>
                        <a:rPr lang="en-US" sz="2000" dirty="0"/>
                        <a:t>Study Population Characteristics</a:t>
                      </a:r>
                    </a:p>
                  </a:txBody>
                  <a:tcPr/>
                </a:tc>
                <a:tc>
                  <a:txBody>
                    <a:bodyPr/>
                    <a:lstStyle/>
                    <a:p>
                      <a:pPr algn="ctr"/>
                      <a:r>
                        <a:rPr lang="en-US" sz="2000" dirty="0"/>
                        <a:t>Required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Required</a:t>
                      </a:r>
                    </a:p>
                    <a:p>
                      <a:pPr algn="ctr"/>
                      <a:endParaRPr lang="en-US" sz="2000" dirty="0"/>
                    </a:p>
                  </a:txBody>
                  <a:tcPr/>
                </a:tc>
                <a:extLst>
                  <a:ext uri="{0D108BD9-81ED-4DB2-BD59-A6C34878D82A}">
                    <a16:rowId xmlns:a16="http://schemas.microsoft.com/office/drawing/2014/main" val="1384465074"/>
                  </a:ext>
                </a:extLst>
              </a:tr>
              <a:tr h="689543">
                <a:tc>
                  <a:txBody>
                    <a:bodyPr/>
                    <a:lstStyle/>
                    <a:p>
                      <a:pPr algn="l"/>
                      <a:r>
                        <a:rPr lang="en-US" sz="2000" b="1" dirty="0"/>
                        <a:t>Section 3</a:t>
                      </a:r>
                    </a:p>
                    <a:p>
                      <a:pPr algn="l"/>
                      <a:r>
                        <a:rPr lang="en-US" sz="2000" dirty="0"/>
                        <a:t>Protection and Monitoring Plans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Some fields required; some fields optional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Required</a:t>
                      </a:r>
                    </a:p>
                    <a:p>
                      <a:pPr algn="ctr"/>
                      <a:endParaRPr lang="en-US" sz="2000" dirty="0"/>
                    </a:p>
                  </a:txBody>
                  <a:tcPr/>
                </a:tc>
                <a:extLst>
                  <a:ext uri="{0D108BD9-81ED-4DB2-BD59-A6C34878D82A}">
                    <a16:rowId xmlns:a16="http://schemas.microsoft.com/office/drawing/2014/main" val="1482883724"/>
                  </a:ext>
                </a:extLst>
              </a:tr>
              <a:tr h="689543">
                <a:tc>
                  <a:txBody>
                    <a:bodyPr/>
                    <a:lstStyle/>
                    <a:p>
                      <a:pPr algn="l"/>
                      <a:r>
                        <a:rPr lang="en-US" sz="2000" b="1" dirty="0"/>
                        <a:t>Section 4</a:t>
                      </a:r>
                    </a:p>
                    <a:p>
                      <a:pPr algn="l"/>
                      <a:r>
                        <a:rPr lang="en-US" sz="2000" dirty="0"/>
                        <a:t>Protocol Synopsis</a:t>
                      </a:r>
                    </a:p>
                  </a:txBody>
                  <a:tcPr/>
                </a:tc>
                <a:tc>
                  <a:txBody>
                    <a:bodyPr/>
                    <a:lstStyle/>
                    <a:p>
                      <a:pPr algn="ctr"/>
                      <a:r>
                        <a:rPr lang="en-US" sz="2000" dirty="0"/>
                        <a:t>Not permitted</a:t>
                      </a:r>
                    </a:p>
                  </a:txBody>
                  <a:tcPr/>
                </a:tc>
                <a:tc>
                  <a:txBody>
                    <a:bodyPr/>
                    <a:lstStyle/>
                    <a:p>
                      <a:pPr algn="ctr"/>
                      <a:r>
                        <a:rPr lang="en-US" sz="2000" dirty="0"/>
                        <a:t>Required</a:t>
                      </a:r>
                    </a:p>
                  </a:txBody>
                  <a:tcPr/>
                </a:tc>
                <a:extLst>
                  <a:ext uri="{0D108BD9-81ED-4DB2-BD59-A6C34878D82A}">
                    <a16:rowId xmlns:a16="http://schemas.microsoft.com/office/drawing/2014/main" val="2945949935"/>
                  </a:ext>
                </a:extLst>
              </a:tr>
              <a:tr h="950234">
                <a:tc>
                  <a:txBody>
                    <a:bodyPr/>
                    <a:lstStyle/>
                    <a:p>
                      <a:pPr algn="l"/>
                      <a:r>
                        <a:rPr lang="en-US" sz="2000" b="1" dirty="0"/>
                        <a:t>Section 5</a:t>
                      </a:r>
                    </a:p>
                    <a:p>
                      <a:pPr algn="l"/>
                      <a:r>
                        <a:rPr lang="en-US" sz="2000" dirty="0"/>
                        <a:t>Other Clinical Trial-related Attachments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Not permitted</a:t>
                      </a:r>
                    </a:p>
                    <a:p>
                      <a:pPr algn="ctr"/>
                      <a:endParaRPr lang="en-US" sz="2000" dirty="0"/>
                    </a:p>
                  </a:txBody>
                  <a:tcPr/>
                </a:tc>
                <a:tc>
                  <a:txBody>
                    <a:bodyPr/>
                    <a:lstStyle/>
                    <a:p>
                      <a:pPr algn="ctr"/>
                      <a:r>
                        <a:rPr lang="en-US" sz="2000" dirty="0"/>
                        <a:t>Required </a:t>
                      </a:r>
                      <a:r>
                        <a:rPr lang="en-US" sz="2000" i="1" dirty="0"/>
                        <a:t>only</a:t>
                      </a:r>
                      <a:r>
                        <a:rPr lang="en-US" sz="2000" dirty="0"/>
                        <a:t> if specified in FOA</a:t>
                      </a:r>
                    </a:p>
                  </a:txBody>
                  <a:tcPr/>
                </a:tc>
                <a:extLst>
                  <a:ext uri="{0D108BD9-81ED-4DB2-BD59-A6C34878D82A}">
                    <a16:rowId xmlns:a16="http://schemas.microsoft.com/office/drawing/2014/main" val="129720509"/>
                  </a:ext>
                </a:extLst>
              </a:tr>
            </a:tbl>
          </a:graphicData>
        </a:graphic>
      </p:graphicFrame>
      <p:sp>
        <p:nvSpPr>
          <p:cNvPr id="4" name="Slide Number Placeholder 3">
            <a:extLst>
              <a:ext uri="{FF2B5EF4-FFF2-40B4-BE49-F238E27FC236}">
                <a16:creationId xmlns:a16="http://schemas.microsoft.com/office/drawing/2014/main" id="{ABA88AAC-09F7-423B-BF27-6AB6FEBC4021}"/>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31</a:t>
            </a:fld>
            <a:endParaRPr lang="en-US" dirty="0">
              <a:latin typeface="Roboto black" panose="02000000000000000000" pitchFamily="2" charset="0"/>
              <a:ea typeface="Roboto black" panose="02000000000000000000" pitchFamily="2" charset="0"/>
            </a:endParaRPr>
          </a:p>
        </p:txBody>
      </p:sp>
      <p:sp>
        <p:nvSpPr>
          <p:cNvPr id="5" name="Arrow: Down 4" descr="Arrow">
            <a:extLst>
              <a:ext uri="{FF2B5EF4-FFF2-40B4-BE49-F238E27FC236}">
                <a16:creationId xmlns:a16="http://schemas.microsoft.com/office/drawing/2014/main" id="{879FB1A5-CE91-4642-891B-C887874FD614}"/>
              </a:ext>
            </a:extLst>
          </p:cNvPr>
          <p:cNvSpPr/>
          <p:nvPr/>
        </p:nvSpPr>
        <p:spPr>
          <a:xfrm>
            <a:off x="9750056" y="1158949"/>
            <a:ext cx="404037" cy="43963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descr="Arrow">
            <a:extLst>
              <a:ext uri="{FF2B5EF4-FFF2-40B4-BE49-F238E27FC236}">
                <a16:creationId xmlns:a16="http://schemas.microsoft.com/office/drawing/2014/main" id="{45ED7472-B64C-420F-B542-05CAE64F0234}"/>
              </a:ext>
            </a:extLst>
          </p:cNvPr>
          <p:cNvSpPr/>
          <p:nvPr/>
        </p:nvSpPr>
        <p:spPr>
          <a:xfrm>
            <a:off x="6051498" y="1158949"/>
            <a:ext cx="404037" cy="43963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2586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8844D3-17E3-47A4-A1CF-B82D2CAB5A5F}"/>
              </a:ext>
            </a:extLst>
          </p:cNvPr>
          <p:cNvSpPr>
            <a:spLocks noGrp="1"/>
          </p:cNvSpPr>
          <p:nvPr>
            <p:ph type="title"/>
          </p:nvPr>
        </p:nvSpPr>
        <p:spPr/>
        <p:txBody>
          <a:bodyPr/>
          <a:lstStyle/>
          <a:p>
            <a:r>
              <a:rPr lang="en-US" dirty="0"/>
              <a:t>Trainees &amp; Fellows Proposing “Clinical Trial Research Experience”:</a:t>
            </a:r>
          </a:p>
        </p:txBody>
      </p:sp>
      <p:sp>
        <p:nvSpPr>
          <p:cNvPr id="7" name="Content Placeholder 6">
            <a:extLst>
              <a:ext uri="{FF2B5EF4-FFF2-40B4-BE49-F238E27FC236}">
                <a16:creationId xmlns:a16="http://schemas.microsoft.com/office/drawing/2014/main" id="{B55B1395-B8E9-455C-A50F-84395EAE9890}"/>
              </a:ext>
            </a:extLst>
          </p:cNvPr>
          <p:cNvSpPr>
            <a:spLocks noGrp="1"/>
          </p:cNvSpPr>
          <p:nvPr>
            <p:ph idx="1"/>
          </p:nvPr>
        </p:nvSpPr>
        <p:spPr>
          <a:xfrm>
            <a:off x="838200" y="2054225"/>
            <a:ext cx="10515600" cy="4667250"/>
          </a:xfrm>
        </p:spPr>
        <p:txBody>
          <a:bodyPr>
            <a:normAutofit fontScale="85000" lnSpcReduction="10000"/>
          </a:bodyPr>
          <a:lstStyle/>
          <a:p>
            <a:pPr>
              <a:spcAft>
                <a:spcPts val="600"/>
              </a:spcAft>
            </a:pPr>
            <a:r>
              <a:rPr lang="en-US" sz="3200" dirty="0"/>
              <a:t>Answer ‘Yes’ to all 4 questions in Clinical Trial Questionnaire</a:t>
            </a:r>
          </a:p>
          <a:p>
            <a:pPr>
              <a:spcAft>
                <a:spcPts val="600"/>
              </a:spcAft>
            </a:pPr>
            <a:r>
              <a:rPr lang="en-US" sz="3200" dirty="0"/>
              <a:t>Complete form Sections 1-3</a:t>
            </a:r>
          </a:p>
          <a:p>
            <a:pPr lvl="1">
              <a:spcAft>
                <a:spcPts val="600"/>
              </a:spcAft>
            </a:pPr>
            <a:r>
              <a:rPr lang="en-US" sz="2600" dirty="0"/>
              <a:t>Not permitted to complete Section 4 or 5</a:t>
            </a:r>
          </a:p>
          <a:p>
            <a:pPr>
              <a:spcAft>
                <a:spcPts val="600"/>
              </a:spcAft>
            </a:pPr>
            <a:r>
              <a:rPr lang="en-US" sz="3200" dirty="0"/>
              <a:t>Statement from Mentor or Sponsor:	</a:t>
            </a:r>
          </a:p>
          <a:p>
            <a:pPr lvl="1">
              <a:spcAft>
                <a:spcPts val="600"/>
              </a:spcAft>
            </a:pPr>
            <a:r>
              <a:rPr lang="en-US" sz="2600" dirty="0"/>
              <a:t>Role of fellow/trainee in proposed clinical trial</a:t>
            </a:r>
          </a:p>
          <a:p>
            <a:pPr lvl="1">
              <a:spcAft>
                <a:spcPts val="600"/>
              </a:spcAft>
            </a:pPr>
            <a:r>
              <a:rPr lang="en-US" sz="2600" dirty="0"/>
              <a:t>Source of funding for the trial</a:t>
            </a:r>
          </a:p>
          <a:p>
            <a:pPr lvl="1">
              <a:spcAft>
                <a:spcPts val="600"/>
              </a:spcAft>
            </a:pPr>
            <a:r>
              <a:rPr lang="en-US" sz="2600" dirty="0"/>
              <a:t>Mentor’s relevant experience</a:t>
            </a:r>
          </a:p>
          <a:p>
            <a:pPr lvl="1">
              <a:spcAft>
                <a:spcPts val="600"/>
              </a:spcAft>
            </a:pPr>
            <a:r>
              <a:rPr lang="en-US" sz="2600" dirty="0"/>
              <a:t>Assurance that the mentor/sponsor will be responsible for the clinical trial</a:t>
            </a:r>
          </a:p>
          <a:p>
            <a:pPr lvl="1"/>
            <a:endParaRPr lang="en-US" sz="2800" dirty="0"/>
          </a:p>
          <a:p>
            <a:pPr lvl="1"/>
            <a:endParaRPr lang="en-US" sz="2800" dirty="0"/>
          </a:p>
        </p:txBody>
      </p:sp>
      <p:sp>
        <p:nvSpPr>
          <p:cNvPr id="4" name="Slide Number Placeholder 3">
            <a:extLst>
              <a:ext uri="{FF2B5EF4-FFF2-40B4-BE49-F238E27FC236}">
                <a16:creationId xmlns:a16="http://schemas.microsoft.com/office/drawing/2014/main" id="{D994FB30-D2EF-4823-A806-5E3A90B09457}"/>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32</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20732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FA423-35F5-4414-AE14-168C2C94F168}"/>
              </a:ext>
            </a:extLst>
          </p:cNvPr>
          <p:cNvSpPr>
            <a:spLocks noGrp="1"/>
          </p:cNvSpPr>
          <p:nvPr>
            <p:ph type="title"/>
          </p:nvPr>
        </p:nvSpPr>
        <p:spPr/>
        <p:txBody>
          <a:bodyPr/>
          <a:lstStyle/>
          <a:p>
            <a:r>
              <a:rPr lang="en-US" dirty="0"/>
              <a:t>Just-In-Time and Post-Award Requirements</a:t>
            </a:r>
          </a:p>
        </p:txBody>
      </p:sp>
    </p:spTree>
    <p:extLst>
      <p:ext uri="{BB962C8B-B14F-4D97-AF65-F5344CB8AC3E}">
        <p14:creationId xmlns:p14="http://schemas.microsoft.com/office/powerpoint/2010/main" val="335878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1" name="Rectangle 5"/>
          <p:cNvSpPr>
            <a:spLocks noGrp="1" noChangeArrowheads="1"/>
          </p:cNvSpPr>
          <p:nvPr>
            <p:ph type="title"/>
          </p:nvPr>
        </p:nvSpPr>
        <p:spPr/>
        <p:txBody>
          <a:bodyPr/>
          <a:lstStyle/>
          <a:p>
            <a:pPr eaLnBrk="1" hangingPunct="1">
              <a:defRPr/>
            </a:pPr>
            <a:r>
              <a:rPr lang="en-US" dirty="0">
                <a:solidFill>
                  <a:schemeClr val="accent1"/>
                </a:solidFill>
              </a:rPr>
              <a:t>Just-in-Time Requirements</a:t>
            </a:r>
          </a:p>
        </p:txBody>
      </p:sp>
      <p:sp>
        <p:nvSpPr>
          <p:cNvPr id="44036" name="Rectangle 6"/>
          <p:cNvSpPr>
            <a:spLocks noGrp="1" noChangeArrowheads="1"/>
          </p:cNvSpPr>
          <p:nvPr>
            <p:ph type="body" idx="1"/>
          </p:nvPr>
        </p:nvSpPr>
        <p:spPr>
          <a:xfrm>
            <a:off x="719091" y="1690688"/>
            <a:ext cx="9644109" cy="4632324"/>
          </a:xfrm>
        </p:spPr>
        <p:txBody>
          <a:bodyPr>
            <a:normAutofit/>
          </a:bodyPr>
          <a:lstStyle/>
          <a:p>
            <a:pPr marL="0" indent="0">
              <a:lnSpc>
                <a:spcPct val="110000"/>
              </a:lnSpc>
              <a:spcBef>
                <a:spcPts val="600"/>
              </a:spcBef>
              <a:spcAft>
                <a:spcPts val="600"/>
              </a:spcAft>
              <a:buNone/>
            </a:pPr>
            <a:r>
              <a:rPr lang="en-US" sz="3200" b="1" dirty="0"/>
              <a:t>After peer review, during just-in-time period:</a:t>
            </a:r>
          </a:p>
          <a:p>
            <a:pPr lvl="1">
              <a:lnSpc>
                <a:spcPct val="110000"/>
              </a:lnSpc>
              <a:spcBef>
                <a:spcPts val="600"/>
              </a:spcBef>
              <a:spcAft>
                <a:spcPts val="1800"/>
              </a:spcAft>
            </a:pPr>
            <a:r>
              <a:rPr lang="en-US" sz="2400" dirty="0"/>
              <a:t>Provide Institution’s OHRP Federal-wide Assurance Number (FWA) if not provided at the time of application</a:t>
            </a:r>
          </a:p>
          <a:p>
            <a:pPr lvl="1">
              <a:lnSpc>
                <a:spcPct val="110000"/>
              </a:lnSpc>
              <a:spcBef>
                <a:spcPts val="600"/>
              </a:spcBef>
            </a:pPr>
            <a:r>
              <a:rPr lang="en-US" sz="2400" dirty="0"/>
              <a:t>Certify:</a:t>
            </a:r>
          </a:p>
          <a:p>
            <a:pPr lvl="2">
              <a:lnSpc>
                <a:spcPct val="110000"/>
              </a:lnSpc>
              <a:spcBef>
                <a:spcPts val="600"/>
              </a:spcBef>
            </a:pPr>
            <a:r>
              <a:rPr lang="en-US" sz="2400" dirty="0"/>
              <a:t>IRB approval (or exemption)</a:t>
            </a:r>
          </a:p>
          <a:p>
            <a:pPr lvl="2">
              <a:lnSpc>
                <a:spcPct val="110000"/>
              </a:lnSpc>
              <a:spcBef>
                <a:spcPts val="600"/>
              </a:spcBef>
            </a:pPr>
            <a:r>
              <a:rPr lang="en-US" sz="2400" dirty="0"/>
              <a:t>Human subjects education for key personnel</a:t>
            </a:r>
          </a:p>
          <a:p>
            <a:pPr lvl="1">
              <a:lnSpc>
                <a:spcPct val="110000"/>
              </a:lnSpc>
              <a:spcAft>
                <a:spcPts val="1800"/>
              </a:spcAft>
            </a:pPr>
            <a:endParaRPr lang="en-US" dirty="0"/>
          </a:p>
        </p:txBody>
      </p:sp>
      <p:sp>
        <p:nvSpPr>
          <p:cNvPr id="18436" name="Slide Number Placeholder 5"/>
          <p:cNvSpPr txBox="1">
            <a:spLocks noGrp="1"/>
          </p:cNvSpPr>
          <p:nvPr/>
        </p:nvSpPr>
        <p:spPr bwMode="auto">
          <a:xfrm>
            <a:off x="9296400" y="6553201"/>
            <a:ext cx="1371600" cy="155575"/>
          </a:xfrm>
          <a:prstGeom prst="rect">
            <a:avLst/>
          </a:prstGeom>
          <a:noFill/>
          <a:ln>
            <a:miter lim="800000"/>
            <a:headEnd/>
            <a:tailEnd/>
          </a:ln>
        </p:spPr>
        <p:txBody>
          <a:bodyPr/>
          <a:lstStyle/>
          <a:p>
            <a:pPr algn="r">
              <a:defRPr/>
            </a:pPr>
            <a:fld id="{0E551701-2EA0-4400-9D94-2D3C6EBBD420}" type="slidenum">
              <a:rPr lang="en-US" sz="1000" b="1">
                <a:solidFill>
                  <a:prstClr val="white"/>
                </a:solidFill>
                <a:latin typeface="Tahoma" charset="0"/>
              </a:rPr>
              <a:pPr algn="r">
                <a:defRPr/>
              </a:pPr>
              <a:t>34</a:t>
            </a:fld>
            <a:endParaRPr lang="en-US" sz="1000" b="1" dirty="0">
              <a:solidFill>
                <a:prstClr val="white"/>
              </a:solidFill>
              <a:latin typeface="Tahoma" charset="0"/>
            </a:endParaRPr>
          </a:p>
        </p:txBody>
      </p:sp>
      <p:sp>
        <p:nvSpPr>
          <p:cNvPr id="6" name="Slide Number Placeholder 3">
            <a:extLst>
              <a:ext uri="{FF2B5EF4-FFF2-40B4-BE49-F238E27FC236}">
                <a16:creationId xmlns:a16="http://schemas.microsoft.com/office/drawing/2014/main" id="{42C64D41-679B-4E87-9263-A7A8926F31EB}"/>
              </a:ext>
            </a:extLst>
          </p:cNvPr>
          <p:cNvSpPr>
            <a:spLocks noGrp="1"/>
          </p:cNvSpPr>
          <p:nvPr>
            <p:ph type="sldNum" sz="quarter" idx="12"/>
          </p:nvPr>
        </p:nvSpPr>
        <p:spPr>
          <a:xfrm>
            <a:off x="446105" y="6355584"/>
            <a:ext cx="2743200" cy="365125"/>
          </a:xfrm>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34</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635118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1" name="Rectangle 5"/>
          <p:cNvSpPr>
            <a:spLocks noGrp="1" noChangeArrowheads="1"/>
          </p:cNvSpPr>
          <p:nvPr>
            <p:ph type="title"/>
          </p:nvPr>
        </p:nvSpPr>
        <p:spPr/>
        <p:txBody>
          <a:bodyPr>
            <a:normAutofit/>
          </a:bodyPr>
          <a:lstStyle/>
          <a:p>
            <a:pPr eaLnBrk="1" hangingPunct="1">
              <a:defRPr/>
            </a:pPr>
            <a:r>
              <a:rPr lang="en-US" sz="4000" dirty="0">
                <a:solidFill>
                  <a:schemeClr val="accent1"/>
                </a:solidFill>
              </a:rPr>
              <a:t>Just-in-Time Requirements</a:t>
            </a:r>
          </a:p>
        </p:txBody>
      </p:sp>
      <p:sp>
        <p:nvSpPr>
          <p:cNvPr id="44036" name="Rectangle 6"/>
          <p:cNvSpPr>
            <a:spLocks noGrp="1" noChangeArrowheads="1"/>
          </p:cNvSpPr>
          <p:nvPr>
            <p:ph type="body" idx="1"/>
          </p:nvPr>
        </p:nvSpPr>
        <p:spPr>
          <a:xfrm>
            <a:off x="468489" y="1690688"/>
            <a:ext cx="11255022" cy="5334000"/>
          </a:xfrm>
        </p:spPr>
        <p:txBody>
          <a:bodyPr>
            <a:normAutofit/>
          </a:bodyPr>
          <a:lstStyle/>
          <a:p>
            <a:pPr lvl="1">
              <a:spcBef>
                <a:spcPts val="600"/>
              </a:spcBef>
            </a:pPr>
            <a:r>
              <a:rPr lang="en-US" sz="2400" dirty="0"/>
              <a:t>Work with Institute/Center staff to resolve unacceptable inclusion concerns</a:t>
            </a:r>
          </a:p>
          <a:p>
            <a:pPr marL="457200" lvl="1" indent="0">
              <a:spcBef>
                <a:spcPts val="600"/>
              </a:spcBef>
              <a:buNone/>
            </a:pPr>
            <a:endParaRPr lang="en-US" sz="2400" dirty="0"/>
          </a:p>
          <a:p>
            <a:pPr marL="457200" lvl="1" indent="0">
              <a:spcBef>
                <a:spcPts val="600"/>
              </a:spcBef>
              <a:buNone/>
            </a:pPr>
            <a:endParaRPr lang="en-US" sz="2400" dirty="0"/>
          </a:p>
          <a:p>
            <a:pPr marL="457200" lvl="1" indent="0">
              <a:spcBef>
                <a:spcPts val="600"/>
              </a:spcBef>
              <a:buNone/>
            </a:pPr>
            <a:endParaRPr lang="en-US" sz="2400" dirty="0"/>
          </a:p>
          <a:p>
            <a:pPr lvl="1">
              <a:spcBef>
                <a:spcPts val="600"/>
              </a:spcBef>
            </a:pPr>
            <a:endParaRPr lang="en-US" sz="2400" dirty="0"/>
          </a:p>
          <a:p>
            <a:pPr lvl="1">
              <a:spcBef>
                <a:spcPts val="600"/>
              </a:spcBef>
            </a:pPr>
            <a:r>
              <a:rPr lang="en-US" sz="2400" dirty="0"/>
              <a:t>Provide inclusion enrollment report(s) if missing or needs updated as a result of peer review and/or programmatic adjustments</a:t>
            </a:r>
          </a:p>
        </p:txBody>
      </p:sp>
      <p:sp>
        <p:nvSpPr>
          <p:cNvPr id="18436" name="Slide Number Placeholder 5"/>
          <p:cNvSpPr txBox="1">
            <a:spLocks noGrp="1"/>
          </p:cNvSpPr>
          <p:nvPr/>
        </p:nvSpPr>
        <p:spPr bwMode="auto">
          <a:xfrm>
            <a:off x="9296400" y="6553201"/>
            <a:ext cx="1371600" cy="155575"/>
          </a:xfrm>
          <a:prstGeom prst="rect">
            <a:avLst/>
          </a:prstGeom>
          <a:noFill/>
          <a:ln>
            <a:miter lim="800000"/>
            <a:headEnd/>
            <a:tailEnd/>
          </a:ln>
        </p:spPr>
        <p:txBody>
          <a:bodyPr/>
          <a:lstStyle/>
          <a:p>
            <a:pPr algn="r">
              <a:defRPr/>
            </a:pPr>
            <a:fld id="{0E551701-2EA0-4400-9D94-2D3C6EBBD420}" type="slidenum">
              <a:rPr lang="en-US" sz="1000" b="1">
                <a:solidFill>
                  <a:prstClr val="white"/>
                </a:solidFill>
                <a:latin typeface="Tahoma" charset="0"/>
              </a:rPr>
              <a:pPr algn="r">
                <a:defRPr/>
              </a:pPr>
              <a:t>35</a:t>
            </a:fld>
            <a:endParaRPr lang="en-US" sz="1000" b="1" dirty="0">
              <a:solidFill>
                <a:prstClr val="white"/>
              </a:solidFill>
              <a:latin typeface="Tahoma" charset="0"/>
            </a:endParaRPr>
          </a:p>
        </p:txBody>
      </p:sp>
      <p:pic>
        <p:nvPicPr>
          <p:cNvPr id="8" name="Picture 7" descr="Screenshot showing scientifically acceptable versus unacceptable inclusion concerns regarding gender, minority, and children. ">
            <a:extLst>
              <a:ext uri="{FF2B5EF4-FFF2-40B4-BE49-F238E27FC236}">
                <a16:creationId xmlns:a16="http://schemas.microsoft.com/office/drawing/2014/main" id="{7937B30E-6C83-4AFB-92F9-C3CAF9BBAACA}"/>
              </a:ext>
            </a:extLst>
          </p:cNvPr>
          <p:cNvPicPr>
            <a:picLocks noChangeAspect="1"/>
          </p:cNvPicPr>
          <p:nvPr/>
        </p:nvPicPr>
        <p:blipFill>
          <a:blip r:embed="rId3"/>
          <a:stretch>
            <a:fillRect/>
          </a:stretch>
        </p:blipFill>
        <p:spPr>
          <a:xfrm>
            <a:off x="873155" y="2448017"/>
            <a:ext cx="9794845" cy="1528559"/>
          </a:xfrm>
          <a:prstGeom prst="rect">
            <a:avLst/>
          </a:prstGeom>
        </p:spPr>
      </p:pic>
      <p:sp>
        <p:nvSpPr>
          <p:cNvPr id="7" name="Slide Number Placeholder 3">
            <a:extLst>
              <a:ext uri="{FF2B5EF4-FFF2-40B4-BE49-F238E27FC236}">
                <a16:creationId xmlns:a16="http://schemas.microsoft.com/office/drawing/2014/main" id="{FC31692A-44C1-494B-A3AE-5DF4AD279C0E}"/>
              </a:ext>
            </a:extLst>
          </p:cNvPr>
          <p:cNvSpPr>
            <a:spLocks noGrp="1"/>
          </p:cNvSpPr>
          <p:nvPr>
            <p:ph type="sldNum" sz="quarter" idx="12"/>
          </p:nvPr>
        </p:nvSpPr>
        <p:spPr>
          <a:xfrm>
            <a:off x="372897" y="6458834"/>
            <a:ext cx="1029181" cy="314067"/>
          </a:xfrm>
        </p:spPr>
        <p:txBody>
          <a:bodyPr vert="horz" lIns="91440" tIns="45720" rIns="91440" bIns="45720" rtlCol="0" anchor="ctr">
            <a:normAutofit/>
          </a:bodyPr>
          <a:lstStyle/>
          <a:p>
            <a:pPr algn="r">
              <a:lnSpc>
                <a:spcPct val="90000"/>
              </a:lnSpc>
              <a:spcAft>
                <a:spcPts val="600"/>
              </a:spcAft>
            </a:pPr>
            <a:r>
              <a:rPr lang="en-US" spc="50" dirty="0">
                <a:solidFill>
                  <a:srgbClr val="898989"/>
                </a:solidFill>
                <a:latin typeface="+mn-lt"/>
                <a:ea typeface="+mn-ea"/>
                <a:cs typeface="+mn-cs"/>
              </a:rPr>
              <a:t>SLIDE</a:t>
            </a:r>
            <a:r>
              <a:rPr lang="en-US" spc="100" dirty="0">
                <a:solidFill>
                  <a:srgbClr val="898989"/>
                </a:solidFill>
                <a:latin typeface="+mn-lt"/>
                <a:ea typeface="+mn-ea"/>
                <a:cs typeface="+mn-cs"/>
              </a:rPr>
              <a:t> |</a:t>
            </a:r>
            <a:r>
              <a:rPr lang="en-US" dirty="0">
                <a:solidFill>
                  <a:srgbClr val="898989"/>
                </a:solidFill>
                <a:latin typeface="+mn-lt"/>
                <a:ea typeface="+mn-ea"/>
                <a:cs typeface="+mn-cs"/>
              </a:rPr>
              <a:t> </a:t>
            </a:r>
            <a:fld id="{A7DDB576-49B3-42E2-89EA-6E35EA8EF806}" type="slidenum">
              <a:rPr lang="en-US" b="1">
                <a:solidFill>
                  <a:schemeClr val="accent4"/>
                </a:solidFill>
                <a:latin typeface="+mn-lt"/>
                <a:ea typeface="+mn-ea"/>
                <a:cs typeface="+mn-cs"/>
              </a:rPr>
              <a:pPr algn="r">
                <a:lnSpc>
                  <a:spcPct val="90000"/>
                </a:lnSpc>
                <a:spcAft>
                  <a:spcPts val="600"/>
                </a:spcAft>
              </a:pPr>
              <a:t>35</a:t>
            </a:fld>
            <a:endParaRPr lang="en-US" b="1" dirty="0">
              <a:solidFill>
                <a:schemeClr val="accent4"/>
              </a:solidFill>
              <a:latin typeface="+mn-lt"/>
              <a:ea typeface="+mn-ea"/>
              <a:cs typeface="+mn-cs"/>
            </a:endParaRPr>
          </a:p>
        </p:txBody>
      </p:sp>
    </p:spTree>
    <p:extLst>
      <p:ext uri="{BB962C8B-B14F-4D97-AF65-F5344CB8AC3E}">
        <p14:creationId xmlns:p14="http://schemas.microsoft.com/office/powerpoint/2010/main" val="4057377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144D0E-AAE5-469C-8B46-F1A16ACFCB99}"/>
              </a:ext>
            </a:extLst>
          </p:cNvPr>
          <p:cNvSpPr>
            <a:spLocks noGrp="1"/>
          </p:cNvSpPr>
          <p:nvPr>
            <p:ph sz="half" idx="1"/>
          </p:nvPr>
        </p:nvSpPr>
        <p:spPr/>
        <p:txBody>
          <a:bodyPr>
            <a:normAutofit fontScale="85000" lnSpcReduction="20000"/>
          </a:bodyPr>
          <a:lstStyle/>
          <a:p>
            <a:pPr>
              <a:spcBef>
                <a:spcPts val="1800"/>
              </a:spcBef>
            </a:pPr>
            <a:r>
              <a:rPr lang="en-US" sz="3500" dirty="0"/>
              <a:t>Provide actual inclusion enrollment data in progress reports</a:t>
            </a:r>
          </a:p>
          <a:p>
            <a:pPr>
              <a:spcBef>
                <a:spcPts val="1800"/>
              </a:spcBef>
            </a:pPr>
            <a:r>
              <a:rPr lang="en-US" sz="3500" dirty="0"/>
              <a:t>Provide required information for delayed onset studies</a:t>
            </a:r>
          </a:p>
          <a:p>
            <a:pPr>
              <a:spcBef>
                <a:spcPts val="1800"/>
              </a:spcBef>
            </a:pPr>
            <a:r>
              <a:rPr lang="en-US" sz="3500" dirty="0"/>
              <a:t>Clinical trials complete Section 6 – Clinical Trial Milestone Plan</a:t>
            </a:r>
          </a:p>
          <a:p>
            <a:endParaRPr lang="en-US" dirty="0"/>
          </a:p>
        </p:txBody>
      </p:sp>
      <p:pic>
        <p:nvPicPr>
          <p:cNvPr id="6" name="Content Placeholder 5" descr="Schematic of Human Subjects System">
            <a:extLst>
              <a:ext uri="{FF2B5EF4-FFF2-40B4-BE49-F238E27FC236}">
                <a16:creationId xmlns:a16="http://schemas.microsoft.com/office/drawing/2014/main" id="{2AC4DAB3-FF80-4ECC-BE37-3AAC709D3C94}"/>
              </a:ext>
            </a:extLst>
          </p:cNvPr>
          <p:cNvPicPr>
            <a:picLocks noGrp="1" noChangeAspect="1"/>
          </p:cNvPicPr>
          <p:nvPr>
            <p:ph sz="half" idx="2"/>
          </p:nvPr>
        </p:nvPicPr>
        <p:blipFill rotWithShape="1">
          <a:blip r:embed="rId2"/>
          <a:srcRect t="6131"/>
          <a:stretch/>
        </p:blipFill>
        <p:spPr>
          <a:xfrm>
            <a:off x="6528349" y="1561854"/>
            <a:ext cx="5098409" cy="4351339"/>
          </a:xfrm>
          <a:prstGeom prst="rect">
            <a:avLst/>
          </a:prstGeom>
        </p:spPr>
      </p:pic>
      <p:sp>
        <p:nvSpPr>
          <p:cNvPr id="4" name="Slide Number Placeholder 3">
            <a:extLst>
              <a:ext uri="{FF2B5EF4-FFF2-40B4-BE49-F238E27FC236}">
                <a16:creationId xmlns:a16="http://schemas.microsoft.com/office/drawing/2014/main" id="{0655FCC0-F2E5-496F-9254-A379976A1799}"/>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36</a:t>
            </a:fld>
            <a:endParaRPr lang="en-US" dirty="0">
              <a:latin typeface="Roboto black" panose="02000000000000000000" pitchFamily="2" charset="0"/>
              <a:ea typeface="Roboto black" panose="02000000000000000000" pitchFamily="2" charset="0"/>
            </a:endParaRPr>
          </a:p>
        </p:txBody>
      </p:sp>
      <p:sp>
        <p:nvSpPr>
          <p:cNvPr id="5" name="Title 4">
            <a:extLst>
              <a:ext uri="{FF2B5EF4-FFF2-40B4-BE49-F238E27FC236}">
                <a16:creationId xmlns:a16="http://schemas.microsoft.com/office/drawing/2014/main" id="{17B72CD2-061A-4EEE-A10F-10FD41096940}"/>
              </a:ext>
            </a:extLst>
          </p:cNvPr>
          <p:cNvSpPr>
            <a:spLocks noGrp="1"/>
          </p:cNvSpPr>
          <p:nvPr>
            <p:ph type="title"/>
          </p:nvPr>
        </p:nvSpPr>
        <p:spPr/>
        <p:txBody>
          <a:bodyPr/>
          <a:lstStyle/>
          <a:p>
            <a:r>
              <a:rPr lang="en-US" dirty="0"/>
              <a:t>After the Award…Now What?</a:t>
            </a:r>
          </a:p>
        </p:txBody>
      </p:sp>
    </p:spTree>
    <p:extLst>
      <p:ext uri="{BB962C8B-B14F-4D97-AF65-F5344CB8AC3E}">
        <p14:creationId xmlns:p14="http://schemas.microsoft.com/office/powerpoint/2010/main" val="591299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D5883-C6CC-45AF-9EE6-0082EB87618F}"/>
              </a:ext>
            </a:extLst>
          </p:cNvPr>
          <p:cNvSpPr>
            <a:spLocks noGrp="1"/>
          </p:cNvSpPr>
          <p:nvPr>
            <p:ph type="title"/>
          </p:nvPr>
        </p:nvSpPr>
        <p:spPr/>
        <p:txBody>
          <a:bodyPr/>
          <a:lstStyle/>
          <a:p>
            <a:r>
              <a:rPr lang="en-US" dirty="0"/>
              <a:t>Participant-Level Data in Progress Reports</a:t>
            </a:r>
          </a:p>
        </p:txBody>
      </p:sp>
      <p:sp>
        <p:nvSpPr>
          <p:cNvPr id="4" name="Slide Number Placeholder 3">
            <a:extLst>
              <a:ext uri="{FF2B5EF4-FFF2-40B4-BE49-F238E27FC236}">
                <a16:creationId xmlns:a16="http://schemas.microsoft.com/office/drawing/2014/main" id="{DDD51AC7-7E85-499C-9DB3-36B2DB3F44EE}"/>
              </a:ext>
            </a:extLst>
          </p:cNvPr>
          <p:cNvSpPr>
            <a:spLocks noGrp="1"/>
          </p:cNvSpPr>
          <p:nvPr>
            <p:ph type="sldNum" sz="quarter" idx="12"/>
          </p:nvPr>
        </p:nvSpPr>
        <p:spPr/>
        <p:txBody>
          <a:bodyPr/>
          <a:lstStyle/>
          <a:p>
            <a:fld id="{C87B5899-A34D-4B55-A88F-754287D50482}" type="slidenum">
              <a:rPr lang="en-US" smtClean="0"/>
              <a:t>37</a:t>
            </a:fld>
            <a:endParaRPr lang="en-US" dirty="0"/>
          </a:p>
        </p:txBody>
      </p:sp>
      <p:pic>
        <p:nvPicPr>
          <p:cNvPr id="5" name="Content Placeholder 4" descr="Spreadsheet showing participant date by race, ethnicity, sex/gender, age, and age unit">
            <a:extLst>
              <a:ext uri="{FF2B5EF4-FFF2-40B4-BE49-F238E27FC236}">
                <a16:creationId xmlns:a16="http://schemas.microsoft.com/office/drawing/2014/main" id="{8CA6AE46-3B0C-4D88-AC89-714CF9267F0F}"/>
              </a:ext>
            </a:extLst>
          </p:cNvPr>
          <p:cNvPicPr>
            <a:picLocks noGrp="1" noChangeAspect="1"/>
          </p:cNvPicPr>
          <p:nvPr>
            <p:ph idx="1"/>
          </p:nvPr>
        </p:nvPicPr>
        <p:blipFill rotWithShape="1">
          <a:blip r:embed="rId2"/>
          <a:srcRect t="47221"/>
          <a:stretch/>
        </p:blipFill>
        <p:spPr>
          <a:xfrm>
            <a:off x="399616" y="2118360"/>
            <a:ext cx="10954184" cy="3620893"/>
          </a:xfrm>
          <a:prstGeom prst="rect">
            <a:avLst/>
          </a:prstGeom>
        </p:spPr>
      </p:pic>
    </p:spTree>
    <p:extLst>
      <p:ext uri="{BB962C8B-B14F-4D97-AF65-F5344CB8AC3E}">
        <p14:creationId xmlns:p14="http://schemas.microsoft.com/office/powerpoint/2010/main" val="41022518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F37CF-0B54-4D95-B531-448A4A855388}"/>
              </a:ext>
            </a:extLst>
          </p:cNvPr>
          <p:cNvSpPr>
            <a:spLocks noGrp="1"/>
          </p:cNvSpPr>
          <p:nvPr>
            <p:ph type="title"/>
          </p:nvPr>
        </p:nvSpPr>
        <p:spPr>
          <a:xfrm>
            <a:off x="641984" y="227965"/>
            <a:ext cx="10908030" cy="1325563"/>
          </a:xfrm>
        </p:spPr>
        <p:txBody>
          <a:bodyPr/>
          <a:lstStyle/>
          <a:p>
            <a:r>
              <a:rPr lang="en-US" dirty="0"/>
              <a:t>Uploading Participant-Level Data in HSS</a:t>
            </a:r>
          </a:p>
        </p:txBody>
      </p:sp>
      <p:sp>
        <p:nvSpPr>
          <p:cNvPr id="4" name="Slide Number Placeholder 3">
            <a:extLst>
              <a:ext uri="{FF2B5EF4-FFF2-40B4-BE49-F238E27FC236}">
                <a16:creationId xmlns:a16="http://schemas.microsoft.com/office/drawing/2014/main" id="{191C46CA-ADDF-4F79-A365-F7B0D9D9A712}"/>
              </a:ext>
            </a:extLst>
          </p:cNvPr>
          <p:cNvSpPr>
            <a:spLocks noGrp="1"/>
          </p:cNvSpPr>
          <p:nvPr>
            <p:ph type="sldNum" sz="quarter" idx="12"/>
          </p:nvPr>
        </p:nvSpPr>
        <p:spPr/>
        <p:txBody>
          <a:bodyPr/>
          <a:lstStyle/>
          <a:p>
            <a:fld id="{C87B5899-A34D-4B55-A88F-754287D50482}" type="slidenum">
              <a:rPr lang="en-US" smtClean="0"/>
              <a:t>38</a:t>
            </a:fld>
            <a:endParaRPr lang="en-US" dirty="0"/>
          </a:p>
        </p:txBody>
      </p:sp>
      <p:pic>
        <p:nvPicPr>
          <p:cNvPr id="1026" name="Picture 2" descr="HSS Cumulative (Actual) totals sections showing active buttons">
            <a:extLst>
              <a:ext uri="{FF2B5EF4-FFF2-40B4-BE49-F238E27FC236}">
                <a16:creationId xmlns:a16="http://schemas.microsoft.com/office/drawing/2014/main" id="{AB12476D-339C-42CA-BD0D-5B600AE128F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1317" b="9988"/>
          <a:stretch/>
        </p:blipFill>
        <p:spPr bwMode="auto">
          <a:xfrm>
            <a:off x="879728" y="1420238"/>
            <a:ext cx="10432543" cy="430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80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Grp="1" noChangeArrowheads="1"/>
          </p:cNvSpPr>
          <p:nvPr>
            <p:ph type="title"/>
          </p:nvPr>
        </p:nvSpPr>
        <p:spPr>
          <a:xfrm>
            <a:off x="577049" y="381000"/>
            <a:ext cx="9709951" cy="990600"/>
          </a:xfrm>
          <a:effectLst/>
        </p:spPr>
        <p:txBody>
          <a:bodyPr>
            <a:normAutofit/>
          </a:bodyPr>
          <a:lstStyle/>
          <a:p>
            <a:pPr eaLnBrk="1" hangingPunct="1">
              <a:defRPr/>
            </a:pPr>
            <a:r>
              <a:rPr lang="en-US" dirty="0">
                <a:solidFill>
                  <a:schemeClr val="accent1"/>
                </a:solidFill>
              </a:rPr>
              <a:t>After the Award…Now What?</a:t>
            </a:r>
            <a:endParaRPr lang="en-US" dirty="0"/>
          </a:p>
        </p:txBody>
      </p:sp>
      <p:sp>
        <p:nvSpPr>
          <p:cNvPr id="46084" name="Rectangle 6"/>
          <p:cNvSpPr>
            <a:spLocks noGrp="1" noChangeArrowheads="1"/>
          </p:cNvSpPr>
          <p:nvPr>
            <p:ph type="body" idx="1"/>
          </p:nvPr>
        </p:nvSpPr>
        <p:spPr>
          <a:xfrm>
            <a:off x="908111" y="1766656"/>
            <a:ext cx="10162343" cy="4444014"/>
          </a:xfrm>
        </p:spPr>
        <p:txBody>
          <a:bodyPr>
            <a:noAutofit/>
          </a:bodyPr>
          <a:lstStyle/>
          <a:p>
            <a:pPr>
              <a:lnSpc>
                <a:spcPct val="120000"/>
              </a:lnSpc>
              <a:spcBef>
                <a:spcPts val="600"/>
              </a:spcBef>
            </a:pPr>
            <a:r>
              <a:rPr lang="en-US" sz="2800" dirty="0"/>
              <a:t>For NIH-defined Phase III Clinical Trials – </a:t>
            </a:r>
            <a:r>
              <a:rPr lang="en-US" sz="2800" b="1" dirty="0"/>
              <a:t>report status/results of analyses </a:t>
            </a:r>
            <a:r>
              <a:rPr lang="en-US" sz="2800" dirty="0"/>
              <a:t>by sex/gender, race, and ethnicity</a:t>
            </a:r>
          </a:p>
          <a:p>
            <a:pPr lvl="1">
              <a:lnSpc>
                <a:spcPct val="120000"/>
              </a:lnSpc>
              <a:spcBef>
                <a:spcPts val="600"/>
              </a:spcBef>
            </a:pPr>
            <a:r>
              <a:rPr lang="en-US" sz="2800" dirty="0"/>
              <a:t>For </a:t>
            </a:r>
            <a:r>
              <a:rPr lang="en-US" sz="2800" u="sng" dirty="0"/>
              <a:t>applicable</a:t>
            </a:r>
            <a:r>
              <a:rPr lang="en-US" sz="2800" dirty="0"/>
              <a:t> NIH-defined Phase III Clinical Trials, report results by sex/gender and/or race/ethnicity in Clinicaltrials.gov within 1 year of primary completion date</a:t>
            </a:r>
          </a:p>
          <a:p>
            <a:pPr>
              <a:lnSpc>
                <a:spcPct val="120000"/>
              </a:lnSpc>
              <a:spcBef>
                <a:spcPts val="600"/>
              </a:spcBef>
            </a:pPr>
            <a:r>
              <a:rPr lang="en-US" sz="2800" dirty="0"/>
              <a:t>Keep in mind you are expected to follow NIH single IRB policy if site is added</a:t>
            </a:r>
          </a:p>
          <a:p>
            <a:pPr marL="457200" lvl="1" indent="0">
              <a:lnSpc>
                <a:spcPct val="120000"/>
              </a:lnSpc>
              <a:spcBef>
                <a:spcPts val="600"/>
              </a:spcBef>
              <a:buNone/>
            </a:pPr>
            <a:endParaRPr lang="en-US" sz="2400" dirty="0"/>
          </a:p>
        </p:txBody>
      </p:sp>
      <p:sp>
        <p:nvSpPr>
          <p:cNvPr id="11" name="Slide Number Placeholder 3">
            <a:extLst>
              <a:ext uri="{FF2B5EF4-FFF2-40B4-BE49-F238E27FC236}">
                <a16:creationId xmlns:a16="http://schemas.microsoft.com/office/drawing/2014/main" id="{4CC6928B-374F-4079-A6F1-CD67E7613DBF}"/>
              </a:ext>
            </a:extLst>
          </p:cNvPr>
          <p:cNvSpPr>
            <a:spLocks noGrp="1"/>
          </p:cNvSpPr>
          <p:nvPr>
            <p:ph type="sldNum" sz="quarter" idx="12"/>
          </p:nvPr>
        </p:nvSpPr>
        <p:spPr>
          <a:xfrm>
            <a:off x="412809" y="6406773"/>
            <a:ext cx="1029181" cy="314067"/>
          </a:xfrm>
        </p:spPr>
        <p:txBody>
          <a:bodyPr vert="horz" lIns="91440" tIns="45720" rIns="91440" bIns="45720" rtlCol="0" anchor="ctr">
            <a:normAutofit/>
          </a:bodyPr>
          <a:lstStyle/>
          <a:p>
            <a:pPr algn="r">
              <a:lnSpc>
                <a:spcPct val="90000"/>
              </a:lnSpc>
              <a:spcAft>
                <a:spcPts val="600"/>
              </a:spcAft>
            </a:pPr>
            <a:r>
              <a:rPr lang="en-US" spc="50" dirty="0">
                <a:solidFill>
                  <a:srgbClr val="898989"/>
                </a:solidFill>
                <a:latin typeface="+mn-lt"/>
                <a:ea typeface="+mn-ea"/>
                <a:cs typeface="+mn-cs"/>
              </a:rPr>
              <a:t>SLIDE</a:t>
            </a:r>
            <a:r>
              <a:rPr lang="en-US" spc="100" dirty="0">
                <a:solidFill>
                  <a:srgbClr val="898989"/>
                </a:solidFill>
                <a:latin typeface="+mn-lt"/>
                <a:ea typeface="+mn-ea"/>
                <a:cs typeface="+mn-cs"/>
              </a:rPr>
              <a:t> |</a:t>
            </a:r>
            <a:r>
              <a:rPr lang="en-US" dirty="0">
                <a:solidFill>
                  <a:srgbClr val="898989"/>
                </a:solidFill>
                <a:latin typeface="+mn-lt"/>
                <a:ea typeface="+mn-ea"/>
                <a:cs typeface="+mn-cs"/>
              </a:rPr>
              <a:t> </a:t>
            </a:r>
            <a:fld id="{A7DDB576-49B3-42E2-89EA-6E35EA8EF806}" type="slidenum">
              <a:rPr lang="en-US" b="1">
                <a:solidFill>
                  <a:schemeClr val="accent4"/>
                </a:solidFill>
                <a:latin typeface="+mn-lt"/>
                <a:ea typeface="+mn-ea"/>
                <a:cs typeface="+mn-cs"/>
              </a:rPr>
              <a:pPr algn="r">
                <a:lnSpc>
                  <a:spcPct val="90000"/>
                </a:lnSpc>
                <a:spcAft>
                  <a:spcPts val="600"/>
                </a:spcAft>
              </a:pPr>
              <a:t>39</a:t>
            </a:fld>
            <a:endParaRPr lang="en-US" b="1" dirty="0">
              <a:solidFill>
                <a:schemeClr val="accent4"/>
              </a:solidFill>
              <a:latin typeface="+mn-lt"/>
              <a:ea typeface="+mn-ea"/>
              <a:cs typeface="+mn-cs"/>
            </a:endParaRPr>
          </a:p>
        </p:txBody>
      </p:sp>
    </p:spTree>
    <p:extLst>
      <p:ext uri="{BB962C8B-B14F-4D97-AF65-F5344CB8AC3E}">
        <p14:creationId xmlns:p14="http://schemas.microsoft.com/office/powerpoint/2010/main" val="4069320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DB3C7-41EB-46D6-98DF-609C1A3D3A25}"/>
              </a:ext>
            </a:extLst>
          </p:cNvPr>
          <p:cNvSpPr>
            <a:spLocks noGrp="1"/>
          </p:cNvSpPr>
          <p:nvPr>
            <p:ph type="title"/>
          </p:nvPr>
        </p:nvSpPr>
        <p:spPr/>
        <p:txBody>
          <a:bodyPr/>
          <a:lstStyle/>
          <a:p>
            <a:r>
              <a:rPr lang="en-US" dirty="0"/>
              <a:t>Regulation and Policy Overview</a:t>
            </a:r>
          </a:p>
        </p:txBody>
      </p:sp>
    </p:spTree>
    <p:extLst>
      <p:ext uri="{BB962C8B-B14F-4D97-AF65-F5344CB8AC3E}">
        <p14:creationId xmlns:p14="http://schemas.microsoft.com/office/powerpoint/2010/main" val="34433469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CFE9F-C222-415D-A96A-F64E3FEFC6D8}"/>
              </a:ext>
            </a:extLst>
          </p:cNvPr>
          <p:cNvSpPr>
            <a:spLocks noGrp="1"/>
          </p:cNvSpPr>
          <p:nvPr>
            <p:ph type="title"/>
          </p:nvPr>
        </p:nvSpPr>
        <p:spPr/>
        <p:txBody>
          <a:bodyPr/>
          <a:lstStyle/>
          <a:p>
            <a:r>
              <a:rPr lang="en-US" dirty="0"/>
              <a:t>Section 6 – Clinical Trial Milestone Plan</a:t>
            </a:r>
          </a:p>
        </p:txBody>
      </p:sp>
      <p:sp>
        <p:nvSpPr>
          <p:cNvPr id="4" name="Slide Number Placeholder 3">
            <a:extLst>
              <a:ext uri="{FF2B5EF4-FFF2-40B4-BE49-F238E27FC236}">
                <a16:creationId xmlns:a16="http://schemas.microsoft.com/office/drawing/2014/main" id="{1AAD1D0D-39E6-4D12-BF87-343650D72C22}"/>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40</a:t>
            </a:fld>
            <a:endParaRPr lang="en-US" dirty="0">
              <a:latin typeface="Roboto black" panose="02000000000000000000" pitchFamily="2" charset="0"/>
              <a:ea typeface="Roboto black" panose="02000000000000000000" pitchFamily="2" charset="0"/>
            </a:endParaRPr>
          </a:p>
        </p:txBody>
      </p:sp>
      <p:pic>
        <p:nvPicPr>
          <p:cNvPr id="5" name="Content Placeholder 4" descr="Section 6 - Clinical Trial Milestone Plan in ASSIST">
            <a:extLst>
              <a:ext uri="{FF2B5EF4-FFF2-40B4-BE49-F238E27FC236}">
                <a16:creationId xmlns:a16="http://schemas.microsoft.com/office/drawing/2014/main" id="{AD16DDA4-3012-4718-9879-9E39643CFF40}"/>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5575825" y="1690688"/>
            <a:ext cx="5777975" cy="4486275"/>
          </a:xfrm>
          <a:prstGeom prst="rect">
            <a:avLst/>
          </a:prstGeom>
        </p:spPr>
      </p:pic>
      <p:sp>
        <p:nvSpPr>
          <p:cNvPr id="6" name="TextBox 5">
            <a:extLst>
              <a:ext uri="{FF2B5EF4-FFF2-40B4-BE49-F238E27FC236}">
                <a16:creationId xmlns:a16="http://schemas.microsoft.com/office/drawing/2014/main" id="{9A074FD5-1C5D-4AD7-B282-8A92D18AF15C}"/>
              </a:ext>
            </a:extLst>
          </p:cNvPr>
          <p:cNvSpPr txBox="1"/>
          <p:nvPr/>
        </p:nvSpPr>
        <p:spPr>
          <a:xfrm>
            <a:off x="688769" y="1935678"/>
            <a:ext cx="459575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Required for clinical trials that submitted last competing application for due date on or after January 25, 2018</a:t>
            </a:r>
          </a:p>
          <a:p>
            <a:pPr marL="285750" indent="-285750">
              <a:buFont typeface="Arial" panose="020B0604020202020204" pitchFamily="34" charset="0"/>
              <a:buChar char="•"/>
            </a:pPr>
            <a:r>
              <a:rPr lang="en-US" sz="2400" dirty="0"/>
              <a:t>Anticipated dates must be in the future, actual dates must be in the past</a:t>
            </a:r>
          </a:p>
          <a:p>
            <a:pPr marL="285750" indent="-285750">
              <a:buFont typeface="Arial" panose="020B0604020202020204" pitchFamily="34" charset="0"/>
              <a:buChar char="•"/>
            </a:pPr>
            <a:r>
              <a:rPr lang="en-US" sz="2400" dirty="0"/>
              <a:t>Data can be transferred to/from Clinicaltrials.gov</a:t>
            </a:r>
          </a:p>
        </p:txBody>
      </p:sp>
    </p:spTree>
    <p:extLst>
      <p:ext uri="{BB962C8B-B14F-4D97-AF65-F5344CB8AC3E}">
        <p14:creationId xmlns:p14="http://schemas.microsoft.com/office/powerpoint/2010/main" val="776611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22F5C-9879-476A-B65E-48847206DF63}"/>
              </a:ext>
            </a:extLst>
          </p:cNvPr>
          <p:cNvSpPr>
            <a:spLocks noGrp="1"/>
          </p:cNvSpPr>
          <p:nvPr>
            <p:ph type="title"/>
          </p:nvPr>
        </p:nvSpPr>
        <p:spPr/>
        <p:txBody>
          <a:bodyPr/>
          <a:lstStyle/>
          <a:p>
            <a:r>
              <a:rPr lang="en-US" dirty="0"/>
              <a:t>Transferring Data Between Systems</a:t>
            </a:r>
          </a:p>
        </p:txBody>
      </p:sp>
      <p:sp>
        <p:nvSpPr>
          <p:cNvPr id="3" name="Content Placeholder 2">
            <a:extLst>
              <a:ext uri="{FF2B5EF4-FFF2-40B4-BE49-F238E27FC236}">
                <a16:creationId xmlns:a16="http://schemas.microsoft.com/office/drawing/2014/main" id="{4C4C260E-78A7-4D7D-86A5-10E97040266F}"/>
              </a:ext>
            </a:extLst>
          </p:cNvPr>
          <p:cNvSpPr>
            <a:spLocks noGrp="1"/>
          </p:cNvSpPr>
          <p:nvPr>
            <p:ph idx="1"/>
          </p:nvPr>
        </p:nvSpPr>
        <p:spPr/>
        <p:txBody>
          <a:bodyPr/>
          <a:lstStyle/>
          <a:p>
            <a:pPr marL="0" indent="0">
              <a:buNone/>
            </a:pPr>
            <a:r>
              <a:rPr lang="en-US" dirty="0"/>
              <a:t> </a:t>
            </a:r>
          </a:p>
        </p:txBody>
      </p:sp>
      <p:sp>
        <p:nvSpPr>
          <p:cNvPr id="4" name="Slide Number Placeholder 3">
            <a:extLst>
              <a:ext uri="{FF2B5EF4-FFF2-40B4-BE49-F238E27FC236}">
                <a16:creationId xmlns:a16="http://schemas.microsoft.com/office/drawing/2014/main" id="{A0A6FEC1-7DB2-47CC-B84E-9C9FB93687D8}"/>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41</a:t>
            </a:fld>
            <a:endParaRPr lang="en-US" dirty="0">
              <a:latin typeface="Roboto black" panose="02000000000000000000" pitchFamily="2" charset="0"/>
              <a:ea typeface="Roboto black" panose="02000000000000000000" pitchFamily="2" charset="0"/>
            </a:endParaRPr>
          </a:p>
        </p:txBody>
      </p:sp>
      <p:pic>
        <p:nvPicPr>
          <p:cNvPr id="5" name="Picture 4" descr="Clinicaltrials.gov">
            <a:extLst>
              <a:ext uri="{FF2B5EF4-FFF2-40B4-BE49-F238E27FC236}">
                <a16:creationId xmlns:a16="http://schemas.microsoft.com/office/drawing/2014/main" id="{6C9D116A-658B-4866-B936-CF95880EB892}"/>
              </a:ext>
            </a:extLst>
          </p:cNvPr>
          <p:cNvPicPr>
            <a:picLocks noChangeAspect="1"/>
          </p:cNvPicPr>
          <p:nvPr/>
        </p:nvPicPr>
        <p:blipFill rotWithShape="1">
          <a:blip r:embed="rId2"/>
          <a:srcRect l="3271" r="6684"/>
          <a:stretch/>
        </p:blipFill>
        <p:spPr>
          <a:xfrm>
            <a:off x="7154964" y="3203681"/>
            <a:ext cx="5037036" cy="1142408"/>
          </a:xfrm>
          <a:prstGeom prst="rect">
            <a:avLst/>
          </a:prstGeom>
        </p:spPr>
      </p:pic>
      <p:pic>
        <p:nvPicPr>
          <p:cNvPr id="1028" name="Picture 4" descr="View button highlighted for Study on HSS Post Submission screen">
            <a:extLst>
              <a:ext uri="{FF2B5EF4-FFF2-40B4-BE49-F238E27FC236}">
                <a16:creationId xmlns:a16="http://schemas.microsoft.com/office/drawing/2014/main" id="{97836974-D269-49BA-AFE6-331E461F54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656" y="4569511"/>
            <a:ext cx="4438382" cy="17423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opulate NCT number field shown">
            <a:extLst>
              <a:ext uri="{FF2B5EF4-FFF2-40B4-BE49-F238E27FC236}">
                <a16:creationId xmlns:a16="http://schemas.microsoft.com/office/drawing/2014/main" id="{C013B00E-C126-4E6D-9F9A-56B80DF9A8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656" y="1515785"/>
            <a:ext cx="4438382" cy="2949513"/>
          </a:xfrm>
          <a:prstGeom prst="rect">
            <a:avLst/>
          </a:prstGeom>
          <a:noFill/>
          <a:extLst>
            <a:ext uri="{909E8E84-426E-40DD-AFC4-6F175D3DCCD1}">
              <a14:hiddenFill xmlns:a14="http://schemas.microsoft.com/office/drawing/2010/main">
                <a:solidFill>
                  <a:srgbClr val="FFFFFF"/>
                </a:solidFill>
              </a14:hiddenFill>
            </a:ext>
          </a:extLst>
        </p:spPr>
      </p:pic>
      <p:sp>
        <p:nvSpPr>
          <p:cNvPr id="9" name="Arrow: Left-Right 8" descr="Arrow going both directions">
            <a:extLst>
              <a:ext uri="{FF2B5EF4-FFF2-40B4-BE49-F238E27FC236}">
                <a16:creationId xmlns:a16="http://schemas.microsoft.com/office/drawing/2014/main" id="{15EA3787-FAC1-473E-9336-4F62A67876E0}"/>
              </a:ext>
            </a:extLst>
          </p:cNvPr>
          <p:cNvSpPr/>
          <p:nvPr/>
        </p:nvSpPr>
        <p:spPr>
          <a:xfrm>
            <a:off x="5163671" y="3324113"/>
            <a:ext cx="1991293" cy="102197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06848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68D7667-BA7F-4839-8D97-1219BB5BA490}"/>
              </a:ext>
            </a:extLst>
          </p:cNvPr>
          <p:cNvSpPr>
            <a:spLocks noGrp="1"/>
          </p:cNvSpPr>
          <p:nvPr>
            <p:ph type="title"/>
          </p:nvPr>
        </p:nvSpPr>
        <p:spPr/>
        <p:txBody>
          <a:bodyPr/>
          <a:lstStyle/>
          <a:p>
            <a:r>
              <a:rPr lang="en-US" cap="none" dirty="0"/>
              <a:t>Resou</a:t>
            </a:r>
            <a:r>
              <a:rPr lang="en-US" dirty="0"/>
              <a:t>rces</a:t>
            </a:r>
            <a:endParaRPr lang="en-US" cap="none" dirty="0"/>
          </a:p>
        </p:txBody>
      </p:sp>
    </p:spTree>
    <p:extLst>
      <p:ext uri="{BB962C8B-B14F-4D97-AF65-F5344CB8AC3E}">
        <p14:creationId xmlns:p14="http://schemas.microsoft.com/office/powerpoint/2010/main" val="17165372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C4857F-190B-49E5-9BAC-FFF9ED58A680}"/>
              </a:ext>
            </a:extLst>
          </p:cNvPr>
          <p:cNvSpPr>
            <a:spLocks noGrp="1"/>
          </p:cNvSpPr>
          <p:nvPr>
            <p:ph type="title"/>
          </p:nvPr>
        </p:nvSpPr>
        <p:spPr>
          <a:xfrm>
            <a:off x="586854" y="70003"/>
            <a:ext cx="11605146" cy="1454051"/>
          </a:xfrm>
        </p:spPr>
        <p:txBody>
          <a:bodyPr>
            <a:normAutofit/>
          </a:bodyPr>
          <a:lstStyle/>
          <a:p>
            <a:r>
              <a:rPr lang="en-US" dirty="0">
                <a:solidFill>
                  <a:schemeClr val="accent1"/>
                </a:solidFill>
              </a:rPr>
              <a:t>Useful Resources: Human Subjects Protections and Inclusion</a:t>
            </a:r>
          </a:p>
        </p:txBody>
      </p:sp>
      <p:sp>
        <p:nvSpPr>
          <p:cNvPr id="7" name="Content Placeholder 6">
            <a:extLst>
              <a:ext uri="{FF2B5EF4-FFF2-40B4-BE49-F238E27FC236}">
                <a16:creationId xmlns:a16="http://schemas.microsoft.com/office/drawing/2014/main" id="{70931E16-5EA4-4076-AF10-9ED57F3917C8}"/>
              </a:ext>
            </a:extLst>
          </p:cNvPr>
          <p:cNvSpPr>
            <a:spLocks noGrp="1"/>
          </p:cNvSpPr>
          <p:nvPr>
            <p:ph idx="1"/>
          </p:nvPr>
        </p:nvSpPr>
        <p:spPr>
          <a:xfrm>
            <a:off x="3684195" y="1776582"/>
            <a:ext cx="7960615" cy="4891281"/>
          </a:xfrm>
        </p:spPr>
        <p:txBody>
          <a:bodyPr anchor="ctr">
            <a:normAutofit fontScale="77500" lnSpcReduction="20000"/>
          </a:bodyPr>
          <a:lstStyle/>
          <a:p>
            <a:pPr>
              <a:lnSpc>
                <a:spcPct val="120000"/>
              </a:lnSpc>
              <a:spcBef>
                <a:spcPts val="600"/>
              </a:spcBef>
              <a:spcAft>
                <a:spcPts val="1800"/>
              </a:spcAft>
            </a:pPr>
            <a:r>
              <a:rPr lang="en-US" sz="3000" b="1" dirty="0"/>
              <a:t>NIH OER Human Subjects Website </a:t>
            </a:r>
            <a:r>
              <a:rPr lang="en-US" sz="2000" dirty="0">
                <a:hlinkClick r:id="rId3"/>
              </a:rPr>
              <a:t>https://grants.nih.gov/policy/humansubjects.htm</a:t>
            </a:r>
            <a:endParaRPr lang="en-US" sz="2000" dirty="0"/>
          </a:p>
          <a:p>
            <a:pPr>
              <a:lnSpc>
                <a:spcPct val="120000"/>
              </a:lnSpc>
              <a:spcBef>
                <a:spcPts val="600"/>
              </a:spcBef>
              <a:spcAft>
                <a:spcPts val="1800"/>
              </a:spcAft>
            </a:pPr>
            <a:r>
              <a:rPr lang="en-US" sz="3000" b="1" dirty="0"/>
              <a:t>Certificates of Confidentiality </a:t>
            </a:r>
            <a:r>
              <a:rPr lang="en-US" sz="2100" dirty="0">
                <a:hlinkClick r:id="rId4"/>
              </a:rPr>
              <a:t>https://grants.nih.gov/policy/humansubjects/coc.htm</a:t>
            </a:r>
            <a:endParaRPr lang="en-US" sz="2100" dirty="0"/>
          </a:p>
          <a:p>
            <a:pPr>
              <a:lnSpc>
                <a:spcPct val="120000"/>
              </a:lnSpc>
              <a:spcBef>
                <a:spcPts val="600"/>
              </a:spcBef>
              <a:spcAft>
                <a:spcPts val="1800"/>
              </a:spcAft>
            </a:pPr>
            <a:r>
              <a:rPr lang="en-US" sz="3000" b="1" dirty="0"/>
              <a:t>Single IRB Policy </a:t>
            </a:r>
            <a:r>
              <a:rPr lang="en-US" sz="2100" dirty="0">
                <a:hlinkClick r:id="rId5"/>
              </a:rPr>
              <a:t>https://grants.nih.gov/policy/humansubjects/single-irb-policy-multi-site-research.htm</a:t>
            </a:r>
            <a:endParaRPr lang="en-US" sz="2100" dirty="0"/>
          </a:p>
          <a:p>
            <a:pPr>
              <a:lnSpc>
                <a:spcPct val="120000"/>
              </a:lnSpc>
              <a:spcBef>
                <a:spcPts val="600"/>
              </a:spcBef>
              <a:spcAft>
                <a:spcPts val="1800"/>
              </a:spcAft>
            </a:pPr>
            <a:r>
              <a:rPr lang="en-US" sz="3000" b="1" dirty="0"/>
              <a:t>Inclusion of Women and Minorities </a:t>
            </a:r>
            <a:r>
              <a:rPr lang="en-US" sz="2100" dirty="0">
                <a:hlinkClick r:id="rId6"/>
              </a:rPr>
              <a:t>https://grants.nih.gov/grants/funding/women_min/women_min.htm</a:t>
            </a:r>
            <a:endParaRPr lang="en-US" sz="2100" dirty="0"/>
          </a:p>
          <a:p>
            <a:r>
              <a:rPr lang="en-US" sz="3200" b="1" dirty="0"/>
              <a:t>Inclusion Across the </a:t>
            </a:r>
            <a:r>
              <a:rPr lang="en-US" sz="3000" b="1" dirty="0"/>
              <a:t>Lifespan</a:t>
            </a:r>
            <a:r>
              <a:rPr lang="en-US" sz="3200" b="1" dirty="0"/>
              <a:t> </a:t>
            </a:r>
            <a:r>
              <a:rPr lang="en-US" sz="2000" dirty="0">
                <a:hlinkClick r:id="rId7"/>
              </a:rPr>
              <a:t>https://grants.nih.gov/grants/funding/lifespan/lifespan.htm</a:t>
            </a:r>
            <a:endParaRPr lang="en-US" sz="2000" dirty="0"/>
          </a:p>
          <a:p>
            <a:pPr>
              <a:lnSpc>
                <a:spcPct val="120000"/>
              </a:lnSpc>
              <a:spcBef>
                <a:spcPts val="600"/>
              </a:spcBef>
              <a:spcAft>
                <a:spcPts val="1800"/>
              </a:spcAft>
            </a:pPr>
            <a:endParaRPr lang="en-US" sz="2000" dirty="0">
              <a:solidFill>
                <a:schemeClr val="accent1"/>
              </a:solidFill>
            </a:endParaRPr>
          </a:p>
        </p:txBody>
      </p:sp>
      <p:pic>
        <p:nvPicPr>
          <p:cNvPr id="11" name="Graphic 10" descr="Lightbulb">
            <a:extLst>
              <a:ext uri="{FF2B5EF4-FFF2-40B4-BE49-F238E27FC236}">
                <a16:creationId xmlns:a16="http://schemas.microsoft.com/office/drawing/2014/main" id="{D8A2784A-4DB7-4D4E-8107-5ABFD789C7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50254" y="1629089"/>
            <a:ext cx="3620021" cy="3620021"/>
          </a:xfrm>
          <a:prstGeom prst="rect">
            <a:avLst/>
          </a:prstGeom>
        </p:spPr>
      </p:pic>
      <p:sp>
        <p:nvSpPr>
          <p:cNvPr id="5" name="Slide Number Placeholder 4">
            <a:extLst>
              <a:ext uri="{FF2B5EF4-FFF2-40B4-BE49-F238E27FC236}">
                <a16:creationId xmlns:a16="http://schemas.microsoft.com/office/drawing/2014/main" id="{380745FE-58E3-4248-B95A-4C16A30AC5BE}"/>
              </a:ext>
            </a:extLst>
          </p:cNvPr>
          <p:cNvSpPr>
            <a:spLocks noGrp="1"/>
          </p:cNvSpPr>
          <p:nvPr>
            <p:ph type="sldNum" sz="quarter" idx="12"/>
          </p:nvPr>
        </p:nvSpPr>
        <p:spPr>
          <a:xfrm>
            <a:off x="10825930" y="6223702"/>
            <a:ext cx="570728" cy="314067"/>
          </a:xfrm>
        </p:spPr>
        <p:txBody>
          <a:bodyPr>
            <a:normAutofit/>
          </a:bodyPr>
          <a:lstStyle/>
          <a:p>
            <a:pPr>
              <a:lnSpc>
                <a:spcPct val="90000"/>
              </a:lnSpc>
              <a:spcAft>
                <a:spcPts val="600"/>
              </a:spcAft>
            </a:pPr>
            <a:r>
              <a:rPr lang="en-US" sz="800" spc="50" dirty="0">
                <a:solidFill>
                  <a:srgbClr val="898989"/>
                </a:solidFill>
                <a:latin typeface="Roboto light" panose="02000000000000000000" pitchFamily="2" charset="0"/>
                <a:ea typeface="Roboto light" panose="02000000000000000000" pitchFamily="2" charset="0"/>
                <a:cs typeface="Open Sans" panose="020B0606030504020204" pitchFamily="34" charset="0"/>
              </a:rPr>
              <a:t>SLIDE</a:t>
            </a:r>
            <a:r>
              <a:rPr lang="en-US" sz="800" spc="100" dirty="0">
                <a:solidFill>
                  <a:srgbClr val="898989"/>
                </a:solidFill>
                <a:latin typeface="Roboto light" panose="02000000000000000000" pitchFamily="2" charset="0"/>
                <a:ea typeface="Roboto light" panose="02000000000000000000" pitchFamily="2" charset="0"/>
                <a:cs typeface="Open Sans" panose="020B0606030504020204" pitchFamily="34" charset="0"/>
              </a:rPr>
              <a:t> |</a:t>
            </a:r>
            <a:r>
              <a:rPr lang="en-US" sz="800" dirty="0">
                <a:solidFill>
                  <a:srgbClr val="898989"/>
                </a:solidFill>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z="800">
                <a:solidFill>
                  <a:srgbClr val="898989"/>
                </a:solidFill>
                <a:latin typeface="Roboto black" panose="02000000000000000000" pitchFamily="2" charset="0"/>
                <a:ea typeface="Roboto black" panose="02000000000000000000" pitchFamily="2" charset="0"/>
              </a:rPr>
              <a:pPr>
                <a:lnSpc>
                  <a:spcPct val="90000"/>
                </a:lnSpc>
                <a:spcAft>
                  <a:spcPts val="600"/>
                </a:spcAft>
              </a:pPr>
              <a:t>43</a:t>
            </a:fld>
            <a:endParaRPr lang="en-US" sz="800" dirty="0">
              <a:solidFill>
                <a:srgbClr val="898989"/>
              </a:soli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092414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C4857F-190B-49E5-9BAC-FFF9ED58A680}"/>
              </a:ext>
            </a:extLst>
          </p:cNvPr>
          <p:cNvSpPr>
            <a:spLocks noGrp="1"/>
          </p:cNvSpPr>
          <p:nvPr>
            <p:ph type="title"/>
          </p:nvPr>
        </p:nvSpPr>
        <p:spPr>
          <a:xfrm>
            <a:off x="996287" y="70003"/>
            <a:ext cx="9829643" cy="1454051"/>
          </a:xfrm>
        </p:spPr>
        <p:txBody>
          <a:bodyPr>
            <a:normAutofit/>
          </a:bodyPr>
          <a:lstStyle/>
          <a:p>
            <a:r>
              <a:rPr lang="en-US" dirty="0">
                <a:solidFill>
                  <a:schemeClr val="accent1"/>
                </a:solidFill>
              </a:rPr>
              <a:t>Useful Resources: Clinical Trials</a:t>
            </a:r>
          </a:p>
        </p:txBody>
      </p:sp>
      <p:sp>
        <p:nvSpPr>
          <p:cNvPr id="7" name="Content Placeholder 6">
            <a:extLst>
              <a:ext uri="{FF2B5EF4-FFF2-40B4-BE49-F238E27FC236}">
                <a16:creationId xmlns:a16="http://schemas.microsoft.com/office/drawing/2014/main" id="{70931E16-5EA4-4076-AF10-9ED57F3917C8}"/>
              </a:ext>
            </a:extLst>
          </p:cNvPr>
          <p:cNvSpPr>
            <a:spLocks noGrp="1"/>
          </p:cNvSpPr>
          <p:nvPr>
            <p:ph idx="1"/>
          </p:nvPr>
        </p:nvSpPr>
        <p:spPr>
          <a:xfrm>
            <a:off x="3837983" y="1102315"/>
            <a:ext cx="7357730" cy="4995998"/>
          </a:xfrm>
        </p:spPr>
        <p:txBody>
          <a:bodyPr anchor="ctr">
            <a:normAutofit lnSpcReduction="10000"/>
          </a:bodyPr>
          <a:lstStyle/>
          <a:p>
            <a:pPr>
              <a:spcAft>
                <a:spcPts val="1200"/>
              </a:spcAft>
            </a:pPr>
            <a:r>
              <a:rPr lang="en-US" sz="2400" b="1" dirty="0">
                <a:solidFill>
                  <a:srgbClr val="000000"/>
                </a:solidFill>
              </a:rPr>
              <a:t>Clinical Trials Requirements website: </a:t>
            </a:r>
            <a:r>
              <a:rPr lang="en-US" sz="2000" dirty="0">
                <a:solidFill>
                  <a:srgbClr val="000000"/>
                </a:solidFill>
                <a:hlinkClick r:id="rId3"/>
              </a:rPr>
              <a:t>https://grants.nih.gov/policy/clinical-trials.htm</a:t>
            </a:r>
            <a:endParaRPr lang="en-US" sz="2000" dirty="0">
              <a:solidFill>
                <a:srgbClr val="000000"/>
              </a:solidFill>
            </a:endParaRPr>
          </a:p>
          <a:p>
            <a:pPr>
              <a:spcAft>
                <a:spcPts val="1200"/>
              </a:spcAft>
            </a:pPr>
            <a:r>
              <a:rPr lang="en-US" sz="2400" b="1" dirty="0">
                <a:solidFill>
                  <a:srgbClr val="000000"/>
                </a:solidFill>
              </a:rPr>
              <a:t>Clinical Trial FAQs: </a:t>
            </a:r>
            <a:r>
              <a:rPr lang="en-US" sz="2000" dirty="0">
                <a:solidFill>
                  <a:srgbClr val="000000"/>
                </a:solidFill>
                <a:hlinkClick r:id="rId4"/>
              </a:rPr>
              <a:t>https://grants.nih.gov/policy/clinical-trials/faq-list.htm</a:t>
            </a:r>
            <a:endParaRPr lang="en-US" sz="2000" dirty="0">
              <a:solidFill>
                <a:srgbClr val="000000"/>
              </a:solidFill>
            </a:endParaRPr>
          </a:p>
          <a:p>
            <a:pPr>
              <a:spcAft>
                <a:spcPts val="1200"/>
              </a:spcAft>
            </a:pPr>
            <a:r>
              <a:rPr lang="en-US" sz="2400" b="1" dirty="0">
                <a:solidFill>
                  <a:srgbClr val="000000"/>
                </a:solidFill>
              </a:rPr>
              <a:t>Video overview of Human Subjects and Clinical Trials form: </a:t>
            </a:r>
            <a:r>
              <a:rPr lang="en-US" sz="2000" dirty="0">
                <a:solidFill>
                  <a:srgbClr val="000000"/>
                </a:solidFill>
                <a:hlinkClick r:id="rId5"/>
              </a:rPr>
              <a:t>https://www.youtube.com/watch?v=nz9NWFhYOG8&amp;list=PLOEUwSnjvqBJeHcb4yai7_fDnFZFPEmQK&amp;index=1</a:t>
            </a:r>
            <a:endParaRPr lang="en-US" sz="2000" dirty="0">
              <a:solidFill>
                <a:srgbClr val="000000"/>
              </a:solidFill>
            </a:endParaRPr>
          </a:p>
          <a:p>
            <a:r>
              <a:rPr lang="en-US" sz="2400" b="1" dirty="0">
                <a:solidFill>
                  <a:srgbClr val="000000"/>
                </a:solidFill>
              </a:rPr>
              <a:t>Clinicaltrials.gov Registration and Reporting Help</a:t>
            </a:r>
          </a:p>
          <a:p>
            <a:pPr lvl="1"/>
            <a:r>
              <a:rPr lang="en-US" sz="1600" b="1" dirty="0"/>
              <a:t>Registration: </a:t>
            </a:r>
            <a:r>
              <a:rPr lang="en-US" sz="1600" dirty="0">
                <a:hlinkClick r:id="rId6"/>
              </a:rPr>
              <a:t>https://clinicaltrials.gov/ct2/manage-recs/how-register</a:t>
            </a:r>
            <a:endParaRPr lang="en-US" sz="1600" dirty="0"/>
          </a:p>
          <a:p>
            <a:pPr lvl="1"/>
            <a:r>
              <a:rPr lang="en-US" sz="1600" b="1" dirty="0"/>
              <a:t>Results Reporting:  </a:t>
            </a:r>
            <a:r>
              <a:rPr lang="en-US" sz="1600" dirty="0">
                <a:hlinkClick r:id="rId7"/>
              </a:rPr>
              <a:t>https://clinicaltrials.gov/ct2/manage-recs/how-report</a:t>
            </a:r>
            <a:endParaRPr lang="en-US" sz="1600" dirty="0">
              <a:solidFill>
                <a:srgbClr val="000000"/>
              </a:solidFill>
            </a:endParaRPr>
          </a:p>
        </p:txBody>
      </p:sp>
      <p:pic>
        <p:nvPicPr>
          <p:cNvPr id="11" name="Graphic 10">
            <a:extLst>
              <a:ext uri="{FF2B5EF4-FFF2-40B4-BE49-F238E27FC236}">
                <a16:creationId xmlns:a16="http://schemas.microsoft.com/office/drawing/2014/main" id="{D8A2784A-4DB7-4D4E-8107-5ABFD789C73E}"/>
              </a:ext>
              <a:ext uri="{C183D7F6-B498-43B3-948B-1728B52AA6E4}">
                <adec:decorative xmlns:adec="http://schemas.microsoft.com/office/drawing/2017/decorative" xmlns=""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50254" y="1629089"/>
            <a:ext cx="3620021" cy="3620021"/>
          </a:xfrm>
          <a:prstGeom prst="rect">
            <a:avLst/>
          </a:prstGeom>
        </p:spPr>
      </p:pic>
      <p:sp>
        <p:nvSpPr>
          <p:cNvPr id="5" name="Slide Number Placeholder 4">
            <a:extLst>
              <a:ext uri="{FF2B5EF4-FFF2-40B4-BE49-F238E27FC236}">
                <a16:creationId xmlns:a16="http://schemas.microsoft.com/office/drawing/2014/main" id="{380745FE-58E3-4248-B95A-4C16A30AC5BE}"/>
              </a:ext>
            </a:extLst>
          </p:cNvPr>
          <p:cNvSpPr>
            <a:spLocks noGrp="1"/>
          </p:cNvSpPr>
          <p:nvPr>
            <p:ph type="sldNum" sz="quarter" idx="12"/>
          </p:nvPr>
        </p:nvSpPr>
        <p:spPr>
          <a:xfrm>
            <a:off x="297266" y="6441417"/>
            <a:ext cx="1278985" cy="314067"/>
          </a:xfrm>
        </p:spPr>
        <p:txBody>
          <a:bodyPr>
            <a:noAutofit/>
          </a:bodyPr>
          <a:lstStyle/>
          <a:p>
            <a:pPr>
              <a:lnSpc>
                <a:spcPct val="90000"/>
              </a:lnSpc>
              <a:spcAft>
                <a:spcPts val="600"/>
              </a:spcAft>
            </a:pPr>
            <a:r>
              <a:rPr lang="en-US" spc="50" dirty="0">
                <a:solidFill>
                  <a:srgbClr val="898989"/>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rgbClr val="898989"/>
                </a:solidFill>
                <a:latin typeface="Roboto light" panose="02000000000000000000" pitchFamily="2" charset="0"/>
                <a:ea typeface="Roboto light" panose="02000000000000000000" pitchFamily="2" charset="0"/>
                <a:cs typeface="Open Sans" panose="020B0606030504020204" pitchFamily="34" charset="0"/>
              </a:rPr>
              <a:t> |</a:t>
            </a:r>
            <a:r>
              <a:rPr lang="en-US" dirty="0">
                <a:solidFill>
                  <a:srgbClr val="898989"/>
                </a:solidFill>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a:solidFill>
                  <a:schemeClr val="accent4"/>
                </a:solidFill>
                <a:latin typeface="Roboto black" panose="02000000000000000000" pitchFamily="2" charset="0"/>
                <a:ea typeface="Roboto black" panose="02000000000000000000" pitchFamily="2" charset="0"/>
              </a:rPr>
              <a:pPr>
                <a:lnSpc>
                  <a:spcPct val="90000"/>
                </a:lnSpc>
                <a:spcAft>
                  <a:spcPts val="600"/>
                </a:spcAft>
              </a:pPr>
              <a:t>44</a:t>
            </a:fld>
            <a:endParaRPr lang="en-US" dirty="0">
              <a:solidFill>
                <a:schemeClr val="accent4"/>
              </a:soli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1333079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7207C-92CC-4F4B-BD06-49F21C86A7A8}"/>
              </a:ext>
            </a:extLst>
          </p:cNvPr>
          <p:cNvSpPr>
            <a:spLocks noGrp="1"/>
          </p:cNvSpPr>
          <p:nvPr>
            <p:ph type="title"/>
          </p:nvPr>
        </p:nvSpPr>
        <p:spPr>
          <a:xfrm>
            <a:off x="1030713" y="3071021"/>
            <a:ext cx="4805996" cy="1297115"/>
          </a:xfrm>
        </p:spPr>
        <p:txBody>
          <a:bodyPr vert="horz" lIns="91440" tIns="45720" rIns="91440" bIns="45720" rtlCol="0" anchor="t">
            <a:normAutofit/>
          </a:bodyPr>
          <a:lstStyle/>
          <a:p>
            <a:r>
              <a:rPr lang="en-US" sz="5400" dirty="0">
                <a:solidFill>
                  <a:schemeClr val="accent1"/>
                </a:solidFill>
              </a:rPr>
              <a:t>Questions</a:t>
            </a:r>
          </a:p>
        </p:txBody>
      </p:sp>
      <p:pic>
        <p:nvPicPr>
          <p:cNvPr id="8" name="Graphic 7">
            <a:extLst>
              <a:ext uri="{FF2B5EF4-FFF2-40B4-BE49-F238E27FC236}">
                <a16:creationId xmlns:a16="http://schemas.microsoft.com/office/drawing/2014/main" id="{015670E2-684D-48F3-ABA3-9C422847451B}"/>
              </a:ext>
              <a:ext uri="{C183D7F6-B498-43B3-948B-1728B52AA6E4}">
                <adec:decorative xmlns:adec="http://schemas.microsoft.com/office/drawing/2017/decorative" xmlns=""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09770" y="1815320"/>
            <a:ext cx="4141760" cy="4141760"/>
          </a:xfrm>
          <a:prstGeom prst="rect">
            <a:avLst/>
          </a:prstGeom>
        </p:spPr>
      </p:pic>
      <p:sp>
        <p:nvSpPr>
          <p:cNvPr id="4" name="Slide Number Placeholder 3">
            <a:extLst>
              <a:ext uri="{FF2B5EF4-FFF2-40B4-BE49-F238E27FC236}">
                <a16:creationId xmlns:a16="http://schemas.microsoft.com/office/drawing/2014/main" id="{3DB32793-0706-47C9-8A74-C0AC9B003068}"/>
              </a:ext>
            </a:extLst>
          </p:cNvPr>
          <p:cNvSpPr>
            <a:spLocks noGrp="1"/>
          </p:cNvSpPr>
          <p:nvPr>
            <p:ph type="sldNum" sz="quarter" idx="12"/>
          </p:nvPr>
        </p:nvSpPr>
        <p:spPr>
          <a:xfrm>
            <a:off x="372897" y="6458834"/>
            <a:ext cx="1029181" cy="314067"/>
          </a:xfrm>
        </p:spPr>
        <p:txBody>
          <a:bodyPr vert="horz" lIns="91440" tIns="45720" rIns="91440" bIns="45720" rtlCol="0" anchor="ctr">
            <a:normAutofit/>
          </a:bodyPr>
          <a:lstStyle/>
          <a:p>
            <a:pPr algn="r">
              <a:lnSpc>
                <a:spcPct val="90000"/>
              </a:lnSpc>
              <a:spcAft>
                <a:spcPts val="600"/>
              </a:spcAft>
            </a:pPr>
            <a:r>
              <a:rPr lang="en-US" b="1" spc="50" dirty="0">
                <a:solidFill>
                  <a:srgbClr val="898989"/>
                </a:solidFill>
                <a:latin typeface="+mn-lt"/>
                <a:ea typeface="+mn-ea"/>
                <a:cs typeface="+mn-cs"/>
              </a:rPr>
              <a:t>SLIDE</a:t>
            </a:r>
            <a:r>
              <a:rPr lang="en-US" b="1" spc="100" dirty="0">
                <a:solidFill>
                  <a:srgbClr val="898989"/>
                </a:solidFill>
                <a:latin typeface="+mn-lt"/>
                <a:ea typeface="+mn-ea"/>
                <a:cs typeface="+mn-cs"/>
              </a:rPr>
              <a:t> |</a:t>
            </a:r>
            <a:r>
              <a:rPr lang="en-US" b="1" dirty="0">
                <a:solidFill>
                  <a:srgbClr val="898989"/>
                </a:solidFill>
                <a:latin typeface="+mn-lt"/>
                <a:ea typeface="+mn-ea"/>
                <a:cs typeface="+mn-cs"/>
              </a:rPr>
              <a:t> </a:t>
            </a:r>
            <a:fld id="{A7DDB576-49B3-42E2-89EA-6E35EA8EF806}" type="slidenum">
              <a:rPr lang="en-US" b="1">
                <a:solidFill>
                  <a:schemeClr val="accent4"/>
                </a:solidFill>
                <a:latin typeface="+mn-lt"/>
                <a:ea typeface="+mn-ea"/>
                <a:cs typeface="+mn-cs"/>
              </a:rPr>
              <a:pPr algn="r">
                <a:lnSpc>
                  <a:spcPct val="90000"/>
                </a:lnSpc>
                <a:spcAft>
                  <a:spcPts val="600"/>
                </a:spcAft>
              </a:pPr>
              <a:t>45</a:t>
            </a:fld>
            <a:endParaRPr lang="en-US" b="1" dirty="0">
              <a:solidFill>
                <a:schemeClr val="accent4"/>
              </a:solidFill>
              <a:latin typeface="+mn-lt"/>
              <a:ea typeface="+mn-ea"/>
              <a:cs typeface="+mn-cs"/>
            </a:endParaRPr>
          </a:p>
        </p:txBody>
      </p:sp>
    </p:spTree>
    <p:extLst>
      <p:ext uri="{BB962C8B-B14F-4D97-AF65-F5344CB8AC3E}">
        <p14:creationId xmlns:p14="http://schemas.microsoft.com/office/powerpoint/2010/main" val="38197762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8B6BF-9A5B-40B4-BE61-422399FCAB51}"/>
              </a:ext>
            </a:extLst>
          </p:cNvPr>
          <p:cNvSpPr>
            <a:spLocks noGrp="1"/>
          </p:cNvSpPr>
          <p:nvPr>
            <p:ph type="title"/>
          </p:nvPr>
        </p:nvSpPr>
        <p:spPr>
          <a:xfrm>
            <a:off x="819218" y="2789753"/>
            <a:ext cx="7145339" cy="2921934"/>
          </a:xfrm>
        </p:spPr>
        <p:txBody>
          <a:bodyPr/>
          <a:lstStyle/>
          <a:p>
            <a:pPr>
              <a:spcAft>
                <a:spcPts val="1800"/>
              </a:spcAft>
            </a:pPr>
            <a:r>
              <a:rPr lang="en-US" dirty="0"/>
              <a:t>CONTACT US</a:t>
            </a:r>
            <a:br>
              <a:rPr lang="en-US" dirty="0"/>
            </a:br>
            <a:r>
              <a:rPr lang="en-US" dirty="0"/>
              <a:t/>
            </a:r>
            <a:br>
              <a:rPr lang="en-US" dirty="0"/>
            </a:br>
            <a:r>
              <a:rPr lang="en-US" sz="3200" dirty="0"/>
              <a:t>Dawn Corbett </a:t>
            </a:r>
            <a:r>
              <a:rPr lang="en-US" sz="3200" u="sng" dirty="0"/>
              <a:t>dcorbett@mail.nih.gov</a:t>
            </a:r>
            <a:r>
              <a:rPr lang="en-US" sz="3200" dirty="0"/>
              <a:t/>
            </a:r>
            <a:br>
              <a:rPr lang="en-US" sz="3200" dirty="0"/>
            </a:br>
            <a:r>
              <a:rPr lang="en-US" sz="3200" dirty="0"/>
              <a:t/>
            </a:r>
            <a:br>
              <a:rPr lang="en-US" sz="3200" dirty="0"/>
            </a:br>
            <a:r>
              <a:rPr lang="en-US" sz="3200" dirty="0"/>
              <a:t>Pamela Kearney</a:t>
            </a:r>
            <a:br>
              <a:rPr lang="en-US" sz="3200" dirty="0"/>
            </a:br>
            <a:r>
              <a:rPr lang="en-US" sz="3200" u="sng" dirty="0"/>
              <a:t>pamla.kearney@nih.gov</a:t>
            </a:r>
            <a:r>
              <a:rPr lang="en-US" dirty="0"/>
              <a:t/>
            </a:r>
            <a:br>
              <a:rPr lang="en-US" dirty="0"/>
            </a:br>
            <a:endParaRPr lang="en-US" dirty="0"/>
          </a:p>
        </p:txBody>
      </p:sp>
    </p:spTree>
    <p:custDataLst>
      <p:tags r:id="rId1"/>
    </p:custDataLst>
    <p:extLst>
      <p:ext uri="{BB962C8B-B14F-4D97-AF65-F5344CB8AC3E}">
        <p14:creationId xmlns:p14="http://schemas.microsoft.com/office/powerpoint/2010/main" val="2380966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B02D86-2AB0-4FBE-9C7D-9E1A5B3FAD02}"/>
              </a:ext>
            </a:extLst>
          </p:cNvPr>
          <p:cNvSpPr>
            <a:spLocks noGrp="1"/>
          </p:cNvSpPr>
          <p:nvPr>
            <p:ph type="title"/>
          </p:nvPr>
        </p:nvSpPr>
        <p:spPr>
          <a:xfrm>
            <a:off x="1499235" y="215426"/>
            <a:ext cx="9679305" cy="1229062"/>
          </a:xfrm>
        </p:spPr>
        <p:txBody>
          <a:bodyPr/>
          <a:lstStyle/>
          <a:p>
            <a:r>
              <a:rPr lang="en-US" dirty="0"/>
              <a:t>Human Subjects Research Policies</a:t>
            </a:r>
          </a:p>
        </p:txBody>
      </p:sp>
      <p:sp>
        <p:nvSpPr>
          <p:cNvPr id="2" name="Slide Number Placeholder 1">
            <a:extLst>
              <a:ext uri="{FF2B5EF4-FFF2-40B4-BE49-F238E27FC236}">
                <a16:creationId xmlns:a16="http://schemas.microsoft.com/office/drawing/2014/main" id="{9A1F70AA-DED9-4BBE-A47F-A50B25A2F7F7}"/>
              </a:ext>
            </a:extLst>
          </p:cNvPr>
          <p:cNvSpPr>
            <a:spLocks noGrp="1"/>
          </p:cNvSpPr>
          <p:nvPr>
            <p:ph type="sldNum" sz="quarter" idx="12"/>
          </p:nvPr>
        </p:nvSpPr>
        <p:spPr/>
        <p:txBody>
          <a:bodyPr/>
          <a:lstStyle/>
          <a:p>
            <a:fld id="{4E145064-9D3C-45D4-9025-07C0526170CE}" type="slidenum">
              <a:rPr lang="en-US" smtClean="0"/>
              <a:pPr/>
              <a:t>5</a:t>
            </a:fld>
            <a:endParaRPr lang="en-US" dirty="0"/>
          </a:p>
        </p:txBody>
      </p:sp>
      <p:sp>
        <p:nvSpPr>
          <p:cNvPr id="3" name="Flowchart: Connector 2">
            <a:extLst>
              <a:ext uri="{FF2B5EF4-FFF2-40B4-BE49-F238E27FC236}">
                <a16:creationId xmlns:a16="http://schemas.microsoft.com/office/drawing/2014/main" id="{00165B22-F0E2-4E8A-A24D-E2E9B717BF9D}"/>
              </a:ext>
            </a:extLst>
          </p:cNvPr>
          <p:cNvSpPr/>
          <p:nvPr/>
        </p:nvSpPr>
        <p:spPr>
          <a:xfrm>
            <a:off x="5360670" y="3027998"/>
            <a:ext cx="1470660" cy="1515109"/>
          </a:xfrm>
          <a:prstGeom prst="flowChartConnector">
            <a:avLst/>
          </a:prstGeom>
          <a:solidFill>
            <a:schemeClr val="bg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Human Subjects Research</a:t>
            </a:r>
          </a:p>
        </p:txBody>
      </p:sp>
      <p:sp>
        <p:nvSpPr>
          <p:cNvPr id="9" name="Rectangle 8">
            <a:extLst>
              <a:ext uri="{FF2B5EF4-FFF2-40B4-BE49-F238E27FC236}">
                <a16:creationId xmlns:a16="http://schemas.microsoft.com/office/drawing/2014/main" id="{BBC6BF81-4F99-43AA-8598-D2E26058F939}"/>
              </a:ext>
            </a:extLst>
          </p:cNvPr>
          <p:cNvSpPr/>
          <p:nvPr/>
        </p:nvSpPr>
        <p:spPr>
          <a:xfrm>
            <a:off x="8717280" y="2034064"/>
            <a:ext cx="1371600"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FOA Policies</a:t>
            </a:r>
          </a:p>
        </p:txBody>
      </p:sp>
      <p:sp>
        <p:nvSpPr>
          <p:cNvPr id="10" name="Rectangle 9">
            <a:extLst>
              <a:ext uri="{FF2B5EF4-FFF2-40B4-BE49-F238E27FC236}">
                <a16:creationId xmlns:a16="http://schemas.microsoft.com/office/drawing/2014/main" id="{00919164-C448-4071-8F85-15E5983C100B}"/>
              </a:ext>
            </a:extLst>
          </p:cNvPr>
          <p:cNvSpPr/>
          <p:nvPr/>
        </p:nvSpPr>
        <p:spPr>
          <a:xfrm>
            <a:off x="8717280" y="3703320"/>
            <a:ext cx="1371600"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Clinical</a:t>
            </a:r>
            <a:r>
              <a:rPr lang="en-US" dirty="0"/>
              <a:t> </a:t>
            </a:r>
            <a:r>
              <a:rPr lang="en-US" dirty="0">
                <a:solidFill>
                  <a:schemeClr val="tx1"/>
                </a:solidFill>
              </a:rPr>
              <a:t>Trials</a:t>
            </a:r>
            <a:r>
              <a:rPr lang="en-US" dirty="0"/>
              <a:t> </a:t>
            </a:r>
            <a:r>
              <a:rPr lang="en-US" dirty="0">
                <a:solidFill>
                  <a:schemeClr val="tx1"/>
                </a:solidFill>
              </a:rPr>
              <a:t>Policies</a:t>
            </a:r>
          </a:p>
        </p:txBody>
      </p:sp>
      <p:sp>
        <p:nvSpPr>
          <p:cNvPr id="11" name="Rectangle 10">
            <a:extLst>
              <a:ext uri="{FF2B5EF4-FFF2-40B4-BE49-F238E27FC236}">
                <a16:creationId xmlns:a16="http://schemas.microsoft.com/office/drawing/2014/main" id="{097E4E98-8601-4F17-942F-219A4EFA8EA6}"/>
              </a:ext>
            </a:extLst>
          </p:cNvPr>
          <p:cNvSpPr/>
          <p:nvPr/>
        </p:nvSpPr>
        <p:spPr>
          <a:xfrm>
            <a:off x="1847850" y="2080260"/>
            <a:ext cx="1283970"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Single IRB</a:t>
            </a:r>
          </a:p>
        </p:txBody>
      </p:sp>
      <p:sp>
        <p:nvSpPr>
          <p:cNvPr id="12" name="Rectangle 11">
            <a:extLst>
              <a:ext uri="{FF2B5EF4-FFF2-40B4-BE49-F238E27FC236}">
                <a16:creationId xmlns:a16="http://schemas.microsoft.com/office/drawing/2014/main" id="{8F835612-72B2-4527-BDC5-B5DBF4E019D1}"/>
              </a:ext>
            </a:extLst>
          </p:cNvPr>
          <p:cNvSpPr/>
          <p:nvPr/>
        </p:nvSpPr>
        <p:spPr>
          <a:xfrm>
            <a:off x="4164330" y="1958659"/>
            <a:ext cx="914400"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CoCs</a:t>
            </a:r>
            <a:endParaRPr lang="en-US" dirty="0">
              <a:solidFill>
                <a:schemeClr val="tx1"/>
              </a:solidFill>
            </a:endParaRPr>
          </a:p>
        </p:txBody>
      </p:sp>
      <p:sp>
        <p:nvSpPr>
          <p:cNvPr id="13" name="Rectangle 12">
            <a:extLst>
              <a:ext uri="{FF2B5EF4-FFF2-40B4-BE49-F238E27FC236}">
                <a16:creationId xmlns:a16="http://schemas.microsoft.com/office/drawing/2014/main" id="{78608760-A261-4C5F-871B-0C87C0A122F5}"/>
              </a:ext>
            </a:extLst>
          </p:cNvPr>
          <p:cNvSpPr/>
          <p:nvPr/>
        </p:nvSpPr>
        <p:spPr>
          <a:xfrm>
            <a:off x="5391150" y="5342844"/>
            <a:ext cx="1470660"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Inclusion</a:t>
            </a:r>
            <a:r>
              <a:rPr lang="en-US" dirty="0"/>
              <a:t> </a:t>
            </a:r>
            <a:r>
              <a:rPr lang="en-US" dirty="0">
                <a:solidFill>
                  <a:schemeClr val="tx1"/>
                </a:solidFill>
              </a:rPr>
              <a:t>across</a:t>
            </a:r>
            <a:r>
              <a:rPr lang="en-US" dirty="0"/>
              <a:t> </a:t>
            </a:r>
            <a:r>
              <a:rPr lang="en-US" dirty="0">
                <a:solidFill>
                  <a:schemeClr val="tx1"/>
                </a:solidFill>
              </a:rPr>
              <a:t>the</a:t>
            </a:r>
            <a:r>
              <a:rPr lang="en-US" dirty="0"/>
              <a:t> </a:t>
            </a:r>
            <a:r>
              <a:rPr lang="en-US" dirty="0">
                <a:solidFill>
                  <a:schemeClr val="tx1"/>
                </a:solidFill>
              </a:rPr>
              <a:t>lifespan</a:t>
            </a:r>
            <a:r>
              <a:rPr lang="en-US" dirty="0"/>
              <a:t> </a:t>
            </a:r>
          </a:p>
        </p:txBody>
      </p:sp>
      <p:sp>
        <p:nvSpPr>
          <p:cNvPr id="14" name="Rectangle 13">
            <a:extLst>
              <a:ext uri="{FF2B5EF4-FFF2-40B4-BE49-F238E27FC236}">
                <a16:creationId xmlns:a16="http://schemas.microsoft.com/office/drawing/2014/main" id="{4AF1D1DB-B72A-4205-AA14-811AED6AD33E}"/>
              </a:ext>
            </a:extLst>
          </p:cNvPr>
          <p:cNvSpPr/>
          <p:nvPr/>
        </p:nvSpPr>
        <p:spPr>
          <a:xfrm>
            <a:off x="2456498" y="3513069"/>
            <a:ext cx="1470660"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Inclusion</a:t>
            </a:r>
            <a:r>
              <a:rPr lang="en-US" dirty="0"/>
              <a:t> </a:t>
            </a:r>
            <a:r>
              <a:rPr lang="en-US" dirty="0">
                <a:solidFill>
                  <a:schemeClr val="tx1"/>
                </a:solidFill>
              </a:rPr>
              <a:t>of</a:t>
            </a:r>
            <a:r>
              <a:rPr lang="en-US" dirty="0"/>
              <a:t> </a:t>
            </a:r>
            <a:r>
              <a:rPr lang="en-US" dirty="0">
                <a:solidFill>
                  <a:schemeClr val="tx1"/>
                </a:solidFill>
              </a:rPr>
              <a:t>Women</a:t>
            </a:r>
            <a:r>
              <a:rPr lang="en-US" dirty="0"/>
              <a:t> </a:t>
            </a:r>
            <a:r>
              <a:rPr lang="en-US" dirty="0">
                <a:solidFill>
                  <a:schemeClr val="tx1"/>
                </a:solidFill>
              </a:rPr>
              <a:t>and</a:t>
            </a:r>
            <a:r>
              <a:rPr lang="en-US" dirty="0"/>
              <a:t> </a:t>
            </a:r>
            <a:r>
              <a:rPr lang="en-US" dirty="0">
                <a:solidFill>
                  <a:schemeClr val="tx1"/>
                </a:solidFill>
              </a:rPr>
              <a:t>Minorities</a:t>
            </a:r>
          </a:p>
        </p:txBody>
      </p:sp>
      <p:sp>
        <p:nvSpPr>
          <p:cNvPr id="15" name="Rectangle 14">
            <a:extLst>
              <a:ext uri="{FF2B5EF4-FFF2-40B4-BE49-F238E27FC236}">
                <a16:creationId xmlns:a16="http://schemas.microsoft.com/office/drawing/2014/main" id="{BB81A973-3716-4786-A8F5-1ABD3FEE9184}"/>
              </a:ext>
            </a:extLst>
          </p:cNvPr>
          <p:cNvSpPr/>
          <p:nvPr/>
        </p:nvSpPr>
        <p:spPr>
          <a:xfrm>
            <a:off x="7267512" y="5010835"/>
            <a:ext cx="1147825"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Use of Human Materials</a:t>
            </a:r>
          </a:p>
        </p:txBody>
      </p:sp>
      <p:sp>
        <p:nvSpPr>
          <p:cNvPr id="16" name="Rectangle 15">
            <a:extLst>
              <a:ext uri="{FF2B5EF4-FFF2-40B4-BE49-F238E27FC236}">
                <a16:creationId xmlns:a16="http://schemas.microsoft.com/office/drawing/2014/main" id="{A9032510-6F3D-4241-A44B-8AE5E6939A6B}"/>
              </a:ext>
            </a:extLst>
          </p:cNvPr>
          <p:cNvSpPr/>
          <p:nvPr/>
        </p:nvSpPr>
        <p:spPr>
          <a:xfrm>
            <a:off x="6606540" y="1690688"/>
            <a:ext cx="1371600"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IRB</a:t>
            </a:r>
            <a:r>
              <a:rPr lang="en-US" dirty="0"/>
              <a:t> </a:t>
            </a:r>
            <a:r>
              <a:rPr lang="en-US" dirty="0">
                <a:solidFill>
                  <a:schemeClr val="tx1"/>
                </a:solidFill>
              </a:rPr>
              <a:t>exemptions</a:t>
            </a:r>
          </a:p>
        </p:txBody>
      </p:sp>
      <p:sp>
        <p:nvSpPr>
          <p:cNvPr id="17" name="Rectangle 16">
            <a:extLst>
              <a:ext uri="{FF2B5EF4-FFF2-40B4-BE49-F238E27FC236}">
                <a16:creationId xmlns:a16="http://schemas.microsoft.com/office/drawing/2014/main" id="{617B0697-0702-496F-BCAD-A2194BD3D79B}"/>
              </a:ext>
            </a:extLst>
          </p:cNvPr>
          <p:cNvSpPr/>
          <p:nvPr/>
        </p:nvSpPr>
        <p:spPr>
          <a:xfrm>
            <a:off x="10915650" y="2650808"/>
            <a:ext cx="914400"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BESH</a:t>
            </a:r>
          </a:p>
        </p:txBody>
      </p:sp>
      <p:sp>
        <p:nvSpPr>
          <p:cNvPr id="18" name="Rectangle 17">
            <a:extLst>
              <a:ext uri="{FF2B5EF4-FFF2-40B4-BE49-F238E27FC236}">
                <a16:creationId xmlns:a16="http://schemas.microsoft.com/office/drawing/2014/main" id="{8F80A9F6-39C4-4DFB-BEF4-73C8FE482386}"/>
              </a:ext>
            </a:extLst>
          </p:cNvPr>
          <p:cNvSpPr/>
          <p:nvPr/>
        </p:nvSpPr>
        <p:spPr>
          <a:xfrm>
            <a:off x="3773805" y="5069524"/>
            <a:ext cx="1283970"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GCP</a:t>
            </a:r>
            <a:r>
              <a:rPr lang="en-US" dirty="0"/>
              <a:t> </a:t>
            </a:r>
            <a:r>
              <a:rPr lang="en-US" dirty="0">
                <a:solidFill>
                  <a:schemeClr val="tx1"/>
                </a:solidFill>
              </a:rPr>
              <a:t>Training</a:t>
            </a:r>
          </a:p>
        </p:txBody>
      </p:sp>
      <p:cxnSp>
        <p:nvCxnSpPr>
          <p:cNvPr id="20" name="Straight Connector 19">
            <a:extLst>
              <a:ext uri="{FF2B5EF4-FFF2-40B4-BE49-F238E27FC236}">
                <a16:creationId xmlns:a16="http://schemas.microsoft.com/office/drawing/2014/main" id="{E7EFE339-83FD-4DCA-9AE7-A722082028D1}"/>
              </a:ext>
              <a:ext uri="{C183D7F6-B498-43B3-948B-1728B52AA6E4}">
                <adec:decorative xmlns:adec="http://schemas.microsoft.com/office/drawing/2017/decorative" xmlns="" val="1"/>
              </a:ext>
            </a:extLst>
          </p:cNvPr>
          <p:cNvCxnSpPr/>
          <p:nvPr/>
        </p:nvCxnSpPr>
        <p:spPr>
          <a:xfrm flipH="1">
            <a:off x="6377940" y="2605088"/>
            <a:ext cx="228600" cy="538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A14E371-63E3-4FD6-80DD-B332889E9EB6}"/>
              </a:ext>
              <a:ext uri="{C183D7F6-B498-43B3-948B-1728B52AA6E4}">
                <adec:decorative xmlns:adec="http://schemas.microsoft.com/office/drawing/2017/decorative" xmlns="" val="1"/>
              </a:ext>
            </a:extLst>
          </p:cNvPr>
          <p:cNvCxnSpPr>
            <a:cxnSpLocks/>
          </p:cNvCxnSpPr>
          <p:nvPr/>
        </p:nvCxnSpPr>
        <p:spPr>
          <a:xfrm flipH="1">
            <a:off x="6757035" y="2948464"/>
            <a:ext cx="2044065" cy="4930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DC07FF6-4714-4C3C-88E4-041058195ACB}"/>
              </a:ext>
              <a:ext uri="{C183D7F6-B498-43B3-948B-1728B52AA6E4}">
                <adec:decorative xmlns:adec="http://schemas.microsoft.com/office/drawing/2017/decorative" xmlns="" val="1"/>
              </a:ext>
            </a:extLst>
          </p:cNvPr>
          <p:cNvCxnSpPr>
            <a:cxnSpLocks/>
          </p:cNvCxnSpPr>
          <p:nvPr/>
        </p:nvCxnSpPr>
        <p:spPr>
          <a:xfrm flipH="1" flipV="1">
            <a:off x="6612705" y="4310652"/>
            <a:ext cx="679635" cy="6896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EFC10E8-49A0-4600-80AA-3430D76DF3A5}"/>
              </a:ext>
              <a:ext uri="{C183D7F6-B498-43B3-948B-1728B52AA6E4}">
                <adec:decorative xmlns:adec="http://schemas.microsoft.com/office/drawing/2017/decorative" xmlns="" val="1"/>
              </a:ext>
            </a:extLst>
          </p:cNvPr>
          <p:cNvCxnSpPr>
            <a:endCxn id="3" idx="4"/>
          </p:cNvCxnSpPr>
          <p:nvPr/>
        </p:nvCxnSpPr>
        <p:spPr>
          <a:xfrm flipV="1">
            <a:off x="6092190" y="4543107"/>
            <a:ext cx="3810" cy="777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7393FB6-1595-4CF4-B1B4-3C2FE72CECB4}"/>
              </a:ext>
              <a:ext uri="{C183D7F6-B498-43B3-948B-1728B52AA6E4}">
                <adec:decorative xmlns:adec="http://schemas.microsoft.com/office/drawing/2017/decorative" xmlns="" val="1"/>
              </a:ext>
            </a:extLst>
          </p:cNvPr>
          <p:cNvCxnSpPr>
            <a:cxnSpLocks/>
            <a:stCxn id="14" idx="3"/>
          </p:cNvCxnSpPr>
          <p:nvPr/>
        </p:nvCxnSpPr>
        <p:spPr>
          <a:xfrm flipV="1">
            <a:off x="3927158" y="3921753"/>
            <a:ext cx="1433512" cy="485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A194000-B2F0-4915-AC91-31F69F47489A}"/>
              </a:ext>
              <a:ext uri="{C183D7F6-B498-43B3-948B-1728B52AA6E4}">
                <adec:decorative xmlns:adec="http://schemas.microsoft.com/office/drawing/2017/decorative" xmlns="" val="1"/>
              </a:ext>
            </a:extLst>
          </p:cNvPr>
          <p:cNvCxnSpPr>
            <a:cxnSpLocks/>
          </p:cNvCxnSpPr>
          <p:nvPr/>
        </p:nvCxnSpPr>
        <p:spPr>
          <a:xfrm>
            <a:off x="3131820" y="3004196"/>
            <a:ext cx="2265998" cy="4832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4D7BB9F-4231-4902-BFCE-4F11811EA947}"/>
              </a:ext>
              <a:ext uri="{C183D7F6-B498-43B3-948B-1728B52AA6E4}">
                <adec:decorative xmlns:adec="http://schemas.microsoft.com/office/drawing/2017/decorative" xmlns="" val="1"/>
              </a:ext>
            </a:extLst>
          </p:cNvPr>
          <p:cNvCxnSpPr/>
          <p:nvPr/>
        </p:nvCxnSpPr>
        <p:spPr>
          <a:xfrm>
            <a:off x="5078730" y="2868932"/>
            <a:ext cx="624840" cy="292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2BBB57E-4619-4F6B-B883-8E163018DF61}"/>
              </a:ext>
              <a:ext uri="{C183D7F6-B498-43B3-948B-1728B52AA6E4}">
                <adec:decorative xmlns:adec="http://schemas.microsoft.com/office/drawing/2017/decorative" xmlns="" val="1"/>
              </a:ext>
            </a:extLst>
          </p:cNvPr>
          <p:cNvCxnSpPr>
            <a:cxnSpLocks/>
            <a:stCxn id="17" idx="1"/>
          </p:cNvCxnSpPr>
          <p:nvPr/>
        </p:nvCxnSpPr>
        <p:spPr>
          <a:xfrm flipH="1">
            <a:off x="6831330" y="3108008"/>
            <a:ext cx="4084320" cy="51530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1C5C03E-6977-4E88-AA5A-F5914D9C337C}"/>
              </a:ext>
              <a:ext uri="{C183D7F6-B498-43B3-948B-1728B52AA6E4}">
                <adec:decorative xmlns:adec="http://schemas.microsoft.com/office/drawing/2017/decorative" xmlns="" val="1"/>
              </a:ext>
            </a:extLst>
          </p:cNvPr>
          <p:cNvCxnSpPr>
            <a:cxnSpLocks/>
          </p:cNvCxnSpPr>
          <p:nvPr/>
        </p:nvCxnSpPr>
        <p:spPr>
          <a:xfrm flipV="1">
            <a:off x="5026819" y="4455160"/>
            <a:ext cx="676751" cy="614364"/>
          </a:xfrm>
          <a:prstGeom prst="line">
            <a:avLst/>
          </a:prstGeom>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EC1F1C26-B43F-4AFA-AFEC-734E32341E6E}"/>
              </a:ext>
            </a:extLst>
          </p:cNvPr>
          <p:cNvSpPr/>
          <p:nvPr/>
        </p:nvSpPr>
        <p:spPr>
          <a:xfrm>
            <a:off x="9113520" y="5131892"/>
            <a:ext cx="1620594"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Data</a:t>
            </a:r>
            <a:r>
              <a:rPr lang="en-US" dirty="0"/>
              <a:t> </a:t>
            </a:r>
            <a:r>
              <a:rPr lang="en-US" dirty="0">
                <a:solidFill>
                  <a:schemeClr val="tx1"/>
                </a:solidFill>
              </a:rPr>
              <a:t>and</a:t>
            </a:r>
            <a:r>
              <a:rPr lang="en-US" dirty="0"/>
              <a:t> </a:t>
            </a:r>
            <a:r>
              <a:rPr lang="en-US" dirty="0">
                <a:solidFill>
                  <a:schemeClr val="tx1"/>
                </a:solidFill>
              </a:rPr>
              <a:t>Safety</a:t>
            </a:r>
            <a:r>
              <a:rPr lang="en-US" dirty="0"/>
              <a:t> </a:t>
            </a:r>
            <a:r>
              <a:rPr lang="en-US" dirty="0">
                <a:solidFill>
                  <a:schemeClr val="tx1"/>
                </a:solidFill>
              </a:rPr>
              <a:t>Monitoring</a:t>
            </a:r>
            <a:r>
              <a:rPr lang="en-US" dirty="0"/>
              <a:t> </a:t>
            </a:r>
          </a:p>
        </p:txBody>
      </p:sp>
      <p:cxnSp>
        <p:nvCxnSpPr>
          <p:cNvPr id="47" name="Straight Connector 46">
            <a:extLst>
              <a:ext uri="{FF2B5EF4-FFF2-40B4-BE49-F238E27FC236}">
                <a16:creationId xmlns:a16="http://schemas.microsoft.com/office/drawing/2014/main" id="{A8DD3239-62D2-4D91-A671-13E058E9B518}"/>
              </a:ext>
              <a:ext uri="{C183D7F6-B498-43B3-948B-1728B52AA6E4}">
                <adec:decorative xmlns:adec="http://schemas.microsoft.com/office/drawing/2017/decorative" xmlns="" val="1"/>
              </a:ext>
            </a:extLst>
          </p:cNvPr>
          <p:cNvCxnSpPr>
            <a:stCxn id="10" idx="1"/>
            <a:endCxn id="3" idx="6"/>
          </p:cNvCxnSpPr>
          <p:nvPr/>
        </p:nvCxnSpPr>
        <p:spPr>
          <a:xfrm flipH="1" flipV="1">
            <a:off x="6831330" y="3785553"/>
            <a:ext cx="1885950" cy="374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6A71EC7-D868-433A-967C-F2A07971B705}"/>
              </a:ext>
              <a:ext uri="{C183D7F6-B498-43B3-948B-1728B52AA6E4}">
                <adec:decorative xmlns:adec="http://schemas.microsoft.com/office/drawing/2017/decorative" xmlns="" val="1"/>
              </a:ext>
            </a:extLst>
          </p:cNvPr>
          <p:cNvCxnSpPr/>
          <p:nvPr/>
        </p:nvCxnSpPr>
        <p:spPr>
          <a:xfrm flipH="1" flipV="1">
            <a:off x="6757035" y="4066391"/>
            <a:ext cx="2356485" cy="1065501"/>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B614BB4-42A8-4AF2-8000-322F6298F2AD}"/>
              </a:ext>
            </a:extLst>
          </p:cNvPr>
          <p:cNvSpPr/>
          <p:nvPr/>
        </p:nvSpPr>
        <p:spPr>
          <a:xfrm>
            <a:off x="1014642" y="5153706"/>
            <a:ext cx="1470659"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Human Subjects Training</a:t>
            </a:r>
          </a:p>
        </p:txBody>
      </p:sp>
      <p:cxnSp>
        <p:nvCxnSpPr>
          <p:cNvPr id="24" name="Straight Connector 23">
            <a:extLst>
              <a:ext uri="{FF2B5EF4-FFF2-40B4-BE49-F238E27FC236}">
                <a16:creationId xmlns:a16="http://schemas.microsoft.com/office/drawing/2014/main" id="{387ACF79-1E39-45A1-93D2-A8F68FA8F1DA}"/>
              </a:ext>
              <a:ext uri="{C183D7F6-B498-43B3-948B-1728B52AA6E4}">
                <adec:decorative xmlns:adec="http://schemas.microsoft.com/office/drawing/2017/decorative" xmlns="" val="1"/>
              </a:ext>
            </a:extLst>
          </p:cNvPr>
          <p:cNvCxnSpPr>
            <a:cxnSpLocks/>
          </p:cNvCxnSpPr>
          <p:nvPr/>
        </p:nvCxnSpPr>
        <p:spPr>
          <a:xfrm flipV="1">
            <a:off x="2485301" y="4160520"/>
            <a:ext cx="2978176" cy="99318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030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B74B-9315-4F4F-BA34-51B7819D8159}"/>
              </a:ext>
            </a:extLst>
          </p:cNvPr>
          <p:cNvSpPr>
            <a:spLocks noGrp="1"/>
          </p:cNvSpPr>
          <p:nvPr>
            <p:ph type="title"/>
          </p:nvPr>
        </p:nvSpPr>
        <p:spPr/>
        <p:txBody>
          <a:bodyPr/>
          <a:lstStyle/>
          <a:p>
            <a:r>
              <a:rPr lang="en-US" dirty="0"/>
              <a:t>When do NIH Human Subjects Polices Apply?</a:t>
            </a:r>
          </a:p>
        </p:txBody>
      </p:sp>
      <p:sp>
        <p:nvSpPr>
          <p:cNvPr id="3" name="Content Placeholder 2">
            <a:extLst>
              <a:ext uri="{FF2B5EF4-FFF2-40B4-BE49-F238E27FC236}">
                <a16:creationId xmlns:a16="http://schemas.microsoft.com/office/drawing/2014/main" id="{D39ED4CB-6582-42D4-9661-10E497237348}"/>
              </a:ext>
            </a:extLst>
          </p:cNvPr>
          <p:cNvSpPr>
            <a:spLocks noGrp="1"/>
          </p:cNvSpPr>
          <p:nvPr>
            <p:ph idx="1"/>
          </p:nvPr>
        </p:nvSpPr>
        <p:spPr/>
        <p:txBody>
          <a:bodyPr>
            <a:normAutofit/>
          </a:bodyPr>
          <a:lstStyle/>
          <a:p>
            <a:pPr>
              <a:spcBef>
                <a:spcPts val="1200"/>
              </a:spcBef>
            </a:pPr>
            <a:r>
              <a:rPr lang="en-US" sz="3200" dirty="0"/>
              <a:t>Apply to Human Subjects research as defined in 45 CFR part 46: Protection of Human Research Subjects Subpart A (aka the Common Rule)</a:t>
            </a:r>
          </a:p>
          <a:p>
            <a:pPr lvl="1">
              <a:spcBef>
                <a:spcPts val="1200"/>
              </a:spcBef>
            </a:pPr>
            <a:r>
              <a:rPr lang="en-US" sz="2800" dirty="0"/>
              <a:t>Inclusion policies apply only to clinical research</a:t>
            </a:r>
          </a:p>
          <a:p>
            <a:pPr lvl="1">
              <a:spcBef>
                <a:spcPts val="1200"/>
              </a:spcBef>
            </a:pPr>
            <a:r>
              <a:rPr lang="en-US" sz="2800" dirty="0"/>
              <a:t>Some policies apply only to clinical trials</a:t>
            </a:r>
          </a:p>
          <a:p>
            <a:pPr>
              <a:spcBef>
                <a:spcPts val="1200"/>
              </a:spcBef>
            </a:pPr>
            <a:r>
              <a:rPr lang="en-US" sz="3200" dirty="0"/>
              <a:t>NIH policies complementary or in addition to the Common Rule</a:t>
            </a:r>
          </a:p>
          <a:p>
            <a:endParaRPr lang="en-US" dirty="0"/>
          </a:p>
        </p:txBody>
      </p:sp>
      <p:sp>
        <p:nvSpPr>
          <p:cNvPr id="4" name="Slide Number Placeholder 3">
            <a:extLst>
              <a:ext uri="{FF2B5EF4-FFF2-40B4-BE49-F238E27FC236}">
                <a16:creationId xmlns:a16="http://schemas.microsoft.com/office/drawing/2014/main" id="{F4476C17-4CB5-4977-BB2D-1A593D0B36EB}"/>
              </a:ext>
            </a:extLst>
          </p:cNvPr>
          <p:cNvSpPr>
            <a:spLocks noGrp="1"/>
          </p:cNvSpPr>
          <p:nvPr>
            <p:ph type="sldNum" sz="quarter" idx="12"/>
          </p:nvPr>
        </p:nvSpPr>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6</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314047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8EB49-21F3-4B0E-B8A2-BD9DAC61A3B7}"/>
              </a:ext>
            </a:extLst>
          </p:cNvPr>
          <p:cNvSpPr>
            <a:spLocks noGrp="1"/>
          </p:cNvSpPr>
          <p:nvPr>
            <p:ph type="title"/>
          </p:nvPr>
        </p:nvSpPr>
        <p:spPr>
          <a:xfrm>
            <a:off x="838200" y="365125"/>
            <a:ext cx="10515600" cy="1143635"/>
          </a:xfrm>
        </p:spPr>
        <p:txBody>
          <a:bodyPr>
            <a:normAutofit fontScale="90000"/>
          </a:bodyPr>
          <a:lstStyle/>
          <a:p>
            <a:r>
              <a:rPr lang="en-US" dirty="0"/>
              <a:t>Decision Tool: Am I Doing Human Subjects Research</a:t>
            </a:r>
          </a:p>
        </p:txBody>
      </p:sp>
      <p:pic>
        <p:nvPicPr>
          <p:cNvPr id="5" name="Content Placeholder 4" descr="NIH website with Decision Tool: Am I doing Human Subjects Research Question One">
            <a:extLst>
              <a:ext uri="{FF2B5EF4-FFF2-40B4-BE49-F238E27FC236}">
                <a16:creationId xmlns:a16="http://schemas.microsoft.com/office/drawing/2014/main" id="{E2EE1ABE-4DD2-42EB-A6E5-382F8BF22B9C}"/>
              </a:ext>
            </a:extLst>
          </p:cNvPr>
          <p:cNvPicPr>
            <a:picLocks noGrp="1" noChangeAspect="1"/>
          </p:cNvPicPr>
          <p:nvPr>
            <p:ph idx="1"/>
          </p:nvPr>
        </p:nvPicPr>
        <p:blipFill>
          <a:blip r:embed="rId2"/>
          <a:stretch>
            <a:fillRect/>
          </a:stretch>
        </p:blipFill>
        <p:spPr>
          <a:xfrm>
            <a:off x="1988325" y="2652395"/>
            <a:ext cx="8033072" cy="3524568"/>
          </a:xfrm>
          <a:prstGeom prst="rect">
            <a:avLst/>
          </a:prstGeom>
        </p:spPr>
      </p:pic>
      <p:sp>
        <p:nvSpPr>
          <p:cNvPr id="4" name="Slide Number Placeholder 3">
            <a:extLst>
              <a:ext uri="{FF2B5EF4-FFF2-40B4-BE49-F238E27FC236}">
                <a16:creationId xmlns:a16="http://schemas.microsoft.com/office/drawing/2014/main" id="{C719E8AC-F51E-4AA5-BD45-A35E8551A6CC}"/>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7</a:t>
            </a:fld>
            <a:endParaRPr lang="en-US" dirty="0">
              <a:latin typeface="Roboto black" panose="02000000000000000000" pitchFamily="2" charset="0"/>
              <a:ea typeface="Roboto black" panose="02000000000000000000" pitchFamily="2" charset="0"/>
            </a:endParaRPr>
          </a:p>
        </p:txBody>
      </p:sp>
      <p:sp>
        <p:nvSpPr>
          <p:cNvPr id="3" name="TextBox 2">
            <a:extLst>
              <a:ext uri="{FF2B5EF4-FFF2-40B4-BE49-F238E27FC236}">
                <a16:creationId xmlns:a16="http://schemas.microsoft.com/office/drawing/2014/main" id="{21379EBF-929B-4090-AF49-92A5BBD42B90}"/>
              </a:ext>
            </a:extLst>
          </p:cNvPr>
          <p:cNvSpPr txBox="1"/>
          <p:nvPr/>
        </p:nvSpPr>
        <p:spPr>
          <a:xfrm>
            <a:off x="838200" y="1688147"/>
            <a:ext cx="10389870" cy="523220"/>
          </a:xfrm>
          <a:prstGeom prst="rect">
            <a:avLst/>
          </a:prstGeom>
          <a:noFill/>
        </p:spPr>
        <p:txBody>
          <a:bodyPr wrap="square" rtlCol="0">
            <a:spAutoFit/>
          </a:bodyPr>
          <a:lstStyle/>
          <a:p>
            <a:r>
              <a:rPr lang="en-US" sz="2800" dirty="0">
                <a:hlinkClick r:id="rId3"/>
              </a:rPr>
              <a:t>https://grants.nih.gov/policy/humansubjects/hs-decision.htm</a:t>
            </a:r>
            <a:endParaRPr lang="en-US" sz="2800" dirty="0"/>
          </a:p>
        </p:txBody>
      </p:sp>
    </p:spTree>
    <p:extLst>
      <p:ext uri="{BB962C8B-B14F-4D97-AF65-F5344CB8AC3E}">
        <p14:creationId xmlns:p14="http://schemas.microsoft.com/office/powerpoint/2010/main" val="2973860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190F-638B-49E8-BC74-3BE964E0548D}"/>
              </a:ext>
            </a:extLst>
          </p:cNvPr>
          <p:cNvSpPr>
            <a:spLocks noGrp="1"/>
          </p:cNvSpPr>
          <p:nvPr>
            <p:ph type="title"/>
          </p:nvPr>
        </p:nvSpPr>
        <p:spPr/>
        <p:txBody>
          <a:bodyPr/>
          <a:lstStyle/>
          <a:p>
            <a:r>
              <a:rPr lang="en-US" dirty="0"/>
              <a:t>NIH’s Role in Human Research Protections</a:t>
            </a:r>
          </a:p>
        </p:txBody>
      </p:sp>
      <p:sp>
        <p:nvSpPr>
          <p:cNvPr id="3" name="Content Placeholder 2">
            <a:extLst>
              <a:ext uri="{FF2B5EF4-FFF2-40B4-BE49-F238E27FC236}">
                <a16:creationId xmlns:a16="http://schemas.microsoft.com/office/drawing/2014/main" id="{FFBB7515-9951-4E9D-88DD-61F94400CB23}"/>
              </a:ext>
            </a:extLst>
          </p:cNvPr>
          <p:cNvSpPr>
            <a:spLocks noGrp="1"/>
          </p:cNvSpPr>
          <p:nvPr>
            <p:ph idx="1"/>
          </p:nvPr>
        </p:nvSpPr>
        <p:spPr>
          <a:xfrm>
            <a:off x="664677" y="2119423"/>
            <a:ext cx="6600905" cy="4021840"/>
          </a:xfrm>
        </p:spPr>
        <p:txBody>
          <a:bodyPr>
            <a:normAutofit fontScale="92500" lnSpcReduction="20000"/>
          </a:bodyPr>
          <a:lstStyle/>
          <a:p>
            <a:pPr>
              <a:spcBef>
                <a:spcPts val="1200"/>
              </a:spcBef>
            </a:pPr>
            <a:r>
              <a:rPr lang="en-US" sz="3300" dirty="0"/>
              <a:t>Evaluate applications/proposals involving human subjects for</a:t>
            </a:r>
          </a:p>
          <a:p>
            <a:pPr lvl="1">
              <a:spcBef>
                <a:spcPts val="1200"/>
              </a:spcBef>
            </a:pPr>
            <a:r>
              <a:rPr lang="en-US" sz="2800" dirty="0"/>
              <a:t>Risks</a:t>
            </a:r>
          </a:p>
          <a:p>
            <a:pPr lvl="1">
              <a:spcBef>
                <a:spcPts val="1200"/>
              </a:spcBef>
            </a:pPr>
            <a:r>
              <a:rPr lang="en-US" sz="2800" dirty="0"/>
              <a:t>Adequacy of protections</a:t>
            </a:r>
          </a:p>
          <a:p>
            <a:pPr lvl="1">
              <a:spcBef>
                <a:spcPts val="1200"/>
              </a:spcBef>
            </a:pPr>
            <a:r>
              <a:rPr lang="en-US" sz="2800" dirty="0"/>
              <a:t>Benefits</a:t>
            </a:r>
          </a:p>
          <a:p>
            <a:pPr lvl="1">
              <a:spcBef>
                <a:spcPts val="1200"/>
              </a:spcBef>
            </a:pPr>
            <a:r>
              <a:rPr lang="en-US" sz="2800" dirty="0"/>
              <a:t>Importance of knowledge to be gained (45 CFR § 690.120)</a:t>
            </a:r>
          </a:p>
          <a:p>
            <a:pPr>
              <a:spcBef>
                <a:spcPts val="1200"/>
              </a:spcBef>
            </a:pPr>
            <a:r>
              <a:rPr lang="en-US" sz="3300" dirty="0"/>
              <a:t>NIH delegates to peer review</a:t>
            </a:r>
          </a:p>
          <a:p>
            <a:pPr marL="0" indent="0">
              <a:buNone/>
            </a:pPr>
            <a:endParaRPr lang="en-US" dirty="0"/>
          </a:p>
        </p:txBody>
      </p:sp>
      <p:sp>
        <p:nvSpPr>
          <p:cNvPr id="4" name="Slide Number Placeholder 3">
            <a:extLst>
              <a:ext uri="{FF2B5EF4-FFF2-40B4-BE49-F238E27FC236}">
                <a16:creationId xmlns:a16="http://schemas.microsoft.com/office/drawing/2014/main" id="{18D4D2D2-D17B-4A6D-8442-F4390837FCB9}"/>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8</a:t>
            </a:fld>
            <a:endParaRPr lang="en-US" dirty="0">
              <a:latin typeface="Roboto black" panose="02000000000000000000" pitchFamily="2" charset="0"/>
              <a:ea typeface="Roboto black" panose="02000000000000000000" pitchFamily="2" charset="0"/>
            </a:endParaRPr>
          </a:p>
        </p:txBody>
      </p:sp>
      <p:pic>
        <p:nvPicPr>
          <p:cNvPr id="6" name="Picture 4" descr="Building 1 James Shannon Building">
            <a:extLst>
              <a:ext uri="{FF2B5EF4-FFF2-40B4-BE49-F238E27FC236}">
                <a16:creationId xmlns:a16="http://schemas.microsoft.com/office/drawing/2014/main" id="{F2BC1EB3-BCBC-48D4-A42F-F70322C5917D}"/>
              </a:ext>
            </a:extLst>
          </p:cNvPr>
          <p:cNvPicPr>
            <a:picLocks noChangeAspect="1" noChangeArrowheads="1"/>
          </p:cNvPicPr>
          <p:nvPr/>
        </p:nvPicPr>
        <p:blipFill>
          <a:blip r:embed="rId2" cstate="print"/>
          <a:srcRect l="12527" r="8496"/>
          <a:stretch>
            <a:fillRect/>
          </a:stretch>
        </p:blipFill>
        <p:spPr bwMode="auto">
          <a:xfrm>
            <a:off x="7853668" y="2395769"/>
            <a:ext cx="4039805" cy="3068328"/>
          </a:xfrm>
          <a:prstGeom prst="rect">
            <a:avLst/>
          </a:prstGeom>
          <a:noFill/>
          <a:ln w="31750">
            <a:solidFill>
              <a:srgbClr val="003399"/>
            </a:solidFill>
            <a:miter lim="800000"/>
            <a:headEnd/>
            <a:tailEnd/>
          </a:ln>
        </p:spPr>
      </p:pic>
    </p:spTree>
    <p:extLst>
      <p:ext uri="{BB962C8B-B14F-4D97-AF65-F5344CB8AC3E}">
        <p14:creationId xmlns:p14="http://schemas.microsoft.com/office/powerpoint/2010/main" val="2351093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NIH Single IRB (</a:t>
            </a:r>
            <a:r>
              <a:rPr lang="en-US" dirty="0" err="1"/>
              <a:t>sIRB</a:t>
            </a:r>
            <a:r>
              <a:rPr lang="en-US" dirty="0"/>
              <a:t>) Policy</a:t>
            </a:r>
          </a:p>
        </p:txBody>
      </p:sp>
      <p:sp>
        <p:nvSpPr>
          <p:cNvPr id="3" name="Content Placeholder 2"/>
          <p:cNvSpPr>
            <a:spLocks noGrp="1"/>
          </p:cNvSpPr>
          <p:nvPr>
            <p:ph idx="1"/>
          </p:nvPr>
        </p:nvSpPr>
        <p:spPr/>
        <p:txBody>
          <a:bodyPr>
            <a:normAutofit fontScale="92500" lnSpcReduction="10000"/>
          </a:bodyPr>
          <a:lstStyle/>
          <a:p>
            <a:pPr>
              <a:lnSpc>
                <a:spcPct val="100000"/>
              </a:lnSpc>
              <a:spcBef>
                <a:spcPts val="1200"/>
              </a:spcBef>
              <a:buClr>
                <a:schemeClr val="tx1"/>
              </a:buClr>
            </a:pPr>
            <a:r>
              <a:rPr lang="en-US" sz="2400" dirty="0"/>
              <a:t>Multi-site domestic studies which involve non-exempt human subjects research must use a single Institutional Review Board (sIRB)</a:t>
            </a:r>
          </a:p>
          <a:p>
            <a:pPr>
              <a:lnSpc>
                <a:spcPct val="100000"/>
              </a:lnSpc>
              <a:spcBef>
                <a:spcPts val="1200"/>
              </a:spcBef>
              <a:buClr>
                <a:schemeClr val="tx1"/>
              </a:buClr>
            </a:pPr>
            <a:r>
              <a:rPr lang="en-US" sz="2400" dirty="0"/>
              <a:t>Applies to applications submitted for due dates January 25, 2018 or later</a:t>
            </a:r>
          </a:p>
          <a:p>
            <a:pPr>
              <a:lnSpc>
                <a:spcPct val="100000"/>
              </a:lnSpc>
              <a:spcBef>
                <a:spcPts val="1200"/>
              </a:spcBef>
              <a:buClr>
                <a:schemeClr val="tx1"/>
              </a:buClr>
            </a:pPr>
            <a:r>
              <a:rPr lang="en-US" sz="2400" dirty="0"/>
              <a:t>Exclusions:</a:t>
            </a:r>
          </a:p>
          <a:p>
            <a:pPr lvl="1">
              <a:lnSpc>
                <a:spcPct val="100000"/>
              </a:lnSpc>
              <a:spcBef>
                <a:spcPts val="1200"/>
              </a:spcBef>
              <a:buClr>
                <a:schemeClr val="tx1"/>
              </a:buClr>
            </a:pPr>
            <a:r>
              <a:rPr lang="en-US" sz="2000" dirty="0"/>
              <a:t>Foreign sites</a:t>
            </a:r>
          </a:p>
          <a:p>
            <a:pPr lvl="1">
              <a:lnSpc>
                <a:spcPct val="100000"/>
              </a:lnSpc>
              <a:spcBef>
                <a:spcPts val="1200"/>
              </a:spcBef>
              <a:buClr>
                <a:schemeClr val="tx1"/>
              </a:buClr>
            </a:pPr>
            <a:r>
              <a:rPr lang="en-US" sz="2000" dirty="0"/>
              <a:t>Career development (K), institutional training (T), and fellowship awards (F)</a:t>
            </a:r>
            <a:endParaRPr lang="en-US" sz="2400" dirty="0"/>
          </a:p>
          <a:p>
            <a:pPr>
              <a:lnSpc>
                <a:spcPct val="100000"/>
              </a:lnSpc>
              <a:spcBef>
                <a:spcPts val="1200"/>
              </a:spcBef>
              <a:buClr>
                <a:schemeClr val="tx1"/>
              </a:buClr>
            </a:pPr>
            <a:r>
              <a:rPr lang="en-US" sz="2400" dirty="0"/>
              <a:t>Some exceptions apply :</a:t>
            </a:r>
          </a:p>
          <a:p>
            <a:pPr lvl="1">
              <a:lnSpc>
                <a:spcPct val="100000"/>
              </a:lnSpc>
              <a:spcBef>
                <a:spcPts val="1200"/>
              </a:spcBef>
              <a:buClr>
                <a:schemeClr val="tx1"/>
              </a:buClr>
            </a:pPr>
            <a:r>
              <a:rPr lang="en-US" sz="2000" dirty="0"/>
              <a:t>When Federal, State, Tribal, local requirements require local review</a:t>
            </a:r>
          </a:p>
          <a:p>
            <a:pPr lvl="1">
              <a:lnSpc>
                <a:spcPct val="100000"/>
              </a:lnSpc>
              <a:spcBef>
                <a:spcPts val="1200"/>
              </a:spcBef>
              <a:buClr>
                <a:schemeClr val="tx1"/>
              </a:buClr>
            </a:pPr>
            <a:r>
              <a:rPr lang="en-US" sz="2000" dirty="0"/>
              <a:t>Time-limited exception for ancillary studies</a:t>
            </a:r>
          </a:p>
          <a:p>
            <a:pPr lvl="1">
              <a:lnSpc>
                <a:spcPct val="100000"/>
              </a:lnSpc>
              <a:spcBef>
                <a:spcPts val="1200"/>
              </a:spcBef>
              <a:buClr>
                <a:schemeClr val="tx1"/>
              </a:buClr>
            </a:pPr>
            <a:r>
              <a:rPr lang="en-US" sz="2000" dirty="0"/>
              <a:t>Other cases with a compelling rationale (rare)</a:t>
            </a:r>
          </a:p>
        </p:txBody>
      </p:sp>
      <p:sp>
        <p:nvSpPr>
          <p:cNvPr id="8" name="Slide Number Placeholder 7"/>
          <p:cNvSpPr>
            <a:spLocks noGrp="1"/>
          </p:cNvSpPr>
          <p:nvPr>
            <p:ph type="sldNum" sz="quarter" idx="12"/>
          </p:nvPr>
        </p:nvSpPr>
        <p:spPr>
          <a:prstGeom prst="rect">
            <a:avLst/>
          </a:prstGeom>
        </p:spPr>
        <p:txBody>
          <a:bodyPr/>
          <a:lstStyle/>
          <a:p>
            <a:fld id="{0CFEC368-1D7A-4F81-ABF6-AE0E36BAF64C}" type="slidenum">
              <a:rPr lang="en-US" smtClean="0"/>
              <a:pPr/>
              <a:t>9</a:t>
            </a:fld>
            <a:endParaRPr lang="en-US" dirty="0"/>
          </a:p>
        </p:txBody>
      </p:sp>
      <p:sp>
        <p:nvSpPr>
          <p:cNvPr id="5" name="Rounded Rectangle 2">
            <a:extLst>
              <a:ext uri="{FF2B5EF4-FFF2-40B4-BE49-F238E27FC236}">
                <a16:creationId xmlns:a16="http://schemas.microsoft.com/office/drawing/2014/main" id="{58206FED-7AF9-4C7D-BE6B-14FD72049988}"/>
              </a:ext>
            </a:extLst>
          </p:cNvPr>
          <p:cNvSpPr/>
          <p:nvPr/>
        </p:nvSpPr>
        <p:spPr>
          <a:xfrm>
            <a:off x="9468927" y="4641534"/>
            <a:ext cx="2249529" cy="1235391"/>
          </a:xfrm>
          <a:prstGeom prst="roundRect">
            <a:avLst/>
          </a:prstGeom>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solidFill>
                  <a:schemeClr val="bg1"/>
                </a:solidFill>
              </a:rPr>
              <a:t>Guide Notice:</a:t>
            </a:r>
          </a:p>
          <a:p>
            <a:pPr algn="ctr"/>
            <a:r>
              <a:rPr lang="en-US" sz="1600" dirty="0">
                <a:solidFill>
                  <a:schemeClr val="bg1"/>
                </a:solidFill>
                <a:hlinkClick r:id="rId3">
                  <a:extLst>
                    <a:ext uri="{A12FA001-AC4F-418D-AE19-62706E023703}">
                      <ahyp:hlinkClr xmlns:ahyp="http://schemas.microsoft.com/office/drawing/2018/hyperlinkcolor" xmlns="" val="tx"/>
                    </a:ext>
                  </a:extLst>
                </a:hlinkClick>
              </a:rPr>
              <a:t>NOT-OD-16-094</a:t>
            </a:r>
            <a:endParaRPr lang="en-US" sz="1600" dirty="0">
              <a:solidFill>
                <a:schemeClr val="bg1"/>
              </a:solidFill>
            </a:endParaRPr>
          </a:p>
          <a:p>
            <a:pPr algn="ctr"/>
            <a:r>
              <a:rPr lang="en-US" sz="1600" i="1" dirty="0">
                <a:solidFill>
                  <a:schemeClr val="bg1"/>
                </a:solidFill>
              </a:rPr>
              <a:t>Published</a:t>
            </a:r>
            <a:r>
              <a:rPr lang="en-US" sz="1600" dirty="0">
                <a:solidFill>
                  <a:schemeClr val="bg1"/>
                </a:solidFill>
              </a:rPr>
              <a:t> </a:t>
            </a:r>
          </a:p>
          <a:p>
            <a:pPr algn="ctr"/>
            <a:r>
              <a:rPr lang="en-US" sz="1600" dirty="0">
                <a:solidFill>
                  <a:schemeClr val="bg1"/>
                </a:solidFill>
              </a:rPr>
              <a:t>June 21, 2016</a:t>
            </a:r>
          </a:p>
          <a:p>
            <a:pPr algn="ctr"/>
            <a:endParaRPr lang="en-US" sz="1600" dirty="0">
              <a:solidFill>
                <a:schemeClr val="tx1"/>
              </a:solidFill>
              <a:hlinkClick r:id="rId4"/>
            </a:endParaRPr>
          </a:p>
        </p:txBody>
      </p:sp>
    </p:spTree>
    <p:extLst>
      <p:ext uri="{BB962C8B-B14F-4D97-AF65-F5344CB8AC3E}">
        <p14:creationId xmlns:p14="http://schemas.microsoft.com/office/powerpoint/2010/main" val="29073040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OFFICE THEME" val="oGLACYI6"/>
  <p:tag name="ARTICULATE_SLIDE_COUNT" val="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0F7FCD"/>
      </a:accent1>
      <a:accent2>
        <a:srgbClr val="0B5F99"/>
      </a:accent2>
      <a:accent3>
        <a:srgbClr val="BFBFBF"/>
      </a:accent3>
      <a:accent4>
        <a:srgbClr val="015596"/>
      </a:accent4>
      <a:accent5>
        <a:srgbClr val="014273"/>
      </a:accent5>
      <a:accent6>
        <a:srgbClr val="073F6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100C7699C73A498CB057F667D9CD99" ma:contentTypeVersion="8" ma:contentTypeDescription="Create a new document." ma:contentTypeScope="" ma:versionID="3f0bf7ef196c12a68cf05c9127006239">
  <xsd:schema xmlns:xsd="http://www.w3.org/2001/XMLSchema" xmlns:xs="http://www.w3.org/2001/XMLSchema" xmlns:p="http://schemas.microsoft.com/office/2006/metadata/properties" xmlns:ns1="http://schemas.microsoft.com/sharepoint/v3" xmlns:ns3="0b516ab0-04e4-4c88-99cd-523706b96b1a" targetNamespace="http://schemas.microsoft.com/office/2006/metadata/properties" ma:root="true" ma:fieldsID="bb776a7859e34299d44f541a9fc45ffd" ns1:_="" ns3:_="">
    <xsd:import namespace="http://schemas.microsoft.com/sharepoint/v3"/>
    <xsd:import namespace="0b516ab0-04e4-4c88-99cd-523706b96b1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516ab0-04e4-4c88-99cd-523706b96b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347CBA-1CB7-4EAA-8CCC-E08390441E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b516ab0-04e4-4c88-99cd-523706b96b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D8602D-F32D-492F-9E06-70FC473F48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17095</TotalTime>
  <Words>2272</Words>
  <Application>Microsoft Office PowerPoint</Application>
  <PresentationFormat>Widescreen</PresentationFormat>
  <Paragraphs>349</Paragraphs>
  <Slides>46</Slides>
  <Notes>25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46</vt:i4>
      </vt:variant>
    </vt:vector>
  </HeadingPairs>
  <TitlesOfParts>
    <vt:vector size="61" baseType="lpstr">
      <vt:lpstr>Roboto light</vt:lpstr>
      <vt:lpstr>Roboto black</vt:lpstr>
      <vt:lpstr>Roboto bold</vt:lpstr>
      <vt:lpstr>Arial</vt:lpstr>
      <vt:lpstr>Roboto</vt:lpstr>
      <vt:lpstr>Tahoma</vt:lpstr>
      <vt:lpstr>ＭＳ Ｐゴシック</vt:lpstr>
      <vt:lpstr>Calibri</vt:lpstr>
      <vt:lpstr>Open Sans ExtraBold</vt:lpstr>
      <vt:lpstr>Open Sans</vt:lpstr>
      <vt:lpstr>Helvetica</vt:lpstr>
      <vt:lpstr>Wingdings</vt:lpstr>
      <vt:lpstr>Roboto black</vt:lpstr>
      <vt:lpstr>Open Sans Light</vt:lpstr>
      <vt:lpstr>Office Theme</vt:lpstr>
      <vt:lpstr>Human Subjects, Clinical Trials &amp; Inclusion   Overview of Key Policies and Tips for Success </vt:lpstr>
      <vt:lpstr>Goals</vt:lpstr>
      <vt:lpstr>Topics for Today’s Discussion</vt:lpstr>
      <vt:lpstr>Regulation and Policy Overview</vt:lpstr>
      <vt:lpstr>Human Subjects Research Policies</vt:lpstr>
      <vt:lpstr>When do NIH Human Subjects Polices Apply?</vt:lpstr>
      <vt:lpstr>Decision Tool: Am I Doing Human Subjects Research</vt:lpstr>
      <vt:lpstr>NIH’s Role in Human Research Protections</vt:lpstr>
      <vt:lpstr>NIH Single IRB (sIRB) Policy</vt:lpstr>
      <vt:lpstr>IMPORTANT!!!!</vt:lpstr>
      <vt:lpstr>Certificates of Confidentiality (CoC)</vt:lpstr>
      <vt:lpstr>Certificates of Confidentiality (CoC)</vt:lpstr>
      <vt:lpstr>Human Fetal Tissue </vt:lpstr>
      <vt:lpstr>Inclusion of Women and Minorities in NIH Research</vt:lpstr>
      <vt:lpstr>Inclusion Across the Lifespan</vt:lpstr>
      <vt:lpstr>How Does NIH Define a Clinical Trial?</vt:lpstr>
      <vt:lpstr>Clinical Trial Questionnaire</vt:lpstr>
      <vt:lpstr>Registration &amp; Results Reporting</vt:lpstr>
      <vt:lpstr>Basic Experimental Studies with Humans (BESH)</vt:lpstr>
      <vt:lpstr>Funding Opportunity Announcement (FOA) Policy</vt:lpstr>
      <vt:lpstr>Good Clinical Practice Training (GCP)</vt:lpstr>
      <vt:lpstr>Data and Safety Monitoring</vt:lpstr>
      <vt:lpstr>Picking a Funding Opportunity Announcement (FOA)</vt:lpstr>
      <vt:lpstr>Types of FOAs</vt:lpstr>
      <vt:lpstr>Clinical Trials in F, T &amp; K Applications</vt:lpstr>
      <vt:lpstr>Developing an Application: Helpful Hints</vt:lpstr>
      <vt:lpstr>Developing Your Application</vt:lpstr>
      <vt:lpstr>Human Subjects and Clinical Trials Information Form</vt:lpstr>
      <vt:lpstr>Delayed Onset vs. Delayed Start</vt:lpstr>
      <vt:lpstr>How Many Studies Does My Application Have?</vt:lpstr>
      <vt:lpstr>Using the Human Subjects and Clinical Trial Form</vt:lpstr>
      <vt:lpstr>Trainees &amp; Fellows Proposing “Clinical Trial Research Experience”:</vt:lpstr>
      <vt:lpstr>Just-In-Time and Post-Award Requirements</vt:lpstr>
      <vt:lpstr>Just-in-Time Requirements</vt:lpstr>
      <vt:lpstr>Just-in-Time Requirements</vt:lpstr>
      <vt:lpstr>After the Award…Now What?</vt:lpstr>
      <vt:lpstr>Participant-Level Data in Progress Reports</vt:lpstr>
      <vt:lpstr>Uploading Participant-Level Data in HSS</vt:lpstr>
      <vt:lpstr>After the Award…Now What?</vt:lpstr>
      <vt:lpstr>Section 6 – Clinical Trial Milestone Plan</vt:lpstr>
      <vt:lpstr>Transferring Data Between Systems</vt:lpstr>
      <vt:lpstr>Resources</vt:lpstr>
      <vt:lpstr>Useful Resources: Human Subjects Protections and Inclusion</vt:lpstr>
      <vt:lpstr>Useful Resources: Clinical Trials</vt:lpstr>
      <vt:lpstr>Questions</vt:lpstr>
      <vt:lpstr>CONTACT US  Dawn Corbett dcorbett@mail.nih.gov  Pamela Kearney pamla.kearney@nih.gov </vt:lpstr>
    </vt:vector>
  </TitlesOfParts>
  <Company>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 Regionals Presentation on Human Subjects, Clinical Trials, and Inclusion</dc:title>
  <dc:subject>NIH Regionals Presentation on Human Subjects, Clinical Trials, and Inclusion</dc:subject>
  <dc:creator>Kathy Chen</dc:creator>
  <cp:keywords>NIH regionals, human subjects, clinical trials, inclusion</cp:keywords>
  <dc:description>This document was built to meet Section 508c standards.</dc:description>
  <cp:lastModifiedBy>Levan, Sophie B.</cp:lastModifiedBy>
  <cp:revision>340</cp:revision>
  <cp:lastPrinted>2018-10-11T19:32:22Z</cp:lastPrinted>
  <dcterms:created xsi:type="dcterms:W3CDTF">2017-11-13T14:56:05Z</dcterms:created>
  <dcterms:modified xsi:type="dcterms:W3CDTF">2020-01-07T18:05:16Z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0x01010027100C7699C73A498CB057F667D9CD99</vt:lpwstr>
  </property>
  <property fmtid="{D5CDD505-2E9C-101B-9397-08002B2CF9AE}" pid="3" name="ArticulateGUID">
    <vt:lpwstr>D22FB651-98F1-4739-87DE-22D0CA90BC28</vt:lpwstr>
  </property>
  <property fmtid="{D5CDD505-2E9C-101B-9397-08002B2CF9AE}" pid="4" name="ArticulatePath">
    <vt:lpwstr>https://rippleeffect.sharepoint.com/projects/active/OER/CTComms/2_SlideDeck/New OER Templates/OER_template3</vt:lpwstr>
  </property>
  <property fmtid="{D5CDD505-2E9C-101B-9397-08002B2CF9AE}" pid="5" name="Language">
    <vt:lpwstr>English</vt:lpwstr>
  </property>
  <property fmtid="{D5CDD505-2E9C-101B-9397-08002B2CF9AE}" pid="6" name="_ip_UnifiedCompliancePolicyUIAction">
    <vt:lpwstr/>
  </property>
  <property fmtid="{D5CDD505-2E9C-101B-9397-08002B2CF9AE}" pid="7" name="_ip_UnifiedCompliancePolicyProperties">
    <vt:lpwstr/>
  </property>
</Properties>
</file>