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2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3.xml" ContentType="application/vnd.openxmlformats-officedocument.presentationml.notesSlide+xml"/>
  <Override PartName="/ppt/tags/tag33.xml" ContentType="application/vnd.openxmlformats-officedocument.presentationml.tags+xml"/>
  <Override PartName="/ppt/notesSlides/notesSlide1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heme/themeOverride1.xml" ContentType="application/vnd.openxmlformats-officedocument.themeOverr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5.xml" ContentType="application/vnd.openxmlformats-officedocument.presentationml.notesSlide+xml"/>
  <Override PartName="/ppt/tags/tag51.xml" ContentType="application/vnd.openxmlformats-officedocument.presentationml.tags+xml"/>
  <Override PartName="/ppt/notesSlides/notesSlide16.xml" ContentType="application/vnd.openxmlformats-officedocument.presentationml.notesSlide+xml"/>
  <Override PartName="/ppt/tags/tag52.xml" ContentType="application/vnd.openxmlformats-officedocument.presentationml.tags+xml"/>
  <Override PartName="/ppt/notesSlides/notesSlide17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8.xml" ContentType="application/vnd.openxmlformats-officedocument.presentationml.notesSlide+xml"/>
  <Override PartName="/ppt/tags/tag56.xml" ContentType="application/vnd.openxmlformats-officedocument.presentationml.tags+xml"/>
  <Override PartName="/ppt/notesSlides/notesSlide19.xml" ContentType="application/vnd.openxmlformats-officedocument.presentationml.notesSlide+xml"/>
  <Override PartName="/ppt/tags/tag57.xml" ContentType="application/vnd.openxmlformats-officedocument.presentationml.tags+xml"/>
  <Override PartName="/ppt/notesSlides/notesSlide20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1.xml" ContentType="application/vnd.openxmlformats-officedocument.presentationml.notesSlide+xml"/>
  <Override PartName="/ppt/tags/tag61.xml" ContentType="application/vnd.openxmlformats-officedocument.presentationml.tags+xml"/>
  <Override PartName="/ppt/notesSlides/notesSlide22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4"/>
  </p:sldMasterIdLst>
  <p:notesMasterIdLst>
    <p:notesMasterId r:id="rId64"/>
  </p:notesMasterIdLst>
  <p:handoutMasterIdLst>
    <p:handoutMasterId r:id="rId65"/>
  </p:handoutMasterIdLst>
  <p:sldIdLst>
    <p:sldId id="470" r:id="rId5"/>
    <p:sldId id="558" r:id="rId6"/>
    <p:sldId id="618" r:id="rId7"/>
    <p:sldId id="645" r:id="rId8"/>
    <p:sldId id="664" r:id="rId9"/>
    <p:sldId id="652" r:id="rId10"/>
    <p:sldId id="647" r:id="rId11"/>
    <p:sldId id="646" r:id="rId12"/>
    <p:sldId id="520" r:id="rId13"/>
    <p:sldId id="621" r:id="rId14"/>
    <p:sldId id="655" r:id="rId15"/>
    <p:sldId id="654" r:id="rId16"/>
    <p:sldId id="623" r:id="rId17"/>
    <p:sldId id="648" r:id="rId18"/>
    <p:sldId id="574" r:id="rId19"/>
    <p:sldId id="653" r:id="rId20"/>
    <p:sldId id="565" r:id="rId21"/>
    <p:sldId id="522" r:id="rId22"/>
    <p:sldId id="629" r:id="rId23"/>
    <p:sldId id="649" r:id="rId24"/>
    <p:sldId id="570" r:id="rId25"/>
    <p:sldId id="632" r:id="rId26"/>
    <p:sldId id="580" r:id="rId27"/>
    <p:sldId id="630" r:id="rId28"/>
    <p:sldId id="650" r:id="rId29"/>
    <p:sldId id="404" r:id="rId30"/>
    <p:sldId id="656" r:id="rId31"/>
    <p:sldId id="634" r:id="rId32"/>
    <p:sldId id="488" r:id="rId33"/>
    <p:sldId id="573" r:id="rId34"/>
    <p:sldId id="489" r:id="rId35"/>
    <p:sldId id="490" r:id="rId36"/>
    <p:sldId id="635" r:id="rId37"/>
    <p:sldId id="491" r:id="rId38"/>
    <p:sldId id="538" r:id="rId39"/>
    <p:sldId id="657" r:id="rId40"/>
    <p:sldId id="638" r:id="rId41"/>
    <p:sldId id="661" r:id="rId42"/>
    <p:sldId id="636" r:id="rId43"/>
    <p:sldId id="639" r:id="rId44"/>
    <p:sldId id="637" r:id="rId45"/>
    <p:sldId id="662" r:id="rId46"/>
    <p:sldId id="640" r:id="rId47"/>
    <p:sldId id="464" r:id="rId48"/>
    <p:sldId id="467" r:id="rId49"/>
    <p:sldId id="460" r:id="rId50"/>
    <p:sldId id="651" r:id="rId51"/>
    <p:sldId id="499" r:id="rId52"/>
    <p:sldId id="658" r:id="rId53"/>
    <p:sldId id="665" r:id="rId54"/>
    <p:sldId id="659" r:id="rId55"/>
    <p:sldId id="660" r:id="rId56"/>
    <p:sldId id="500" r:id="rId57"/>
    <p:sldId id="663" r:id="rId58"/>
    <p:sldId id="495" r:id="rId59"/>
    <p:sldId id="594" r:id="rId60"/>
    <p:sldId id="644" r:id="rId61"/>
    <p:sldId id="642" r:id="rId62"/>
    <p:sldId id="471" r:id="rId63"/>
  </p:sldIdLst>
  <p:sldSz cx="9144000" cy="6858000" type="screen4x3"/>
  <p:notesSz cx="6858000" cy="9296400"/>
  <p:custDataLst>
    <p:tags r:id="rId6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6000" b="1" kern="1200">
        <a:solidFill>
          <a:srgbClr val="000066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6000" b="1" kern="1200">
        <a:solidFill>
          <a:srgbClr val="000066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6000" b="1" kern="1200">
        <a:solidFill>
          <a:srgbClr val="000066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6000" b="1" kern="1200">
        <a:solidFill>
          <a:srgbClr val="000066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6000" b="1" kern="1200">
        <a:solidFill>
          <a:srgbClr val="000066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6000" b="1" kern="1200">
        <a:solidFill>
          <a:srgbClr val="000066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6000" b="1" kern="1200">
        <a:solidFill>
          <a:srgbClr val="000066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6000" b="1" kern="1200">
        <a:solidFill>
          <a:srgbClr val="000066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6000" b="1" kern="1200">
        <a:solidFill>
          <a:srgbClr val="000066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D0912"/>
    <a:srgbClr val="1E16EA"/>
    <a:srgbClr val="FFF8FF"/>
    <a:srgbClr val="39C6E7"/>
    <a:srgbClr val="CC3300"/>
    <a:srgbClr val="0D0964"/>
    <a:srgbClr val="FEF8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3883" autoAdjust="0"/>
  </p:normalViewPr>
  <p:slideViewPr>
    <p:cSldViewPr>
      <p:cViewPr varScale="1">
        <p:scale>
          <a:sx n="70" d="100"/>
          <a:sy n="70" d="100"/>
        </p:scale>
        <p:origin x="111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>
            <a:extLst>
              <a:ext uri="{FF2B5EF4-FFF2-40B4-BE49-F238E27FC236}">
                <a16:creationId xmlns:a16="http://schemas.microsoft.com/office/drawing/2014/main" id="{4F72DBB2-4AF7-4011-A417-5383F0A692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3587" name="Rectangle 3">
            <a:extLst>
              <a:ext uri="{FF2B5EF4-FFF2-40B4-BE49-F238E27FC236}">
                <a16:creationId xmlns:a16="http://schemas.microsoft.com/office/drawing/2014/main" id="{61BD5BA9-AB5F-46FA-BDE5-043B4163BBC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6CA7B0C-DAF4-4D9E-B8C0-819996ED5AB9}" type="datetimeFigureOut">
              <a:rPr lang="en-US"/>
              <a:pPr>
                <a:defRPr/>
              </a:pPr>
              <a:t>1/7/2020</a:t>
            </a:fld>
            <a:endParaRPr lang="en-US"/>
          </a:p>
        </p:txBody>
      </p:sp>
      <p:sp>
        <p:nvSpPr>
          <p:cNvPr id="323588" name="Rectangle 4">
            <a:extLst>
              <a:ext uri="{FF2B5EF4-FFF2-40B4-BE49-F238E27FC236}">
                <a16:creationId xmlns:a16="http://schemas.microsoft.com/office/drawing/2014/main" id="{0CE25513-9200-40E1-AF2E-90C8EA69D84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3589" name="Rectangle 5">
            <a:extLst>
              <a:ext uri="{FF2B5EF4-FFF2-40B4-BE49-F238E27FC236}">
                <a16:creationId xmlns:a16="http://schemas.microsoft.com/office/drawing/2014/main" id="{582DE095-AAD4-4D71-BC6E-130717321B7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907EB23-00F8-4478-98B0-6930F3DB18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8759CA7-5A9F-49CF-BBAA-44BABBB579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20EDDE1-5C92-4EC9-B267-A71DD596C41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120645A5-4C20-4FF5-BE4F-9E1675357ED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9C53858-1152-4FDA-895B-EFCD3FBFC93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06B2365B-0066-4DC9-9832-11DF7991C1B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90F848F4-4FD2-4E90-964E-BA8A7C684A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20C2108-8B70-4EE7-826A-D2D8E37A3A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DB6592A3-493C-449C-AC03-79C3506174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F25E2CBB-3168-418A-8280-47A773131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C1C590DF-1F79-45A8-A7B0-05C3BFAF6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2AADF7-60A4-4AA7-BBF6-4C235319182B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F0F8BF8C-041E-4A23-B2B4-08A33B7FBBE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759219D-A4D0-44BA-AD08-96064DB74030}" type="slidenum">
              <a:rPr lang="en-US" altLang="en-US" b="0"/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 b="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5051C1AC-64AD-467F-BAAC-21409E6F83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C4436732-1CA6-41F2-A21E-BDA0BA7FD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6BF108B6-9051-4B5F-A960-04111B1171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444799-E2F6-4F09-A618-C53C44181D28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1B952DFC-1BE1-48DD-8661-E056D8F974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E83E6DA3-0540-428A-879A-D27C39C0E4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34C53DE9-E986-455D-B603-DCCEBE31BF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7773E1-C850-4B09-90A5-6B5FD4B4003F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C18D863F-F569-4EBF-BAE8-672FB9DB14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44C07F31-173A-4C60-A478-9BFF35DAFA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4EBEB283-89F9-40E4-85F5-86D65B19D8C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47EA65B-DB8B-47FC-8CA8-F5F3245B1F54}" type="slidenum">
              <a:rPr lang="en-US" altLang="en-US" b="0"/>
              <a:pPr algn="r" eaLnBrk="1" hangingPunct="1">
                <a:spcBef>
                  <a:spcPct val="0"/>
                </a:spcBef>
              </a:pPr>
              <a:t>26</a:t>
            </a:fld>
            <a:endParaRPr lang="en-US" altLang="en-US" b="0"/>
          </a:p>
        </p:txBody>
      </p:sp>
      <p:sp>
        <p:nvSpPr>
          <p:cNvPr id="51203" name="Rectangle 7">
            <a:extLst>
              <a:ext uri="{FF2B5EF4-FFF2-40B4-BE49-F238E27FC236}">
                <a16:creationId xmlns:a16="http://schemas.microsoft.com/office/drawing/2014/main" id="{01A97E23-CC22-4179-AE1F-CEB44707CE4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8969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69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69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69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69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F8C9133-4F53-4B31-9C37-2D2C7D370DFE}" type="slidenum">
              <a:rPr lang="en-US" altLang="en-US" b="0"/>
              <a:pPr algn="r" eaLnBrk="1" hangingPunct="1">
                <a:spcBef>
                  <a:spcPct val="0"/>
                </a:spcBef>
              </a:pPr>
              <a:t>26</a:t>
            </a:fld>
            <a:endParaRPr lang="en-US" altLang="en-US" b="0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E2B587AB-C103-4788-83EB-CB69C87EAB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>
            <a:extLst>
              <a:ext uri="{FF2B5EF4-FFF2-40B4-BE49-F238E27FC236}">
                <a16:creationId xmlns:a16="http://schemas.microsoft.com/office/drawing/2014/main" id="{234CC2F4-7A17-403F-8322-2F5B63247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D6E9871E-DFED-4157-A719-A057783676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C1CBCC87-E27B-4ED4-821E-EE710D230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In thinking upon what one of your peers might generally look for as a reviewer of an application keep the following practical ideas in mind:</a:t>
            </a: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6AD47C33-8221-4744-9F88-63F37D09B1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28B560B-E788-4EB4-AF9F-9B0C8B203284}" type="slidenum">
              <a:rPr lang="en-US" altLang="en-US" sz="1200" b="0" smtClean="0">
                <a:solidFill>
                  <a:srgbClr val="000000"/>
                </a:solidFill>
              </a:rPr>
              <a:pPr/>
              <a:t>27</a:t>
            </a:fld>
            <a:endParaRPr lang="en-US" altLang="en-US" sz="12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8BA4341F-9531-424E-9FE5-8C4DE24469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5DD87698-50F3-43D6-9405-DC529BDB1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83B2C57C-CCE3-4379-8197-BF42681AC0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4237D9-D7A8-4255-AC27-060D872C136C}" type="slidenum">
              <a:rPr lang="en-US" altLang="en-US" smtClean="0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EC8943E5-BDE4-49F7-849E-C958F725FE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AA66C2C7-CD08-4F2B-8B69-967FAC126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5FD8E99A-256A-48A9-801E-9CAADF705A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CE09EB-D303-4BC9-99B6-5E638E5EAD7D}" type="slidenum">
              <a:rPr lang="en-US" altLang="en-US" smtClean="0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5B7278AB-4A1C-4C39-9DF5-2AEA8A410C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7E9D7439-544B-4808-BDFD-689AD9FFC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A934F9AF-D7B3-442C-A59B-704DC66934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4887FE-90EC-466A-8B51-34E9D9F9DFB2}" type="slidenum">
              <a:rPr lang="en-US" altLang="en-US" smtClean="0"/>
              <a:pPr>
                <a:spcBef>
                  <a:spcPct val="0"/>
                </a:spcBef>
              </a:pPr>
              <a:t>46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>
            <a:extLst>
              <a:ext uri="{FF2B5EF4-FFF2-40B4-BE49-F238E27FC236}">
                <a16:creationId xmlns:a16="http://schemas.microsoft.com/office/drawing/2014/main" id="{64EFEB50-126A-4D31-8911-D873B458FE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id="{95ACF692-6A98-4289-B0F6-1883F4CAE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Don’t spend much time on this just say 1-9 scale </a:t>
            </a:r>
          </a:p>
        </p:txBody>
      </p:sp>
      <p:sp>
        <p:nvSpPr>
          <p:cNvPr id="79876" name="Slide Number Placeholder 3">
            <a:extLst>
              <a:ext uri="{FF2B5EF4-FFF2-40B4-BE49-F238E27FC236}">
                <a16:creationId xmlns:a16="http://schemas.microsoft.com/office/drawing/2014/main" id="{7EC5AF71-3659-4A34-A72F-5369F26B4B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01A3A6-B910-4E06-B80A-BFB02399990F}" type="slidenum">
              <a:rPr lang="en-US" altLang="en-US" sz="1200" b="0" smtClean="0">
                <a:solidFill>
                  <a:srgbClr val="000000"/>
                </a:solidFill>
              </a:rPr>
              <a:pPr/>
              <a:t>49</a:t>
            </a:fld>
            <a:endParaRPr lang="en-US" altLang="en-US" sz="12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id="{1DD755C3-C53C-4722-BD16-F302CA7136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id="{EAD537A3-2A88-4839-B8BE-F4FC4966C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Each reviewer give their overall impact and scores for the 5 criteria with strengths and weaknesses</a:t>
            </a:r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CD4C4D12-E92F-4312-A319-4651711428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8655E9-FA10-46C4-958B-ACA6DF6F22A5}" type="slidenum">
              <a:rPr lang="en-US" altLang="en-US" sz="1200" b="0" smtClean="0">
                <a:solidFill>
                  <a:srgbClr val="000000"/>
                </a:solidFill>
              </a:rPr>
              <a:pPr/>
              <a:t>50</a:t>
            </a:fld>
            <a:endParaRPr lang="en-US" alt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80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23B5BE19-4C3A-4935-929C-3A3A6C86F83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F75CB0-B682-4100-A0ED-2FE666B1872C}" type="slidenum">
              <a:rPr lang="en-US" altLang="en-US" b="0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 b="0"/>
          </a:p>
        </p:txBody>
      </p:sp>
      <p:sp>
        <p:nvSpPr>
          <p:cNvPr id="17411" name="Rectangle 7">
            <a:extLst>
              <a:ext uri="{FF2B5EF4-FFF2-40B4-BE49-F238E27FC236}">
                <a16:creationId xmlns:a16="http://schemas.microsoft.com/office/drawing/2014/main" id="{B44C9D44-ED56-45AB-BA18-7C9A917BED9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8969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69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69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69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69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730AFA-CF0F-40BD-9C42-A3BB54315B4F}" type="slidenum">
              <a:rPr lang="en-US" altLang="en-US" b="0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 b="0"/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F2AD8D6D-4CC5-4B36-8476-4237F56F3C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33378EF5-DC78-4ECD-8DA3-99EFBB11CA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id="{1DD755C3-C53C-4722-BD16-F302CA7136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id="{EAD537A3-2A88-4839-B8BE-F4FC4966C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Each reviewer give their overall impact and scores for the 5 criteria with strengths and weaknesses</a:t>
            </a:r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CD4C4D12-E92F-4312-A319-4651711428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8655E9-FA10-46C4-958B-ACA6DF6F22A5}" type="slidenum">
              <a:rPr lang="en-US" altLang="en-US" sz="1200" b="0" smtClean="0">
                <a:solidFill>
                  <a:srgbClr val="000000"/>
                </a:solidFill>
              </a:rPr>
              <a:pPr/>
              <a:t>51</a:t>
            </a:fld>
            <a:endParaRPr lang="en-US" altLang="en-US" sz="12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>
            <a:extLst>
              <a:ext uri="{FF2B5EF4-FFF2-40B4-BE49-F238E27FC236}">
                <a16:creationId xmlns:a16="http://schemas.microsoft.com/office/drawing/2014/main" id="{B03B2DE2-8786-43E3-8E8A-E9D4724E86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>
            <a:extLst>
              <a:ext uri="{FF2B5EF4-FFF2-40B4-BE49-F238E27FC236}">
                <a16:creationId xmlns:a16="http://schemas.microsoft.com/office/drawing/2014/main" id="{740C0278-07C5-4E30-A865-E7BA5B022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6020" name="Slide Number Placeholder 3">
            <a:extLst>
              <a:ext uri="{FF2B5EF4-FFF2-40B4-BE49-F238E27FC236}">
                <a16:creationId xmlns:a16="http://schemas.microsoft.com/office/drawing/2014/main" id="{21935B05-D6DE-45D1-B5C3-32BEE6A5B7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106754-C809-45D2-8A8F-40BDB30D3276}" type="slidenum">
              <a:rPr lang="en-US" altLang="en-US" sz="1200" b="0" smtClean="0">
                <a:solidFill>
                  <a:schemeClr val="tx1"/>
                </a:solidFill>
              </a:rPr>
              <a:pPr/>
              <a:t>54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A724D41B-CBB6-4B0C-B34E-60ABC3EBEC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42819F-19E1-438B-BA26-973A8EEF664F}" type="slidenum">
              <a:rPr lang="en-US" altLang="en-US" smtClean="0"/>
              <a:pPr>
                <a:spcBef>
                  <a:spcPct val="0"/>
                </a:spcBef>
              </a:pPr>
              <a:t>55</a:t>
            </a:fld>
            <a:endParaRPr lang="en-US" altLang="en-US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5C2F249D-CD5B-4511-ADF4-E10008C707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1B905153-FC25-426E-AC08-7F877D704B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416425"/>
            <a:ext cx="5032375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BAFC44C8-7531-4319-92BE-BA7F2324C1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5C490B-CF83-48A8-862C-82BED10E8DC7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78CA3915-0524-4025-AAF4-A332B3FE21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F66BD1F9-A9AA-4F21-8B4A-14A649A119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9700EA4E-B385-4078-908C-BA095D1202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62D9E9ED-3CA7-4CA6-AB7A-DCA683BBD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6F7631AB-CB56-4227-9C07-2C1F26276C0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50D98F-34E4-4D23-87BC-7E7138ACA1C4}" type="slidenum">
              <a:rPr lang="en-US" altLang="en-US" b="0">
                <a:ea typeface="ＭＳ Ｐゴシック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 b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40F611C1-598A-450D-8F7E-409CEA220C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97A10E05-8042-477C-B723-1A9F8828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6C216BE8-C874-4BFE-B88F-DDCE29152F4F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D41A4C2-9DA1-499B-9D2D-110BFF039698}" type="slidenum">
              <a:rPr lang="en-US" altLang="en-US" b="0">
                <a:ea typeface="ＭＳ Ｐゴシック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 b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0686F019-BC24-45C0-B079-FA12BD200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F91572-5907-4F2A-AFB1-1AB874C59B83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2BC16051-994B-47B5-9A04-1D8A3547D2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0FA3CC9C-EAE8-4AD2-9D01-3CCA40E4E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C9391C40-62CD-4E32-B00A-CE8B7B55C3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C054D78C-8711-45CB-A8DA-7828BA816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E71C7FB0-6FDD-4639-AA4F-CA1B43DD45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7550" indent="-274638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3313" indent="-220663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4638" indent="-220663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7550" indent="-220663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4750" indent="-220663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1950" indent="-220663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9150" indent="-220663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6350" indent="-220663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110C65-CF30-4CB0-B392-5DAC374B3616}" type="slidenum"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94AC3E25-E003-407D-ADFF-7002E4862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02786BB4-527E-41BD-B6C2-E002B4B2D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4F023EE5-D097-404D-806A-0D066FBE7B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7550" indent="-274638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3313" indent="-220663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4638" indent="-220663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7550" indent="-220663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4750" indent="-220663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1950" indent="-220663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9150" indent="-220663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6350" indent="-220663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E5B0D5-C48C-4D3B-B9D6-1D9830D393B5}" type="slidenum"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EA835CE0-19CA-45C9-9282-99807BDB6C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D914530A-D6C8-4E05-A082-5D5626AA8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30E7334B-F0C1-4B96-8EE9-7DD398C665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3900" indent="-277813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4425" indent="-2222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0513" indent="-2222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6600" indent="-2222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3800" indent="-22225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21000" indent="-22225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8200" indent="-22225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35400" indent="-22225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CB9C96-A732-42BD-874F-8299F880413E}" type="slidenum">
              <a:rPr lang="en-US" altLang="en-US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ptjpg.jpg">
            <a:extLst>
              <a:ext uri="{FF2B5EF4-FFF2-40B4-BE49-F238E27FC236}">
                <a16:creationId xmlns:a16="http://schemas.microsoft.com/office/drawing/2014/main" id="{D9841038-E622-4395-B035-57316B0E53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956"/>
          <a:stretch>
            <a:fillRect/>
          </a:stretch>
        </p:blipFill>
        <p:spPr bwMode="auto">
          <a:xfrm>
            <a:off x="-131763" y="0"/>
            <a:ext cx="10590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E49A9498-FEA3-44E6-80DC-08613F16D5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6121400"/>
            <a:ext cx="3925887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>
            <a:extLst>
              <a:ext uri="{FF2B5EF4-FFF2-40B4-BE49-F238E27FC236}">
                <a16:creationId xmlns:a16="http://schemas.microsoft.com/office/drawing/2014/main" id="{5A918B50-9863-499F-8159-461CC319A74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8" y="60388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5">
            <a:extLst>
              <a:ext uri="{FF2B5EF4-FFF2-40B4-BE49-F238E27FC236}">
                <a16:creationId xmlns:a16="http://schemas.microsoft.com/office/drawing/2014/main" id="{D1B43002-676A-4BE0-9C2C-2CD1CE9847A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12950" y="6580188"/>
            <a:ext cx="25479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0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0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0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0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100" i="1" dirty="0">
                <a:solidFill>
                  <a:schemeClr val="bg1"/>
                </a:solidFill>
                <a:latin typeface="Helvetica" pitchFamily="34" charset="0"/>
              </a:rPr>
              <a:t>Office of Extramural Research</a:t>
            </a:r>
            <a:endParaRPr lang="en-US" altLang="en-US" sz="1100" i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7304" y="474529"/>
            <a:ext cx="5994215" cy="3782281"/>
          </a:xfrm>
        </p:spPr>
        <p:txBody>
          <a:bodyPr anchor="ctr"/>
          <a:lstStyle>
            <a:lvl1pPr>
              <a:lnSpc>
                <a:spcPct val="100000"/>
              </a:lnSpc>
              <a:defRPr sz="4400" spc="-8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>
            <a:noAutofit/>
          </a:bodyPr>
          <a:lstStyle>
            <a:lvl1pPr marL="0" indent="0" algn="l">
              <a:buNone/>
              <a:defRPr sz="2800" b="0" cap="all" spc="12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203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650" y="141288"/>
            <a:ext cx="7651750" cy="6524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36650" y="1398588"/>
            <a:ext cx="3800475" cy="5213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89525" y="1398588"/>
            <a:ext cx="3800475" cy="52133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6044867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51794" cy="4373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F68CD-69FB-4A12-B43D-FBB63ECA74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5700" y="6345238"/>
            <a:ext cx="12319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29FF7-28F7-4274-9A50-16DD52770A2C}" type="datetime4">
              <a:rPr lang="en-US"/>
              <a:pPr>
                <a:defRPr/>
              </a:pPr>
              <a:t>January 7,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D81BF-C28F-4DE6-B634-DD35ED39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8CF97-2C51-4B2E-8463-CADF37E568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E51C1AA-F865-42F6-ABA7-9F12E468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286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952" y="363984"/>
            <a:ext cx="7772400" cy="4321175"/>
          </a:xfrm>
        </p:spPr>
        <p:txBody>
          <a:bodyPr anchor="b"/>
          <a:lstStyle>
            <a:lvl1pPr>
              <a:defRPr lang="en-US" sz="4400" b="1" spc="-80" dirty="0">
                <a:solidFill>
                  <a:srgbClr val="65666A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952" y="4702175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71EE1-EF54-4A1F-B1A3-28AFA92D2E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5700" y="6345238"/>
            <a:ext cx="12319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CB1BD-E055-4415-B01C-886ABE85F146}" type="datetime4">
              <a:rPr lang="en-US"/>
              <a:pPr>
                <a:defRPr/>
              </a:pPr>
              <a:t>January 7, 2020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AE5C66-8013-47DA-8E4D-8F5802AE15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8F6A6-6BFC-46F4-9C8F-7BC0E9EB92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8640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39C54-E8F9-4C64-89F0-C7A53484FA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5700" y="6345238"/>
            <a:ext cx="12319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2F4F3-6069-480C-8B82-057A4E0BB1AF}" type="datetime4">
              <a:rPr lang="en-US"/>
              <a:pPr>
                <a:defRPr/>
              </a:pPr>
              <a:t>January 7, 2020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8643C2-485A-4570-B30C-312A47C0C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D324E-B7F2-4C68-AB25-A5B212445B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07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636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100" baseline="0">
                <a:solidFill>
                  <a:srgbClr val="65666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636" y="2259366"/>
            <a:ext cx="3291840" cy="38404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0" kern="1200" cap="all" spc="100" baseline="0" dirty="0" smtClean="0">
                <a:solidFill>
                  <a:srgbClr val="65666A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lang="en-US" sz="2800" b="0" kern="1200" dirty="0" smtClean="0">
                <a:solidFill>
                  <a:srgbClr val="65666A"/>
                </a:solidFill>
                <a:latin typeface="+mn-lt"/>
                <a:ea typeface="+mn-ea"/>
                <a:cs typeface="+mn-cs"/>
              </a:defRPr>
            </a:lvl1pPr>
            <a:lvl2pPr marL="457200" indent="-182880">
              <a:defRPr lang="en-US" sz="2400" kern="1200" dirty="0" smtClean="0">
                <a:solidFill>
                  <a:srgbClr val="65666A"/>
                </a:solidFill>
                <a:latin typeface="+mn-lt"/>
                <a:ea typeface="+mn-ea"/>
                <a:cs typeface="+mn-cs"/>
              </a:defRPr>
            </a:lvl2pPr>
            <a:lvl3pPr marL="685800" indent="-182880">
              <a:defRPr lang="en-US" sz="2000" kern="1200" dirty="0" smtClean="0">
                <a:solidFill>
                  <a:srgbClr val="65666A"/>
                </a:solidFill>
                <a:latin typeface="+mn-lt"/>
                <a:ea typeface="+mn-ea"/>
                <a:cs typeface="+mn-cs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05D1A4-E58E-4F91-9407-078876F531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5700" y="6345238"/>
            <a:ext cx="12319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861B5-23E0-422D-89AD-C41B1CD66194}" type="datetime4">
              <a:rPr lang="en-US"/>
              <a:pPr>
                <a:defRPr/>
              </a:pPr>
              <a:t>January 7,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DAEEB7-1C78-4107-90DD-FB8C391CD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3338" y="6492875"/>
            <a:ext cx="3941762" cy="2984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3239AB-06FC-4E10-8CD9-E4E899AFA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CFCB7-1B52-48E3-8268-E087F1F3FB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64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0EAC2E-0412-4D76-97AB-A8292400C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5700" y="6345238"/>
            <a:ext cx="12319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1391C-7948-49F1-B629-41E7AC2D7F3B}" type="datetime4">
              <a:rPr lang="en-US"/>
              <a:pPr>
                <a:defRPr/>
              </a:pPr>
              <a:t>January 7,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BC8110-EFA3-496B-8A30-2F5E9E215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3338" y="6492875"/>
            <a:ext cx="3941762" cy="2984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6C174-ED24-4747-B7F7-08BC89515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A8707-8830-4467-9D5A-8F747DC283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49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2464F5-7813-4439-9C75-B18D957E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5700" y="6345238"/>
            <a:ext cx="12319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6CA15-F9F4-4EB1-88FA-347CF2CED531}" type="datetime4">
              <a:rPr lang="en-US"/>
              <a:pPr>
                <a:defRPr/>
              </a:pPr>
              <a:t>January 7,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A5B24B-8D6D-4F1D-832B-6425CAD9F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3338" y="6492875"/>
            <a:ext cx="3941762" cy="2984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6B111-8818-4330-B7CD-0D1334B1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2EDB6-AA31-48A7-947B-992D670A9D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53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C4D4A-7058-4F7A-8DCB-A84664228B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5700" y="6345238"/>
            <a:ext cx="12319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57FAA-EED8-47AF-B003-5A39B40DC56F}" type="datetime4">
              <a:rPr lang="en-US"/>
              <a:pPr>
                <a:defRPr/>
              </a:pPr>
              <a:t>January 7,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38A8B-13EA-4E86-B2C1-1549A5A67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3338" y="6492875"/>
            <a:ext cx="3941762" cy="2984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6F756-C787-48B5-8D63-85BFC7A8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DCA5B-FDC6-4EA9-9446-343DF7A153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956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FD0FA65-DBB2-4D17-ADDB-E3D061478295}"/>
              </a:ext>
            </a:extLst>
          </p:cNvPr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ECD28C-BD00-4032-A3E3-C741AC15CD78}"/>
              </a:ext>
            </a:extLst>
          </p:cNvPr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27B6BBA-C37E-47C1-9E22-0F8095E70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5700" y="6345238"/>
            <a:ext cx="12319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5F7F1-1E27-4A93-B9A2-0CFB774BC79B}" type="datetime4">
              <a:rPr lang="en-US"/>
              <a:pPr>
                <a:defRPr/>
              </a:pPr>
              <a:t>January 7, 2020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589804A-8425-46BC-941B-D4C32ABCF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3338" y="6492875"/>
            <a:ext cx="3941762" cy="2984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CF980DA-424A-4755-B526-9F1ED5D29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D215CD7-152B-4FFA-9726-0D2ABCD361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13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addedlightblue.jpg">
            <a:extLst>
              <a:ext uri="{FF2B5EF4-FFF2-40B4-BE49-F238E27FC236}">
                <a16:creationId xmlns:a16="http://schemas.microsoft.com/office/drawing/2014/main" id="{D745C3AC-BF09-43C4-BACF-F30F54B2105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E8F4F1-B22D-4112-926F-0D5C7F6E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189913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EB65EDF9-7AE7-47DE-91EF-D782B7CE5D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E13FE-49FF-4CB5-8350-F95DF3E9A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7063" y="6453188"/>
            <a:ext cx="8699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0AAA49B-9BB5-4982-A1FC-C88101C431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9">
            <a:extLst>
              <a:ext uri="{FF2B5EF4-FFF2-40B4-BE49-F238E27FC236}">
                <a16:creationId xmlns:a16="http://schemas.microsoft.com/office/drawing/2014/main" id="{91F8DE12-272B-4C55-ABA7-D1C583BE728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9363"/>
            <a:ext cx="4476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0">
            <a:extLst>
              <a:ext uri="{FF2B5EF4-FFF2-40B4-BE49-F238E27FC236}">
                <a16:creationId xmlns:a16="http://schemas.microsoft.com/office/drawing/2014/main" id="{C29A2992-56BC-439F-B225-BF31B537A3E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6380163"/>
            <a:ext cx="2582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Box 12">
            <a:extLst>
              <a:ext uri="{FF2B5EF4-FFF2-40B4-BE49-F238E27FC236}">
                <a16:creationId xmlns:a16="http://schemas.microsoft.com/office/drawing/2014/main" id="{82293123-3659-4747-9982-3C126C1A3C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76663" y="6450013"/>
            <a:ext cx="25479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0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0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0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0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100" i="1" dirty="0">
                <a:solidFill>
                  <a:srgbClr val="274C8B"/>
                </a:solidFill>
                <a:latin typeface="Helvetica" pitchFamily="34" charset="0"/>
              </a:rPr>
              <a:t>Office of Extramural Research</a:t>
            </a:r>
            <a:endParaRPr lang="en-US" altLang="en-US" sz="1100" i="1" dirty="0">
              <a:solidFill>
                <a:srgbClr val="274C8B"/>
              </a:solidFill>
            </a:endParaRPr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1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elvetic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elvetica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3600" kern="1200">
          <a:solidFill>
            <a:srgbClr val="65666A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3200" kern="1200">
          <a:solidFill>
            <a:srgbClr val="65666A"/>
          </a:solidFill>
          <a:latin typeface="+mn-lt"/>
          <a:ea typeface="+mn-ea"/>
          <a:cs typeface="+mn-cs"/>
        </a:defRPr>
      </a:lvl2pPr>
      <a:lvl3pPr marL="6858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rgbClr val="65666A"/>
          </a:solidFill>
          <a:latin typeface="+mn-lt"/>
          <a:ea typeface="+mn-ea"/>
          <a:cs typeface="+mn-cs"/>
        </a:defRPr>
      </a:lvl3pPr>
      <a:lvl4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rgbClr val="65666A"/>
          </a:solidFill>
          <a:latin typeface="+mn-lt"/>
          <a:ea typeface="+mn-ea"/>
          <a:cs typeface="+mn-cs"/>
        </a:defRPr>
      </a:lvl4pPr>
      <a:lvl5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rgbClr val="65666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hemeOverride" Target="../theme/themeOverride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5" Type="http://schemas.openxmlformats.org/officeDocument/2006/relationships/hyperlink" Target="https://www.niaid.nih.gov/sites/default/files/1-R01-AI121500-01A1_Gordon_Summary-Statement.pdf" TargetMode="External"/><Relationship Id="rId4" Type="http://schemas.openxmlformats.org/officeDocument/2006/relationships/image" Target="../media/image1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://www.csr.nih.gov/ECR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88DBF77-C21F-4094-BF71-2F7D4CBFA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6400800" cy="1371600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400" dirty="0">
                <a:solidFill>
                  <a:schemeClr val="bg1"/>
                </a:solidFill>
              </a:rPr>
              <a:t>GRANT WRITING FOR SUCCESS</a:t>
            </a:r>
          </a:p>
        </p:txBody>
      </p:sp>
      <p:sp>
        <p:nvSpPr>
          <p:cNvPr id="14346" name="Subtitle 2">
            <a:extLst>
              <a:ext uri="{FF2B5EF4-FFF2-40B4-BE49-F238E27FC236}">
                <a16:creationId xmlns:a16="http://schemas.microsoft.com/office/drawing/2014/main" id="{3A5C9B22-FC3B-4523-81A5-C55C9CC369A3}"/>
              </a:ext>
            </a:extLst>
          </p:cNvPr>
          <p:cNvSpPr txBox="1">
            <a:spLocks/>
          </p:cNvSpPr>
          <p:nvPr/>
        </p:nvSpPr>
        <p:spPr bwMode="auto">
          <a:xfrm>
            <a:off x="76200" y="3352800"/>
            <a:ext cx="464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en-US" sz="2400" b="0" dirty="0">
                <a:latin typeface="+mn-lt"/>
                <a:cs typeface="Arial" charset="0"/>
              </a:rPr>
              <a:t>Rebekah S. Rasooly, Ph.D.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en-US" sz="2400" b="0" dirty="0">
                <a:latin typeface="+mn-lt"/>
                <a:cs typeface="Arial" charset="0"/>
              </a:rPr>
              <a:t>NINR/NIH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 descr="Or use our tool to find opportunities for your career stage&#10;https://grants.nih.gov/grants/funding/funding_program.htm&#10;">
            <a:extLst>
              <a:ext uri="{FF2B5EF4-FFF2-40B4-BE49-F238E27FC236}">
                <a16:creationId xmlns:a16="http://schemas.microsoft.com/office/drawing/2014/main" id="{E70DB325-5D90-41BA-8E34-AFDE94CF8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Or use our tool to find opportunities for your career stage</a:t>
            </a:r>
          </a:p>
          <a:p>
            <a:r>
              <a:rPr lang="en-US" altLang="en-US" dirty="0"/>
              <a:t>https://grants.nih.gov/grants/funding/funding_program.htm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4D74E0-80D6-4B39-8DE1-AFB08AAAB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3" name="Picture 2" descr="Image of section on Funding Programs page for Finding Opportunities by Career Stage&#10;&#10;https://grants.nih.gov/grants/funding/funding_program.htm&#10;">
            <a:extLst>
              <a:ext uri="{FF2B5EF4-FFF2-40B4-BE49-F238E27FC236}">
                <a16:creationId xmlns:a16="http://schemas.microsoft.com/office/drawing/2014/main" id="{37C5FBF2-27DE-4427-88D5-2B9D2FCC4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14300"/>
            <a:ext cx="156051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>
            <a:extLst>
              <a:ext uri="{FF2B5EF4-FFF2-40B4-BE49-F238E27FC236}">
                <a16:creationId xmlns:a16="http://schemas.microsoft.com/office/drawing/2014/main" id="{4EF54C08-8C3D-4D4A-8BAD-543971E12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886700" cy="123031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sz="2400" cap="none" dirty="0"/>
              <a:t>Are you a new investigator (NI), an early stage investigator (ESI)?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AE6220E1-FFF5-4F7A-846E-10FD33968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886700" cy="428942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2000" dirty="0"/>
              <a:t>Pertains to R01 applications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2000" dirty="0"/>
              <a:t>NI - never has been awarded a R01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2000" dirty="0"/>
              <a:t>ESI – never been awarded a R01 and is within 10 years of terminal degree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2000" dirty="0"/>
              <a:t>Does it make a difference? </a:t>
            </a:r>
            <a:r>
              <a:rPr lang="en-US" altLang="en-US" sz="2000" i="1" dirty="0"/>
              <a:t>YES!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2000" dirty="0"/>
              <a:t>In a study section, NI and ESI R01 applications are clustered and reviewed together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2000" dirty="0"/>
              <a:t>At the institute level, new investigator applications have a preferential ‘</a:t>
            </a:r>
            <a:r>
              <a:rPr lang="en-US" altLang="en-US" sz="2000" dirty="0" err="1"/>
              <a:t>payline</a:t>
            </a:r>
            <a:r>
              <a:rPr lang="en-US" altLang="en-US" sz="2000" dirty="0"/>
              <a:t>’ (either all NI’s or just ESI’s, depending on the institute)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4">
            <a:extLst>
              <a:ext uri="{FF2B5EF4-FFF2-40B4-BE49-F238E27FC236}">
                <a16:creationId xmlns:a16="http://schemas.microsoft.com/office/drawing/2014/main" id="{DA33AE26-07B8-4DDF-9A84-2E15DE4E7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7886700" cy="930275"/>
          </a:xfrm>
        </p:spPr>
        <p:txBody>
          <a:bodyPr/>
          <a:lstStyle/>
          <a:p>
            <a:pPr algn="ctr">
              <a:defRPr/>
            </a:pPr>
            <a:r>
              <a:rPr lang="en-US" altLang="en-US" cap="none" dirty="0"/>
              <a:t>R21 and R03 applications</a:t>
            </a:r>
          </a:p>
        </p:txBody>
      </p:sp>
      <p:sp>
        <p:nvSpPr>
          <p:cNvPr id="149507" name="Content Placeholder 5">
            <a:extLst>
              <a:ext uri="{FF2B5EF4-FFF2-40B4-BE49-F238E27FC236}">
                <a16:creationId xmlns:a16="http://schemas.microsoft.com/office/drawing/2014/main" id="{8B9448B3-2FB1-4215-936F-3E9B9BFC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7886700" cy="4506913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000" i="1" dirty="0"/>
              <a:t>Not every IC accepts these funding mechanisms!!!!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2000" i="1" dirty="0"/>
          </a:p>
          <a:p>
            <a:pPr>
              <a:spcBef>
                <a:spcPct val="0"/>
              </a:spcBef>
              <a:defRPr/>
            </a:pPr>
            <a:r>
              <a:rPr lang="en-US" altLang="en-US" sz="2000" dirty="0"/>
              <a:t>R21 – 2 years for a total of $275,000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000" dirty="0"/>
              <a:t>‘High-risk, high-reward’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000" dirty="0"/>
              <a:t>Paradigm shifting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000" dirty="0"/>
              <a:t>Create a new tool/model for the community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000" dirty="0"/>
              <a:t>Not a ‘mini’ R01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2000" dirty="0"/>
          </a:p>
          <a:p>
            <a:pPr>
              <a:spcBef>
                <a:spcPct val="0"/>
              </a:spcBef>
              <a:defRPr/>
            </a:pPr>
            <a:r>
              <a:rPr lang="en-US" altLang="en-US" sz="2000" dirty="0"/>
              <a:t>R03 – 2 years for $50,000/year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2000" dirty="0"/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000" dirty="0"/>
              <a:t>These can be used obtain preliminary data and then write a R01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225CD38-11ED-43B1-A284-808F2D7445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189913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cap="none" dirty="0"/>
              <a:t>Finding the right opportunity - summary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92BFC02C-3B63-4120-9AA1-5785661EB9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1447800"/>
            <a:ext cx="6861175" cy="3121025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Bef>
                <a:spcPts val="600"/>
              </a:spcBef>
              <a:defRPr/>
            </a:pPr>
            <a:r>
              <a:rPr lang="en-US" sz="2000" dirty="0"/>
              <a:t>Use NIH Websites and tools, like NIH Reporter, to understand the mission of NIH Institutes and Centers and find those that might be relevant to your research</a:t>
            </a:r>
          </a:p>
          <a:p>
            <a:pPr marL="182880" indent="-182880" eaLnBrk="1" fontAlgn="auto" hangingPunct="1">
              <a:spcBef>
                <a:spcPts val="600"/>
              </a:spcBef>
              <a:defRPr/>
            </a:pPr>
            <a:endParaRPr lang="en-US" sz="2000" dirty="0"/>
          </a:p>
          <a:p>
            <a:pPr marL="182880" indent="-182880" eaLnBrk="1" fontAlgn="auto" hangingPunct="1">
              <a:spcBef>
                <a:spcPts val="600"/>
              </a:spcBef>
              <a:defRPr/>
            </a:pPr>
            <a:r>
              <a:rPr lang="en-US" sz="2000" dirty="0"/>
              <a:t>Use the NIH Guide or the career stage-specific Websites to identify appropriate Funding Opportunity Announcements (FOA)</a:t>
            </a:r>
          </a:p>
          <a:p>
            <a:pPr marL="0" indent="0" eaLnBrk="1" fontAlgn="auto" hangingPunct="1">
              <a:buFont typeface="Wingdings 2" pitchFamily="18" charset="2"/>
              <a:buNone/>
              <a:defRPr/>
            </a:pPr>
            <a:endParaRPr lang="en-US" altLang="en-US" sz="2800" i="1" dirty="0"/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360B43DF-B2F1-48DC-85FC-D5D34ED7F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189913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Overview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A45DC4DE-5F3B-4D7F-9BBE-CFAA1E03F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51825" cy="4373563"/>
          </a:xfrm>
        </p:spPr>
        <p:txBody>
          <a:bodyPr/>
          <a:lstStyle/>
          <a:p>
            <a:pPr eaLnBrk="1" hangingPunct="1"/>
            <a:r>
              <a:rPr lang="en-US" altLang="en-US" sz="2400"/>
              <a:t>Start planning early</a:t>
            </a:r>
          </a:p>
          <a:p>
            <a:pPr eaLnBrk="1" hangingPunct="1"/>
            <a:r>
              <a:rPr lang="en-US" altLang="en-US" sz="2400"/>
              <a:t>Apply for the right opportunities 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Contact appropriate program staff early</a:t>
            </a:r>
          </a:p>
          <a:p>
            <a:pPr eaLnBrk="1" hangingPunct="1"/>
            <a:r>
              <a:rPr lang="en-US" altLang="en-US" sz="2400"/>
              <a:t>Talk with potential mentors, collaborators, &amp; peers – seek advice from colleagues</a:t>
            </a:r>
          </a:p>
          <a:p>
            <a:pPr eaLnBrk="1" hangingPunct="1"/>
            <a:r>
              <a:rPr lang="en-US" altLang="en-US" sz="2400"/>
              <a:t>Present your ideas clearly and pay attention to review criteria</a:t>
            </a:r>
          </a:p>
          <a:p>
            <a:pPr eaLnBrk="1" hangingPunct="1"/>
            <a:r>
              <a:rPr lang="en-US" altLang="en-US" sz="2400"/>
              <a:t>What to do after review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B1D4DB5E-A1EA-4FA9-962C-CCE813142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8372475" cy="6524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cap="none" dirty="0"/>
              <a:t>Know your PO, SRO, and GS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5CB6A7-196F-47A2-B479-042C62B375A4}"/>
              </a:ext>
            </a:extLst>
          </p:cNvPr>
          <p:cNvSpPr txBox="1">
            <a:spLocks/>
          </p:cNvSpPr>
          <p:nvPr/>
        </p:nvSpPr>
        <p:spPr bwMode="auto">
          <a:xfrm>
            <a:off x="609600" y="1143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600" kern="1200">
                <a:solidFill>
                  <a:srgbClr val="65666A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3200" kern="1200">
                <a:solidFill>
                  <a:srgbClr val="65666A"/>
                </a:solidFill>
                <a:latin typeface="+mn-lt"/>
                <a:ea typeface="+mn-ea"/>
                <a:cs typeface="+mn-cs"/>
              </a:defRPr>
            </a:lvl2pPr>
            <a:lvl3pPr marL="6858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rgbClr val="65666A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ern="1200">
                <a:solidFill>
                  <a:srgbClr val="65666A"/>
                </a:solidFill>
                <a:latin typeface="+mn-lt"/>
                <a:ea typeface="+mn-ea"/>
                <a:cs typeface="+mn-cs"/>
              </a:defRPr>
            </a:lvl4pPr>
            <a:lvl5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ern="1200">
                <a:solidFill>
                  <a:srgbClr val="65666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Program Officer (PO)</a:t>
            </a:r>
          </a:p>
          <a:p>
            <a:pPr lvl="1" eaLnBrk="1" fontAlgn="auto" hangingPunct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000" b="0" dirty="0"/>
              <a:t>Works in a particular institute</a:t>
            </a:r>
          </a:p>
          <a:p>
            <a:pPr lvl="1" eaLnBrk="1" fontAlgn="auto" hangingPunct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000" b="0" dirty="0"/>
              <a:t>Manages a scientific research portfolio of grants, contracts, and cooperative agreements</a:t>
            </a:r>
          </a:p>
          <a:p>
            <a:pPr eaLnBrk="1" fontAlgn="auto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Scientific Review Officer (SRO)</a:t>
            </a:r>
          </a:p>
          <a:p>
            <a:pPr lvl="1" eaLnBrk="1" fontAlgn="auto" hangingPunct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000" b="0" dirty="0"/>
              <a:t>Typically works in CSR but also within institutes</a:t>
            </a:r>
          </a:p>
          <a:p>
            <a:pPr lvl="1" eaLnBrk="1" fontAlgn="auto" hangingPunct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000" b="0" dirty="0"/>
              <a:t>Helps ensure that the scientific review group (study section) identifies the most meritorious science for potential funding</a:t>
            </a:r>
          </a:p>
          <a:p>
            <a:pPr marL="228600" lvl="1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Grants Management Specialist/Officer (GS/GMO)</a:t>
            </a:r>
          </a:p>
          <a:p>
            <a:pPr marL="800100" lvl="2" indent="-342900" eaLnBrk="1" fontAlgn="auto" hangingPunct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000" b="0" dirty="0"/>
              <a:t>Works in a particular institute; Evaluates applications for administrative content and compliance with policy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B4DC8380-F674-43BC-843D-D4D10421C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187325"/>
            <a:ext cx="8372475" cy="6524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cap="none" dirty="0"/>
              <a:t>What does a Program Official do?</a:t>
            </a:r>
          </a:p>
        </p:txBody>
      </p:sp>
      <p:sp>
        <p:nvSpPr>
          <p:cNvPr id="34819" name="Text Placeholder 7">
            <a:extLst>
              <a:ext uri="{FF2B5EF4-FFF2-40B4-BE49-F238E27FC236}">
                <a16:creationId xmlns:a16="http://schemas.microsoft.com/office/drawing/2014/main" id="{ED1D67D9-1FB1-4B92-9CE0-40B43A0F458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93725" y="1327150"/>
            <a:ext cx="4540250" cy="5213350"/>
          </a:xfrm>
        </p:spPr>
        <p:txBody>
          <a:bodyPr/>
          <a:lstStyle/>
          <a:p>
            <a:pPr eaLnBrk="1" hangingPunct="1"/>
            <a:r>
              <a:rPr lang="en-US" altLang="en-US" sz="2000"/>
              <a:t>Scientist and administrator</a:t>
            </a:r>
          </a:p>
          <a:p>
            <a:pPr eaLnBrk="1" hangingPunct="1"/>
            <a:r>
              <a:rPr lang="en-US" altLang="en-US" sz="2000"/>
              <a:t>Manages grants, contracts, &amp; cooperative agreements</a:t>
            </a:r>
          </a:p>
          <a:p>
            <a:pPr eaLnBrk="1" hangingPunct="1"/>
            <a:r>
              <a:rPr lang="en-US" altLang="en-US" sz="2000"/>
              <a:t>Identifies needs in scientific areas</a:t>
            </a:r>
          </a:p>
          <a:p>
            <a:pPr eaLnBrk="1" hangingPunct="1"/>
            <a:r>
              <a:rPr lang="en-US" altLang="en-US" sz="2000"/>
              <a:t>Identifies areas of special interest &amp; communicates program priorities</a:t>
            </a:r>
          </a:p>
          <a:p>
            <a:pPr eaLnBrk="1" hangingPunct="1"/>
            <a:r>
              <a:rPr lang="en-US" altLang="en-US" sz="2000"/>
              <a:t>Reports on scientific progress and program accomplishments</a:t>
            </a:r>
          </a:p>
          <a:p>
            <a:pPr eaLnBrk="1" hangingPunct="1"/>
            <a:r>
              <a:rPr lang="en-US" altLang="en-US" sz="2000"/>
              <a:t>Government’s technical representative for funded projects</a:t>
            </a:r>
          </a:p>
          <a:p>
            <a:pPr eaLnBrk="1" hangingPunct="1"/>
            <a:r>
              <a:rPr lang="en-US" altLang="en-US" sz="2000"/>
              <a:t>a.k.a. Program Director/Chief, Health Scientist Administrator</a:t>
            </a:r>
          </a:p>
          <a:p>
            <a:pPr eaLnBrk="1" hangingPunct="1"/>
            <a:endParaRPr lang="en-US" altLang="en-US" sz="2000"/>
          </a:p>
        </p:txBody>
      </p:sp>
      <p:pic>
        <p:nvPicPr>
          <p:cNvPr id="34820" name="ClipArt Placeholder 4" descr="image of woman on computer">
            <a:extLst>
              <a:ext uri="{FF2B5EF4-FFF2-40B4-BE49-F238E27FC236}">
                <a16:creationId xmlns:a16="http://schemas.microsoft.com/office/drawing/2014/main" id="{9C771CE0-95F7-4494-BC6F-7ACF5C44ADFF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828800"/>
            <a:ext cx="3600450" cy="268605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FAA94501-6FB1-4F3E-A50E-B7B6ABB8A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381000"/>
            <a:ext cx="8620125" cy="609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cap="none" dirty="0"/>
              <a:t>What should I talk about with a Program Official?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EEBDD421-BB5C-4CC9-B07F-A0B7D8FD3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447800"/>
            <a:ext cx="8623300" cy="3228975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en-US" sz="2000"/>
              <a:t>Provide a thumbnail sketch of what you have in mind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000"/>
              <a:t>Ask whether the idea fits the Institute’s interests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000"/>
              <a:t>Get information from on FOAs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000"/>
              <a:t>Find out what kinds of grant mechanisms can be used and whether there any priorities for those mechanisms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000"/>
              <a:t>Ask if the PO is willing to look over a very brief outline of the proposed project or draft specific aims to get general advice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000"/>
              <a:t>Email to set up a time to discuss, but remember that this is advice, not a review, and you have no obligation to follow the advice given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000"/>
              <a:t>POs are not allowed to participate in developing or writing grant proposals 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AA8D03C1-4194-42FE-B503-8AE6C4648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5791200" y="6405563"/>
            <a:ext cx="30448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600">
                <a:solidFill>
                  <a:srgbClr val="65666A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>
                <a:solidFill>
                  <a:srgbClr val="65666A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rgbClr val="65666A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fld id="{CFE3E9E1-8441-4DE6-A84A-F707F8F31186}" type="slidenum">
              <a:rPr lang="en-US" altLang="en-US" sz="900" smtClean="0">
                <a:solidFill>
                  <a:srgbClr val="29292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17</a:t>
            </a:fld>
            <a:endParaRPr lang="en-US" altLang="en-US" sz="900">
              <a:solidFill>
                <a:srgbClr val="29292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9F4BD6C-3052-44C4-A0C4-20E18FCD7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89913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cap="none" dirty="0"/>
              <a:t>Identify appropriate NIH program directors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E82A5D2B-251F-4B03-9BCE-68B7BAAD9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1368425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Start with NIH </a:t>
            </a:r>
            <a:r>
              <a:rPr lang="en-US" altLang="en-US" sz="2000" dirty="0" err="1"/>
              <a:t>RePORTER</a:t>
            </a:r>
            <a:r>
              <a:rPr lang="en-US" altLang="en-US" sz="2000" dirty="0"/>
              <a:t> and see what research projects the NIH or any Institute has funded that are similar to yours</a:t>
            </a:r>
          </a:p>
          <a:p>
            <a:pPr eaLnBrk="1" hangingPunct="1"/>
            <a:r>
              <a:rPr lang="en-US" altLang="en-US" sz="2000" dirty="0"/>
              <a:t>Then find the Program Official in the “Details” tab</a:t>
            </a:r>
          </a:p>
        </p:txBody>
      </p:sp>
      <p:pic>
        <p:nvPicPr>
          <p:cNvPr id="38916" name="Picture 5" descr="Image of Project Information in NIH RePORTER ">
            <a:extLst>
              <a:ext uri="{FF2B5EF4-FFF2-40B4-BE49-F238E27FC236}">
                <a16:creationId xmlns:a16="http://schemas.microsoft.com/office/drawing/2014/main" id="{FEEBCD64-3C79-477A-800F-7168F78BD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88661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Line 4" descr="Arrow pointing to Program Official Information">
            <a:extLst>
              <a:ext uri="{FF2B5EF4-FFF2-40B4-BE49-F238E27FC236}">
                <a16:creationId xmlns:a16="http://schemas.microsoft.com/office/drawing/2014/main" id="{3A4D4D80-7CA6-489F-BF91-3F0200CB7E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5138" y="4648200"/>
            <a:ext cx="2514600" cy="1539875"/>
          </a:xfrm>
          <a:prstGeom prst="line">
            <a:avLst/>
          </a:prstGeom>
          <a:noFill/>
          <a:ln w="101600">
            <a:solidFill>
              <a:srgbClr val="FFFF00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6103830-22B1-47E9-892A-A137E66B0B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89913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cap="none" dirty="0"/>
              <a:t>Contacting NIH program staff - summary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A20B0E8-E36F-4B02-BC5F-820C43DE32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6861175" cy="3121025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Bef>
                <a:spcPts val="600"/>
              </a:spcBef>
              <a:defRPr/>
            </a:pPr>
            <a:r>
              <a:rPr lang="en-US" sz="2000" dirty="0"/>
              <a:t>Use Reporter or other NIH Websites to identify program directors relevant to your research</a:t>
            </a:r>
          </a:p>
          <a:p>
            <a:pPr marL="182880" indent="-182880" eaLnBrk="1" fontAlgn="auto" hangingPunct="1">
              <a:spcBef>
                <a:spcPts val="600"/>
              </a:spcBef>
              <a:defRPr/>
            </a:pPr>
            <a:endParaRPr lang="en-US" sz="2000" dirty="0"/>
          </a:p>
          <a:p>
            <a:pPr marL="182880" indent="-182880" eaLnBrk="1" fontAlgn="auto" hangingPunct="1">
              <a:spcBef>
                <a:spcPts val="600"/>
              </a:spcBef>
              <a:defRPr/>
            </a:pPr>
            <a:r>
              <a:rPr lang="en-US" sz="2000" dirty="0"/>
              <a:t>Contact the program director early in the planning process to get advice about your application and funding opportunities</a:t>
            </a:r>
          </a:p>
          <a:p>
            <a:pPr marL="0" indent="0" eaLnBrk="1" fontAlgn="auto" hangingPunct="1">
              <a:buFont typeface="Wingdings 2" pitchFamily="18" charset="2"/>
              <a:buNone/>
              <a:defRPr/>
            </a:pPr>
            <a:endParaRPr lang="en-US" altLang="en-US" sz="2800" i="1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D792F4A5-EB7C-4430-AB7E-52A04644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189913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Overview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D30C99B6-2BD2-4EFC-A1C3-64B48FC21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51825" cy="43735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FF0000"/>
                </a:solidFill>
              </a:rPr>
              <a:t>Start planning early</a:t>
            </a:r>
          </a:p>
          <a:p>
            <a:pPr eaLnBrk="1" hangingPunct="1"/>
            <a:r>
              <a:rPr lang="en-US" altLang="en-US" sz="2400" dirty="0"/>
              <a:t>Apply for the right opportunities</a:t>
            </a:r>
          </a:p>
          <a:p>
            <a:pPr eaLnBrk="1" hangingPunct="1"/>
            <a:r>
              <a:rPr lang="en-US" altLang="en-US" sz="2400" dirty="0"/>
              <a:t>Contact appropriate program staff early</a:t>
            </a:r>
          </a:p>
          <a:p>
            <a:pPr eaLnBrk="1" hangingPunct="1"/>
            <a:r>
              <a:rPr lang="en-US" altLang="en-US" sz="2400" dirty="0"/>
              <a:t>Talk with potential mentors, collaborators, &amp; peers – seek advice from colleagues</a:t>
            </a:r>
          </a:p>
          <a:p>
            <a:pPr eaLnBrk="1" hangingPunct="1"/>
            <a:r>
              <a:rPr lang="en-US" altLang="en-US" sz="2400" dirty="0"/>
              <a:t>Present your ideas clearly and pay attention to review criteria</a:t>
            </a:r>
          </a:p>
          <a:p>
            <a:pPr eaLnBrk="1" hangingPunct="1"/>
            <a:r>
              <a:rPr lang="en-US" altLang="en-US" sz="2400" dirty="0"/>
              <a:t>What to do after review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0490D629-088B-4464-8AFF-C08519172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189913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Overview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0DDDE200-4323-4447-8AC4-BD8C4FB89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51825" cy="4373563"/>
          </a:xfrm>
        </p:spPr>
        <p:txBody>
          <a:bodyPr/>
          <a:lstStyle/>
          <a:p>
            <a:pPr eaLnBrk="1" hangingPunct="1"/>
            <a:r>
              <a:rPr lang="en-US" altLang="en-US" sz="2400"/>
              <a:t>Start planning early</a:t>
            </a:r>
          </a:p>
          <a:p>
            <a:pPr eaLnBrk="1" hangingPunct="1"/>
            <a:r>
              <a:rPr lang="en-US" altLang="en-US" sz="2400"/>
              <a:t>Apply for the right opportunities</a:t>
            </a:r>
          </a:p>
          <a:p>
            <a:pPr eaLnBrk="1" hangingPunct="1"/>
            <a:r>
              <a:rPr lang="en-US" altLang="en-US" sz="2400"/>
              <a:t>Contact appropriate program staff early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Talk with potential mentors, collaborators, &amp; peers – seek advice from colleagues</a:t>
            </a:r>
          </a:p>
          <a:p>
            <a:pPr eaLnBrk="1" hangingPunct="1"/>
            <a:r>
              <a:rPr lang="en-US" altLang="en-US" sz="2400"/>
              <a:t>Present your ideas clearly and pay attention to review criteria</a:t>
            </a:r>
          </a:p>
          <a:p>
            <a:pPr eaLnBrk="1" hangingPunct="1"/>
            <a:r>
              <a:rPr lang="en-US" altLang="en-US" sz="2400"/>
              <a:t>What to do after review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4">
            <a:extLst>
              <a:ext uri="{FF2B5EF4-FFF2-40B4-BE49-F238E27FC236}">
                <a16:creationId xmlns:a16="http://schemas.microsoft.com/office/drawing/2014/main" id="{421B0E9B-2014-4FA1-A9F7-1B31DC8E2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189913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cap="none" dirty="0"/>
              <a:t>Collaborate with others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39A5E689-7EC1-4D10-A530-10612EEBB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438650" cy="4867275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en-US" sz="2000"/>
              <a:t>Collaborate with others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2000"/>
              <a:t>In your department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2000"/>
              <a:t>In other departments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000"/>
              <a:t>Network at meetings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000"/>
              <a:t>Stay connected to past colleagues and mentors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000"/>
              <a:t>Cultivate a strong network that understands the funding process</a:t>
            </a:r>
          </a:p>
          <a:p>
            <a:pPr eaLnBrk="1" hangingPunct="1"/>
            <a:endParaRPr lang="en-US" altLang="en-US" sz="2400"/>
          </a:p>
        </p:txBody>
      </p:sp>
      <p:pic>
        <p:nvPicPr>
          <p:cNvPr id="44036" name="Picture 10" descr="collaboration%20clipart">
            <a:extLst>
              <a:ext uri="{FF2B5EF4-FFF2-40B4-BE49-F238E27FC236}">
                <a16:creationId xmlns:a16="http://schemas.microsoft.com/office/drawing/2014/main" id="{522DF0FD-E598-4D8B-9F4C-A1D8DFC8E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4">
            <a:extLst>
              <a:ext uri="{FF2B5EF4-FFF2-40B4-BE49-F238E27FC236}">
                <a16:creationId xmlns:a16="http://schemas.microsoft.com/office/drawing/2014/main" id="{0C53800F-AB71-4392-AA4A-7C3C9D36D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189913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cap="none" dirty="0"/>
              <a:t>Find collaborators for your application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71E21723-CE6B-4FD3-AB34-7BD4811A1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382000" cy="2743200"/>
          </a:xfrm>
        </p:spPr>
        <p:txBody>
          <a:bodyPr rtlCol="0">
            <a:normAutofit fontScale="92500" lnSpcReduction="20000"/>
          </a:bodyPr>
          <a:lstStyle/>
          <a:p>
            <a:pPr marL="182880" indent="-182880" eaLnBrk="1" fontAlgn="auto" hangingPunct="1">
              <a:spcBef>
                <a:spcPts val="1200"/>
              </a:spcBef>
              <a:defRPr/>
            </a:pPr>
            <a:r>
              <a:rPr lang="en-US" altLang="en-US" sz="2200" dirty="0"/>
              <a:t>Determine the expertise needed to strengthen your research study team and fill gaps in your own expertise</a:t>
            </a:r>
          </a:p>
          <a:p>
            <a:pPr marL="182880" indent="-182880" eaLnBrk="1" fontAlgn="auto" hangingPunct="1">
              <a:spcBef>
                <a:spcPts val="1200"/>
              </a:spcBef>
              <a:defRPr/>
            </a:pPr>
            <a:r>
              <a:rPr lang="en-US" altLang="en-US" sz="2200" dirty="0"/>
              <a:t>Begin to assemble the research study team early and obtain letters of commitment from them</a:t>
            </a:r>
          </a:p>
          <a:p>
            <a:pPr marL="182880" indent="-182880" eaLnBrk="1" fontAlgn="auto" hangingPunct="1">
              <a:spcBef>
                <a:spcPts val="1200"/>
              </a:spcBef>
              <a:defRPr/>
            </a:pPr>
            <a:r>
              <a:rPr lang="en-US" altLang="en-US" sz="2200" dirty="0"/>
              <a:t>Consider a multiple project director/principal investigator model if a team science approach would be more effective for your work (but this is a complex decision that you should discuss with a Program Director first!)</a:t>
            </a:r>
            <a:endParaRPr lang="en-US" altLang="en-US" sz="2200" dirty="0">
              <a:solidFill>
                <a:srgbClr val="00B050"/>
              </a:solidFill>
            </a:endParaRPr>
          </a:p>
          <a:p>
            <a:pPr marL="182880" indent="-182880" eaLnBrk="1" fontAlgn="auto" hangingPunct="1">
              <a:spcBef>
                <a:spcPts val="1200"/>
              </a:spcBef>
              <a:defRPr/>
            </a:pPr>
            <a:endParaRPr lang="en-US" altLang="en-US" sz="2400" dirty="0"/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56B47EFD-653F-4424-A62A-74D8D165E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189913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cap="none" dirty="0"/>
              <a:t>Ask colleagues to read your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B254B-EB7F-4BE0-B863-557C94A77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51825" cy="4373563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/>
              <a:t>Show your draft application to: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en-US" sz="2000" dirty="0"/>
              <a:t>Your collaborators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en-US" sz="2000" dirty="0"/>
              <a:t>A colleague that does not know what you intend to do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en-US" sz="2000" dirty="0"/>
              <a:t>Someone who is not your best friend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sz="20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/>
              <a:t>Draft “reviewers” must understand: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en-US" sz="2000" dirty="0"/>
              <a:t>What you intend to do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en-US" sz="2000" dirty="0"/>
              <a:t>Why you believe it is important to do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en-US" sz="2000" dirty="0"/>
              <a:t>Exactly how you’re going to do it.</a:t>
            </a:r>
          </a:p>
          <a:p>
            <a:pPr marL="274320" lvl="1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000" i="1" dirty="0">
                <a:solidFill>
                  <a:schemeClr val="tx1"/>
                </a:solidFill>
              </a:rPr>
              <a:t>If they don’t get it, you must revise your application!</a:t>
            </a: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07875EBD-5692-4E75-96DC-2037B8482F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89913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cap="none" dirty="0"/>
              <a:t>Seek advice from colleagues - summary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2E2685FE-ECF2-4B96-A066-CDBAA290F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5000"/>
            <a:ext cx="6861175" cy="3121025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en-US" altLang="en-US" sz="2400"/>
              <a:t>Appropriate collaborators can strengthen your proposal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en-US" altLang="en-US" sz="2400"/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en-US" altLang="en-US" sz="2400"/>
              <a:t>Colleagues can read your application before you submit it</a:t>
            </a: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C04FADE2-DF28-4CF1-B0A6-5103122F7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189913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Overview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F3F4BD43-AFEE-4D3D-B737-9295309EF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51825" cy="4373563"/>
          </a:xfrm>
        </p:spPr>
        <p:txBody>
          <a:bodyPr/>
          <a:lstStyle/>
          <a:p>
            <a:pPr eaLnBrk="1" hangingPunct="1"/>
            <a:r>
              <a:rPr lang="en-US" altLang="en-US" sz="2400"/>
              <a:t>Start planning early</a:t>
            </a:r>
          </a:p>
          <a:p>
            <a:pPr eaLnBrk="1" hangingPunct="1"/>
            <a:r>
              <a:rPr lang="en-US" altLang="en-US" sz="2400"/>
              <a:t>Apply for the right opportunities </a:t>
            </a:r>
          </a:p>
          <a:p>
            <a:pPr eaLnBrk="1" hangingPunct="1"/>
            <a:r>
              <a:rPr lang="en-US" altLang="en-US" sz="2400"/>
              <a:t>Contact appropriate program staff early</a:t>
            </a:r>
          </a:p>
          <a:p>
            <a:pPr eaLnBrk="1" hangingPunct="1"/>
            <a:r>
              <a:rPr lang="en-US" altLang="en-US" sz="2400"/>
              <a:t>Talk with potential mentors, collaborators, &amp; peers – seek advice from colleagues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Present your ideas clearly and pay attention to review criteria</a:t>
            </a:r>
          </a:p>
          <a:p>
            <a:pPr eaLnBrk="1" hangingPunct="1"/>
            <a:r>
              <a:rPr lang="en-US" altLang="en-US" sz="2400"/>
              <a:t>What to do after review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2EE14BC9-AC72-4548-A8AB-26C264BF5C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89913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cap="none" dirty="0"/>
              <a:t>General grant-writing tips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FD99EEE8-2A2B-43DA-A46E-18080D9612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51825" cy="4373563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u="sng" dirty="0"/>
              <a:t>Read instructions for application form</a:t>
            </a:r>
            <a:endParaRPr lang="en-US" sz="2000" i="1" u="sng" dirty="0"/>
          </a:p>
          <a:p>
            <a:pPr marL="274320" indent="-274320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000" dirty="0"/>
              <a:t>Be realistic … not overly ambitious</a:t>
            </a:r>
          </a:p>
          <a:p>
            <a:pPr marL="274320" indent="-274320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000" dirty="0"/>
              <a:t>Discuss potential problem areas and possible solutions</a:t>
            </a:r>
          </a:p>
          <a:p>
            <a:pPr marL="274320" indent="-274320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000" dirty="0"/>
              <a:t>Be explicit</a:t>
            </a:r>
          </a:p>
          <a:p>
            <a:pPr lvl="1" indent="-182880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Reviewers cannot read your mind!</a:t>
            </a:r>
          </a:p>
          <a:p>
            <a:pPr lvl="1" indent="-182880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Don’t expect reviewers to read between the lines</a:t>
            </a:r>
          </a:p>
          <a:p>
            <a:pPr lvl="1" indent="-182880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Don’t assume they know what you intend!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1">
            <a:extLst>
              <a:ext uri="{FF2B5EF4-FFF2-40B4-BE49-F238E27FC236}">
                <a16:creationId xmlns:a16="http://schemas.microsoft.com/office/drawing/2014/main" id="{1508B755-555B-4384-84C9-8EA5F5980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25" y="711200"/>
            <a:ext cx="8388350" cy="11255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cap="none" dirty="0"/>
              <a:t>What reviewers look for in an application?</a:t>
            </a:r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FCD54382-B6D3-475A-87C4-CDF174100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600"/>
            <a:ext cx="7813675" cy="43307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000"/>
              <a:t>A clean, well-written, easy to follow application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/>
              <a:t>Significance and impact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/>
              <a:t>A strong premise leading to exciting ideas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/>
              <a:t>Clarity of the project’s rationales and goals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/>
              <a:t>Realistic aims and timelines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/>
              <a:t>Rigorous experimental approaches 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/>
              <a:t>Discussion of limitations of the study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/>
              <a:t>Reasonable alternatives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Content Placeholder 4">
            <a:extLst>
              <a:ext uri="{FF2B5EF4-FFF2-40B4-BE49-F238E27FC236}">
                <a16:creationId xmlns:a16="http://schemas.microsoft.com/office/drawing/2014/main" id="{EA7DF83F-0799-44C4-B67F-DB46A3C9B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Make sure that the hypothesis thematically unifies the abstract, specific aims, and the research plan</a:t>
            </a:r>
          </a:p>
          <a:p>
            <a:r>
              <a:rPr lang="en-US" altLang="en-US" dirty="0"/>
              <a:t>It must be solidly based on current information.</a:t>
            </a:r>
          </a:p>
          <a:p>
            <a:r>
              <a:rPr lang="en-US" altLang="en-US" dirty="0"/>
              <a:t>It must convey the significance of the project</a:t>
            </a:r>
          </a:p>
          <a:p>
            <a:r>
              <a:rPr lang="en-US" altLang="en-US" dirty="0"/>
              <a:t>It should be clear</a:t>
            </a:r>
          </a:p>
          <a:p>
            <a:pPr lvl="1"/>
            <a:r>
              <a:rPr lang="en-US" dirty="0"/>
              <a:t>Not so good:  “we hypothesize that Chronic Kidney Disease causes cardiovascular disease and early mortality”</a:t>
            </a:r>
          </a:p>
          <a:p>
            <a:pPr lvl="1"/>
            <a:r>
              <a:rPr lang="en-US" dirty="0"/>
              <a:t>Better:  “we predict that individuals with CKD are more susceptible to the development of atherosclerosis due to uremic solutes directly activating macrophages and promoting inflammation-induced plaque deposition”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43010" name="Text Placeholder 5">
            <a:extLst>
              <a:ext uri="{FF2B5EF4-FFF2-40B4-BE49-F238E27FC236}">
                <a16:creationId xmlns:a16="http://schemas.microsoft.com/office/drawing/2014/main" id="{73AFBE8B-671D-45AF-8EE9-494B9CD48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Develop a Strong Research Plan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72045D-DE61-4D31-AE8B-C79677695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75D164-012D-4E1A-B0C1-EDB4A396A364}"/>
              </a:ext>
            </a:extLst>
          </p:cNvPr>
          <p:cNvSpPr txBox="1"/>
          <p:nvPr/>
        </p:nvSpPr>
        <p:spPr>
          <a:xfrm>
            <a:off x="3200400" y="754063"/>
            <a:ext cx="54070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  <a:cs typeface="+mn-cs"/>
              </a:rPr>
              <a:t>Your hypothesis (or hypotheses) is the basis of a </a:t>
            </a:r>
            <a:r>
              <a:rPr lang="en-US" altLang="en-US" sz="2000" dirty="0">
                <a:solidFill>
                  <a:schemeClr val="tx1"/>
                </a:solidFill>
                <a:latin typeface="+mj-lt"/>
                <a:cs typeface="Arial" charset="0"/>
              </a:rPr>
              <a:t>strong application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+mn-cs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4">
            <a:extLst>
              <a:ext uri="{FF2B5EF4-FFF2-40B4-BE49-F238E27FC236}">
                <a16:creationId xmlns:a16="http://schemas.microsoft.com/office/drawing/2014/main" id="{50979680-B8F3-4AD2-898E-4EE48591F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400" y="1143000"/>
            <a:ext cx="6019800" cy="50292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SzPct val="120000"/>
            </a:pPr>
            <a:r>
              <a:rPr lang="en-US" altLang="en-US" sz="2000"/>
              <a:t>This one page grabs the reader immediately, and also gives you a roadmap for your application</a:t>
            </a:r>
          </a:p>
          <a:p>
            <a:pPr eaLnBrk="1" hangingPunct="1">
              <a:spcBef>
                <a:spcPts val="600"/>
              </a:spcBef>
              <a:buSzPct val="120000"/>
            </a:pPr>
            <a:r>
              <a:rPr lang="en-US" altLang="en-US" sz="2000"/>
              <a:t>Begin with an overall section</a:t>
            </a:r>
          </a:p>
          <a:p>
            <a:pPr lvl="1" eaLnBrk="1" hangingPunct="1">
              <a:spcBef>
                <a:spcPts val="600"/>
              </a:spcBef>
              <a:buSzPct val="120000"/>
            </a:pPr>
            <a:r>
              <a:rPr lang="en-US" altLang="en-US" sz="1800">
                <a:solidFill>
                  <a:schemeClr val="tx1"/>
                </a:solidFill>
              </a:rPr>
              <a:t>State general purpose</a:t>
            </a:r>
          </a:p>
          <a:p>
            <a:pPr lvl="1" eaLnBrk="1" hangingPunct="1">
              <a:spcBef>
                <a:spcPts val="600"/>
              </a:spcBef>
              <a:buSzPct val="120000"/>
            </a:pPr>
            <a:r>
              <a:rPr lang="en-US" altLang="en-US" sz="1800">
                <a:solidFill>
                  <a:schemeClr val="tx1"/>
                </a:solidFill>
              </a:rPr>
              <a:t>Include some key supporting data</a:t>
            </a:r>
          </a:p>
          <a:p>
            <a:pPr lvl="1" eaLnBrk="1" hangingPunct="1">
              <a:spcBef>
                <a:spcPts val="600"/>
              </a:spcBef>
              <a:buSzPct val="120000"/>
            </a:pPr>
            <a:r>
              <a:rPr lang="en-US" altLang="en-US" sz="1800">
                <a:solidFill>
                  <a:schemeClr val="tx1"/>
                </a:solidFill>
              </a:rPr>
              <a:t>State the hypothesis</a:t>
            </a:r>
          </a:p>
          <a:p>
            <a:pPr lvl="1" eaLnBrk="1" hangingPunct="1">
              <a:spcBef>
                <a:spcPts val="600"/>
              </a:spcBef>
              <a:buSzPct val="120000"/>
            </a:pPr>
            <a:r>
              <a:rPr lang="en-US" altLang="en-US" sz="1800">
                <a:solidFill>
                  <a:schemeClr val="tx1"/>
                </a:solidFill>
              </a:rPr>
              <a:t>State long-term objectives and expected </a:t>
            </a:r>
            <a:r>
              <a:rPr lang="en-US" altLang="en-US" sz="1800" i="1" u="sng">
                <a:solidFill>
                  <a:schemeClr val="tx1"/>
                </a:solidFill>
              </a:rPr>
              <a:t>impact</a:t>
            </a:r>
          </a:p>
          <a:p>
            <a:pPr eaLnBrk="1" hangingPunct="1">
              <a:spcBef>
                <a:spcPts val="1200"/>
              </a:spcBef>
              <a:buSzPct val="120000"/>
            </a:pPr>
            <a:r>
              <a:rPr lang="en-US" altLang="en-US" sz="2000"/>
              <a:t>Organize the aims in a sequential, numeric format</a:t>
            </a:r>
          </a:p>
          <a:p>
            <a:pPr eaLnBrk="1" hangingPunct="1">
              <a:spcBef>
                <a:spcPts val="1200"/>
              </a:spcBef>
              <a:buSzPct val="120000"/>
            </a:pPr>
            <a:r>
              <a:rPr lang="en-US" altLang="en-US" sz="2000" i="1"/>
              <a:t>Tell reviewers what the results will mean!</a:t>
            </a:r>
          </a:p>
        </p:txBody>
      </p:sp>
      <p:sp>
        <p:nvSpPr>
          <p:cNvPr id="44034" name="Text Placeholder 5">
            <a:extLst>
              <a:ext uri="{FF2B5EF4-FFF2-40B4-BE49-F238E27FC236}">
                <a16:creationId xmlns:a16="http://schemas.microsoft.com/office/drawing/2014/main" id="{94557973-EAAD-403D-B105-7DDAC492D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800" y="427038"/>
            <a:ext cx="2362200" cy="4144962"/>
          </a:xfrm>
        </p:spPr>
        <p:txBody>
          <a:bodyPr rtlCol="0"/>
          <a:lstStyle/>
          <a:p>
            <a:pPr eaLnBrk="1" fontAlgn="auto" hangingPunct="1">
              <a:defRPr/>
            </a:pPr>
            <a:endParaRPr lang="en-US" altLang="en-US" sz="2800" dirty="0"/>
          </a:p>
          <a:p>
            <a:pPr eaLnBrk="1" fontAlgn="auto" hangingPunct="1">
              <a:defRPr/>
            </a:pPr>
            <a:r>
              <a:rPr lang="en-US" altLang="en-US" b="1" spc="-6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Develop a Strong Research Plan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F681BF-DC89-45E6-A358-7ECE11A9AD09}"/>
              </a:ext>
            </a:extLst>
          </p:cNvPr>
          <p:cNvSpPr txBox="1"/>
          <p:nvPr/>
        </p:nvSpPr>
        <p:spPr>
          <a:xfrm>
            <a:off x="4078288" y="587375"/>
            <a:ext cx="37417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dirty="0">
                <a:solidFill>
                  <a:srgbClr val="CC3300"/>
                </a:solidFill>
                <a:latin typeface="+mn-lt"/>
                <a:cs typeface="+mn-cs"/>
              </a:rPr>
              <a:t>Specific Aims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5B87646-AFF5-4CBF-B650-B6BD6CA086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89913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cap="none" dirty="0"/>
              <a:t>The grant life-cycle</a:t>
            </a:r>
          </a:p>
        </p:txBody>
      </p:sp>
      <p:pic>
        <p:nvPicPr>
          <p:cNvPr id="16387" name="Picture 2" descr="http://grants.nih.gov/sites/all/themes/nih/images/wheel-back.gif&#10;The Grant life-Cycle">
            <a:extLst>
              <a:ext uri="{FF2B5EF4-FFF2-40B4-BE49-F238E27FC236}">
                <a16:creationId xmlns:a16="http://schemas.microsoft.com/office/drawing/2014/main" id="{2CE9510E-7236-40B3-9BCD-0107B3A95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E5F772-1E7B-41E2-BD6F-7906F5EB89C7}"/>
              </a:ext>
            </a:extLst>
          </p:cNvPr>
          <p:cNvSpPr/>
          <p:nvPr/>
        </p:nvSpPr>
        <p:spPr>
          <a:xfrm>
            <a:off x="5486400" y="2286000"/>
            <a:ext cx="32766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chemeClr val="hlink"/>
              </a:buClr>
              <a:buSzPct val="70000"/>
              <a:buFont typeface="Wingdings 2"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charset="0"/>
              </a:rPr>
              <a:t>Start planning your application </a:t>
            </a:r>
            <a:r>
              <a:rPr lang="en-US" sz="2400" dirty="0">
                <a:solidFill>
                  <a:srgbClr val="009900"/>
                </a:solidFill>
                <a:latin typeface="+mn-lt"/>
                <a:cs typeface="Arial" charset="0"/>
              </a:rPr>
              <a:t>early</a:t>
            </a:r>
            <a:r>
              <a:rPr lang="en-US" sz="2400" dirty="0">
                <a:latin typeface="+mn-lt"/>
                <a:cs typeface="Arial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4">
            <a:extLst>
              <a:ext uri="{FF2B5EF4-FFF2-40B4-BE49-F238E27FC236}">
                <a16:creationId xmlns:a16="http://schemas.microsoft.com/office/drawing/2014/main" id="{631CB6B1-44E0-4409-B286-5029E2183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0" y="1371600"/>
            <a:ext cx="5638800" cy="4724400"/>
          </a:xfrm>
        </p:spPr>
        <p:txBody>
          <a:bodyPr rtlCol="0">
            <a:normAutofit lnSpcReduction="10000"/>
          </a:bodyPr>
          <a:lstStyle/>
          <a:p>
            <a:pPr marL="182880" indent="-182880" eaLnBrk="1" fontAlgn="auto" hangingPunct="1">
              <a:defRPr/>
            </a:pPr>
            <a:endParaRPr lang="en-US" altLang="en-US" dirty="0"/>
          </a:p>
          <a:p>
            <a:pPr marL="182880" indent="-182880" eaLnBrk="1" fontAlgn="auto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en-US" sz="2000" dirty="0"/>
              <a:t>Why is this research important?</a:t>
            </a:r>
          </a:p>
          <a:p>
            <a:pPr marL="182880" indent="-182880" eaLnBrk="1" fontAlgn="auto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en-US" sz="2000" dirty="0"/>
              <a:t>Shows your understanding of the overall field </a:t>
            </a:r>
          </a:p>
          <a:p>
            <a:pPr marL="182880" indent="-182880" eaLnBrk="1" fontAlgn="auto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en-US" sz="2000" dirty="0"/>
              <a:t>Demonstrates that your questions are novel and important and represent a logical next step in research</a:t>
            </a:r>
          </a:p>
          <a:p>
            <a:pPr marL="182880" indent="-182880" eaLnBrk="1" fontAlgn="auto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en-US" sz="2000" dirty="0"/>
              <a:t>Do not write a review article; instead highlight critical gaps that will be addressed by the proposed research</a:t>
            </a:r>
          </a:p>
          <a:p>
            <a:pPr marL="182880" indent="-182880" eaLnBrk="1" fontAlgn="auto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en-US" sz="2000" dirty="0"/>
              <a:t>Graphics can be helpful</a:t>
            </a:r>
          </a:p>
          <a:p>
            <a:pPr marL="182880" indent="-182880" eaLnBrk="1" fontAlgn="auto" hangingPunct="1">
              <a:defRPr/>
            </a:pPr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BF0926-C255-46D8-B159-0D2A35DA1066}"/>
              </a:ext>
            </a:extLst>
          </p:cNvPr>
          <p:cNvSpPr txBox="1"/>
          <p:nvPr/>
        </p:nvSpPr>
        <p:spPr>
          <a:xfrm>
            <a:off x="4403725" y="990600"/>
            <a:ext cx="309086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rgbClr val="CC3300"/>
                </a:solidFill>
                <a:latin typeface="+mn-lt"/>
                <a:cs typeface="+mn-cs"/>
              </a:rPr>
              <a:t>Significance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8BFE873-CACD-47DA-B284-B0C365C23045}"/>
              </a:ext>
            </a:extLst>
          </p:cNvPr>
          <p:cNvSpPr txBox="1">
            <a:spLocks/>
          </p:cNvSpPr>
          <p:nvPr/>
        </p:nvSpPr>
        <p:spPr>
          <a:xfrm>
            <a:off x="304800" y="427038"/>
            <a:ext cx="2362200" cy="4144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3200" b="0" kern="1200">
                <a:solidFill>
                  <a:srgbClr val="65666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rgbClr val="65666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000" kern="1200">
                <a:solidFill>
                  <a:srgbClr val="65666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rgbClr val="65666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 baseline="0">
                <a:solidFill>
                  <a:srgbClr val="65666A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endParaRPr lang="en-US" altLang="en-US" sz="2800"/>
          </a:p>
          <a:p>
            <a:pPr fontAlgn="auto">
              <a:defRPr/>
            </a:pPr>
            <a:r>
              <a:rPr lang="en-US" altLang="en-US" b="1" spc="-6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Develop a Strong Research Plan</a:t>
            </a:r>
            <a:endParaRPr lang="en-US" altLang="en-US" b="1" spc="-6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4">
            <a:extLst>
              <a:ext uri="{FF2B5EF4-FFF2-40B4-BE49-F238E27FC236}">
                <a16:creationId xmlns:a16="http://schemas.microsoft.com/office/drawing/2014/main" id="{B69B48B5-56D2-4B3E-866F-235197144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0" y="1752600"/>
            <a:ext cx="6337300" cy="4314825"/>
          </a:xfrm>
        </p:spPr>
        <p:txBody>
          <a:bodyPr/>
          <a:lstStyle/>
          <a:p>
            <a:pPr eaLnBrk="1" hangingPunct="1">
              <a:buSzPct val="125000"/>
            </a:pPr>
            <a:r>
              <a:rPr lang="en-US" altLang="en-US" sz="2000"/>
              <a:t>Show that proposed research is new and unique</a:t>
            </a:r>
          </a:p>
          <a:p>
            <a:pPr eaLnBrk="1" hangingPunct="1">
              <a:buSzPct val="125000"/>
            </a:pPr>
            <a:r>
              <a:rPr lang="en-US" altLang="en-US" sz="2000"/>
              <a:t>Either:</a:t>
            </a:r>
          </a:p>
          <a:p>
            <a:pPr lvl="1" eaLnBrk="1" hangingPunct="1">
              <a:buSzPct val="80000"/>
              <a:buFont typeface="Courier New" panose="02070309020205020404" pitchFamily="49" charset="0"/>
              <a:buChar char="o"/>
            </a:pPr>
            <a:r>
              <a:rPr lang="en-US" altLang="en-US" sz="2000"/>
              <a:t>Show how the proposed research would refine, improve, or propose a new application of an existing concept or method.</a:t>
            </a:r>
          </a:p>
          <a:p>
            <a:pPr lvl="1" eaLnBrk="1" hangingPunct="1">
              <a:buSzPct val="80000"/>
              <a:buFont typeface="Courier New" panose="02070309020205020404" pitchFamily="49" charset="0"/>
              <a:buChar char="o"/>
            </a:pPr>
            <a:r>
              <a:rPr lang="en-US" altLang="en-US" sz="2000"/>
              <a:t>Or show how the research would shift a current paradigm. 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 sz="2000"/>
              <a:t>Make a very strong case for challenging the existing paradigm.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 sz="2000"/>
              <a:t>Have data to support the innovative approach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73A240-153C-42D9-A896-2942B0626CCA}"/>
              </a:ext>
            </a:extLst>
          </p:cNvPr>
          <p:cNvSpPr txBox="1"/>
          <p:nvPr/>
        </p:nvSpPr>
        <p:spPr>
          <a:xfrm>
            <a:off x="4376738" y="609600"/>
            <a:ext cx="31083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US" sz="4000" dirty="0">
                <a:solidFill>
                  <a:srgbClr val="CC3300"/>
                </a:solidFill>
                <a:latin typeface="+mj-lt"/>
                <a:cs typeface="+mn-cs"/>
              </a:rPr>
              <a:t>Innovation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CF8A2BB-C6E5-45CE-9877-7AC61BDF96FE}"/>
              </a:ext>
            </a:extLst>
          </p:cNvPr>
          <p:cNvSpPr txBox="1">
            <a:spLocks/>
          </p:cNvSpPr>
          <p:nvPr/>
        </p:nvSpPr>
        <p:spPr>
          <a:xfrm>
            <a:off x="304800" y="304800"/>
            <a:ext cx="2362200" cy="4144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3200" b="0" kern="1200">
                <a:solidFill>
                  <a:srgbClr val="65666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200" kern="1200">
                <a:solidFill>
                  <a:srgbClr val="65666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000" kern="1200">
                <a:solidFill>
                  <a:srgbClr val="65666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rgbClr val="65666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 baseline="0">
                <a:solidFill>
                  <a:srgbClr val="65666A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endParaRPr lang="en-US" altLang="en-US" sz="2800" dirty="0"/>
          </a:p>
          <a:p>
            <a:pPr fontAlgn="auto">
              <a:defRPr/>
            </a:pPr>
            <a:r>
              <a:rPr lang="en-US" altLang="en-US" b="1" spc="-6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Develop a Strong Research Plan</a:t>
            </a: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046E13-0937-4CD5-8447-DA0C6539C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600" y="2209800"/>
            <a:ext cx="5638800" cy="3886200"/>
          </a:xfrm>
        </p:spPr>
        <p:txBody>
          <a:bodyPr rtlCol="0"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000" dirty="0">
              <a:solidFill>
                <a:srgbClr val="CC3300"/>
              </a:solidFill>
            </a:endParaRPr>
          </a:p>
          <a:p>
            <a:pPr marL="274320" indent="-274320" eaLnBrk="1" fontAlgn="auto" hangingPunct="1">
              <a:spcBef>
                <a:spcPct val="2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If you are applying for a new application, include preliminary studies</a:t>
            </a:r>
          </a:p>
          <a:p>
            <a:pPr marL="274320" indent="-274320" eaLnBrk="1" fontAlgn="auto" hangingPunct="1">
              <a:spcBef>
                <a:spcPct val="2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Your preliminary studies show availability of key resources,  familiarity with the proposed methods and approach to interpreting results</a:t>
            </a:r>
          </a:p>
          <a:p>
            <a:pPr marL="274320" indent="-274320" eaLnBrk="1" fontAlgn="auto" hangingPunct="1">
              <a:spcBef>
                <a:spcPct val="2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If the data are </a:t>
            </a:r>
            <a:r>
              <a:rPr lang="en-US" sz="2400" dirty="0"/>
              <a:t>pertinent to only one Aim, include it in this Aim.  If the data are generally relevant, include a section at the beginning of Approach before describing individual aims</a:t>
            </a:r>
          </a:p>
          <a:p>
            <a:pPr marL="274320" indent="-274320" eaLnBrk="1" fontAlgn="auto" hangingPunct="1">
              <a:spcBef>
                <a:spcPct val="2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Include a progress report if you are applying for a renewal or a revision (competitive supplement)</a:t>
            </a:r>
          </a:p>
        </p:txBody>
      </p:sp>
      <p:sp>
        <p:nvSpPr>
          <p:cNvPr id="47106" name="Text Placeholder 5">
            <a:extLst>
              <a:ext uri="{FF2B5EF4-FFF2-40B4-BE49-F238E27FC236}">
                <a16:creationId xmlns:a16="http://schemas.microsoft.com/office/drawing/2014/main" id="{6F2EDA77-EF44-4178-9C2B-5258CEEF2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800" y="427038"/>
            <a:ext cx="2362200" cy="4144962"/>
          </a:xfrm>
        </p:spPr>
        <p:txBody>
          <a:bodyPr rtlCol="0"/>
          <a:lstStyle/>
          <a:p>
            <a:pPr eaLnBrk="1" fontAlgn="auto" hangingPunct="1">
              <a:defRPr/>
            </a:pPr>
            <a:endParaRPr lang="en-US" altLang="en-US" sz="2800" dirty="0"/>
          </a:p>
          <a:p>
            <a:pPr eaLnBrk="1" fontAlgn="auto" hangingPunct="1">
              <a:defRPr/>
            </a:pPr>
            <a:r>
              <a:rPr lang="en-US" altLang="en-US" b="1" spc="-6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Develop a Strong Research Plan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5751E3-0C5D-457A-A010-E88B6D514634}"/>
              </a:ext>
            </a:extLst>
          </p:cNvPr>
          <p:cNvSpPr txBox="1"/>
          <p:nvPr/>
        </p:nvSpPr>
        <p:spPr>
          <a:xfrm>
            <a:off x="3810000" y="762000"/>
            <a:ext cx="4495800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rgbClr val="CC3300"/>
                </a:solidFill>
                <a:latin typeface="+mn-lt"/>
                <a:cs typeface="+mn-cs"/>
              </a:rPr>
              <a:t>Approach: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rgbClr val="CC3300"/>
                </a:solidFill>
                <a:latin typeface="+mn-lt"/>
                <a:cs typeface="+mn-cs"/>
              </a:rPr>
              <a:t>Preliminary Studies</a:t>
            </a:r>
            <a:endParaRPr lang="en-US" sz="4000" dirty="0">
              <a:solidFill>
                <a:srgbClr val="CC3300"/>
              </a:solidFill>
              <a:latin typeface="+mn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4">
            <a:extLst>
              <a:ext uri="{FF2B5EF4-FFF2-40B4-BE49-F238E27FC236}">
                <a16:creationId xmlns:a16="http://schemas.microsoft.com/office/drawing/2014/main" id="{A6DB65E6-C825-427D-A58D-B671CD396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1219200"/>
            <a:ext cx="5638800" cy="358140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Does your plan flow logically from the literature review and prior studies?</a:t>
            </a:r>
          </a:p>
          <a:p>
            <a:pPr eaLnBrk="1" hangingPunct="1">
              <a:spcBef>
                <a:spcPct val="25000"/>
              </a:spcBef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How will each hypothesis be tested?</a:t>
            </a:r>
          </a:p>
          <a:p>
            <a:pPr eaLnBrk="1" hangingPunct="1">
              <a:spcBef>
                <a:spcPct val="25000"/>
              </a:spcBef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Do your measures capture the variables needed to test hypotheses? </a:t>
            </a:r>
          </a:p>
          <a:p>
            <a:pPr eaLnBrk="1" hangingPunct="1">
              <a:spcBef>
                <a:spcPct val="25000"/>
              </a:spcBef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Why did you choose those measures?</a:t>
            </a:r>
          </a:p>
          <a:p>
            <a:pPr eaLnBrk="1" hangingPunct="1">
              <a:spcBef>
                <a:spcPts val="1200"/>
              </a:spcBef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Methods and analyses must match </a:t>
            </a:r>
          </a:p>
          <a:p>
            <a:pPr eaLnBrk="1" hangingPunct="1">
              <a:spcBef>
                <a:spcPts val="1200"/>
              </a:spcBef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Consider organizing each aim the same way, including the:</a:t>
            </a:r>
          </a:p>
          <a:p>
            <a:pPr lvl="1" eaLnBrk="1" hangingPunct="1">
              <a:spcBef>
                <a:spcPct val="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Rationale</a:t>
            </a:r>
          </a:p>
          <a:p>
            <a:pPr lvl="1" eaLnBrk="1" hangingPunct="1">
              <a:spcBef>
                <a:spcPct val="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Experimental approach</a:t>
            </a:r>
          </a:p>
          <a:p>
            <a:pPr lvl="1" eaLnBrk="1" hangingPunct="1">
              <a:spcBef>
                <a:spcPct val="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Anticipated results</a:t>
            </a:r>
          </a:p>
          <a:p>
            <a:pPr lvl="1" eaLnBrk="1" hangingPunct="1">
              <a:spcBef>
                <a:spcPct val="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Alternative approaches/pitfalls</a:t>
            </a:r>
          </a:p>
        </p:txBody>
      </p:sp>
      <p:sp>
        <p:nvSpPr>
          <p:cNvPr id="48130" name="Text Placeholder 5">
            <a:extLst>
              <a:ext uri="{FF2B5EF4-FFF2-40B4-BE49-F238E27FC236}">
                <a16:creationId xmlns:a16="http://schemas.microsoft.com/office/drawing/2014/main" id="{EE25C0C6-5F08-45BE-8DC2-D03EACE16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800" y="427038"/>
            <a:ext cx="2362200" cy="4144962"/>
          </a:xfrm>
        </p:spPr>
        <p:txBody>
          <a:bodyPr rtlCol="0"/>
          <a:lstStyle/>
          <a:p>
            <a:pPr eaLnBrk="1" fontAlgn="auto" hangingPunct="1">
              <a:defRPr/>
            </a:pPr>
            <a:endParaRPr lang="en-US" altLang="en-US" sz="2800" dirty="0"/>
          </a:p>
          <a:p>
            <a:pPr eaLnBrk="1" fontAlgn="auto" hangingPunct="1">
              <a:defRPr/>
            </a:pPr>
            <a:r>
              <a:rPr lang="en-US" altLang="en-US" b="1" spc="-6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Develop a Strong Research Plan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9DB649-1549-4FFF-A31A-4E894D2D042C}"/>
              </a:ext>
            </a:extLst>
          </p:cNvPr>
          <p:cNvSpPr txBox="1"/>
          <p:nvPr/>
        </p:nvSpPr>
        <p:spPr>
          <a:xfrm>
            <a:off x="3352800" y="533400"/>
            <a:ext cx="4876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rgbClr val="CC3300"/>
                </a:solidFill>
                <a:latin typeface="+mn-lt"/>
                <a:cs typeface="+mn-cs"/>
              </a:rPr>
              <a:t>Approach</a:t>
            </a:r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4">
            <a:extLst>
              <a:ext uri="{FF2B5EF4-FFF2-40B4-BE49-F238E27FC236}">
                <a16:creationId xmlns:a16="http://schemas.microsoft.com/office/drawing/2014/main" id="{EE4F6165-77E6-4D14-B2CA-40AE57B1C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For clinical studies, including information in the Research Strategy section about:</a:t>
            </a:r>
          </a:p>
          <a:p>
            <a:pPr lvl="1"/>
            <a:r>
              <a:rPr lang="en-US" dirty="0"/>
              <a:t>overall strategy</a:t>
            </a:r>
          </a:p>
          <a:p>
            <a:pPr lvl="1"/>
            <a:r>
              <a:rPr lang="en-US" dirty="0"/>
              <a:t>methodology</a:t>
            </a:r>
          </a:p>
          <a:p>
            <a:pPr lvl="1"/>
            <a:r>
              <a:rPr lang="en-US" dirty="0"/>
              <a:t>Analyses</a:t>
            </a:r>
          </a:p>
          <a:p>
            <a:r>
              <a:rPr lang="en-US" dirty="0"/>
              <a:t>Detailed study information belongs in the Human Subjects and Clinical Trials Information form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49154" name="Text Placeholder 5">
            <a:extLst>
              <a:ext uri="{FF2B5EF4-FFF2-40B4-BE49-F238E27FC236}">
                <a16:creationId xmlns:a16="http://schemas.microsoft.com/office/drawing/2014/main" id="{84C085EE-954A-4031-A36B-720A07C11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Develop a Strong Research Plan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C31DA7B-E810-4F48-8570-9118E84DE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798E73-D836-47A5-8A4A-4809274E8107}"/>
              </a:ext>
            </a:extLst>
          </p:cNvPr>
          <p:cNvSpPr txBox="1"/>
          <p:nvPr/>
        </p:nvSpPr>
        <p:spPr>
          <a:xfrm>
            <a:off x="4273550" y="762000"/>
            <a:ext cx="305911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ts val="1200"/>
              </a:spcBef>
              <a:defRPr/>
            </a:pPr>
            <a:r>
              <a:rPr lang="en-US" sz="2800" dirty="0">
                <a:solidFill>
                  <a:srgbClr val="CC3300"/>
                </a:solidFill>
                <a:latin typeface="+mn-lt"/>
                <a:cs typeface="+mn-cs"/>
              </a:rPr>
              <a:t>Approach-</a:t>
            </a:r>
          </a:p>
          <a:p>
            <a:pPr algn="ctr" eaLnBrk="1" hangingPunct="1">
              <a:spcBef>
                <a:spcPts val="1200"/>
              </a:spcBef>
              <a:defRPr/>
            </a:pPr>
            <a:r>
              <a:rPr lang="en-US" sz="2800" dirty="0">
                <a:solidFill>
                  <a:srgbClr val="CC3300"/>
                </a:solidFill>
                <a:latin typeface="+mn-lt"/>
                <a:cs typeface="+mn-cs"/>
              </a:rPr>
              <a:t>Clinical Studies</a:t>
            </a:r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5E4759-4063-4198-BDBD-9644DA2B6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010400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dirty="0"/>
              <a:t>Align your application with the Review Criteria</a:t>
            </a:r>
          </a:p>
        </p:txBody>
      </p:sp>
      <p:sp>
        <p:nvSpPr>
          <p:cNvPr id="48131" name="Text Placeholder 1">
            <a:extLst>
              <a:ext uri="{FF2B5EF4-FFF2-40B4-BE49-F238E27FC236}">
                <a16:creationId xmlns:a16="http://schemas.microsoft.com/office/drawing/2014/main" id="{D981386F-63BE-4653-A020-0E8E0F73E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51825" cy="4373563"/>
          </a:xfrm>
        </p:spPr>
        <p:txBody>
          <a:bodyPr/>
          <a:lstStyle/>
          <a:p>
            <a:pPr marL="730250" lvl="1" indent="-457200" eaLnBrk="1" hangingPunct="1">
              <a:spcBef>
                <a:spcPts val="1200"/>
              </a:spcBef>
              <a:buSzPct val="125000"/>
              <a:defRPr/>
            </a:pP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Overall Impact</a:t>
            </a:r>
          </a:p>
          <a:p>
            <a:pPr marL="730250" lvl="1" indent="-457200" eaLnBrk="1" hangingPunct="1">
              <a:spcBef>
                <a:spcPts val="1200"/>
              </a:spcBef>
              <a:buSzPct val="125000"/>
              <a:defRPr/>
            </a:pP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Core Review Criteria</a:t>
            </a:r>
          </a:p>
          <a:p>
            <a:pPr marL="890588" lvl="2" indent="-342900" eaLnBrk="1" hangingPunct="1"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Significance</a:t>
            </a:r>
          </a:p>
          <a:p>
            <a:pPr marL="890588" lvl="2" indent="-342900" eaLnBrk="1" hangingPunct="1"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Investigator</a:t>
            </a:r>
          </a:p>
          <a:p>
            <a:pPr marL="890588" lvl="2" indent="-342900" eaLnBrk="1" hangingPunct="1"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Innovation</a:t>
            </a:r>
          </a:p>
          <a:p>
            <a:pPr marL="890588" lvl="2" indent="-342900" eaLnBrk="1" hangingPunct="1"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Approach</a:t>
            </a:r>
          </a:p>
          <a:p>
            <a:pPr marL="890588" lvl="2" indent="-342900" eaLnBrk="1" hangingPunct="1"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Environment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altLang="en-US" sz="1800" dirty="0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>
            <a:extLst>
              <a:ext uri="{FF2B5EF4-FFF2-40B4-BE49-F238E27FC236}">
                <a16:creationId xmlns:a16="http://schemas.microsoft.com/office/drawing/2014/main" id="{F0CB94E8-0B68-4F7C-AFB0-7237074E7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609600"/>
            <a:ext cx="7886700" cy="1000125"/>
          </a:xfrm>
        </p:spPr>
        <p:txBody>
          <a:bodyPr/>
          <a:lstStyle/>
          <a:p>
            <a:pPr algn="ctr">
              <a:defRPr/>
            </a:pPr>
            <a:r>
              <a:rPr lang="en-US" altLang="en-US" cap="none" dirty="0"/>
              <a:t>What is the overall impact of an application?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53D7F-BF68-4964-BA63-928E89B03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20913"/>
            <a:ext cx="8153400" cy="3643312"/>
          </a:xfrm>
        </p:spPr>
        <p:txBody>
          <a:bodyPr/>
          <a:lstStyle/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000" dirty="0"/>
              <a:t>Two questions drive reviewer determination about the likelihood that the proposed studies will have a strong and sustained impact on the scientific field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Should they do it?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Can they do it?</a:t>
            </a: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000" dirty="0"/>
              <a:t>The overall impact is NOT mathematically related to individual criteria scores.  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n-US" sz="2000" i="1" dirty="0"/>
          </a:p>
          <a:p>
            <a:pPr marL="0" indent="0">
              <a:buFont typeface="Arial" charset="0"/>
              <a:buNone/>
              <a:defRPr/>
            </a:pPr>
            <a:endParaRPr lang="en-US" sz="2400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>
            <a:extLst>
              <a:ext uri="{FF2B5EF4-FFF2-40B4-BE49-F238E27FC236}">
                <a16:creationId xmlns:a16="http://schemas.microsoft.com/office/drawing/2014/main" id="{7AA28BBE-E87D-4F78-99E7-A2E628B8B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828800"/>
            <a:ext cx="8001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547688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822325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096963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13716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buFont typeface="Wingdings 2" pitchFamily="18" charset="2"/>
              <a:buNone/>
              <a:defRPr/>
            </a:pPr>
            <a:r>
              <a:rPr lang="en-US" altLang="en-US" sz="2000" b="0" dirty="0">
                <a:solidFill>
                  <a:schemeClr val="hlink"/>
                </a:solidFill>
                <a:latin typeface="+mn-lt"/>
                <a:cs typeface="Arial" charset="0"/>
              </a:rPr>
              <a:t>SIGNIFICANCE (</a:t>
            </a:r>
            <a:r>
              <a:rPr lang="en-US" sz="2000" b="0" i="1" dirty="0">
                <a:solidFill>
                  <a:schemeClr val="hlink"/>
                </a:solidFill>
                <a:latin typeface="+mn-lt"/>
                <a:cs typeface="Arial" charset="0"/>
              </a:rPr>
              <a:t>Should they do it?)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altLang="en-US" sz="2000" b="0" i="1" dirty="0">
              <a:solidFill>
                <a:schemeClr val="hlink"/>
              </a:solidFill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en-US" altLang="en-US" sz="2000" b="0" dirty="0">
                <a:latin typeface="+mn-lt"/>
                <a:cs typeface="Arial" charset="0"/>
              </a:rPr>
              <a:t>Does this study address an important problem? </a:t>
            </a:r>
          </a:p>
          <a:p>
            <a:pPr eaLnBrk="1" hangingPunct="1">
              <a:defRPr/>
            </a:pPr>
            <a:r>
              <a:rPr lang="en-US" altLang="en-US" sz="2000" b="0" dirty="0">
                <a:latin typeface="+mn-lt"/>
                <a:cs typeface="Arial" charset="0"/>
              </a:rPr>
              <a:t>If the aims are achieved, how will scientific knowledge be advanced? </a:t>
            </a:r>
          </a:p>
          <a:p>
            <a:pPr eaLnBrk="1" hangingPunct="1">
              <a:defRPr/>
            </a:pPr>
            <a:r>
              <a:rPr lang="en-US" altLang="en-US" sz="2000" b="0" dirty="0">
                <a:latin typeface="+mn-lt"/>
                <a:cs typeface="Arial" charset="0"/>
              </a:rPr>
              <a:t>What will be the effect on concepts or methods that drive this field?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6F34C7E-C957-47B0-83CC-8D76D88C4C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89913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dirty="0"/>
              <a:t>Core Review Criterion #1</a:t>
            </a:r>
          </a:p>
        </p:txBody>
      </p:sp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5">
            <a:extLst>
              <a:ext uri="{FF2B5EF4-FFF2-40B4-BE49-F238E27FC236}">
                <a16:creationId xmlns:a16="http://schemas.microsoft.com/office/drawing/2014/main" id="{96238BEA-DCA4-4876-8F5E-B44220044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Rigor of the prior research (formerly ‘scientific premise’) is part of the review criteria</a:t>
            </a:r>
          </a:p>
          <a:p>
            <a:pPr lvl="1"/>
            <a:r>
              <a:rPr lang="en-US" altLang="en-US"/>
              <a:t>Consideration of the strengths and weaknesses of published research or preliminary data crucial to the support of the application</a:t>
            </a:r>
          </a:p>
          <a:p>
            <a:pPr lvl="1"/>
            <a:r>
              <a:rPr lang="en-US" altLang="en-US"/>
              <a:t>Distinct from hypothesis</a:t>
            </a:r>
          </a:p>
          <a:p>
            <a:pPr lvl="1"/>
            <a:r>
              <a:rPr lang="en-US" altLang="en-US"/>
              <a:t>Assessed as part of the Significance criterion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425D53-4AA3-43E0-961E-25F077E61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Core Review Criterion #1 (cont.)</a:t>
            </a:r>
            <a:br>
              <a:rPr lang="en-US" cap="none" dirty="0"/>
            </a:b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99C8E7-BBF6-4E98-9869-827AC8329548}"/>
              </a:ext>
            </a:extLst>
          </p:cNvPr>
          <p:cNvSpPr/>
          <p:nvPr/>
        </p:nvSpPr>
        <p:spPr>
          <a:xfrm>
            <a:off x="457200" y="1295400"/>
            <a:ext cx="58674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000" b="0" dirty="0">
                <a:solidFill>
                  <a:schemeClr val="hlink"/>
                </a:solidFill>
                <a:latin typeface="+mn-lt"/>
                <a:cs typeface="Arial" charset="0"/>
              </a:rPr>
              <a:t>SIGNIFICANCE (</a:t>
            </a:r>
            <a:r>
              <a:rPr lang="en-US" sz="2000" b="0" i="1" dirty="0">
                <a:solidFill>
                  <a:schemeClr val="hlink"/>
                </a:solidFill>
                <a:latin typeface="+mn-lt"/>
                <a:cs typeface="Arial" charset="0"/>
              </a:rPr>
              <a:t>Should they do it?)</a:t>
            </a:r>
          </a:p>
        </p:txBody>
      </p:sp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E71637-7FFB-4190-A7E2-E53F880AF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76400"/>
            <a:ext cx="8382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"/>
              </a:spcBef>
              <a:buFont typeface="Wingdings 2" pitchFamily="18" charset="2"/>
              <a:buNone/>
              <a:defRPr/>
            </a:pPr>
            <a:r>
              <a:rPr lang="en-US" altLang="en-US" sz="2000" b="0" dirty="0">
                <a:solidFill>
                  <a:schemeClr val="hlink"/>
                </a:solidFill>
              </a:rPr>
              <a:t>INVESTIGATOR </a:t>
            </a:r>
            <a:r>
              <a:rPr lang="en-US" altLang="en-US" sz="2000" b="0" dirty="0">
                <a:solidFill>
                  <a:schemeClr val="hlink"/>
                </a:solidFill>
                <a:cs typeface="Arial" charset="0"/>
              </a:rPr>
              <a:t>(</a:t>
            </a:r>
            <a:r>
              <a:rPr lang="en-US" altLang="en-US" sz="2000" b="0" i="1" dirty="0">
                <a:solidFill>
                  <a:schemeClr val="hlink"/>
                </a:solidFill>
                <a:cs typeface="Arial" charset="0"/>
              </a:rPr>
              <a:t>Can</a:t>
            </a:r>
            <a:r>
              <a:rPr lang="en-US" sz="2000" b="0" i="1" dirty="0">
                <a:solidFill>
                  <a:schemeClr val="hlink"/>
                </a:solidFill>
                <a:cs typeface="Arial" charset="0"/>
              </a:rPr>
              <a:t> they do it?)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 typeface="Wingdings 2" pitchFamily="18" charset="2"/>
              <a:buNone/>
              <a:defRPr/>
            </a:pPr>
            <a:endParaRPr lang="en-US" altLang="en-US" sz="2000" b="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en-US" sz="2000" b="0" dirty="0"/>
              <a:t>Are the investigators appropriately trained and well suited to carry out this work?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2000" b="0" dirty="0"/>
              <a:t>Is the work proposed appropriate to the experience level of the principal investigator and other researchers?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2000" b="0" dirty="0"/>
              <a:t>Does the investigative team bring complementary and integrated expertise to the project (if applicable)?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en-US" sz="2000" b="0" dirty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en-US" sz="2000" b="0" dirty="0"/>
              <a:t>Tip: use the </a:t>
            </a:r>
            <a:r>
              <a:rPr lang="en-US" altLang="en-US" sz="2000" b="0" dirty="0" err="1"/>
              <a:t>Biosketch</a:t>
            </a:r>
            <a:r>
              <a:rPr lang="en-US" altLang="en-US" sz="2000" b="0" dirty="0"/>
              <a:t> to explain your major contributions or any mitigating circumstances that ‘slowed’ your progress</a:t>
            </a:r>
          </a:p>
        </p:txBody>
      </p:sp>
      <p:sp>
        <p:nvSpPr>
          <p:cNvPr id="52228" name="Title 4">
            <a:extLst>
              <a:ext uri="{FF2B5EF4-FFF2-40B4-BE49-F238E27FC236}">
                <a16:creationId xmlns:a16="http://schemas.microsoft.com/office/drawing/2014/main" id="{824789D1-B1D0-4C34-B59C-3BECBF791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189913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cap="none" dirty="0"/>
              <a:t>Core Review Criterion #2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3770A7F6-AEAA-449C-96A8-096666E77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189913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cap="none" dirty="0"/>
              <a:t>Use NIH resources for help</a:t>
            </a:r>
          </a:p>
        </p:txBody>
      </p:sp>
      <p:sp>
        <p:nvSpPr>
          <p:cNvPr id="18435" name="Content Placeholder 2" descr="Image of http://grants.nih.gov home page">
            <a:extLst>
              <a:ext uri="{FF2B5EF4-FFF2-40B4-BE49-F238E27FC236}">
                <a16:creationId xmlns:a16="http://schemas.microsoft.com/office/drawing/2014/main" id="{E24CAEFF-E75D-4EFD-8F1E-916122F84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51825" cy="4373563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384799-C675-48F6-B1A4-39D8FFF13280}"/>
              </a:ext>
            </a:extLst>
          </p:cNvPr>
          <p:cNvSpPr/>
          <p:nvPr/>
        </p:nvSpPr>
        <p:spPr>
          <a:xfrm>
            <a:off x="533400" y="833438"/>
            <a:ext cx="76962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  <a:cs typeface="Arial" charset="0"/>
              </a:rPr>
              <a:t>http://grants.nih.gov</a:t>
            </a:r>
          </a:p>
        </p:txBody>
      </p:sp>
      <p:pic>
        <p:nvPicPr>
          <p:cNvPr id="2" name="Picture 1" descr="Screenshot of the NIH Grants Main Page">
            <a:extLst>
              <a:ext uri="{FF2B5EF4-FFF2-40B4-BE49-F238E27FC236}">
                <a16:creationId xmlns:a16="http://schemas.microsoft.com/office/drawing/2014/main" id="{0290CA2B-E948-4474-95F0-6A7CD400F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60" y="1321436"/>
            <a:ext cx="8861080" cy="47227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F891EE-5B2C-463F-AF3D-5ECAA3047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838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800" b="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en-US" altLang="en-US" sz="2000" b="0" dirty="0">
                <a:solidFill>
                  <a:schemeClr val="hlink"/>
                </a:solidFill>
              </a:rPr>
              <a:t>INNOVATION </a:t>
            </a:r>
            <a:r>
              <a:rPr lang="en-US" altLang="en-US" sz="2000" b="0" dirty="0">
                <a:solidFill>
                  <a:schemeClr val="hlink"/>
                </a:solidFill>
                <a:cs typeface="Arial" charset="0"/>
              </a:rPr>
              <a:t>(</a:t>
            </a:r>
            <a:r>
              <a:rPr lang="en-US" altLang="en-US" sz="2000" b="0" i="1" dirty="0">
                <a:solidFill>
                  <a:schemeClr val="hlink"/>
                </a:solidFill>
                <a:cs typeface="Arial" charset="0"/>
              </a:rPr>
              <a:t>Should</a:t>
            </a:r>
            <a:r>
              <a:rPr lang="en-US" sz="2000" b="0" i="1" dirty="0">
                <a:solidFill>
                  <a:schemeClr val="hlink"/>
                </a:solidFill>
                <a:cs typeface="Arial" charset="0"/>
              </a:rPr>
              <a:t> they do it?)</a:t>
            </a:r>
            <a:endParaRPr lang="en-US" altLang="en-US" sz="2000" b="0" dirty="0">
              <a:solidFill>
                <a:schemeClr val="hlink"/>
              </a:solidFill>
            </a:endParaRPr>
          </a:p>
          <a:p>
            <a:pPr>
              <a:defRPr/>
            </a:pPr>
            <a:endParaRPr lang="en-US" sz="2000" b="0" dirty="0"/>
          </a:p>
          <a:p>
            <a:pPr>
              <a:defRPr/>
            </a:pPr>
            <a:r>
              <a:rPr lang="en-US" sz="2000" b="0" dirty="0"/>
              <a:t>Does the application challenge and seek to shift current research or clinical practice paradigms?</a:t>
            </a:r>
          </a:p>
          <a:p>
            <a:pPr>
              <a:defRPr/>
            </a:pPr>
            <a:r>
              <a:rPr lang="en-US" sz="2000" b="0" dirty="0"/>
              <a:t>Are the concepts, approaches or methodologies, instrumentation, or interventions novel to one field of research or novel in a broad sense?</a:t>
            </a:r>
          </a:p>
          <a:p>
            <a:pPr>
              <a:defRPr/>
            </a:pPr>
            <a:r>
              <a:rPr lang="en-US" sz="2000" b="0" dirty="0"/>
              <a:t>Is a refinement, improvement, or new application of theoretical concepts, approaches or methodologies, instrumentation, or interventions proposed?</a:t>
            </a:r>
            <a:endParaRPr lang="en-US" sz="2000" dirty="0"/>
          </a:p>
        </p:txBody>
      </p:sp>
      <p:sp>
        <p:nvSpPr>
          <p:cNvPr id="53251" name="Title 4">
            <a:extLst>
              <a:ext uri="{FF2B5EF4-FFF2-40B4-BE49-F238E27FC236}">
                <a16:creationId xmlns:a16="http://schemas.microsoft.com/office/drawing/2014/main" id="{CC31A9CD-7061-437A-AE96-5843AB7EE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189913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cap="none" dirty="0"/>
              <a:t>Core Review Criterion #3</a:t>
            </a:r>
          </a:p>
        </p:txBody>
      </p:sp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2">
            <a:extLst>
              <a:ext uri="{FF2B5EF4-FFF2-40B4-BE49-F238E27FC236}">
                <a16:creationId xmlns:a16="http://schemas.microsoft.com/office/drawing/2014/main" id="{70AAFB31-829D-4E2D-A59A-42B0458CC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189913" cy="609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cap="none" dirty="0"/>
              <a:t>Core Review Criterion #4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F8534576-9842-41CD-8939-BA4C15839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0"/>
            <a:ext cx="8610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547688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822325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096963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13716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buFont typeface="Wingdings 2" pitchFamily="18" charset="2"/>
              <a:buNone/>
              <a:defRPr/>
            </a:pPr>
            <a:r>
              <a:rPr lang="en-US" altLang="en-US" sz="2000" b="0" dirty="0">
                <a:solidFill>
                  <a:schemeClr val="hlink"/>
                </a:solidFill>
                <a:latin typeface="+mn-lt"/>
                <a:cs typeface="Arial" charset="0"/>
              </a:rPr>
              <a:t>APPROACH (</a:t>
            </a:r>
            <a:r>
              <a:rPr lang="en-US" altLang="en-US" sz="2000" b="0" i="1" dirty="0">
                <a:solidFill>
                  <a:schemeClr val="hlink"/>
                </a:solidFill>
                <a:latin typeface="+mn-lt"/>
                <a:cs typeface="Arial" charset="0"/>
              </a:rPr>
              <a:t>Can</a:t>
            </a:r>
            <a:r>
              <a:rPr lang="en-US" sz="2000" b="0" i="1" dirty="0">
                <a:solidFill>
                  <a:schemeClr val="hlink"/>
                </a:solidFill>
                <a:latin typeface="+mn-lt"/>
                <a:cs typeface="Arial" charset="0"/>
              </a:rPr>
              <a:t> they do it?)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altLang="en-US" sz="2000" b="0" dirty="0">
              <a:solidFill>
                <a:schemeClr val="hlink"/>
              </a:solidFill>
              <a:latin typeface="+mn-lt"/>
              <a:cs typeface="Arial" charset="0"/>
            </a:endParaRPr>
          </a:p>
          <a:p>
            <a:pPr eaLnBrk="1" hangingPunct="1">
              <a:spcAft>
                <a:spcPts val="500"/>
              </a:spcAft>
              <a:defRPr/>
            </a:pPr>
            <a:r>
              <a:rPr lang="en-US" altLang="en-US" sz="2000" b="0" dirty="0">
                <a:latin typeface="+mn-lt"/>
                <a:cs typeface="Arial" charset="0"/>
              </a:rPr>
              <a:t>Are the conceptual framework, design, methods, and analyses adequately developed, well-integrated, and appropriate to the aims of the project?</a:t>
            </a:r>
          </a:p>
          <a:p>
            <a:pPr eaLnBrk="1" hangingPunct="1">
              <a:spcAft>
                <a:spcPts val="500"/>
              </a:spcAft>
              <a:defRPr/>
            </a:pPr>
            <a:r>
              <a:rPr lang="en-US" altLang="en-US" sz="2000" b="0" dirty="0">
                <a:latin typeface="+mn-lt"/>
                <a:cs typeface="Arial" charset="0"/>
              </a:rPr>
              <a:t>Does the applicant acknowledge potential problem areas and consider alternatives? </a:t>
            </a:r>
          </a:p>
          <a:p>
            <a:pPr eaLnBrk="1" hangingPunct="1">
              <a:spcAft>
                <a:spcPts val="500"/>
              </a:spcAft>
              <a:defRPr/>
            </a:pPr>
            <a:r>
              <a:rPr lang="en-US" altLang="en-US" sz="2000" b="0" dirty="0">
                <a:latin typeface="+mn-lt"/>
                <a:cs typeface="Arial" charset="0"/>
              </a:rPr>
              <a:t>Have the investigators presented adequate plans to address relevant biological variables for studies in vertebrate animals or human subjects, e.g., sex?</a:t>
            </a:r>
          </a:p>
          <a:p>
            <a:pPr eaLnBrk="1" hangingPunct="1">
              <a:spcAft>
                <a:spcPts val="500"/>
              </a:spcAft>
              <a:defRPr/>
            </a:pPr>
            <a:endParaRPr lang="en-US" altLang="en-US" sz="2000" b="0" dirty="0">
              <a:latin typeface="+mn-lt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2">
            <a:extLst>
              <a:ext uri="{FF2B5EF4-FFF2-40B4-BE49-F238E27FC236}">
                <a16:creationId xmlns:a16="http://schemas.microsoft.com/office/drawing/2014/main" id="{86EE8FB8-43DD-4C8C-99A0-965AE9A51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52600"/>
            <a:ext cx="8991600" cy="6629400"/>
          </a:xfrm>
        </p:spPr>
        <p:txBody>
          <a:bodyPr/>
          <a:lstStyle/>
          <a:p>
            <a:r>
              <a:rPr lang="en-US" altLang="en-US" sz="2900" dirty="0"/>
              <a:t>Rigor is now formalized in the stated review criteria</a:t>
            </a:r>
          </a:p>
          <a:p>
            <a:r>
              <a:rPr lang="en-US" altLang="en-US" sz="2900" dirty="0"/>
              <a:t>Rigor is defined as ‘strict application of the scientific method to ensure robust and unbiased experimental design, methodology, analysis, interpretation and reporting of results.’</a:t>
            </a:r>
          </a:p>
          <a:p>
            <a:pPr lvl="1"/>
            <a:r>
              <a:rPr lang="en-US" altLang="en-US" sz="2900" dirty="0"/>
              <a:t>Provide confidence that the research can be reproduced</a:t>
            </a:r>
          </a:p>
          <a:p>
            <a:pPr lvl="1"/>
            <a:r>
              <a:rPr lang="en-US" altLang="en-US" sz="2900" dirty="0"/>
              <a:t>Consideration of confounding variables, e.g., sex as a biological variable</a:t>
            </a:r>
          </a:p>
          <a:p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155729-C157-41B6-A9A9-3F28BAB95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189913" cy="914400"/>
          </a:xfrm>
        </p:spPr>
        <p:txBody>
          <a:bodyPr/>
          <a:lstStyle/>
          <a:p>
            <a:r>
              <a:rPr lang="en-US" altLang="en-US" cap="none" dirty="0"/>
              <a:t>Core Review Criterion #4</a:t>
            </a:r>
            <a:br>
              <a:rPr lang="en-US" altLang="en-US" cap="none" dirty="0"/>
            </a:br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20517EA-37D7-4521-89CD-BC53C7ED2F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>
            <a:off x="457200" y="457200"/>
            <a:ext cx="8189913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 spc="-6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Helvetic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Helvetic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Helvetic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n-US" altLang="en-US" cap="non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807DDB-7A1A-40A7-A8C6-C0A2060A824B}"/>
              </a:ext>
            </a:extLst>
          </p:cNvPr>
          <p:cNvSpPr/>
          <p:nvPr/>
        </p:nvSpPr>
        <p:spPr>
          <a:xfrm>
            <a:off x="527050" y="1431925"/>
            <a:ext cx="4572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000" b="0" dirty="0">
                <a:solidFill>
                  <a:schemeClr val="hlink"/>
                </a:solidFill>
                <a:latin typeface="+mn-lt"/>
                <a:cs typeface="Arial" charset="0"/>
              </a:rPr>
              <a:t>APPROACH (</a:t>
            </a:r>
            <a:r>
              <a:rPr lang="en-US" altLang="en-US" sz="2000" b="0" i="1" dirty="0">
                <a:solidFill>
                  <a:schemeClr val="hlink"/>
                </a:solidFill>
                <a:latin typeface="+mn-lt"/>
                <a:cs typeface="Arial" charset="0"/>
              </a:rPr>
              <a:t>Can</a:t>
            </a:r>
            <a:r>
              <a:rPr lang="en-US" sz="2000" b="0" i="1" dirty="0">
                <a:solidFill>
                  <a:schemeClr val="hlink"/>
                </a:solidFill>
                <a:latin typeface="+mn-lt"/>
                <a:cs typeface="Arial" charset="0"/>
              </a:rPr>
              <a:t> they do it?)</a:t>
            </a:r>
          </a:p>
        </p:txBody>
      </p:sp>
    </p:spTree>
    <p:custDataLst>
      <p:tags r:id="rId1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>
            <a:extLst>
              <a:ext uri="{FF2B5EF4-FFF2-40B4-BE49-F238E27FC236}">
                <a16:creationId xmlns:a16="http://schemas.microsoft.com/office/drawing/2014/main" id="{801F831C-433C-4420-B93D-74370D242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189913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cap="none" dirty="0"/>
              <a:t>Core Review Criterion #5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ADD2C0EE-25C1-42E8-916A-D7530342F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28800"/>
            <a:ext cx="8001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547688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822325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096963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13716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Aft>
                <a:spcPct val="13000"/>
              </a:spcAft>
              <a:buFont typeface="Wingdings 2" pitchFamily="18" charset="2"/>
              <a:buNone/>
              <a:defRPr/>
            </a:pPr>
            <a:r>
              <a:rPr lang="en-US" altLang="en-US" sz="2000" b="0" dirty="0">
                <a:solidFill>
                  <a:schemeClr val="hlink"/>
                </a:solidFill>
                <a:latin typeface="+mn-lt"/>
                <a:cs typeface="Arial" charset="0"/>
              </a:rPr>
              <a:t>ENVIRONMENT (</a:t>
            </a:r>
            <a:r>
              <a:rPr lang="en-US" altLang="en-US" sz="2000" b="0" i="1" dirty="0">
                <a:solidFill>
                  <a:schemeClr val="hlink"/>
                </a:solidFill>
                <a:latin typeface="+mn-lt"/>
                <a:cs typeface="Arial" charset="0"/>
              </a:rPr>
              <a:t>Can</a:t>
            </a:r>
            <a:r>
              <a:rPr lang="en-US" sz="2000" b="0" i="1" dirty="0">
                <a:solidFill>
                  <a:schemeClr val="hlink"/>
                </a:solidFill>
                <a:latin typeface="+mn-lt"/>
                <a:cs typeface="Arial" charset="0"/>
              </a:rPr>
              <a:t> they do it?)</a:t>
            </a:r>
          </a:p>
          <a:p>
            <a:pPr eaLnBrk="1" hangingPunct="1">
              <a:spcAft>
                <a:spcPct val="13000"/>
              </a:spcAft>
              <a:buFont typeface="Wingdings 2" pitchFamily="18" charset="2"/>
              <a:buNone/>
              <a:defRPr/>
            </a:pPr>
            <a:endParaRPr lang="en-US" altLang="en-US" sz="2000" b="0" dirty="0">
              <a:solidFill>
                <a:schemeClr val="hlink"/>
              </a:solidFill>
              <a:latin typeface="+mn-lt"/>
              <a:cs typeface="Arial" charset="0"/>
            </a:endParaRPr>
          </a:p>
          <a:p>
            <a:pPr eaLnBrk="1" hangingPunct="1">
              <a:spcAft>
                <a:spcPct val="13000"/>
              </a:spcAft>
              <a:defRPr/>
            </a:pPr>
            <a:r>
              <a:rPr lang="en-US" altLang="en-US" sz="2000" b="0" dirty="0">
                <a:latin typeface="+mn-lt"/>
                <a:cs typeface="Arial" charset="0"/>
              </a:rPr>
              <a:t>Does the scientific environment in which the work will be done contribute to the probability of success? </a:t>
            </a:r>
          </a:p>
          <a:p>
            <a:pPr eaLnBrk="1" hangingPunct="1">
              <a:spcAft>
                <a:spcPct val="13000"/>
              </a:spcAft>
              <a:defRPr/>
            </a:pPr>
            <a:r>
              <a:rPr lang="en-US" altLang="en-US" sz="2000" b="0" dirty="0">
                <a:latin typeface="+mn-lt"/>
                <a:cs typeface="Arial" charset="0"/>
              </a:rPr>
              <a:t>Do the proposed experiments take advantage of unique features of the scientific environment or employ useful collaborative arrangements? </a:t>
            </a:r>
          </a:p>
          <a:p>
            <a:pPr eaLnBrk="1" hangingPunct="1">
              <a:spcAft>
                <a:spcPct val="13000"/>
              </a:spcAft>
              <a:defRPr/>
            </a:pPr>
            <a:r>
              <a:rPr lang="en-US" altLang="en-US" sz="2000" b="0" dirty="0">
                <a:latin typeface="+mn-lt"/>
                <a:cs typeface="Arial" charset="0"/>
              </a:rPr>
              <a:t>Is there evidence of institutional support? </a:t>
            </a:r>
          </a:p>
        </p:txBody>
      </p:sp>
    </p:spTree>
    <p:custDataLst>
      <p:tags r:id="rId1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3">
            <a:extLst>
              <a:ext uri="{FF2B5EF4-FFF2-40B4-BE49-F238E27FC236}">
                <a16:creationId xmlns:a16="http://schemas.microsoft.com/office/drawing/2014/main" id="{C0692D2A-66F7-4272-9CB9-A730E223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189913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cap="none" dirty="0"/>
              <a:t>Other review considerations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827147-2F65-404B-94CA-DCFA0EEDC52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85800" y="1524000"/>
            <a:ext cx="8047038" cy="4572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dirty="0"/>
              <a:t>These sections are also essential: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/>
              <a:t>Human subjects and inclusion of both genders/minorities/</a:t>
            </a:r>
            <a:r>
              <a:rPr lang="en-US" sz="2000" dirty="0">
                <a:solidFill>
                  <a:srgbClr val="FF0000"/>
                </a:solidFill>
              </a:rPr>
              <a:t>across the lifespan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/>
              <a:t>Animal care and use – address all five points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/>
              <a:t>Select agents/biohazards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/>
              <a:t>Model organism sharing plan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/>
              <a:t>Data sharing plan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000" dirty="0"/>
              <a:t>Authentication of Key Biological Resources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000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/>
              <a:t>The FOA will list any additional issues that reviewers will be asked to evaluate.</a:t>
            </a:r>
          </a:p>
        </p:txBody>
      </p:sp>
    </p:spTree>
    <p:custDataLst>
      <p:tags r:id="rId1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>
            <a:extLst>
              <a:ext uri="{FF2B5EF4-FFF2-40B4-BE49-F238E27FC236}">
                <a16:creationId xmlns:a16="http://schemas.microsoft.com/office/drawing/2014/main" id="{ED7704A9-3B6F-403D-B5EF-49C15D61C4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51794" cy="5287963"/>
          </a:xfrm>
        </p:spPr>
        <p:txBody>
          <a:bodyPr/>
          <a:lstStyle/>
          <a:p>
            <a:r>
              <a:rPr lang="en-US" altLang="en-US" dirty="0"/>
              <a:t>Strong significance for an important problem in public health: IMPACT is high</a:t>
            </a:r>
          </a:p>
          <a:p>
            <a:r>
              <a:rPr lang="en-US" altLang="en-US" dirty="0"/>
              <a:t>High degree of novelty and innovation</a:t>
            </a:r>
          </a:p>
          <a:p>
            <a:r>
              <a:rPr lang="en-US" altLang="en-US" dirty="0"/>
              <a:t>Strong track record of a well qualified applicant with compelling publications</a:t>
            </a:r>
          </a:p>
          <a:p>
            <a:r>
              <a:rPr lang="en-US" altLang="en-US" dirty="0"/>
              <a:t>Clear rationale</a:t>
            </a:r>
          </a:p>
          <a:p>
            <a:r>
              <a:rPr lang="en-US" altLang="en-US" dirty="0"/>
              <a:t>Relevant and supportive preliminary data</a:t>
            </a:r>
          </a:p>
          <a:p>
            <a:r>
              <a:rPr lang="en-US" altLang="en-US" dirty="0"/>
              <a:t>Clear and focused approach that provides unambiguous results</a:t>
            </a:r>
          </a:p>
          <a:p>
            <a:r>
              <a:rPr lang="en-US" altLang="en-US" dirty="0"/>
              <a:t>Careful attention to details</a:t>
            </a:r>
          </a:p>
          <a:p>
            <a:pPr lvl="1"/>
            <a:r>
              <a:rPr lang="en-US" altLang="en-US" dirty="0"/>
              <a:t>Spelling, punctuation, grammar, fonts, clarity of data, error bars, spelling, etc.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119ED0D-5777-4B2A-9F95-D4F56F228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189913" cy="762000"/>
          </a:xfrm>
        </p:spPr>
        <p:txBody>
          <a:bodyPr/>
          <a:lstStyle/>
          <a:p>
            <a:r>
              <a:rPr lang="en-US" dirty="0"/>
              <a:t>Hallmarks of an outstanding grant application</a:t>
            </a:r>
            <a:br>
              <a:rPr lang="en-US" dirty="0"/>
            </a:b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>
            <a:extLst>
              <a:ext uri="{FF2B5EF4-FFF2-40B4-BE49-F238E27FC236}">
                <a16:creationId xmlns:a16="http://schemas.microsoft.com/office/drawing/2014/main" id="{C6DF51EE-FF81-429A-ACB1-7CDD167D92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Lack of or weak impact – avoid ‘descriptive’ or ‘incremental’ projects</a:t>
            </a:r>
          </a:p>
          <a:p>
            <a:r>
              <a:rPr lang="en-US" altLang="en-US" dirty="0"/>
              <a:t>Too ambitious, lacking focus, too many unrelated aims</a:t>
            </a:r>
          </a:p>
          <a:p>
            <a:r>
              <a:rPr lang="en-US" altLang="en-US" dirty="0"/>
              <a:t>Unclear or flawed hypothesis or rationale</a:t>
            </a:r>
          </a:p>
          <a:p>
            <a:r>
              <a:rPr lang="en-US" altLang="en-US" dirty="0"/>
              <a:t>Applicant track record weak or lacking appropriate expertise</a:t>
            </a:r>
          </a:p>
          <a:p>
            <a:r>
              <a:rPr lang="en-US" altLang="en-US" dirty="0"/>
              <a:t>Feasibility unsupported; do not assume that the reviewers are as familiar with the subject as you are</a:t>
            </a:r>
          </a:p>
          <a:p>
            <a:r>
              <a:rPr lang="en-US" altLang="en-US" dirty="0"/>
              <a:t>Approach flawed; assuming that everything will work perfectly and leaving out discussion of pitfalls and alternative approaches</a:t>
            </a:r>
          </a:p>
          <a:p>
            <a:r>
              <a:rPr lang="en-US" altLang="en-US" dirty="0"/>
              <a:t>Poor writing and lots of errors; small figures and densely packed text.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C36DF6-2356-4C70-B5FE-4FA081C5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189913" cy="838200"/>
          </a:xfrm>
        </p:spPr>
        <p:txBody>
          <a:bodyPr/>
          <a:lstStyle/>
          <a:p>
            <a:r>
              <a:rPr lang="en-US" dirty="0"/>
              <a:t>Common reasons cited for a weak application</a:t>
            </a:r>
            <a:br>
              <a:rPr lang="en-US" dirty="0"/>
            </a:b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158DF6C2-5BE1-4A71-9D3A-979E947DD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189913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Overview</a:t>
            </a:r>
          </a:p>
        </p:txBody>
      </p:sp>
      <p:sp>
        <p:nvSpPr>
          <p:cNvPr id="76803" name="Content Placeholder 2">
            <a:extLst>
              <a:ext uri="{FF2B5EF4-FFF2-40B4-BE49-F238E27FC236}">
                <a16:creationId xmlns:a16="http://schemas.microsoft.com/office/drawing/2014/main" id="{15E4ACC2-EA4D-40EA-BD04-14ECB7359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51825" cy="4373563"/>
          </a:xfrm>
        </p:spPr>
        <p:txBody>
          <a:bodyPr/>
          <a:lstStyle/>
          <a:p>
            <a:pPr eaLnBrk="1" hangingPunct="1"/>
            <a:r>
              <a:rPr lang="en-US" altLang="en-US" sz="2400"/>
              <a:t>Start planning early</a:t>
            </a:r>
          </a:p>
          <a:p>
            <a:pPr eaLnBrk="1" hangingPunct="1"/>
            <a:r>
              <a:rPr lang="en-US" altLang="en-US" sz="2400"/>
              <a:t>Apply for the right opportunities </a:t>
            </a:r>
          </a:p>
          <a:p>
            <a:pPr eaLnBrk="1" hangingPunct="1"/>
            <a:r>
              <a:rPr lang="en-US" altLang="en-US" sz="2400"/>
              <a:t>Contact appropriate program staff early</a:t>
            </a:r>
          </a:p>
          <a:p>
            <a:pPr eaLnBrk="1" hangingPunct="1"/>
            <a:r>
              <a:rPr lang="en-US" altLang="en-US" sz="2400"/>
              <a:t>Talk with potential mentors, collaborators, &amp; peers – seek advice from colleagues</a:t>
            </a:r>
          </a:p>
          <a:p>
            <a:pPr eaLnBrk="1" hangingPunct="1"/>
            <a:r>
              <a:rPr lang="en-US" altLang="en-US" sz="2400"/>
              <a:t>Present your ideas clearly and pay attention to review criteria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What to do after review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custDataLst>
      <p:tags r:id="rId1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8217A4B9-1202-4009-9892-73BE2E117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457200"/>
            <a:ext cx="8189912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cap="none" dirty="0"/>
              <a:t>After the review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946EC96-4FDB-476A-B871-498BB421D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3058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Tx/>
              <a:buChar char="•"/>
              <a:defRPr/>
            </a:pPr>
            <a:r>
              <a:rPr lang="en-US" sz="2000" b="0" dirty="0">
                <a:solidFill>
                  <a:srgbClr val="65666A"/>
                </a:solidFill>
                <a:latin typeface="+mn-lt"/>
                <a:ea typeface="+mn-ea"/>
                <a:cs typeface="+mn-cs"/>
              </a:rPr>
              <a:t>Read the summary statement (don’t take it personally!)</a:t>
            </a:r>
          </a:p>
          <a:p>
            <a:pPr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Tx/>
              <a:buChar char="•"/>
              <a:defRPr/>
            </a:pPr>
            <a:r>
              <a:rPr lang="en-US" sz="2000" b="0" dirty="0">
                <a:solidFill>
                  <a:srgbClr val="65666A"/>
                </a:solidFill>
                <a:latin typeface="+mn-lt"/>
                <a:ea typeface="+mn-ea"/>
                <a:cs typeface="+mn-cs"/>
              </a:rPr>
              <a:t>Reread the summary statement</a:t>
            </a:r>
          </a:p>
          <a:p>
            <a:pPr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Tx/>
              <a:buChar char="•"/>
              <a:defRPr/>
            </a:pPr>
            <a:r>
              <a:rPr lang="en-US" sz="2000" b="0" dirty="0">
                <a:solidFill>
                  <a:srgbClr val="009900"/>
                </a:solidFill>
                <a:latin typeface="+mn-lt"/>
                <a:ea typeface="+mn-ea"/>
                <a:cs typeface="+mn-cs"/>
              </a:rPr>
              <a:t> Contact your program officer and be prepared to discuss:  </a:t>
            </a:r>
          </a:p>
          <a:p>
            <a:pPr marL="800100" lvl="1" indent="-3429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2000" b="0" dirty="0">
                <a:solidFill>
                  <a:srgbClr val="65666A"/>
                </a:solidFill>
                <a:latin typeface="+mn-lt"/>
                <a:ea typeface="+mn-ea"/>
                <a:cs typeface="+mn-cs"/>
              </a:rPr>
              <a:t> what the reviewers said about your application (after you have summary statement)</a:t>
            </a:r>
          </a:p>
          <a:p>
            <a:pPr marL="800100" lvl="1" indent="-3429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2000" b="0" dirty="0">
                <a:solidFill>
                  <a:srgbClr val="65666A"/>
                </a:solidFill>
                <a:latin typeface="+mn-lt"/>
                <a:ea typeface="+mn-ea"/>
                <a:cs typeface="+mn-cs"/>
              </a:rPr>
              <a:t> Scores and percentiles</a:t>
            </a:r>
          </a:p>
          <a:p>
            <a:pPr marL="800100" lvl="1" indent="-3429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2000" b="0" dirty="0">
                <a:solidFill>
                  <a:srgbClr val="65666A"/>
                </a:solidFill>
                <a:latin typeface="+mn-lt"/>
                <a:ea typeface="+mn-ea"/>
                <a:cs typeface="+mn-cs"/>
              </a:rPr>
              <a:t> the likelihood of funding</a:t>
            </a:r>
          </a:p>
          <a:p>
            <a:pPr marL="800100" lvl="1" indent="-3429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2000" b="0" dirty="0">
                <a:solidFill>
                  <a:srgbClr val="65666A"/>
                </a:solidFill>
                <a:latin typeface="+mn-lt"/>
                <a:ea typeface="+mn-ea"/>
                <a:cs typeface="+mn-cs"/>
              </a:rPr>
              <a:t> the prospects of a revised application</a:t>
            </a:r>
          </a:p>
          <a:p>
            <a:pPr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Tx/>
              <a:buChar char="•"/>
              <a:defRPr/>
            </a:pPr>
            <a:r>
              <a:rPr lang="en-US" sz="2000" b="0" dirty="0">
                <a:solidFill>
                  <a:srgbClr val="65666A"/>
                </a:solidFill>
                <a:latin typeface="+mn-lt"/>
                <a:ea typeface="+mn-ea"/>
                <a:cs typeface="+mn-cs"/>
              </a:rPr>
              <a:t>  Wait for the AWARD, or</a:t>
            </a:r>
          </a:p>
          <a:p>
            <a:pPr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Tx/>
              <a:buChar char="•"/>
              <a:defRPr/>
            </a:pPr>
            <a:r>
              <a:rPr lang="en-US" sz="2000" b="0" dirty="0">
                <a:solidFill>
                  <a:srgbClr val="65666A"/>
                </a:solidFill>
                <a:latin typeface="+mn-lt"/>
                <a:ea typeface="+mn-ea"/>
                <a:cs typeface="+mn-cs"/>
              </a:rPr>
              <a:t>  Listen to advice from Program Officer about options</a:t>
            </a:r>
          </a:p>
        </p:txBody>
      </p:sp>
    </p:spTree>
    <p:custDataLst>
      <p:tags r:id="rId1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Content Placeholder 38" descr="Image of Overall Impact Chart">
            <a:extLst>
              <a:ext uri="{FF2B5EF4-FFF2-40B4-BE49-F238E27FC236}">
                <a16:creationId xmlns:a16="http://schemas.microsoft.com/office/drawing/2014/main" id="{282004F9-B977-4BC6-9253-028EAE3DF9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860425"/>
            <a:ext cx="7112000" cy="5334000"/>
          </a:xfrm>
        </p:spPr>
      </p:pic>
      <p:sp>
        <p:nvSpPr>
          <p:cNvPr id="167939" name="Title 3">
            <a:extLst>
              <a:ext uri="{FF2B5EF4-FFF2-40B4-BE49-F238E27FC236}">
                <a16:creationId xmlns:a16="http://schemas.microsoft.com/office/drawing/2014/main" id="{4B9AB4FD-2DCB-4E9D-9603-04E641D0C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19812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cap="none" dirty="0"/>
              <a:t>Scoring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3770A7F6-AEAA-449C-96A8-096666E77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189913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cap="none" dirty="0"/>
              <a:t>Use NIH resources for help</a:t>
            </a:r>
          </a:p>
        </p:txBody>
      </p:sp>
      <p:sp>
        <p:nvSpPr>
          <p:cNvPr id="18435" name="Content Placeholder 2" descr="Image of http://grants.nih.gov home page">
            <a:extLst>
              <a:ext uri="{FF2B5EF4-FFF2-40B4-BE49-F238E27FC236}">
                <a16:creationId xmlns:a16="http://schemas.microsoft.com/office/drawing/2014/main" id="{E24CAEFF-E75D-4EFD-8F1E-916122F84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51825" cy="4373563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384799-C675-48F6-B1A4-39D8FFF13280}"/>
              </a:ext>
            </a:extLst>
          </p:cNvPr>
          <p:cNvSpPr/>
          <p:nvPr/>
        </p:nvSpPr>
        <p:spPr>
          <a:xfrm>
            <a:off x="533400" y="833438"/>
            <a:ext cx="76962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  <a:cs typeface="Arial" charset="0"/>
              </a:rPr>
              <a:t>http://grants.nih.gov</a:t>
            </a:r>
          </a:p>
        </p:txBody>
      </p:sp>
      <p:pic>
        <p:nvPicPr>
          <p:cNvPr id="3" name="Picture 2" descr="Screenshot of the About Grants Page">
            <a:extLst>
              <a:ext uri="{FF2B5EF4-FFF2-40B4-BE49-F238E27FC236}">
                <a16:creationId xmlns:a16="http://schemas.microsoft.com/office/drawing/2014/main" id="{1FE5AE0D-0375-468E-BEA8-F9DDBEDC4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57" y="1295400"/>
            <a:ext cx="8702909" cy="4835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2981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itle 1">
            <a:extLst>
              <a:ext uri="{FF2B5EF4-FFF2-40B4-BE49-F238E27FC236}">
                <a16:creationId xmlns:a16="http://schemas.microsoft.com/office/drawing/2014/main" id="{F88050BC-A055-4FBF-8DE3-A493B7711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4267200" cy="550863"/>
          </a:xfrm>
        </p:spPr>
        <p:txBody>
          <a:bodyPr/>
          <a:lstStyle/>
          <a:p>
            <a:pPr algn="ctr">
              <a:defRPr/>
            </a:pPr>
            <a:r>
              <a:rPr lang="en-US" altLang="en-US" cap="none" dirty="0"/>
              <a:t>Summary Statement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8F36F3-BA61-45BE-952E-87DA25D8B7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599" y="1143000"/>
            <a:ext cx="7534275" cy="4267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21095D9-6018-44CC-A6A8-032DA89C09D1}"/>
              </a:ext>
            </a:extLst>
          </p:cNvPr>
          <p:cNvSpPr/>
          <p:nvPr/>
        </p:nvSpPr>
        <p:spPr>
          <a:xfrm>
            <a:off x="2471736" y="566452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5"/>
              </a:rPr>
              <a:t>https://www.niaid.nih.gov/sites/default/files/1-R01-AI121500-01A1_Gordon_Summary-Statement.pdf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32170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E07495-1E8C-43C1-8785-9EAF02BD6A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99" y="3040316"/>
            <a:ext cx="6343976" cy="2914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F7B511-8D54-4E6F-AA33-35F3AEC06E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764661" y="2974036"/>
            <a:ext cx="3280418" cy="12916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779EF1-BA79-4CD5-86B2-596DB33581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1" y="811351"/>
            <a:ext cx="6502734" cy="2228965"/>
          </a:xfrm>
          <a:prstGeom prst="rect">
            <a:avLst/>
          </a:prstGeom>
        </p:spPr>
      </p:pic>
      <p:sp>
        <p:nvSpPr>
          <p:cNvPr id="168962" name="Title 1">
            <a:extLst>
              <a:ext uri="{FF2B5EF4-FFF2-40B4-BE49-F238E27FC236}">
                <a16:creationId xmlns:a16="http://schemas.microsoft.com/office/drawing/2014/main" id="{F88050BC-A055-4FBF-8DE3-A493B7711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4267200" cy="550863"/>
          </a:xfrm>
        </p:spPr>
        <p:txBody>
          <a:bodyPr/>
          <a:lstStyle/>
          <a:p>
            <a:pPr algn="ctr">
              <a:defRPr/>
            </a:pPr>
            <a:r>
              <a:rPr lang="en-US" altLang="en-US" cap="none" dirty="0"/>
              <a:t>Summary Statement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C8BCF4-FE34-439F-B99D-B995A2587B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3048000" y="984753"/>
            <a:ext cx="2514600" cy="1882162"/>
            <a:chOff x="4648200" y="623272"/>
            <a:chExt cx="2514600" cy="25633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4F9031-CD40-45D3-848D-91C74753E8AC}"/>
                </a:ext>
              </a:extLst>
            </p:cNvPr>
            <p:cNvSpPr/>
            <p:nvPr/>
          </p:nvSpPr>
          <p:spPr>
            <a:xfrm>
              <a:off x="4648200" y="656431"/>
              <a:ext cx="2362200" cy="25301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FB9C4C-C0B9-4215-BE62-892C9CFB57CE}"/>
                </a:ext>
              </a:extLst>
            </p:cNvPr>
            <p:cNvSpPr/>
            <p:nvPr/>
          </p:nvSpPr>
          <p:spPr>
            <a:xfrm>
              <a:off x="4648200" y="623272"/>
              <a:ext cx="2514600" cy="24730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r>
                <a:rPr lang="en-US" sz="1400" b="0" i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</a:rPr>
                <a:t>Written by the SRO based on the final outcome of the discussion, summarizes strengths &amp; weaknesses mentioned by all reviewers, highlights areas of concurrence &amp; disagreement between reviewers</a:t>
              </a:r>
              <a:r>
                <a:rPr lang="en-US" sz="1400" b="0" i="1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. 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1D044E1-9A5C-4A9B-A363-BB231BC87556}"/>
              </a:ext>
            </a:extLst>
          </p:cNvPr>
          <p:cNvSpPr/>
          <p:nvPr/>
        </p:nvSpPr>
        <p:spPr>
          <a:xfrm>
            <a:off x="1699260" y="3186584"/>
            <a:ext cx="3230880" cy="1079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b="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Written by the individual reviewer to summarize his/her opinion on the overall strengths and weaknesses of the application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E2BCC6-7496-4CA0-9B0D-0E1078F57C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21920" y="3352800"/>
            <a:ext cx="8659050" cy="2328084"/>
            <a:chOff x="121920" y="3352800"/>
            <a:chExt cx="8659050" cy="2328084"/>
          </a:xfrm>
        </p:grpSpPr>
        <p:sp>
          <p:nvSpPr>
            <p:cNvPr id="168965" name="TextBox 4">
              <a:extLst>
                <a:ext uri="{FF2B5EF4-FFF2-40B4-BE49-F238E27FC236}">
                  <a16:creationId xmlns:a16="http://schemas.microsoft.com/office/drawing/2014/main" id="{D019BA06-A2B7-4E1E-AFD1-C0D39D9A8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0214" y="4091535"/>
              <a:ext cx="2120756" cy="1589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lr>
                  <a:srgbClr val="6899AA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lr>
                  <a:srgbClr val="6899AA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rgbClr val="6899AA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rgbClr val="6899AA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rgbClr val="6899AA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6899AA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6899AA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6899AA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6899AA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1600" b="0" i="1" dirty="0">
                  <a:solidFill>
                    <a:srgbClr val="FF0000"/>
                  </a:solidFill>
                  <a:latin typeface="+mn-lt"/>
                </a:rPr>
                <a:t>These scores are indices only. They have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1600" b="0" i="1" dirty="0">
                  <a:solidFill>
                    <a:srgbClr val="FF0000"/>
                  </a:solidFill>
                  <a:latin typeface="+mn-lt"/>
                </a:rPr>
                <a:t>no mathematical relationship to the priority score</a:t>
              </a:r>
              <a:endParaRPr lang="en-US" altLang="en-US" sz="1400" i="1" dirty="0">
                <a:solidFill>
                  <a:srgbClr val="FF00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5E27AAB-AF43-45E6-A8BB-631AC768A754}"/>
                </a:ext>
              </a:extLst>
            </p:cNvPr>
            <p:cNvSpPr/>
            <p:nvPr/>
          </p:nvSpPr>
          <p:spPr>
            <a:xfrm>
              <a:off x="121920" y="3352800"/>
              <a:ext cx="1325880" cy="107913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4052069-C2CC-474A-BCF0-D8AC4BC9CDD0}"/>
                </a:ext>
              </a:extLst>
            </p:cNvPr>
            <p:cNvCxnSpPr>
              <a:stCxn id="9" idx="6"/>
            </p:cNvCxnSpPr>
            <p:nvPr/>
          </p:nvCxnSpPr>
          <p:spPr>
            <a:xfrm>
              <a:off x="1447800" y="3892367"/>
              <a:ext cx="5059680" cy="90823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itle 1">
            <a:extLst>
              <a:ext uri="{FF2B5EF4-FFF2-40B4-BE49-F238E27FC236}">
                <a16:creationId xmlns:a16="http://schemas.microsoft.com/office/drawing/2014/main" id="{0B1F8F5F-AC21-4A70-9F7A-079DA77C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7886700" cy="685800"/>
          </a:xfrm>
        </p:spPr>
        <p:txBody>
          <a:bodyPr/>
          <a:lstStyle/>
          <a:p>
            <a:pPr algn="ctr">
              <a:defRPr/>
            </a:pPr>
            <a:r>
              <a:rPr lang="en-US" altLang="en-US" cap="none" dirty="0"/>
              <a:t>Consider the criteria scores carefully</a:t>
            </a:r>
          </a:p>
        </p:txBody>
      </p:sp>
      <p:sp>
        <p:nvSpPr>
          <p:cNvPr id="82947" name="Content Placeholder 2">
            <a:extLst>
              <a:ext uri="{FF2B5EF4-FFF2-40B4-BE49-F238E27FC236}">
                <a16:creationId xmlns:a16="http://schemas.microsoft.com/office/drawing/2014/main" id="{857B0D3F-0FE3-44FF-8C72-41314D74A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24000"/>
            <a:ext cx="7886700" cy="436403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000"/>
              <a:t>The written comments and summary of discussion will tell a more complete story</a:t>
            </a:r>
          </a:p>
          <a:p>
            <a:pPr>
              <a:spcBef>
                <a:spcPct val="0"/>
              </a:spcBef>
            </a:pPr>
            <a:r>
              <a:rPr lang="en-US" altLang="en-US" sz="2000"/>
              <a:t>However, pay special attention to Significance and Approach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/>
              <a:t>Low significance, no matter what the other scores are, might be hard to fix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/>
              <a:t>High significance but weak approach may be fixable</a:t>
            </a:r>
            <a:r>
              <a:rPr lang="en-US" altLang="en-US"/>
              <a:t>	</a:t>
            </a:r>
          </a:p>
        </p:txBody>
      </p:sp>
    </p:spTree>
    <p:custDataLst>
      <p:tags r:id="rId1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17C9-F564-450A-A84A-AF77E6174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7975"/>
            <a:ext cx="8534400" cy="7588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dirty="0"/>
              <a:t>If not funded, try again!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BCB54-FBE3-44D6-9707-5C3DBBEE1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981200"/>
            <a:ext cx="7089775" cy="3505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4000"/>
              <a:buFont typeface="Wingdings 2"/>
              <a:buChar char=""/>
              <a:defRPr/>
            </a:pPr>
            <a:r>
              <a:rPr lang="en-US" sz="2000" dirty="0"/>
              <a:t>You are in good company</a:t>
            </a:r>
          </a:p>
          <a:p>
            <a:pPr marL="274320" indent="-27432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4000"/>
              <a:buFont typeface="Wingdings 2"/>
              <a:buChar char=""/>
              <a:defRPr/>
            </a:pPr>
            <a:r>
              <a:rPr lang="en-US" sz="2000" dirty="0"/>
              <a:t>Know your options</a:t>
            </a:r>
          </a:p>
          <a:p>
            <a:pPr marL="274320" indent="-27432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4000"/>
              <a:buFont typeface="Wingdings 2"/>
              <a:buChar char=""/>
              <a:defRPr/>
            </a:pPr>
            <a:r>
              <a:rPr lang="en-US" sz="2000" dirty="0"/>
              <a:t>Get advice, regroup</a:t>
            </a:r>
          </a:p>
          <a:p>
            <a:pPr marL="274320" indent="-27432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4000"/>
              <a:buFont typeface="Wingdings 2"/>
              <a:buChar char=""/>
              <a:defRPr/>
            </a:pPr>
            <a:r>
              <a:rPr lang="en-US" sz="2000" dirty="0"/>
              <a:t>Contact your Program Officer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FF6600"/>
              </a:buClr>
              <a:buFont typeface="Wingdings 2"/>
              <a:buNone/>
              <a:defRPr/>
            </a:pPr>
            <a:endParaRPr lang="en-US" sz="3200" dirty="0"/>
          </a:p>
        </p:txBody>
      </p:sp>
      <p:sp>
        <p:nvSpPr>
          <p:cNvPr id="83972" name="Footer Placeholder 3">
            <a:extLst>
              <a:ext uri="{FF2B5EF4-FFF2-40B4-BE49-F238E27FC236}">
                <a16:creationId xmlns:a16="http://schemas.microsoft.com/office/drawing/2014/main" id="{E1648106-75E0-4CF7-A04E-253A2C754F5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3535363" y="3581400"/>
            <a:ext cx="394176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600">
                <a:solidFill>
                  <a:srgbClr val="65666A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>
                <a:solidFill>
                  <a:srgbClr val="65666A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rgbClr val="65666A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 Regional Seminars June 2013</a:t>
            </a:r>
          </a:p>
        </p:txBody>
      </p:sp>
    </p:spTree>
    <p:custDataLst>
      <p:tags r:id="rId1"/>
    </p:custData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itle 1">
            <a:extLst>
              <a:ext uri="{FF2B5EF4-FFF2-40B4-BE49-F238E27FC236}">
                <a16:creationId xmlns:a16="http://schemas.microsoft.com/office/drawing/2014/main" id="{389BDC4D-C70C-4558-A366-12A17A9CA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5" y="381000"/>
            <a:ext cx="7886700" cy="1016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cap="none" dirty="0"/>
              <a:t>Gain review experience: </a:t>
            </a:r>
            <a:br>
              <a:rPr lang="en-US" altLang="en-US" cap="none" dirty="0"/>
            </a:br>
            <a:r>
              <a:rPr lang="en-US" altLang="en-US" cap="none" dirty="0"/>
              <a:t>Early Career Reviewer Program</a:t>
            </a:r>
          </a:p>
        </p:txBody>
      </p:sp>
      <p:sp>
        <p:nvSpPr>
          <p:cNvPr id="84995" name="Content Placeholder 2">
            <a:extLst>
              <a:ext uri="{FF2B5EF4-FFF2-40B4-BE49-F238E27FC236}">
                <a16:creationId xmlns:a16="http://schemas.microsoft.com/office/drawing/2014/main" id="{772B2D9B-B7E1-400C-8998-4DDF137EB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75" y="1676400"/>
            <a:ext cx="8229600" cy="21367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000"/>
              <a:t>Train and educate qualified scientists to become critical and well-trained reviewers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/>
              <a:t>Expose investigators to the peer review experience to help make them more competitive as applicants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hlinkClick r:id="rId4"/>
              </a:rPr>
              <a:t>www.csr.nih.gov/ECR</a:t>
            </a:r>
            <a:r>
              <a:rPr lang="en-US" altLang="en-US" sz="2000"/>
              <a:t> </a:t>
            </a:r>
          </a:p>
          <a:p>
            <a:pPr eaLnBrk="1" hangingPunct="1"/>
            <a:endParaRPr lang="en-US" altLang="en-US" sz="2400"/>
          </a:p>
        </p:txBody>
      </p:sp>
      <p:grpSp>
        <p:nvGrpSpPr>
          <p:cNvPr id="84996" name="Group 1" descr="Images of NIH Reviewers in action">
            <a:extLst>
              <a:ext uri="{FF2B5EF4-FFF2-40B4-BE49-F238E27FC236}">
                <a16:creationId xmlns:a16="http://schemas.microsoft.com/office/drawing/2014/main" id="{1E6B6FD7-70C6-4969-A5DD-129EA3569E10}"/>
              </a:ext>
            </a:extLst>
          </p:cNvPr>
          <p:cNvGrpSpPr>
            <a:grpSpLocks/>
          </p:cNvGrpSpPr>
          <p:nvPr/>
        </p:nvGrpSpPr>
        <p:grpSpPr bwMode="auto">
          <a:xfrm>
            <a:off x="384175" y="4606925"/>
            <a:ext cx="8378825" cy="1676400"/>
            <a:chOff x="384175" y="3733800"/>
            <a:chExt cx="8378825" cy="1676400"/>
          </a:xfrm>
        </p:grpSpPr>
        <p:pic>
          <p:nvPicPr>
            <p:cNvPr id="84997" name="Picture 4" descr="Photo of a reviewer listening intensely to a review discussion.">
              <a:extLst>
                <a:ext uri="{FF2B5EF4-FFF2-40B4-BE49-F238E27FC236}">
                  <a16:creationId xmlns:a16="http://schemas.microsoft.com/office/drawing/2014/main" id="{2F6F9D50-F186-41FA-B375-90D3C2FE3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733800"/>
              <a:ext cx="251460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998" name="Picture 5" descr="Photo of a reviewer making a point at a review meeting">
              <a:extLst>
                <a:ext uri="{FF2B5EF4-FFF2-40B4-BE49-F238E27FC236}">
                  <a16:creationId xmlns:a16="http://schemas.microsoft.com/office/drawing/2014/main" id="{5EC67462-C97D-4E09-B0DD-EEA47147F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75" y="3733800"/>
              <a:ext cx="2511425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999" name="Picture 6" descr="Photo of a reviewer smiling at a review meeting.">
              <a:extLst>
                <a:ext uri="{FF2B5EF4-FFF2-40B4-BE49-F238E27FC236}">
                  <a16:creationId xmlns:a16="http://schemas.microsoft.com/office/drawing/2014/main" id="{EACEC7A4-3E4B-4393-9402-427B5A33E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1575" y="3733800"/>
              <a:ext cx="2511425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F1F6B412-C9BA-4057-B2DE-EAA639C74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cap="none" dirty="0"/>
              <a:t>Revising and resubmitting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327CE420-820B-4E44-A11D-90EAFC7DA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8001000" cy="46482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SzPct val="125000"/>
            </a:pPr>
            <a:r>
              <a:rPr lang="en-US" altLang="en-US" sz="2000"/>
              <a:t>Write a clear introduction section</a:t>
            </a:r>
          </a:p>
          <a:p>
            <a:pPr eaLnBrk="1" hangingPunct="1">
              <a:spcBef>
                <a:spcPts val="1200"/>
              </a:spcBef>
              <a:buSzPct val="125000"/>
            </a:pPr>
            <a:r>
              <a:rPr lang="en-US" altLang="en-US" sz="2000"/>
              <a:t>Address all criticisms thoroughly</a:t>
            </a:r>
          </a:p>
          <a:p>
            <a:pPr eaLnBrk="1" hangingPunct="1">
              <a:spcBef>
                <a:spcPts val="1200"/>
              </a:spcBef>
              <a:buSzPct val="125000"/>
            </a:pPr>
            <a:r>
              <a:rPr lang="en-US" altLang="en-US" sz="2000"/>
              <a:t>Respond constructively</a:t>
            </a:r>
          </a:p>
          <a:p>
            <a:pPr eaLnBrk="1" hangingPunct="1">
              <a:spcBef>
                <a:spcPts val="1200"/>
              </a:spcBef>
              <a:buSzPct val="125000"/>
            </a:pPr>
            <a:r>
              <a:rPr lang="en-US" altLang="en-US" sz="2000"/>
              <a:t>Acknowledge and accept the help of reviewers</a:t>
            </a:r>
          </a:p>
          <a:p>
            <a:pPr eaLnBrk="1" hangingPunct="1">
              <a:spcBef>
                <a:spcPts val="1200"/>
              </a:spcBef>
              <a:buSzPct val="125000"/>
            </a:pPr>
            <a:r>
              <a:rPr lang="en-US" altLang="en-US" sz="2000">
                <a:solidFill>
                  <a:srgbClr val="009900"/>
                </a:solidFill>
              </a:rPr>
              <a:t>Don</a:t>
            </a:r>
            <a:r>
              <a:rPr lang="ja-JP" altLang="en-US" sz="2000">
                <a:solidFill>
                  <a:srgbClr val="009900"/>
                </a:solidFill>
                <a:ea typeface="ＭＳ Ｐゴシック" panose="020B0600070205080204" pitchFamily="34" charset="-128"/>
              </a:rPr>
              <a:t>’</a:t>
            </a:r>
            <a:r>
              <a:rPr lang="en-US" altLang="en-US" sz="2000">
                <a:solidFill>
                  <a:srgbClr val="009900"/>
                </a:solidFill>
              </a:rPr>
              <a:t>t be argumentative!</a:t>
            </a:r>
          </a:p>
          <a:p>
            <a:pPr eaLnBrk="1" hangingPunct="1">
              <a:spcBef>
                <a:spcPts val="1200"/>
              </a:spcBef>
              <a:buSzPct val="125000"/>
            </a:pPr>
            <a:r>
              <a:rPr lang="en-US" altLang="en-US" sz="2000">
                <a:solidFill>
                  <a:srgbClr val="009900"/>
                </a:solidFill>
              </a:rPr>
              <a:t>Don</a:t>
            </a:r>
            <a:r>
              <a:rPr lang="ja-JP" altLang="en-US" sz="2000">
                <a:solidFill>
                  <a:srgbClr val="009900"/>
                </a:solidFill>
                <a:ea typeface="ＭＳ Ｐゴシック" panose="020B0600070205080204" pitchFamily="34" charset="-128"/>
              </a:rPr>
              <a:t>’</a:t>
            </a:r>
            <a:r>
              <a:rPr lang="en-US" altLang="en-US" sz="2000">
                <a:solidFill>
                  <a:srgbClr val="009900"/>
                </a:solidFill>
              </a:rPr>
              <a:t>t be abrasive or sarcastic!</a:t>
            </a:r>
          </a:p>
          <a:p>
            <a:pPr eaLnBrk="1" hangingPunct="1">
              <a:spcBef>
                <a:spcPts val="1200"/>
              </a:spcBef>
              <a:buSzPct val="125000"/>
            </a:pPr>
            <a:r>
              <a:rPr lang="en-US" altLang="en-US" sz="2000"/>
              <a:t>Resubmission is an opportunity to improve the entire application</a:t>
            </a:r>
          </a:p>
        </p:txBody>
      </p:sp>
    </p:spTree>
    <p:custDataLst>
      <p:tags r:id="rId1"/>
    </p:custData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EF3E8287-FA1A-40FA-A9DE-AE8209B6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189913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cap="none" dirty="0"/>
              <a:t>What determines which applications become grants?</a:t>
            </a:r>
          </a:p>
        </p:txBody>
      </p:sp>
      <p:sp>
        <p:nvSpPr>
          <p:cNvPr id="63491" name="TextBox 3">
            <a:extLst>
              <a:ext uri="{FF2B5EF4-FFF2-40B4-BE49-F238E27FC236}">
                <a16:creationId xmlns:a16="http://schemas.microsoft.com/office/drawing/2014/main" id="{805D6690-9D67-42BE-90FB-BD0046120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828800"/>
            <a:ext cx="8305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914400" indent="-4572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altLang="en-US" sz="2000" b="0" dirty="0">
                <a:solidFill>
                  <a:srgbClr val="65666A"/>
                </a:solidFill>
                <a:latin typeface="+mn-lt"/>
                <a:cs typeface="+mn-cs"/>
              </a:rPr>
              <a:t>Funding Decisions are based on:</a:t>
            </a:r>
          </a:p>
          <a:p>
            <a:pPr lvl="1" eaLnBrk="1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altLang="en-US" sz="2000" b="0" dirty="0">
                <a:solidFill>
                  <a:schemeClr val="tx1"/>
                </a:solidFill>
                <a:latin typeface="+mn-lt"/>
                <a:cs typeface="+mn-cs"/>
              </a:rPr>
              <a:t>scientific merit and impact</a:t>
            </a:r>
          </a:p>
          <a:p>
            <a:pPr lvl="1" eaLnBrk="1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altLang="en-US" sz="2000" b="0" dirty="0">
                <a:solidFill>
                  <a:schemeClr val="tx1"/>
                </a:solidFill>
                <a:latin typeface="+mn-lt"/>
                <a:cs typeface="+mn-cs"/>
              </a:rPr>
              <a:t>program considerations</a:t>
            </a:r>
          </a:p>
          <a:p>
            <a:pPr lvl="1" eaLnBrk="1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altLang="en-US" sz="2000" b="0" dirty="0">
                <a:solidFill>
                  <a:schemeClr val="tx1"/>
                </a:solidFill>
                <a:latin typeface="+mn-lt"/>
                <a:cs typeface="+mn-cs"/>
              </a:rPr>
              <a:t>available funds</a:t>
            </a:r>
          </a:p>
          <a:p>
            <a:pPr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altLang="en-US" sz="2000" b="0" dirty="0">
                <a:solidFill>
                  <a:srgbClr val="65666A"/>
                </a:solidFill>
                <a:latin typeface="+mn-lt"/>
                <a:cs typeface="+mn-cs"/>
              </a:rPr>
              <a:t>Some ICs are strictly “</a:t>
            </a:r>
            <a:r>
              <a:rPr lang="en-US" altLang="en-US" sz="2000" b="0" dirty="0" err="1">
                <a:solidFill>
                  <a:srgbClr val="65666A"/>
                </a:solidFill>
                <a:latin typeface="+mn-lt"/>
                <a:cs typeface="+mn-cs"/>
              </a:rPr>
              <a:t>payline</a:t>
            </a:r>
            <a:r>
              <a:rPr lang="en-US" altLang="en-US" sz="2000" b="0" dirty="0">
                <a:solidFill>
                  <a:srgbClr val="65666A"/>
                </a:solidFill>
                <a:latin typeface="+mn-lt"/>
                <a:cs typeface="+mn-cs"/>
              </a:rPr>
              <a:t>,” i.e. pay in priority score order until the money runs out</a:t>
            </a:r>
          </a:p>
          <a:p>
            <a:pPr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altLang="en-US" sz="2000" b="0" dirty="0">
                <a:solidFill>
                  <a:srgbClr val="65666A"/>
                </a:solidFill>
                <a:latin typeface="+mn-lt"/>
                <a:cs typeface="+mn-cs"/>
              </a:rPr>
              <a:t>Other ICs do not use a strict </a:t>
            </a:r>
            <a:r>
              <a:rPr lang="en-US" altLang="en-US" sz="2000" b="0" dirty="0" err="1">
                <a:solidFill>
                  <a:srgbClr val="65666A"/>
                </a:solidFill>
                <a:latin typeface="+mn-lt"/>
                <a:cs typeface="+mn-cs"/>
              </a:rPr>
              <a:t>payline</a:t>
            </a:r>
            <a:r>
              <a:rPr lang="en-US" altLang="en-US" sz="2000" b="0" dirty="0">
                <a:solidFill>
                  <a:srgbClr val="65666A"/>
                </a:solidFill>
                <a:latin typeface="+mn-lt"/>
                <a:cs typeface="+mn-cs"/>
              </a:rPr>
              <a:t>, but instead follow IC-specific processes for considering applications for funding</a:t>
            </a:r>
          </a:p>
          <a:p>
            <a:pPr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altLang="en-US" sz="2000" b="0" dirty="0">
                <a:solidFill>
                  <a:srgbClr val="65666A"/>
                </a:solidFill>
                <a:latin typeface="+mn-lt"/>
                <a:cs typeface="+mn-cs"/>
              </a:rPr>
              <a:t>All ICs must justify all their funding decisions based on established criteria </a:t>
            </a:r>
          </a:p>
          <a:p>
            <a:pPr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altLang="en-US" sz="2000" b="0" dirty="0">
                <a:solidFill>
                  <a:srgbClr val="65666A"/>
                </a:solidFill>
                <a:latin typeface="+mn-lt"/>
                <a:cs typeface="+mn-cs"/>
              </a:rPr>
              <a:t>All grants paid must be approved by IC advisory council (second level review)</a:t>
            </a:r>
          </a:p>
          <a:p>
            <a:pPr lvl="1" eaLnBrk="1" hangingPunct="1">
              <a:spcBef>
                <a:spcPts val="600"/>
              </a:spcBef>
              <a:buClr>
                <a:srgbClr val="FF6600"/>
              </a:buClr>
              <a:buSzTx/>
              <a:buFont typeface="Arial" charset="0"/>
              <a:buChar char="•"/>
              <a:defRPr/>
            </a:pPr>
            <a:endParaRPr lang="en-US" altLang="en-US" sz="2000" b="0" dirty="0">
              <a:solidFill>
                <a:schemeClr val="tx1"/>
              </a:solidFill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D99F623B-440F-4A8B-B447-BCB383454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189913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cap="none" dirty="0">
                <a:solidFill>
                  <a:srgbClr val="FF0000"/>
                </a:solidFill>
              </a:rPr>
              <a:t>What not to do:</a:t>
            </a:r>
          </a:p>
        </p:txBody>
      </p:sp>
      <p:sp>
        <p:nvSpPr>
          <p:cNvPr id="90115" name="TextBox 3" descr="Text:&#10;Don't ask a colleague to review a proposal due in 3 days">
            <a:extLst>
              <a:ext uri="{FF2B5EF4-FFF2-40B4-BE49-F238E27FC236}">
                <a16:creationId xmlns:a16="http://schemas.microsoft.com/office/drawing/2014/main" id="{A66A5D4D-621F-4EA0-9348-58D801E72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828800"/>
            <a:ext cx="830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600">
                <a:solidFill>
                  <a:srgbClr val="65666A"/>
                </a:solidFill>
                <a:latin typeface="Helvetica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>
                <a:solidFill>
                  <a:srgbClr val="65666A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rgbClr val="65666A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9pPr>
          </a:lstStyle>
          <a:p>
            <a:pPr lvl="1" eaLnBrk="1" hangingPunct="1">
              <a:spcBef>
                <a:spcPts val="600"/>
              </a:spcBef>
              <a:buClr>
                <a:srgbClr val="FF6600"/>
              </a:buClr>
            </a:pPr>
            <a:endParaRPr lang="en-US" altLang="en-US" sz="2000" b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20F12B8D-A95F-4DA2-8C88-5B8715209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153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1200"/>
              </a:spcBef>
              <a:defRPr/>
            </a:pPr>
            <a:r>
              <a:rPr lang="en-US" altLang="en-US" sz="2000" b="0" dirty="0">
                <a:solidFill>
                  <a:srgbClr val="FF0000"/>
                </a:solidFill>
                <a:latin typeface="+mn-lt"/>
                <a:cs typeface="Arial" charset="0"/>
              </a:rPr>
              <a:t>Don’t</a:t>
            </a:r>
            <a:r>
              <a:rPr lang="en-US" altLang="en-US" sz="2000" b="0" dirty="0">
                <a:latin typeface="+mn-lt"/>
                <a:cs typeface="Arial" charset="0"/>
              </a:rPr>
              <a:t> start writing less than two months prior to deadline. 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altLang="en-US" sz="2000" b="0" dirty="0">
                <a:solidFill>
                  <a:srgbClr val="FF0000"/>
                </a:solidFill>
                <a:latin typeface="+mn-lt"/>
                <a:cs typeface="Arial" charset="0"/>
              </a:rPr>
              <a:t>Don’t</a:t>
            </a:r>
            <a:r>
              <a:rPr lang="en-US" altLang="en-US" sz="2000" b="0" dirty="0">
                <a:latin typeface="+mn-lt"/>
                <a:cs typeface="Arial" charset="0"/>
              </a:rPr>
              <a:t> ask a colleague to review a proposal due in 3 days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altLang="en-US" sz="2000" b="0" dirty="0">
                <a:solidFill>
                  <a:srgbClr val="FF0000"/>
                </a:solidFill>
                <a:latin typeface="+mn-lt"/>
                <a:cs typeface="Arial" charset="0"/>
              </a:rPr>
              <a:t>Don’t</a:t>
            </a:r>
            <a:r>
              <a:rPr lang="en-US" altLang="en-US" sz="2000" b="0" dirty="0">
                <a:latin typeface="+mn-lt"/>
                <a:cs typeface="Arial" charset="0"/>
              </a:rPr>
              <a:t> write a rambling background review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altLang="en-US" sz="2000" b="0" dirty="0">
                <a:solidFill>
                  <a:srgbClr val="FF0000"/>
                </a:solidFill>
                <a:latin typeface="+mn-lt"/>
                <a:cs typeface="Arial" charset="0"/>
              </a:rPr>
              <a:t>Don’t</a:t>
            </a:r>
            <a:r>
              <a:rPr lang="en-US" altLang="en-US" sz="2000" b="0" dirty="0">
                <a:latin typeface="+mn-lt"/>
                <a:cs typeface="Arial" charset="0"/>
              </a:rPr>
              <a:t> propose too much in too many areas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altLang="en-US" sz="2000" b="0" dirty="0">
                <a:solidFill>
                  <a:srgbClr val="FF0000"/>
                </a:solidFill>
                <a:latin typeface="+mn-lt"/>
                <a:cs typeface="Arial" charset="0"/>
              </a:rPr>
              <a:t>Don’t</a:t>
            </a:r>
            <a:r>
              <a:rPr lang="en-US" altLang="en-US" sz="2000" b="0" dirty="0">
                <a:latin typeface="+mn-lt"/>
                <a:cs typeface="Arial" charset="0"/>
              </a:rPr>
              <a:t> give up and stuff all your other ideas into Aim 3 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altLang="en-US" sz="2000" b="0" dirty="0">
                <a:solidFill>
                  <a:srgbClr val="FF0000"/>
                </a:solidFill>
                <a:latin typeface="+mn-lt"/>
                <a:cs typeface="Arial" charset="0"/>
              </a:rPr>
              <a:t>Don’t</a:t>
            </a:r>
            <a:r>
              <a:rPr lang="en-US" altLang="en-US" sz="2000" b="0" dirty="0">
                <a:latin typeface="+mn-lt"/>
                <a:cs typeface="Arial" charset="0"/>
              </a:rPr>
              <a:t> propose experiments for which key reagents or cohorts have to be developed or are not yet in hand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altLang="en-US" sz="2000" b="0" dirty="0">
                <a:solidFill>
                  <a:srgbClr val="FF0000"/>
                </a:solidFill>
                <a:latin typeface="+mn-lt"/>
                <a:cs typeface="Arial" charset="0"/>
              </a:rPr>
              <a:t>Try to avoid </a:t>
            </a:r>
            <a:r>
              <a:rPr lang="en-US" altLang="en-US" sz="2000" b="0" dirty="0">
                <a:latin typeface="+mn-lt"/>
                <a:cs typeface="Arial" charset="0"/>
              </a:rPr>
              <a:t>‘fishing expeditions’ with aims built around </a:t>
            </a:r>
            <a:r>
              <a:rPr lang="ja-JP" altLang="en-US" sz="2000" b="0" dirty="0">
                <a:latin typeface="+mn-lt"/>
                <a:cs typeface="Arial" charset="0"/>
              </a:rPr>
              <a:t>“</a:t>
            </a:r>
            <a:r>
              <a:rPr lang="en-US" altLang="ja-JP" sz="2000" b="0" dirty="0">
                <a:latin typeface="+mn-lt"/>
                <a:cs typeface="Arial" charset="0"/>
              </a:rPr>
              <a:t>-omics</a:t>
            </a:r>
            <a:r>
              <a:rPr lang="ja-JP" altLang="en-US" sz="2000" b="0" dirty="0">
                <a:latin typeface="+mn-lt"/>
                <a:cs typeface="Arial" charset="0"/>
              </a:rPr>
              <a:t>”</a:t>
            </a:r>
            <a:r>
              <a:rPr lang="en-US" altLang="ja-JP" sz="2000" b="0" dirty="0">
                <a:latin typeface="+mn-lt"/>
                <a:cs typeface="Arial" charset="0"/>
              </a:rPr>
              <a:t> profiling with no hypothesis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2C2AE1C4-5707-41CC-84AC-31FA0B938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189913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cap="none" dirty="0"/>
              <a:t>Summary – tips for success</a:t>
            </a:r>
          </a:p>
        </p:txBody>
      </p:sp>
      <p:sp>
        <p:nvSpPr>
          <p:cNvPr id="91139" name="TextBox 3" descr="Text:  Plan ahead. Outline aims and assemble preliminary data 8-9 months ahead of time. Identify and contact potential collaborators.&#10;&#10;">
            <a:extLst>
              <a:ext uri="{FF2B5EF4-FFF2-40B4-BE49-F238E27FC236}">
                <a16:creationId xmlns:a16="http://schemas.microsoft.com/office/drawing/2014/main" id="{A118724F-B5F5-4341-992D-8AF3AE6D6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828800"/>
            <a:ext cx="830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600">
                <a:solidFill>
                  <a:srgbClr val="65666A"/>
                </a:solidFill>
                <a:latin typeface="Helvetica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>
                <a:solidFill>
                  <a:srgbClr val="65666A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rgbClr val="65666A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9pPr>
          </a:lstStyle>
          <a:p>
            <a:pPr lvl="1" eaLnBrk="1" hangingPunct="1">
              <a:spcBef>
                <a:spcPts val="600"/>
              </a:spcBef>
              <a:buClr>
                <a:srgbClr val="FF6600"/>
              </a:buClr>
            </a:pPr>
            <a:endParaRPr lang="en-US" altLang="en-US" sz="2000" b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A6A9CB99-F222-4EEB-8C83-A86F9951C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39913"/>
            <a:ext cx="7620000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1200"/>
              </a:spcBef>
              <a:buSzPct val="125000"/>
              <a:defRPr/>
            </a:pPr>
            <a:r>
              <a:rPr lang="en-US" altLang="en-US" sz="2000" b="0" dirty="0">
                <a:solidFill>
                  <a:srgbClr val="65666A"/>
                </a:solidFill>
                <a:latin typeface="+mn-lt"/>
                <a:ea typeface="+mn-ea"/>
                <a:cs typeface="+mn-cs"/>
              </a:rPr>
              <a:t>Plan ahead. Outline aims and assemble preliminary data 8-9 months ahead of time.  Identify and contact potential collaborators.</a:t>
            </a:r>
          </a:p>
          <a:p>
            <a:pPr eaLnBrk="1" hangingPunct="1">
              <a:spcBef>
                <a:spcPts val="1200"/>
              </a:spcBef>
              <a:buSzPct val="125000"/>
              <a:defRPr/>
            </a:pPr>
            <a:r>
              <a:rPr lang="en-US" altLang="en-US" sz="2000" b="0" dirty="0">
                <a:solidFill>
                  <a:srgbClr val="65666A"/>
                </a:solidFill>
                <a:latin typeface="+mn-lt"/>
                <a:ea typeface="+mn-ea"/>
                <a:cs typeface="+mn-cs"/>
              </a:rPr>
              <a:t>At least 6 months prior to deadline, share your outline with a colleague</a:t>
            </a:r>
          </a:p>
          <a:p>
            <a:pPr eaLnBrk="1" hangingPunct="1">
              <a:spcBef>
                <a:spcPts val="1200"/>
              </a:spcBef>
              <a:buSzPct val="125000"/>
              <a:defRPr/>
            </a:pPr>
            <a:r>
              <a:rPr lang="en-US" altLang="en-US" sz="2000" b="0" dirty="0">
                <a:solidFill>
                  <a:srgbClr val="65666A"/>
                </a:solidFill>
                <a:latin typeface="+mn-lt"/>
                <a:ea typeface="+mn-ea"/>
                <a:cs typeface="+mn-cs"/>
              </a:rPr>
              <a:t>Rework your specific aims to fit with your preliminary and published data.</a:t>
            </a:r>
          </a:p>
          <a:p>
            <a:pPr eaLnBrk="1" hangingPunct="1">
              <a:spcBef>
                <a:spcPts val="1200"/>
              </a:spcBef>
              <a:buSzPct val="125000"/>
              <a:defRPr/>
            </a:pPr>
            <a:r>
              <a:rPr lang="en-US" altLang="en-US" sz="2000" b="0" dirty="0">
                <a:solidFill>
                  <a:srgbClr val="65666A"/>
                </a:solidFill>
                <a:latin typeface="+mn-lt"/>
                <a:ea typeface="+mn-ea"/>
                <a:cs typeface="+mn-cs"/>
              </a:rPr>
              <a:t>Invest time in assembling attractive, self-explanatory figures and diagrams, especially in color.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en-US" altLang="en-US" sz="24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en-US" altLang="en-US" sz="24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itle 2">
            <a:extLst>
              <a:ext uri="{FF2B5EF4-FFF2-40B4-BE49-F238E27FC236}">
                <a16:creationId xmlns:a16="http://schemas.microsoft.com/office/drawing/2014/main" id="{E431F48D-6CA4-4E07-A976-26B582DB9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7129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/>
              <a:t>Use all your NIH 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D204E6-277D-4BEC-BA74-5E90EB732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25" y="3279775"/>
            <a:ext cx="6480175" cy="16732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…</a:t>
            </a:r>
            <a:r>
              <a:rPr lang="en-US" sz="2800" dirty="0"/>
              <a:t>And WE </a:t>
            </a:r>
            <a:r>
              <a:rPr lang="en-US" sz="2800" dirty="0" err="1"/>
              <a:t>HOPe</a:t>
            </a:r>
            <a:r>
              <a:rPr lang="en-US" sz="2800" dirty="0"/>
              <a:t> YOU find success with NIH funding!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7" descr="1 Mo.">
            <a:extLst>
              <a:ext uri="{FF2B5EF4-FFF2-40B4-BE49-F238E27FC236}">
                <a16:creationId xmlns:a16="http://schemas.microsoft.com/office/drawing/2014/main" id="{1364D9AF-A78A-4DE1-B4F3-B7DF5558F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839913"/>
            <a:ext cx="1446213" cy="492125"/>
          </a:xfrm>
          <a:prstGeom prst="rect">
            <a:avLst/>
          </a:prstGeom>
          <a:solidFill>
            <a:schemeClr val="accent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600">
                <a:solidFill>
                  <a:srgbClr val="65666A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>
                <a:solidFill>
                  <a:srgbClr val="65666A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rgbClr val="65666A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 b="0">
                <a:solidFill>
                  <a:srgbClr val="000066"/>
                </a:solidFill>
                <a:latin typeface="Arial" panose="020B0604020202020204" pitchFamily="34" charset="0"/>
              </a:rPr>
              <a:t>     </a:t>
            </a:r>
            <a:endParaRPr lang="en-US" altLang="en-US" sz="2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Box 39" descr="Writing&#10;Number of months 6 - 2">
            <a:extLst>
              <a:ext uri="{FF2B5EF4-FFF2-40B4-BE49-F238E27FC236}">
                <a16:creationId xmlns:a16="http://schemas.microsoft.com/office/drawing/2014/main" id="{BBA4E9B8-1DFD-4735-993E-F0C96E9E9157}"/>
              </a:ext>
            </a:extLst>
          </p:cNvPr>
          <p:cNvSpPr txBox="1"/>
          <p:nvPr/>
        </p:nvSpPr>
        <p:spPr>
          <a:xfrm>
            <a:off x="3352800" y="1839913"/>
            <a:ext cx="3657600" cy="492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noFill/>
          </a:ln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3200" b="0" dirty="0"/>
              <a:t>     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9460" name="TextBox 40">
            <a:extLst>
              <a:ext uri="{FF2B5EF4-FFF2-40B4-BE49-F238E27FC236}">
                <a16:creationId xmlns:a16="http://schemas.microsoft.com/office/drawing/2014/main" id="{62A7277D-6BA5-4062-B597-8377E92F6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828800"/>
            <a:ext cx="7315200" cy="492125"/>
          </a:xfrm>
          <a:prstGeom prst="rect">
            <a:avLst/>
          </a:prstGeom>
          <a:noFill/>
          <a:ln w="31750">
            <a:solidFill>
              <a:srgbClr val="34588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600">
                <a:solidFill>
                  <a:srgbClr val="65666A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>
                <a:solidFill>
                  <a:srgbClr val="65666A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rgbClr val="65666A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 b="0">
                <a:solidFill>
                  <a:srgbClr val="000066"/>
                </a:solidFill>
                <a:latin typeface="Arial" panose="020B0604020202020204" pitchFamily="34" charset="0"/>
              </a:rPr>
              <a:t>      </a:t>
            </a:r>
            <a:r>
              <a:rPr lang="en-US" altLang="en-US" sz="2800" b="0">
                <a:solidFill>
                  <a:schemeClr val="tx1"/>
                </a:solidFill>
                <a:latin typeface="Arial" panose="020B0604020202020204" pitchFamily="34" charset="0"/>
              </a:rPr>
              <a:t>8      7      6      5      4      3      2      1 mo.</a:t>
            </a:r>
          </a:p>
        </p:txBody>
      </p:sp>
      <p:sp>
        <p:nvSpPr>
          <p:cNvPr id="133125" name="Title 1">
            <a:extLst>
              <a:ext uri="{FF2B5EF4-FFF2-40B4-BE49-F238E27FC236}">
                <a16:creationId xmlns:a16="http://schemas.microsoft.com/office/drawing/2014/main" id="{9995FA52-A49A-4ADA-898E-422B44284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685800"/>
            <a:ext cx="8610600" cy="822325"/>
          </a:xfrm>
        </p:spPr>
        <p:txBody>
          <a:bodyPr/>
          <a:lstStyle/>
          <a:p>
            <a:pPr algn="ctr">
              <a:defRPr/>
            </a:pPr>
            <a:r>
              <a:rPr lang="en-US" altLang="en-US" cap="none" dirty="0"/>
              <a:t>Pre-submission planning timeline</a:t>
            </a:r>
            <a:endParaRPr lang="en-US" altLang="en-US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19462" name="TextBox 42">
            <a:extLst>
              <a:ext uri="{FF2B5EF4-FFF2-40B4-BE49-F238E27FC236}">
                <a16:creationId xmlns:a16="http://schemas.microsoft.com/office/drawing/2014/main" id="{49616E6F-533D-4DBE-BF2E-EC4D86683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2582863"/>
            <a:ext cx="914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600">
                <a:solidFill>
                  <a:srgbClr val="65666A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>
                <a:solidFill>
                  <a:srgbClr val="65666A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rgbClr val="65666A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0">
                <a:solidFill>
                  <a:schemeClr val="tx1"/>
                </a:solidFill>
                <a:latin typeface="Arial" panose="020B0604020202020204" pitchFamily="34" charset="0"/>
              </a:rPr>
              <a:t>Receipt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0">
                <a:solidFill>
                  <a:schemeClr val="tx1"/>
                </a:solidFill>
                <a:latin typeface="Arial" panose="020B0604020202020204" pitchFamily="34" charset="0"/>
              </a:rPr>
              <a:t>Date</a:t>
            </a:r>
          </a:p>
        </p:txBody>
      </p:sp>
      <p:sp>
        <p:nvSpPr>
          <p:cNvPr id="19463" name="TextBox 43">
            <a:extLst>
              <a:ext uri="{FF2B5EF4-FFF2-40B4-BE49-F238E27FC236}">
                <a16:creationId xmlns:a16="http://schemas.microsoft.com/office/drawing/2014/main" id="{83B0CE30-B923-4C98-BA66-85BB02782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8800"/>
            <a:ext cx="762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600">
                <a:solidFill>
                  <a:srgbClr val="65666A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>
                <a:solidFill>
                  <a:srgbClr val="65666A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rgbClr val="65666A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  <a:latin typeface="Arial" panose="020B0604020202020204" pitchFamily="34" charset="0"/>
              </a:rPr>
              <a:t>Months Prior</a:t>
            </a:r>
          </a:p>
        </p:txBody>
      </p:sp>
      <p:sp>
        <p:nvSpPr>
          <p:cNvPr id="19464" name="TextBox 44">
            <a:extLst>
              <a:ext uri="{FF2B5EF4-FFF2-40B4-BE49-F238E27FC236}">
                <a16:creationId xmlns:a16="http://schemas.microsoft.com/office/drawing/2014/main" id="{B2955EA7-8EBE-45E0-9C0D-25E21240A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582863"/>
            <a:ext cx="121920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600">
                <a:solidFill>
                  <a:srgbClr val="65666A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>
                <a:solidFill>
                  <a:srgbClr val="65666A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rgbClr val="65666A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0">
                <a:solidFill>
                  <a:schemeClr val="tx1"/>
                </a:solidFill>
                <a:latin typeface="Arial" panose="020B0604020202020204" pitchFamily="34" charset="0"/>
              </a:rPr>
              <a:t>Assess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0">
                <a:solidFill>
                  <a:schemeClr val="tx1"/>
                </a:solidFill>
                <a:latin typeface="Arial" panose="020B0604020202020204" pitchFamily="34" charset="0"/>
              </a:rPr>
              <a:t>yourself, field, &amp; resources</a:t>
            </a:r>
          </a:p>
        </p:txBody>
      </p:sp>
      <p:cxnSp>
        <p:nvCxnSpPr>
          <p:cNvPr id="46" name="Straight Connector 45" descr="Connector">
            <a:extLst>
              <a:ext uri="{FF2B5EF4-FFF2-40B4-BE49-F238E27FC236}">
                <a16:creationId xmlns:a16="http://schemas.microsoft.com/office/drawing/2014/main" id="{6B7F51CC-5E66-400B-B594-3C0CDB731689}"/>
              </a:ext>
            </a:extLst>
          </p:cNvPr>
          <p:cNvCxnSpPr/>
          <p:nvPr/>
        </p:nvCxnSpPr>
        <p:spPr>
          <a:xfrm>
            <a:off x="2667000" y="2263775"/>
            <a:ext cx="0" cy="136525"/>
          </a:xfrm>
          <a:prstGeom prst="line">
            <a:avLst/>
          </a:prstGeom>
          <a:ln w="19050">
            <a:solidFill>
              <a:srgbClr val="345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 descr="Connector">
            <a:extLst>
              <a:ext uri="{FF2B5EF4-FFF2-40B4-BE49-F238E27FC236}">
                <a16:creationId xmlns:a16="http://schemas.microsoft.com/office/drawing/2014/main" id="{E7FFC06C-FAFA-45C8-979E-EFE51F82418A}"/>
              </a:ext>
            </a:extLst>
          </p:cNvPr>
          <p:cNvCxnSpPr/>
          <p:nvPr/>
        </p:nvCxnSpPr>
        <p:spPr>
          <a:xfrm>
            <a:off x="7467600" y="2246313"/>
            <a:ext cx="0" cy="136525"/>
          </a:xfrm>
          <a:prstGeom prst="line">
            <a:avLst/>
          </a:prstGeom>
          <a:ln w="19050">
            <a:solidFill>
              <a:srgbClr val="345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 descr="Connector">
            <a:extLst>
              <a:ext uri="{FF2B5EF4-FFF2-40B4-BE49-F238E27FC236}">
                <a16:creationId xmlns:a16="http://schemas.microsoft.com/office/drawing/2014/main" id="{AB0F810E-2C0D-43DA-B555-FF45842AA1E0}"/>
              </a:ext>
            </a:extLst>
          </p:cNvPr>
          <p:cNvCxnSpPr/>
          <p:nvPr/>
        </p:nvCxnSpPr>
        <p:spPr>
          <a:xfrm>
            <a:off x="6629400" y="2252663"/>
            <a:ext cx="0" cy="136525"/>
          </a:xfrm>
          <a:prstGeom prst="line">
            <a:avLst/>
          </a:prstGeom>
          <a:ln w="19050">
            <a:solidFill>
              <a:srgbClr val="345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 descr="Connector">
            <a:extLst>
              <a:ext uri="{FF2B5EF4-FFF2-40B4-BE49-F238E27FC236}">
                <a16:creationId xmlns:a16="http://schemas.microsoft.com/office/drawing/2014/main" id="{B739356B-5423-46F4-BA22-2F0DC24A6F9C}"/>
              </a:ext>
            </a:extLst>
          </p:cNvPr>
          <p:cNvCxnSpPr/>
          <p:nvPr/>
        </p:nvCxnSpPr>
        <p:spPr>
          <a:xfrm>
            <a:off x="5867400" y="2263775"/>
            <a:ext cx="0" cy="136525"/>
          </a:xfrm>
          <a:prstGeom prst="line">
            <a:avLst/>
          </a:prstGeom>
          <a:ln w="19050">
            <a:solidFill>
              <a:srgbClr val="345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 descr="Connector">
            <a:extLst>
              <a:ext uri="{FF2B5EF4-FFF2-40B4-BE49-F238E27FC236}">
                <a16:creationId xmlns:a16="http://schemas.microsoft.com/office/drawing/2014/main" id="{9C756786-1F6B-4B66-A0AA-3E488DB66439}"/>
              </a:ext>
            </a:extLst>
          </p:cNvPr>
          <p:cNvCxnSpPr/>
          <p:nvPr/>
        </p:nvCxnSpPr>
        <p:spPr>
          <a:xfrm>
            <a:off x="5105400" y="2246313"/>
            <a:ext cx="0" cy="136525"/>
          </a:xfrm>
          <a:prstGeom prst="line">
            <a:avLst/>
          </a:prstGeom>
          <a:ln w="19050">
            <a:solidFill>
              <a:srgbClr val="345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 descr="Connector">
            <a:extLst>
              <a:ext uri="{FF2B5EF4-FFF2-40B4-BE49-F238E27FC236}">
                <a16:creationId xmlns:a16="http://schemas.microsoft.com/office/drawing/2014/main" id="{08FA8C0D-0B77-4071-ADD4-695241119EE2}"/>
              </a:ext>
            </a:extLst>
          </p:cNvPr>
          <p:cNvCxnSpPr/>
          <p:nvPr/>
        </p:nvCxnSpPr>
        <p:spPr>
          <a:xfrm>
            <a:off x="4267200" y="2252663"/>
            <a:ext cx="0" cy="136525"/>
          </a:xfrm>
          <a:prstGeom prst="line">
            <a:avLst/>
          </a:prstGeom>
          <a:ln w="19050">
            <a:solidFill>
              <a:srgbClr val="345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 descr="Connector">
            <a:extLst>
              <a:ext uri="{FF2B5EF4-FFF2-40B4-BE49-F238E27FC236}">
                <a16:creationId xmlns:a16="http://schemas.microsoft.com/office/drawing/2014/main" id="{2E4CF5AE-4E6D-4A45-AD63-EF691BF7D01C}"/>
              </a:ext>
            </a:extLst>
          </p:cNvPr>
          <p:cNvCxnSpPr/>
          <p:nvPr/>
        </p:nvCxnSpPr>
        <p:spPr>
          <a:xfrm>
            <a:off x="3505200" y="2263775"/>
            <a:ext cx="0" cy="136525"/>
          </a:xfrm>
          <a:prstGeom prst="line">
            <a:avLst/>
          </a:prstGeom>
          <a:ln w="19050">
            <a:solidFill>
              <a:srgbClr val="345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 descr="Connector">
            <a:extLst>
              <a:ext uri="{FF2B5EF4-FFF2-40B4-BE49-F238E27FC236}">
                <a16:creationId xmlns:a16="http://schemas.microsoft.com/office/drawing/2014/main" id="{43A5C8BC-D5F6-48B4-851B-334AED1B3FA7}"/>
              </a:ext>
            </a:extLst>
          </p:cNvPr>
          <p:cNvCxnSpPr/>
          <p:nvPr/>
        </p:nvCxnSpPr>
        <p:spPr>
          <a:xfrm>
            <a:off x="1905000" y="2263775"/>
            <a:ext cx="0" cy="136525"/>
          </a:xfrm>
          <a:prstGeom prst="line">
            <a:avLst/>
          </a:prstGeom>
          <a:ln w="19050">
            <a:solidFill>
              <a:srgbClr val="345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3" name="TextBox 53">
            <a:extLst>
              <a:ext uri="{FF2B5EF4-FFF2-40B4-BE49-F238E27FC236}">
                <a16:creationId xmlns:a16="http://schemas.microsoft.com/office/drawing/2014/main" id="{ECBB42FA-A45B-4965-960D-78AECE04F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5181600"/>
            <a:ext cx="1676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600">
                <a:solidFill>
                  <a:srgbClr val="65666A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>
                <a:solidFill>
                  <a:srgbClr val="65666A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rgbClr val="65666A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0">
                <a:solidFill>
                  <a:schemeClr val="tx1"/>
                </a:solidFill>
                <a:latin typeface="Arial" panose="020B0604020202020204" pitchFamily="34" charset="0"/>
              </a:rPr>
              <a:t>Brainstorm; research idea; call NIH staff</a:t>
            </a:r>
          </a:p>
        </p:txBody>
      </p:sp>
      <p:sp>
        <p:nvSpPr>
          <p:cNvPr id="19474" name="TextBox 54">
            <a:extLst>
              <a:ext uri="{FF2B5EF4-FFF2-40B4-BE49-F238E27FC236}">
                <a16:creationId xmlns:a16="http://schemas.microsoft.com/office/drawing/2014/main" id="{A3C56A1B-2053-45FE-B215-29333B581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573463"/>
            <a:ext cx="2057400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600">
                <a:solidFill>
                  <a:srgbClr val="65666A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>
                <a:solidFill>
                  <a:srgbClr val="65666A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rgbClr val="65666A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0">
                <a:solidFill>
                  <a:schemeClr val="tx1"/>
                </a:solidFill>
                <a:latin typeface="Arial" panose="020B0604020202020204" pitchFamily="34" charset="0"/>
              </a:rPr>
              <a:t>Set up own review committee; determine human &amp; animal subject requirements</a:t>
            </a:r>
          </a:p>
        </p:txBody>
      </p:sp>
      <p:cxnSp>
        <p:nvCxnSpPr>
          <p:cNvPr id="56" name="Straight Connector 55" descr="Connector">
            <a:extLst>
              <a:ext uri="{FF2B5EF4-FFF2-40B4-BE49-F238E27FC236}">
                <a16:creationId xmlns:a16="http://schemas.microsoft.com/office/drawing/2014/main" id="{7AF75A5A-BC40-4F9A-9993-81173E9DD712}"/>
              </a:ext>
            </a:extLst>
          </p:cNvPr>
          <p:cNvCxnSpPr/>
          <p:nvPr/>
        </p:nvCxnSpPr>
        <p:spPr>
          <a:xfrm>
            <a:off x="1905000" y="2476500"/>
            <a:ext cx="0" cy="2651125"/>
          </a:xfrm>
          <a:prstGeom prst="line">
            <a:avLst/>
          </a:prstGeom>
          <a:ln w="19050">
            <a:solidFill>
              <a:srgbClr val="34588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 descr="Connector">
            <a:extLst>
              <a:ext uri="{FF2B5EF4-FFF2-40B4-BE49-F238E27FC236}">
                <a16:creationId xmlns:a16="http://schemas.microsoft.com/office/drawing/2014/main" id="{1EC32C72-5B06-4F13-9A22-7BBAE352D64D}"/>
              </a:ext>
            </a:extLst>
          </p:cNvPr>
          <p:cNvCxnSpPr/>
          <p:nvPr/>
        </p:nvCxnSpPr>
        <p:spPr>
          <a:xfrm>
            <a:off x="2667000" y="2476500"/>
            <a:ext cx="0" cy="1096963"/>
          </a:xfrm>
          <a:prstGeom prst="line">
            <a:avLst/>
          </a:prstGeom>
          <a:ln w="19050">
            <a:solidFill>
              <a:srgbClr val="34588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 descr="Connector">
            <a:extLst>
              <a:ext uri="{FF2B5EF4-FFF2-40B4-BE49-F238E27FC236}">
                <a16:creationId xmlns:a16="http://schemas.microsoft.com/office/drawing/2014/main" id="{9C3DC124-3211-461E-A5AC-D55DF0E88AE2}"/>
              </a:ext>
            </a:extLst>
          </p:cNvPr>
          <p:cNvCxnSpPr/>
          <p:nvPr/>
        </p:nvCxnSpPr>
        <p:spPr>
          <a:xfrm>
            <a:off x="6629400" y="2474913"/>
            <a:ext cx="0" cy="2651125"/>
          </a:xfrm>
          <a:prstGeom prst="line">
            <a:avLst/>
          </a:prstGeom>
          <a:ln w="19050">
            <a:solidFill>
              <a:srgbClr val="34588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 descr="Connector">
            <a:extLst>
              <a:ext uri="{FF2B5EF4-FFF2-40B4-BE49-F238E27FC236}">
                <a16:creationId xmlns:a16="http://schemas.microsoft.com/office/drawing/2014/main" id="{B94CC1EB-7C8D-40FD-8B97-ABBFB17273A1}"/>
              </a:ext>
            </a:extLst>
          </p:cNvPr>
          <p:cNvCxnSpPr/>
          <p:nvPr/>
        </p:nvCxnSpPr>
        <p:spPr>
          <a:xfrm>
            <a:off x="8458200" y="2382838"/>
            <a:ext cx="0" cy="182562"/>
          </a:xfrm>
          <a:prstGeom prst="line">
            <a:avLst/>
          </a:prstGeom>
          <a:ln w="19050">
            <a:solidFill>
              <a:srgbClr val="34588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9" name="TextBox 59">
            <a:extLst>
              <a:ext uri="{FF2B5EF4-FFF2-40B4-BE49-F238E27FC236}">
                <a16:creationId xmlns:a16="http://schemas.microsoft.com/office/drawing/2014/main" id="{502CE57E-E55A-41F6-82E2-7ECDE928C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0" y="2736850"/>
            <a:ext cx="23241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600">
                <a:solidFill>
                  <a:srgbClr val="65666A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>
                <a:solidFill>
                  <a:srgbClr val="65666A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rgbClr val="65666A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0">
                <a:solidFill>
                  <a:schemeClr val="tx1"/>
                </a:solidFill>
                <a:latin typeface="Arial" panose="020B0604020202020204" pitchFamily="34" charset="0"/>
              </a:rPr>
              <a:t>Outline application structure; write your application</a:t>
            </a:r>
          </a:p>
        </p:txBody>
      </p:sp>
      <p:sp>
        <p:nvSpPr>
          <p:cNvPr id="19480" name="TextBox 60">
            <a:extLst>
              <a:ext uri="{FF2B5EF4-FFF2-40B4-BE49-F238E27FC236}">
                <a16:creationId xmlns:a16="http://schemas.microsoft.com/office/drawing/2014/main" id="{557184CC-150F-4688-8888-9D7A0B48B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2938" y="5181600"/>
            <a:ext cx="18129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600">
                <a:solidFill>
                  <a:srgbClr val="65666A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>
                <a:solidFill>
                  <a:srgbClr val="65666A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rgbClr val="65666A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0">
                <a:solidFill>
                  <a:schemeClr val="tx1"/>
                </a:solidFill>
                <a:latin typeface="Arial" panose="020B0604020202020204" pitchFamily="34" charset="0"/>
              </a:rPr>
              <a:t>Get feedback; edit &amp; proofread</a:t>
            </a:r>
          </a:p>
        </p:txBody>
      </p:sp>
      <p:sp>
        <p:nvSpPr>
          <p:cNvPr id="19481" name="TextBox 61">
            <a:extLst>
              <a:ext uri="{FF2B5EF4-FFF2-40B4-BE49-F238E27FC236}">
                <a16:creationId xmlns:a16="http://schemas.microsoft.com/office/drawing/2014/main" id="{E3BC7548-1CE1-4624-8D35-A013F547E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659188"/>
            <a:ext cx="1333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600">
                <a:solidFill>
                  <a:srgbClr val="65666A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>
                <a:solidFill>
                  <a:srgbClr val="65666A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rgbClr val="65666A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65666A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0">
                <a:solidFill>
                  <a:schemeClr val="tx1"/>
                </a:solidFill>
                <a:latin typeface="Arial" panose="020B0604020202020204" pitchFamily="34" charset="0"/>
              </a:rPr>
              <a:t>Meet institutional deadlines</a:t>
            </a:r>
          </a:p>
        </p:txBody>
      </p:sp>
      <p:sp>
        <p:nvSpPr>
          <p:cNvPr id="63" name="Right Brace 62" descr="Connector">
            <a:extLst>
              <a:ext uri="{FF2B5EF4-FFF2-40B4-BE49-F238E27FC236}">
                <a16:creationId xmlns:a16="http://schemas.microsoft.com/office/drawing/2014/main" id="{E6C205EF-3732-4981-A14F-88F3CE80E520}"/>
              </a:ext>
            </a:extLst>
          </p:cNvPr>
          <p:cNvSpPr/>
          <p:nvPr/>
        </p:nvSpPr>
        <p:spPr>
          <a:xfrm>
            <a:off x="4573562" y="1428663"/>
            <a:ext cx="152400" cy="2377440"/>
          </a:xfrm>
          <a:prstGeom prst="rightBrace">
            <a:avLst/>
          </a:prstGeom>
          <a:ln w="19050">
            <a:solidFill>
              <a:srgbClr val="345884"/>
            </a:solidFill>
            <a:prstDash val="lgDash"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4" name="Straight Connector 63" descr="Connector">
            <a:extLst>
              <a:ext uri="{FF2B5EF4-FFF2-40B4-BE49-F238E27FC236}">
                <a16:creationId xmlns:a16="http://schemas.microsoft.com/office/drawing/2014/main" id="{85623663-09CA-4473-861D-8D0882AB8BF8}"/>
              </a:ext>
            </a:extLst>
          </p:cNvPr>
          <p:cNvCxnSpPr/>
          <p:nvPr/>
        </p:nvCxnSpPr>
        <p:spPr>
          <a:xfrm>
            <a:off x="7466013" y="2476500"/>
            <a:ext cx="0" cy="1096963"/>
          </a:xfrm>
          <a:prstGeom prst="line">
            <a:avLst/>
          </a:prstGeom>
          <a:ln w="19050">
            <a:solidFill>
              <a:srgbClr val="34588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229EA00D-BA8D-4303-A21C-E0AFCEF2738C}"/>
              </a:ext>
            </a:extLst>
          </p:cNvPr>
          <p:cNvSpPr txBox="1"/>
          <p:nvPr/>
        </p:nvSpPr>
        <p:spPr>
          <a:xfrm>
            <a:off x="1143000" y="1582738"/>
            <a:ext cx="2209800" cy="246062"/>
          </a:xfrm>
          <a:prstGeom prst="rect">
            <a:avLst/>
          </a:prstGeom>
          <a:noFill/>
          <a:ln w="38100">
            <a:noFill/>
          </a:ln>
        </p:spPr>
        <p:txBody>
          <a:bodyPr lIns="0" tIns="0" bIns="0">
            <a:spAutoFit/>
          </a:bodyPr>
          <a:lstStyle/>
          <a:p>
            <a:pPr algn="ctr" eaLnBrk="1" hangingPunct="1">
              <a:defRPr/>
            </a:pPr>
            <a:r>
              <a:rPr lang="en-US" sz="1600" b="0" cap="all" dirty="0">
                <a:solidFill>
                  <a:schemeClr val="tx1"/>
                </a:solidFill>
              </a:rPr>
              <a:t>Planning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2BE23B6-AB66-4E88-9E8D-3007048D2701}"/>
              </a:ext>
            </a:extLst>
          </p:cNvPr>
          <p:cNvSpPr txBox="1"/>
          <p:nvPr/>
        </p:nvSpPr>
        <p:spPr>
          <a:xfrm>
            <a:off x="3352800" y="1582738"/>
            <a:ext cx="3651250" cy="246062"/>
          </a:xfrm>
          <a:prstGeom prst="rect">
            <a:avLst/>
          </a:prstGeom>
          <a:noFill/>
          <a:ln w="38100">
            <a:noFill/>
          </a:ln>
        </p:spPr>
        <p:txBody>
          <a:bodyPr lIns="0" tIns="0" bIns="0">
            <a:spAutoFit/>
          </a:bodyPr>
          <a:lstStyle/>
          <a:p>
            <a:pPr algn="ctr" eaLnBrk="1" hangingPunct="1">
              <a:defRPr/>
            </a:pPr>
            <a:r>
              <a:rPr lang="en-US" sz="1600" b="0" cap="all" dirty="0">
                <a:solidFill>
                  <a:schemeClr val="tx1"/>
                </a:solidFill>
              </a:rPr>
              <a:t>Writing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FD14BFB-C6A8-4E59-92B0-6A495FB635B0}"/>
              </a:ext>
            </a:extLst>
          </p:cNvPr>
          <p:cNvSpPr txBox="1"/>
          <p:nvPr/>
        </p:nvSpPr>
        <p:spPr>
          <a:xfrm>
            <a:off x="7010400" y="1573213"/>
            <a:ext cx="1446213" cy="246062"/>
          </a:xfrm>
          <a:prstGeom prst="rect">
            <a:avLst/>
          </a:prstGeom>
          <a:noFill/>
          <a:ln w="38100">
            <a:noFill/>
          </a:ln>
        </p:spPr>
        <p:txBody>
          <a:bodyPr lIns="0" tIns="0" bIns="0">
            <a:spAutoFit/>
          </a:bodyPr>
          <a:lstStyle/>
          <a:p>
            <a:pPr algn="ctr" eaLnBrk="1" hangingPunct="1">
              <a:defRPr/>
            </a:pPr>
            <a:r>
              <a:rPr lang="en-US" sz="1600" b="0" cap="all" dirty="0">
                <a:solidFill>
                  <a:schemeClr val="tx1"/>
                </a:solidFill>
              </a:rPr>
              <a:t>Submitting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FEAA4695-06A3-41DD-8E5A-202FE9490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189913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Overview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074B2784-7ED2-4D3A-BEB7-A38F784D0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51825" cy="4373563"/>
          </a:xfrm>
        </p:spPr>
        <p:txBody>
          <a:bodyPr/>
          <a:lstStyle/>
          <a:p>
            <a:pPr eaLnBrk="1" hangingPunct="1"/>
            <a:r>
              <a:rPr lang="en-US" altLang="en-US" sz="2400"/>
              <a:t>Start planning early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Apply for the right opportunities </a:t>
            </a:r>
          </a:p>
          <a:p>
            <a:pPr eaLnBrk="1" hangingPunct="1"/>
            <a:r>
              <a:rPr lang="en-US" altLang="en-US" sz="2400"/>
              <a:t>Contact appropriate program staff early</a:t>
            </a:r>
          </a:p>
          <a:p>
            <a:pPr eaLnBrk="1" hangingPunct="1"/>
            <a:r>
              <a:rPr lang="en-US" altLang="en-US" sz="2400"/>
              <a:t>Talk with potential mentors, collaborators, &amp; peers – seek advice from colleagues</a:t>
            </a:r>
          </a:p>
          <a:p>
            <a:pPr eaLnBrk="1" hangingPunct="1"/>
            <a:r>
              <a:rPr lang="en-US" altLang="en-US" sz="2400"/>
              <a:t>Present your ideas clearly and pay attention to review criteria</a:t>
            </a:r>
          </a:p>
          <a:p>
            <a:pPr eaLnBrk="1" hangingPunct="1"/>
            <a:r>
              <a:rPr lang="en-US" altLang="en-US" sz="2400"/>
              <a:t>What to do after review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Screenshot of Matchmaker page from &#10;http://projecteporter.nih.gov&#10;">
            <a:extLst>
              <a:ext uri="{FF2B5EF4-FFF2-40B4-BE49-F238E27FC236}">
                <a16:creationId xmlns:a16="http://schemas.microsoft.com/office/drawing/2014/main" id="{D7D2C799-0625-4B2A-925D-315388EBA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248400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7C7FC29-D3F9-46DD-A63B-2C88083FB3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89913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cap="none" dirty="0"/>
              <a:t>Let NIH Reporter help you find similar work, appropriate IC and study section</a:t>
            </a:r>
          </a:p>
        </p:txBody>
      </p:sp>
      <p:sp>
        <p:nvSpPr>
          <p:cNvPr id="4" name="Title 1" descr="http://projecteporter.nih.gov&#10;">
            <a:extLst>
              <a:ext uri="{FF2B5EF4-FFF2-40B4-BE49-F238E27FC236}">
                <a16:creationId xmlns:a16="http://schemas.microsoft.com/office/drawing/2014/main" id="{C64C0A97-206B-4067-AB2B-C5152172D294}"/>
              </a:ext>
            </a:extLst>
          </p:cNvPr>
          <p:cNvSpPr txBox="1">
            <a:spLocks/>
          </p:cNvSpPr>
          <p:nvPr/>
        </p:nvSpPr>
        <p:spPr bwMode="auto">
          <a:xfrm>
            <a:off x="2438400" y="960437"/>
            <a:ext cx="3352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45884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45884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45884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45884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45884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45884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45884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45884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45884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b="0" dirty="0">
                <a:solidFill>
                  <a:srgbClr val="FF0000"/>
                </a:solidFill>
                <a:latin typeface="+mn-lt"/>
                <a:cs typeface="Arial" pitchFamily="34" charset="0"/>
              </a:rPr>
              <a:t>http://projecteporter.nih.gov</a:t>
            </a:r>
          </a:p>
        </p:txBody>
      </p:sp>
      <p:sp>
        <p:nvSpPr>
          <p:cNvPr id="2" name="Oval 1" descr="Oval drawn over &quot;Matchmaker&quot;">
            <a:extLst>
              <a:ext uri="{FF2B5EF4-FFF2-40B4-BE49-F238E27FC236}">
                <a16:creationId xmlns:a16="http://schemas.microsoft.com/office/drawing/2014/main" id="{D2CBF881-1148-48A0-A958-91FF0885728F}"/>
              </a:ext>
            </a:extLst>
          </p:cNvPr>
          <p:cNvSpPr/>
          <p:nvPr/>
        </p:nvSpPr>
        <p:spPr>
          <a:xfrm>
            <a:off x="2743200" y="2971800"/>
            <a:ext cx="990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Image of the NIH Guide to Grants and Contracts Page - Searching for Funding Opportunities and Notices&#10;View all Parent Announcements">
            <a:extLst>
              <a:ext uri="{FF2B5EF4-FFF2-40B4-BE49-F238E27FC236}">
                <a16:creationId xmlns:a16="http://schemas.microsoft.com/office/drawing/2014/main" id="{0FC11EEC-0935-4D42-89A4-EC8C2489D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408863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520009B-BE07-4416-8A49-DA8849B2E03E}"/>
              </a:ext>
            </a:extLst>
          </p:cNvPr>
          <p:cNvSpPr/>
          <p:nvPr/>
        </p:nvSpPr>
        <p:spPr>
          <a:xfrm>
            <a:off x="469900" y="3981450"/>
            <a:ext cx="8297863" cy="2092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69925" lvl="1" indent="-325438" eaLnBrk="1" hangingPunct="1">
              <a:defRPr/>
            </a:pPr>
            <a:r>
              <a:rPr lang="en-US" altLang="en-US" sz="2000" b="0" dirty="0">
                <a:solidFill>
                  <a:schemeClr val="tx1"/>
                </a:solidFill>
                <a:latin typeface="+mn-lt"/>
                <a:cs typeface="+mn-cs"/>
              </a:rPr>
              <a:t>Learn our jargon: </a:t>
            </a:r>
          </a:p>
          <a:p>
            <a:pPr marL="1127125" lvl="2" indent="-325438" eaLnBrk="1" hangingPunct="1">
              <a:defRPr/>
            </a:pPr>
            <a:r>
              <a:rPr lang="en-US" altLang="en-US" sz="1800" b="0" dirty="0">
                <a:solidFill>
                  <a:schemeClr val="tx1"/>
                </a:solidFill>
                <a:latin typeface="+mn-lt"/>
                <a:cs typeface="+mn-cs"/>
              </a:rPr>
              <a:t>Request for Applications (RFA) – set aside funds, one submission date, special review panel</a:t>
            </a:r>
          </a:p>
          <a:p>
            <a:pPr marL="1127125" lvl="2" indent="-325438" eaLnBrk="1" hangingPunct="1">
              <a:defRPr/>
            </a:pPr>
            <a:r>
              <a:rPr lang="en-US" altLang="en-US" sz="1800" b="0" dirty="0">
                <a:solidFill>
                  <a:schemeClr val="tx1"/>
                </a:solidFill>
                <a:latin typeface="+mn-lt"/>
                <a:cs typeface="+mn-cs"/>
              </a:rPr>
              <a:t>Program Announcements (PA, PAR, PAS)</a:t>
            </a:r>
          </a:p>
          <a:p>
            <a:pPr marL="1127125" lvl="2" indent="-325438" eaLnBrk="1" hangingPunct="1">
              <a:defRPr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+mn-cs"/>
              </a:rPr>
              <a:t>“Parent” announcements—investigator-initiated; mechanism specific R01, R03, R15, R21</a:t>
            </a:r>
          </a:p>
          <a:p>
            <a:pPr marL="1127125" lvl="2" indent="-325438" eaLnBrk="1" hangingPunct="1">
              <a:defRPr/>
            </a:pPr>
            <a:endParaRPr lang="en-US" altLang="en-US" sz="2000" b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1162CFF-7F63-4F38-B6E7-2CBDD1983A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89913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cap="none" dirty="0"/>
              <a:t>Use the NIH Guide to find funding opportunities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PRESENTATIONLOGOABSTRACT" val="3B6mDTA6"/>
  <p:tag name="ARTICULATE_SLIDE_THUMBNAIL_REFRESH" val="1"/>
  <p:tag name="ARTICULATE_SLIDE_COUNT" val="5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logoabstract">
  <a:themeElements>
    <a:clrScheme name="NIH COLORS">
      <a:dk1>
        <a:sysClr val="windowText" lastClr="000000"/>
      </a:dk1>
      <a:lt1>
        <a:sysClr val="window" lastClr="FFFFFF"/>
      </a:lt1>
      <a:dk2>
        <a:srgbClr val="20558A"/>
      </a:dk2>
      <a:lt2>
        <a:srgbClr val="EEECE1"/>
      </a:lt2>
      <a:accent1>
        <a:srgbClr val="20558A"/>
      </a:accent1>
      <a:accent2>
        <a:srgbClr val="719500"/>
      </a:accent2>
      <a:accent3>
        <a:srgbClr val="5F9BAF"/>
      </a:accent3>
      <a:accent4>
        <a:srgbClr val="C0143C"/>
      </a:accent4>
      <a:accent5>
        <a:srgbClr val="4BACC6"/>
      </a:accent5>
      <a:accent6>
        <a:srgbClr val="E57200"/>
      </a:accent6>
      <a:hlink>
        <a:srgbClr val="5F9BAF"/>
      </a:hlink>
      <a:folHlink>
        <a:srgbClr val="6C3A77"/>
      </a:folHlink>
    </a:clrScheme>
    <a:fontScheme name="Helvetica Heading and Bod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 sz="16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IH COLORS">
    <a:dk1>
      <a:sysClr val="windowText" lastClr="000000"/>
    </a:dk1>
    <a:lt1>
      <a:sysClr val="window" lastClr="FFFFFF"/>
    </a:lt1>
    <a:dk2>
      <a:srgbClr val="20558A"/>
    </a:dk2>
    <a:lt2>
      <a:srgbClr val="EEECE1"/>
    </a:lt2>
    <a:accent1>
      <a:srgbClr val="20558A"/>
    </a:accent1>
    <a:accent2>
      <a:srgbClr val="719500"/>
    </a:accent2>
    <a:accent3>
      <a:srgbClr val="5F9BAF"/>
    </a:accent3>
    <a:accent4>
      <a:srgbClr val="C0143C"/>
    </a:accent4>
    <a:accent5>
      <a:srgbClr val="4BACC6"/>
    </a:accent5>
    <a:accent6>
      <a:srgbClr val="E57200"/>
    </a:accent6>
    <a:hlink>
      <a:srgbClr val="5F9BAF"/>
    </a:hlink>
    <a:folHlink>
      <a:srgbClr val="6C3A7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signed_x0020_To0 xmlns="e64061a7-bc73-4e36-8b6e-74220a960d58">
      <UserInfo>
        <DisplayName>Sesma, Michael (NIH/NIGMS) [E]</DisplayName>
        <AccountId>4360</AccountId>
        <AccountType/>
      </UserInfo>
    </Assigned_x0020_To0>
    <username xmlns="e64061a7-bc73-4e36-8b6e-74220a960d58">msesma</usernam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06E598776B79408DE98D0C79F14201" ma:contentTypeVersion="4" ma:contentTypeDescription="Create a new document." ma:contentTypeScope="" ma:versionID="74804a151ccd934a2f99bdedab4b878b">
  <xsd:schema xmlns:xsd="http://www.w3.org/2001/XMLSchema" xmlns:xs="http://www.w3.org/2001/XMLSchema" xmlns:p="http://schemas.microsoft.com/office/2006/metadata/properties" xmlns:ns2="e64061a7-bc73-4e36-8b6e-74220a960d58" targetNamespace="http://schemas.microsoft.com/office/2006/metadata/properties" ma:root="true" ma:fieldsID="381f62e2a68e65fe632c2feb79df998c" ns2:_="">
    <xsd:import namespace="e64061a7-bc73-4e36-8b6e-74220a960d58"/>
    <xsd:element name="properties">
      <xsd:complexType>
        <xsd:sequence>
          <xsd:element name="documentManagement">
            <xsd:complexType>
              <xsd:all>
                <xsd:element ref="ns2:Assigned_x0020_To0"/>
                <xsd:element ref="ns2:user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061a7-bc73-4e36-8b6e-74220a960d58" elementFormDefault="qualified">
    <xsd:import namespace="http://schemas.microsoft.com/office/2006/documentManagement/types"/>
    <xsd:import namespace="http://schemas.microsoft.com/office/infopath/2007/PartnerControls"/>
    <xsd:element name="Assigned_x0020_To0" ma:index="8" ma:displayName="Assigned To" ma:description="Your name" ma:list="UserInfo" ma:SharePointGroup="0" ma:internalName="Assigned_x0020_To0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sername" ma:index="9" nillable="true" ma:displayName="username" ma:internalName="user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99974C-C9B4-492E-A572-A3AC450C11D6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e64061a7-bc73-4e36-8b6e-74220a960d5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0C73B63-0630-4933-B732-8B67018595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9E636C-9BB7-49A7-9BB9-35C37A7838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4061a7-bc73-4e36-8b6e-74220a960d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14736</TotalTime>
  <Words>3175</Words>
  <Application>Microsoft Office PowerPoint</Application>
  <PresentationFormat>On-screen Show (4:3)</PresentationFormat>
  <Paragraphs>444</Paragraphs>
  <Slides>59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0" baseType="lpstr">
      <vt:lpstr>ＭＳ Ｐゴシック</vt:lpstr>
      <vt:lpstr>Arial</vt:lpstr>
      <vt:lpstr>Calibri</vt:lpstr>
      <vt:lpstr>Courier New</vt:lpstr>
      <vt:lpstr>Garamond</vt:lpstr>
      <vt:lpstr>Georgia</vt:lpstr>
      <vt:lpstr>Helvetica</vt:lpstr>
      <vt:lpstr>Times New Roman</vt:lpstr>
      <vt:lpstr>Wingdings</vt:lpstr>
      <vt:lpstr>Wingdings 2</vt:lpstr>
      <vt:lpstr>Presentationlogoabstract</vt:lpstr>
      <vt:lpstr>PowerPoint Presentation</vt:lpstr>
      <vt:lpstr>Overview</vt:lpstr>
      <vt:lpstr>The grant life-cycle</vt:lpstr>
      <vt:lpstr>Use NIH resources for help</vt:lpstr>
      <vt:lpstr>Use NIH resources for help</vt:lpstr>
      <vt:lpstr>Pre-submission planning timeline</vt:lpstr>
      <vt:lpstr>Overview</vt:lpstr>
      <vt:lpstr>Let NIH Reporter help you find similar work, appropriate IC and study section</vt:lpstr>
      <vt:lpstr>Use the NIH Guide to find funding opportunities</vt:lpstr>
      <vt:lpstr>PowerPoint Presentation</vt:lpstr>
      <vt:lpstr>Are you a new investigator (NI), an early stage investigator (ESI)?</vt:lpstr>
      <vt:lpstr>R21 and R03 applications</vt:lpstr>
      <vt:lpstr>Finding the right opportunity - summary</vt:lpstr>
      <vt:lpstr>Overview</vt:lpstr>
      <vt:lpstr>Know your PO, SRO, and GS</vt:lpstr>
      <vt:lpstr>What does a Program Official do?</vt:lpstr>
      <vt:lpstr>What should I talk about with a Program Official?</vt:lpstr>
      <vt:lpstr>Identify appropriate NIH program directors</vt:lpstr>
      <vt:lpstr>Contacting NIH program staff - summary</vt:lpstr>
      <vt:lpstr>Overview</vt:lpstr>
      <vt:lpstr>Collaborate with others</vt:lpstr>
      <vt:lpstr>Find collaborators for your application</vt:lpstr>
      <vt:lpstr>Ask colleagues to read your application</vt:lpstr>
      <vt:lpstr>Seek advice from colleagues - summary</vt:lpstr>
      <vt:lpstr>Overview</vt:lpstr>
      <vt:lpstr>General grant-writing tips</vt:lpstr>
      <vt:lpstr>What reviewers look for in an application?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Align your application with the Review Criteria</vt:lpstr>
      <vt:lpstr>What is the overall impact of an application?</vt:lpstr>
      <vt:lpstr>Core Review Criterion #1</vt:lpstr>
      <vt:lpstr>Core Review Criterion #1 (cont.) </vt:lpstr>
      <vt:lpstr>Core Review Criterion #2</vt:lpstr>
      <vt:lpstr>Core Review Criterion #3</vt:lpstr>
      <vt:lpstr>Core Review Criterion #4</vt:lpstr>
      <vt:lpstr>Core Review Criterion #4 </vt:lpstr>
      <vt:lpstr>Core Review Criterion #5</vt:lpstr>
      <vt:lpstr>Other review considerations</vt:lpstr>
      <vt:lpstr>Hallmarks of an outstanding grant application </vt:lpstr>
      <vt:lpstr>Common reasons cited for a weak application </vt:lpstr>
      <vt:lpstr>Overview</vt:lpstr>
      <vt:lpstr>After the review</vt:lpstr>
      <vt:lpstr>Scoring</vt:lpstr>
      <vt:lpstr>Summary Statement</vt:lpstr>
      <vt:lpstr>Summary Statement</vt:lpstr>
      <vt:lpstr>Consider the criteria scores carefully</vt:lpstr>
      <vt:lpstr>If not funded, try again! </vt:lpstr>
      <vt:lpstr>Gain review experience:  Early Career Reviewer Program</vt:lpstr>
      <vt:lpstr>Revising and resubmitting</vt:lpstr>
      <vt:lpstr>What determines which applications become grants?</vt:lpstr>
      <vt:lpstr>What not to do:</vt:lpstr>
      <vt:lpstr>Summary – tips for success</vt:lpstr>
      <vt:lpstr>Use all your NIH Resources</vt:lpstr>
    </vt:vector>
  </TitlesOfParts>
  <Company>NIDA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Grant Writing for Success - NIH Regional Seminar</dc:title>
  <dc:creator>Harold Perl</dc:creator>
  <cp:lastModifiedBy>Levan, Sophie B.</cp:lastModifiedBy>
  <cp:revision>434</cp:revision>
  <dcterms:created xsi:type="dcterms:W3CDTF">2007-09-18T19:48:45Z</dcterms:created>
  <dcterms:modified xsi:type="dcterms:W3CDTF">2020-01-07T18:03:33Z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0x0101004E06E598776B79408DE98D0C79F14201</vt:lpwstr>
  </property>
  <property fmtid="{D5CDD505-2E9C-101B-9397-08002B2CF9AE}" pid="3" name="ArticulateGUID">
    <vt:lpwstr>E1B7610F-4079-43C1-83AA-ED66E98608F5</vt:lpwstr>
  </property>
  <property fmtid="{D5CDD505-2E9C-101B-9397-08002B2CF9AE}" pid="4" name="ArticulatePath">
    <vt:lpwstr>Grantwriting_for_Success_Presentation rr</vt:lpwstr>
  </property>
</Properties>
</file>