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theme/themeOverride6.xml" ContentType="application/vnd.openxmlformats-officedocument.themeOverride+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4"/>
    <p:sldMasterId id="2147483827" r:id="rId5"/>
    <p:sldMasterId id="2147483835" r:id="rId6"/>
    <p:sldMasterId id="2147483837" r:id="rId7"/>
    <p:sldMasterId id="2147483839" r:id="rId8"/>
    <p:sldMasterId id="2147483847" r:id="rId9"/>
    <p:sldMasterId id="2147483849" r:id="rId10"/>
    <p:sldMasterId id="2147483851" r:id="rId11"/>
    <p:sldMasterId id="2147483859" r:id="rId12"/>
    <p:sldMasterId id="2147483861" r:id="rId13"/>
    <p:sldMasterId id="2147483863" r:id="rId14"/>
    <p:sldMasterId id="2147483871" r:id="rId15"/>
    <p:sldMasterId id="2147483873" r:id="rId16"/>
    <p:sldMasterId id="2147483878" r:id="rId17"/>
    <p:sldMasterId id="2147483885" r:id="rId18"/>
    <p:sldMasterId id="2147483887" r:id="rId19"/>
  </p:sldMasterIdLst>
  <p:notesMasterIdLst>
    <p:notesMasterId r:id="rId95"/>
  </p:notesMasterIdLst>
  <p:handoutMasterIdLst>
    <p:handoutMasterId r:id="rId96"/>
  </p:handoutMasterIdLst>
  <p:sldIdLst>
    <p:sldId id="755" r:id="rId20"/>
    <p:sldId id="453" r:id="rId21"/>
    <p:sldId id="477" r:id="rId22"/>
    <p:sldId id="558" r:id="rId23"/>
    <p:sldId id="692" r:id="rId24"/>
    <p:sldId id="754" r:id="rId25"/>
    <p:sldId id="752" r:id="rId26"/>
    <p:sldId id="732" r:id="rId27"/>
    <p:sldId id="733" r:id="rId28"/>
    <p:sldId id="734" r:id="rId29"/>
    <p:sldId id="617" r:id="rId30"/>
    <p:sldId id="706" r:id="rId31"/>
    <p:sldId id="696" r:id="rId32"/>
    <p:sldId id="560" r:id="rId33"/>
    <p:sldId id="627" r:id="rId34"/>
    <p:sldId id="746" r:id="rId35"/>
    <p:sldId id="751" r:id="rId36"/>
    <p:sldId id="697" r:id="rId37"/>
    <p:sldId id="750" r:id="rId38"/>
    <p:sldId id="698" r:id="rId39"/>
    <p:sldId id="699" r:id="rId40"/>
    <p:sldId id="748" r:id="rId41"/>
    <p:sldId id="700" r:id="rId42"/>
    <p:sldId id="694" r:id="rId43"/>
    <p:sldId id="584" r:id="rId44"/>
    <p:sldId id="586" r:id="rId45"/>
    <p:sldId id="713" r:id="rId46"/>
    <p:sldId id="695" r:id="rId47"/>
    <p:sldId id="711" r:id="rId48"/>
    <p:sldId id="665" r:id="rId49"/>
    <p:sldId id="596" r:id="rId50"/>
    <p:sldId id="701" r:id="rId51"/>
    <p:sldId id="736" r:id="rId52"/>
    <p:sldId id="737" r:id="rId53"/>
    <p:sldId id="738" r:id="rId54"/>
    <p:sldId id="739" r:id="rId55"/>
    <p:sldId id="740" r:id="rId56"/>
    <p:sldId id="741" r:id="rId57"/>
    <p:sldId id="703" r:id="rId58"/>
    <p:sldId id="712" r:id="rId59"/>
    <p:sldId id="705" r:id="rId60"/>
    <p:sldId id="648" r:id="rId61"/>
    <p:sldId id="689" r:id="rId62"/>
    <p:sldId id="742" r:id="rId63"/>
    <p:sldId id="743" r:id="rId64"/>
    <p:sldId id="744" r:id="rId65"/>
    <p:sldId id="676" r:id="rId66"/>
    <p:sldId id="677" r:id="rId67"/>
    <p:sldId id="678" r:id="rId68"/>
    <p:sldId id="679" r:id="rId69"/>
    <p:sldId id="680" r:id="rId70"/>
    <p:sldId id="686" r:id="rId71"/>
    <p:sldId id="687" r:id="rId72"/>
    <p:sldId id="681" r:id="rId73"/>
    <p:sldId id="682" r:id="rId74"/>
    <p:sldId id="683" r:id="rId75"/>
    <p:sldId id="707" r:id="rId76"/>
    <p:sldId id="708" r:id="rId77"/>
    <p:sldId id="710" r:id="rId78"/>
    <p:sldId id="709" r:id="rId79"/>
    <p:sldId id="688" r:id="rId80"/>
    <p:sldId id="727" r:id="rId81"/>
    <p:sldId id="724" r:id="rId82"/>
    <p:sldId id="725" r:id="rId83"/>
    <p:sldId id="753" r:id="rId84"/>
    <p:sldId id="714" r:id="rId85"/>
    <p:sldId id="715" r:id="rId86"/>
    <p:sldId id="716" r:id="rId87"/>
    <p:sldId id="717" r:id="rId88"/>
    <p:sldId id="718" r:id="rId89"/>
    <p:sldId id="719" r:id="rId90"/>
    <p:sldId id="720" r:id="rId91"/>
    <p:sldId id="721" r:id="rId92"/>
    <p:sldId id="722" r:id="rId93"/>
    <p:sldId id="723" r:id="rId9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208" userDrawn="1">
          <p15:clr>
            <a:srgbClr val="A4A3A4"/>
          </p15:clr>
        </p15:guide>
        <p15:guide id="3"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cock, Kathy (NIH/OD) [E]" initials="HK([" lastIdx="1" clrIdx="0"/>
  <p:cmAuthor id="1" name="hancockk" initials="K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000000"/>
    <a:srgbClr val="0B8DC3"/>
    <a:srgbClr val="5B2D89"/>
    <a:srgbClr val="4D4D4D"/>
    <a:srgbClr val="FF0000"/>
    <a:srgbClr val="CCE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6016" autoAdjust="0"/>
  </p:normalViewPr>
  <p:slideViewPr>
    <p:cSldViewPr>
      <p:cViewPr varScale="1">
        <p:scale>
          <a:sx n="64" d="100"/>
          <a:sy n="64" d="100"/>
        </p:scale>
        <p:origin x="1248" y="72"/>
      </p:cViewPr>
      <p:guideLst>
        <p:guide orient="horz" pos="2160"/>
        <p:guide pos="2880"/>
      </p:guideLst>
    </p:cSldViewPr>
  </p:slideViewPr>
  <p:outlineViewPr>
    <p:cViewPr>
      <p:scale>
        <a:sx n="25" d="100"/>
        <a:sy n="25" d="100"/>
      </p:scale>
      <p:origin x="0" y="10272"/>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64" d="100"/>
          <a:sy n="64" d="100"/>
        </p:scale>
        <p:origin x="874" y="86"/>
      </p:cViewPr>
      <p:guideLst>
        <p:guide orient="horz" pos="2910"/>
        <p:guide pos="2208"/>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slide" Target="slides/slide70.xml"/><Relationship Id="rId97"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5" Type="http://schemas.openxmlformats.org/officeDocument/2006/relationships/slideMaster" Target="slideMasters/slideMaster2.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notesMaster" Target="notesMasters/notes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79139-29F9-4D04-9F62-247A42315D0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1F84E7A-FC0A-4B26-ADF1-8EB8462E6397}">
      <dgm:prSet phldrT="[Text]" custT="1"/>
      <dgm:spPr/>
      <dgm:t>
        <a:bodyPr/>
        <a:lstStyle/>
        <a:p>
          <a:pPr algn="l"/>
          <a:r>
            <a:rPr lang="en-US" sz="1600" b="1" dirty="0">
              <a:latin typeface="Tahoma" pitchFamily="34" charset="0"/>
              <a:cs typeface="Tahoma" pitchFamily="34" charset="0"/>
            </a:rPr>
            <a:t>FCOI REPORT (within 60 days)</a:t>
          </a:r>
        </a:p>
      </dgm:t>
    </dgm:pt>
    <dgm:pt modelId="{4283B530-3E3F-478A-BD26-DF4CB76BE888}" type="parTrans" cxnId="{53F92AB6-2596-4989-9FB0-3E89AC7F9135}">
      <dgm:prSet/>
      <dgm:spPr/>
      <dgm:t>
        <a:bodyPr/>
        <a:lstStyle/>
        <a:p>
          <a:pPr algn="l"/>
          <a:endParaRPr lang="en-US"/>
        </a:p>
      </dgm:t>
    </dgm:pt>
    <dgm:pt modelId="{BEAAD7CA-3F72-4E55-8F35-997DC334E8F1}" type="sibTrans" cxnId="{53F92AB6-2596-4989-9FB0-3E89AC7F9135}">
      <dgm:prSet/>
      <dgm:spPr/>
      <dgm:t>
        <a:bodyPr/>
        <a:lstStyle/>
        <a:p>
          <a:pPr algn="l"/>
          <a:endParaRPr lang="en-US"/>
        </a:p>
      </dgm:t>
    </dgm:pt>
    <dgm:pt modelId="{BDA61981-F54A-4BF3-B1C1-748E9D94C2F8}">
      <dgm:prSet phldrT="[Text]" custT="1"/>
      <dgm:spPr/>
      <dgm:t>
        <a:bodyPr/>
        <a:lstStyle/>
        <a:p>
          <a:pPr algn="l"/>
          <a:r>
            <a:rPr lang="en-US" sz="1600" dirty="0">
              <a:latin typeface="Tahoma" pitchFamily="34" charset="0"/>
              <a:cs typeface="Tahoma" pitchFamily="34" charset="0"/>
            </a:rPr>
            <a:t>Whenever an Institution identifies an SFI that was not disclosed, identified, reviewed or managed in a timely manner, the designated official(s) shall within 60 days: review and make the determination of an FCOI and report the FCOI, if it exists, to the PHS/NIH.</a:t>
          </a:r>
        </a:p>
      </dgm:t>
    </dgm:pt>
    <dgm:pt modelId="{02B16966-9F23-49F6-A25F-423DF8A46676}" type="parTrans" cxnId="{1E4D2199-BADD-4FB3-ADE7-518FA21DC583}">
      <dgm:prSet/>
      <dgm:spPr/>
      <dgm:t>
        <a:bodyPr/>
        <a:lstStyle/>
        <a:p>
          <a:pPr algn="l"/>
          <a:endParaRPr lang="en-US"/>
        </a:p>
      </dgm:t>
    </dgm:pt>
    <dgm:pt modelId="{DDADC1C9-586C-408E-9E71-80E51A15A5C3}" type="sibTrans" cxnId="{1E4D2199-BADD-4FB3-ADE7-518FA21DC583}">
      <dgm:prSet/>
      <dgm:spPr/>
      <dgm:t>
        <a:bodyPr/>
        <a:lstStyle/>
        <a:p>
          <a:pPr algn="l"/>
          <a:endParaRPr lang="en-US"/>
        </a:p>
      </dgm:t>
    </dgm:pt>
    <dgm:pt modelId="{EB69AB64-9565-45CC-9BF8-A861470FB289}">
      <dgm:prSet phldrT="[Text]" custT="1"/>
      <dgm:spPr/>
      <dgm:t>
        <a:bodyPr/>
        <a:lstStyle/>
        <a:p>
          <a:pPr algn="l"/>
          <a:r>
            <a:rPr lang="en-US" sz="1600" b="1" dirty="0">
              <a:latin typeface="Tahoma" pitchFamily="34" charset="0"/>
              <a:cs typeface="Tahoma" pitchFamily="34" charset="0"/>
            </a:rPr>
            <a:t>RETROSPECTIVE REVIEW (to determine bias)</a:t>
          </a:r>
        </a:p>
      </dgm:t>
    </dgm:pt>
    <dgm:pt modelId="{52DDEE0B-E429-42DF-A67E-1B009A80B74B}" type="parTrans" cxnId="{FEE75B1E-27D7-48F3-9481-FEBF28E8D0F8}">
      <dgm:prSet/>
      <dgm:spPr/>
      <dgm:t>
        <a:bodyPr/>
        <a:lstStyle/>
        <a:p>
          <a:pPr algn="l"/>
          <a:endParaRPr lang="en-US"/>
        </a:p>
      </dgm:t>
    </dgm:pt>
    <dgm:pt modelId="{1F6F251D-7170-41D9-8FB6-814825AF5A46}" type="sibTrans" cxnId="{FEE75B1E-27D7-48F3-9481-FEBF28E8D0F8}">
      <dgm:prSet/>
      <dgm:spPr/>
      <dgm:t>
        <a:bodyPr/>
        <a:lstStyle/>
        <a:p>
          <a:pPr algn="l"/>
          <a:endParaRPr lang="en-US"/>
        </a:p>
      </dgm:t>
    </dgm:pt>
    <dgm:pt modelId="{61E4AC9F-6653-45A8-B763-458EED8056DB}">
      <dgm:prSet phldrT="[Text]" custT="1"/>
      <dgm:spPr/>
      <dgm:t>
        <a:bodyPr/>
        <a:lstStyle/>
        <a:p>
          <a:pPr algn="l"/>
          <a:r>
            <a:rPr lang="en-US" sz="1600" dirty="0">
              <a:latin typeface="Tahoma" pitchFamily="34" charset="0"/>
              <a:cs typeface="Tahoma" pitchFamily="34" charset="0"/>
            </a:rPr>
            <a:t> If an FCOI exists, complete and document a retrospective review within 120 days of the Institution’s determination of noncompliance.  Implement, on at least an interim basis, a management plan that shall specify the actions that have been, and will be, taken to manage the FCOI going forward.</a:t>
          </a:r>
        </a:p>
      </dgm:t>
    </dgm:pt>
    <dgm:pt modelId="{A0C42229-8E75-484A-A0EA-AFDDB0688A53}" type="parTrans" cxnId="{E601146E-9ADD-457E-8201-7E8D04BEF93A}">
      <dgm:prSet/>
      <dgm:spPr/>
      <dgm:t>
        <a:bodyPr/>
        <a:lstStyle/>
        <a:p>
          <a:pPr algn="l"/>
          <a:endParaRPr lang="en-US"/>
        </a:p>
      </dgm:t>
    </dgm:pt>
    <dgm:pt modelId="{5DE1B233-84D9-45F6-9679-7C7704996B40}" type="sibTrans" cxnId="{E601146E-9ADD-457E-8201-7E8D04BEF93A}">
      <dgm:prSet/>
      <dgm:spPr/>
      <dgm:t>
        <a:bodyPr/>
        <a:lstStyle/>
        <a:p>
          <a:pPr algn="l"/>
          <a:endParaRPr lang="en-US"/>
        </a:p>
      </dgm:t>
    </dgm:pt>
    <dgm:pt modelId="{75DEE27D-5517-463E-B068-797DEFFDD0B5}">
      <dgm:prSet phldrT="[Text]" custT="1"/>
      <dgm:spPr/>
      <dgm:t>
        <a:bodyPr/>
        <a:lstStyle/>
        <a:p>
          <a:pPr algn="l"/>
          <a:r>
            <a:rPr lang="en-US" sz="1600" b="1" dirty="0">
              <a:latin typeface="Tahoma" pitchFamily="34" charset="0"/>
              <a:cs typeface="Tahoma" pitchFamily="34" charset="0"/>
            </a:rPr>
            <a:t>UPDATE/REVISE FCOI REPORT (following retrospective review)</a:t>
          </a:r>
        </a:p>
      </dgm:t>
    </dgm:pt>
    <dgm:pt modelId="{87B313AF-CFB4-4258-AD8B-5E65C9E76736}" type="parTrans" cxnId="{9A118E8A-36C0-4820-B91E-01582461B10A}">
      <dgm:prSet/>
      <dgm:spPr/>
      <dgm:t>
        <a:bodyPr/>
        <a:lstStyle/>
        <a:p>
          <a:pPr algn="l"/>
          <a:endParaRPr lang="en-US"/>
        </a:p>
      </dgm:t>
    </dgm:pt>
    <dgm:pt modelId="{31B082CD-A63C-49F4-BBFF-02B75395837F}" type="sibTrans" cxnId="{9A118E8A-36C0-4820-B91E-01582461B10A}">
      <dgm:prSet/>
      <dgm:spPr/>
      <dgm:t>
        <a:bodyPr/>
        <a:lstStyle/>
        <a:p>
          <a:pPr algn="l"/>
          <a:endParaRPr lang="en-US"/>
        </a:p>
      </dgm:t>
    </dgm:pt>
    <dgm:pt modelId="{9B40EF55-200A-466D-8925-A107FB87974C}">
      <dgm:prSet phldrT="[Text]" custT="1"/>
      <dgm:spPr/>
      <dgm:t>
        <a:bodyPr/>
        <a:lstStyle/>
        <a:p>
          <a:pPr algn="l"/>
          <a:r>
            <a:rPr lang="en-US" sz="1600" dirty="0">
              <a:latin typeface="Tahoma" pitchFamily="34" charset="0"/>
              <a:cs typeface="Tahoma" pitchFamily="34" charset="0"/>
            </a:rPr>
            <a:t>If applicable, update existing FCOI report to specify the actions that have been, and will be, taken to manage the FCOI going forward.</a:t>
          </a:r>
        </a:p>
      </dgm:t>
    </dgm:pt>
    <dgm:pt modelId="{DCB58FEB-ABDC-4521-9E47-F11658E77D5E}" type="parTrans" cxnId="{BD67D4CC-7BDE-4C56-AC07-FFE66B0539BD}">
      <dgm:prSet/>
      <dgm:spPr/>
      <dgm:t>
        <a:bodyPr/>
        <a:lstStyle/>
        <a:p>
          <a:pPr algn="l"/>
          <a:endParaRPr lang="en-US"/>
        </a:p>
      </dgm:t>
    </dgm:pt>
    <dgm:pt modelId="{050F5938-FC6A-4E9F-87B2-4694939F8CEE}" type="sibTrans" cxnId="{BD67D4CC-7BDE-4C56-AC07-FFE66B0539BD}">
      <dgm:prSet/>
      <dgm:spPr/>
      <dgm:t>
        <a:bodyPr/>
        <a:lstStyle/>
        <a:p>
          <a:pPr algn="l"/>
          <a:endParaRPr lang="en-US"/>
        </a:p>
      </dgm:t>
    </dgm:pt>
    <dgm:pt modelId="{FED47D93-D7A8-4F45-87F5-13176F8ABF89}">
      <dgm:prSet custT="1"/>
      <dgm:spPr/>
      <dgm:t>
        <a:bodyPr/>
        <a:lstStyle/>
        <a:p>
          <a:pPr algn="l"/>
          <a:r>
            <a:rPr lang="en-US" sz="1600" b="1" dirty="0">
              <a:latin typeface="Tahoma" pitchFamily="34" charset="0"/>
              <a:cs typeface="Tahoma" pitchFamily="34" charset="0"/>
            </a:rPr>
            <a:t>MITIGATION REPORT (promptly after retrospective review)</a:t>
          </a:r>
        </a:p>
      </dgm:t>
    </dgm:pt>
    <dgm:pt modelId="{6922E13E-0FC1-41AD-8985-F8B5E3358951}" type="parTrans" cxnId="{7F8BEBB6-2E5D-4458-8B82-3168B7475516}">
      <dgm:prSet/>
      <dgm:spPr/>
      <dgm:t>
        <a:bodyPr/>
        <a:lstStyle/>
        <a:p>
          <a:pPr algn="l"/>
          <a:endParaRPr lang="en-US"/>
        </a:p>
      </dgm:t>
    </dgm:pt>
    <dgm:pt modelId="{60C86BBF-7500-4A1E-9DCB-70B66DE19E97}" type="sibTrans" cxnId="{7F8BEBB6-2E5D-4458-8B82-3168B7475516}">
      <dgm:prSet/>
      <dgm:spPr/>
      <dgm:t>
        <a:bodyPr/>
        <a:lstStyle/>
        <a:p>
          <a:pPr algn="l"/>
          <a:endParaRPr lang="en-US"/>
        </a:p>
      </dgm:t>
    </dgm:pt>
    <dgm:pt modelId="{009BEAC0-127C-4E70-BF06-8FC6FAA23183}">
      <dgm:prSet phldrT="[Text]" custT="1"/>
      <dgm:spPr/>
      <dgm:t>
        <a:bodyPr/>
        <a:lstStyle/>
        <a:p>
          <a:pPr algn="l"/>
          <a:r>
            <a:rPr lang="en-US" sz="1600" dirty="0">
              <a:latin typeface="Tahoma" pitchFamily="34" charset="0"/>
              <a:cs typeface="Tahoma" pitchFamily="34" charset="0"/>
            </a:rPr>
            <a:t>If bias is found, notify NIH promptly</a:t>
          </a:r>
        </a:p>
      </dgm:t>
    </dgm:pt>
    <dgm:pt modelId="{3EB7CBDE-154C-4BF6-9B36-9CB8FD06A217}" type="parTrans" cxnId="{3619BCB5-33D0-4EDF-99C0-138A1AF0CBFC}">
      <dgm:prSet/>
      <dgm:spPr/>
      <dgm:t>
        <a:bodyPr/>
        <a:lstStyle/>
        <a:p>
          <a:pPr algn="l"/>
          <a:endParaRPr lang="en-US"/>
        </a:p>
      </dgm:t>
    </dgm:pt>
    <dgm:pt modelId="{6051DFEC-AAC5-4BF1-9D2C-D8502EC745B7}" type="sibTrans" cxnId="{3619BCB5-33D0-4EDF-99C0-138A1AF0CBFC}">
      <dgm:prSet/>
      <dgm:spPr/>
      <dgm:t>
        <a:bodyPr/>
        <a:lstStyle/>
        <a:p>
          <a:pPr algn="l"/>
          <a:endParaRPr lang="en-US"/>
        </a:p>
      </dgm:t>
    </dgm:pt>
    <dgm:pt modelId="{EB2F58C1-E782-44A8-B5A7-DEDE54DD49F7}">
      <dgm:prSet phldrT="[Text]" custT="1"/>
      <dgm:spPr/>
      <dgm:t>
        <a:bodyPr/>
        <a:lstStyle/>
        <a:p>
          <a:pPr algn="l"/>
          <a:r>
            <a:rPr lang="en-US" sz="1600" dirty="0">
              <a:latin typeface="Tahoma" pitchFamily="34" charset="0"/>
              <a:cs typeface="Tahoma" pitchFamily="34" charset="0"/>
            </a:rPr>
            <a:t>Submit mitigation report through FCOI Module</a:t>
          </a:r>
        </a:p>
      </dgm:t>
    </dgm:pt>
    <dgm:pt modelId="{D8B903D5-A942-40C0-9865-6C2B53498BCF}" type="parTrans" cxnId="{7D627A05-B753-4FE0-A554-DBDA689CB044}">
      <dgm:prSet/>
      <dgm:spPr/>
      <dgm:t>
        <a:bodyPr/>
        <a:lstStyle/>
        <a:p>
          <a:pPr algn="l"/>
          <a:endParaRPr lang="en-US"/>
        </a:p>
      </dgm:t>
    </dgm:pt>
    <dgm:pt modelId="{7E7884BF-A8C6-4BE6-A6AD-CB9AC7FBC89F}" type="sibTrans" cxnId="{7D627A05-B753-4FE0-A554-DBDA689CB044}">
      <dgm:prSet/>
      <dgm:spPr/>
      <dgm:t>
        <a:bodyPr/>
        <a:lstStyle/>
        <a:p>
          <a:pPr algn="l"/>
          <a:endParaRPr lang="en-US"/>
        </a:p>
      </dgm:t>
    </dgm:pt>
    <dgm:pt modelId="{6F43AA79-FD11-4777-8DBB-A9091B588CF5}">
      <dgm:prSet custT="1"/>
      <dgm:spPr/>
      <dgm:t>
        <a:bodyPr/>
        <a:lstStyle/>
        <a:p>
          <a:pPr algn="l"/>
          <a:r>
            <a:rPr lang="en-US" sz="1600" b="1" dirty="0">
              <a:latin typeface="Tahoma" pitchFamily="34" charset="0"/>
              <a:cs typeface="Tahoma" pitchFamily="34" charset="0"/>
            </a:rPr>
            <a:t>ANNUAL FCOI REPORT</a:t>
          </a:r>
        </a:p>
      </dgm:t>
    </dgm:pt>
    <dgm:pt modelId="{4A259362-D8B0-4D19-BC22-4B38154C1F5A}" type="parTrans" cxnId="{C9EA478B-13FA-4268-98FE-4BD4AACBB241}">
      <dgm:prSet/>
      <dgm:spPr/>
      <dgm:t>
        <a:bodyPr/>
        <a:lstStyle/>
        <a:p>
          <a:pPr algn="l"/>
          <a:endParaRPr lang="en-US"/>
        </a:p>
      </dgm:t>
    </dgm:pt>
    <dgm:pt modelId="{F37BD18B-3AE3-4F8E-B7B6-9EE3FB54597F}" type="sibTrans" cxnId="{C9EA478B-13FA-4268-98FE-4BD4AACBB241}">
      <dgm:prSet/>
      <dgm:spPr/>
      <dgm:t>
        <a:bodyPr/>
        <a:lstStyle/>
        <a:p>
          <a:pPr algn="l"/>
          <a:endParaRPr lang="en-US"/>
        </a:p>
      </dgm:t>
    </dgm:pt>
    <dgm:pt modelId="{ECC36544-F8A4-4491-BB11-C9ECE88D1C6B}">
      <dgm:prSet phldrT="[Text]" custT="1"/>
      <dgm:spPr/>
      <dgm:t>
        <a:bodyPr/>
        <a:lstStyle/>
        <a:p>
          <a:pPr algn="l"/>
          <a:r>
            <a:rPr lang="en-US" sz="1600" dirty="0">
              <a:latin typeface="Tahoma" pitchFamily="34" charset="0"/>
              <a:cs typeface="Tahoma" pitchFamily="34" charset="0"/>
            </a:rPr>
            <a:t>Submit annual FCOI report thereafter through FCOI Module</a:t>
          </a:r>
        </a:p>
      </dgm:t>
    </dgm:pt>
    <dgm:pt modelId="{EAFC8767-C4C7-4249-8CF8-243B0FA45CFD}" type="parTrans" cxnId="{C1B79590-6D25-4E21-86D9-291ED6077734}">
      <dgm:prSet/>
      <dgm:spPr/>
      <dgm:t>
        <a:bodyPr/>
        <a:lstStyle/>
        <a:p>
          <a:pPr algn="l"/>
          <a:endParaRPr lang="en-US"/>
        </a:p>
      </dgm:t>
    </dgm:pt>
    <dgm:pt modelId="{DA4CD9B6-7D60-4163-BBD0-303A6B9777D2}" type="sibTrans" cxnId="{C1B79590-6D25-4E21-86D9-291ED6077734}">
      <dgm:prSet/>
      <dgm:spPr/>
      <dgm:t>
        <a:bodyPr/>
        <a:lstStyle/>
        <a:p>
          <a:pPr algn="l"/>
          <a:endParaRPr lang="en-US"/>
        </a:p>
      </dgm:t>
    </dgm:pt>
    <dgm:pt modelId="{A2B3C0F7-2827-4A01-BD8A-B1D05FF5CFB7}" type="pres">
      <dgm:prSet presAssocID="{93979139-29F9-4D04-9F62-247A42315D05}" presName="linear" presStyleCnt="0">
        <dgm:presLayoutVars>
          <dgm:dir/>
          <dgm:animLvl val="lvl"/>
          <dgm:resizeHandles val="exact"/>
        </dgm:presLayoutVars>
      </dgm:prSet>
      <dgm:spPr/>
      <dgm:t>
        <a:bodyPr/>
        <a:lstStyle/>
        <a:p>
          <a:endParaRPr lang="en-US"/>
        </a:p>
      </dgm:t>
    </dgm:pt>
    <dgm:pt modelId="{0B9A680A-1EF0-46F1-B331-0FDE343D17CA}" type="pres">
      <dgm:prSet presAssocID="{E1F84E7A-FC0A-4B26-ADF1-8EB8462E6397}" presName="parentLin" presStyleCnt="0"/>
      <dgm:spPr/>
    </dgm:pt>
    <dgm:pt modelId="{B05598C6-B0F4-4252-9ECB-31DD928303C3}" type="pres">
      <dgm:prSet presAssocID="{E1F84E7A-FC0A-4B26-ADF1-8EB8462E6397}" presName="parentLeftMargin" presStyleLbl="node1" presStyleIdx="0" presStyleCnt="5"/>
      <dgm:spPr/>
      <dgm:t>
        <a:bodyPr/>
        <a:lstStyle/>
        <a:p>
          <a:endParaRPr lang="en-US"/>
        </a:p>
      </dgm:t>
    </dgm:pt>
    <dgm:pt modelId="{113FBED2-423F-453D-BCB6-067CDF9A2370}" type="pres">
      <dgm:prSet presAssocID="{E1F84E7A-FC0A-4B26-ADF1-8EB8462E6397}" presName="parentText" presStyleLbl="node1" presStyleIdx="0" presStyleCnt="5" custScaleY="175991">
        <dgm:presLayoutVars>
          <dgm:chMax val="0"/>
          <dgm:bulletEnabled val="1"/>
        </dgm:presLayoutVars>
      </dgm:prSet>
      <dgm:spPr/>
      <dgm:t>
        <a:bodyPr/>
        <a:lstStyle/>
        <a:p>
          <a:endParaRPr lang="en-US"/>
        </a:p>
      </dgm:t>
    </dgm:pt>
    <dgm:pt modelId="{717026CB-ACDB-406A-9FF1-4365E86C36E1}" type="pres">
      <dgm:prSet presAssocID="{E1F84E7A-FC0A-4B26-ADF1-8EB8462E6397}" presName="negativeSpace" presStyleCnt="0"/>
      <dgm:spPr/>
    </dgm:pt>
    <dgm:pt modelId="{B0034F81-1FEF-4D31-90A1-1902B684FCE6}" type="pres">
      <dgm:prSet presAssocID="{E1F84E7A-FC0A-4B26-ADF1-8EB8462E6397}" presName="childText" presStyleLbl="conFgAcc1" presStyleIdx="0" presStyleCnt="5">
        <dgm:presLayoutVars>
          <dgm:bulletEnabled val="1"/>
        </dgm:presLayoutVars>
      </dgm:prSet>
      <dgm:spPr/>
      <dgm:t>
        <a:bodyPr/>
        <a:lstStyle/>
        <a:p>
          <a:endParaRPr lang="en-US"/>
        </a:p>
      </dgm:t>
    </dgm:pt>
    <dgm:pt modelId="{5D983A2B-2C80-44DE-87C4-D1BA1FA274FD}" type="pres">
      <dgm:prSet presAssocID="{BEAAD7CA-3F72-4E55-8F35-997DC334E8F1}" presName="spaceBetweenRectangles" presStyleCnt="0"/>
      <dgm:spPr/>
    </dgm:pt>
    <dgm:pt modelId="{D23F5DB9-6DF4-4467-8B24-A367F8B19233}" type="pres">
      <dgm:prSet presAssocID="{EB69AB64-9565-45CC-9BF8-A861470FB289}" presName="parentLin" presStyleCnt="0"/>
      <dgm:spPr/>
    </dgm:pt>
    <dgm:pt modelId="{B9AAC3E8-9020-4962-8747-7737D571C7EA}" type="pres">
      <dgm:prSet presAssocID="{EB69AB64-9565-45CC-9BF8-A861470FB289}" presName="parentLeftMargin" presStyleLbl="node1" presStyleIdx="0" presStyleCnt="5"/>
      <dgm:spPr/>
      <dgm:t>
        <a:bodyPr/>
        <a:lstStyle/>
        <a:p>
          <a:endParaRPr lang="en-US"/>
        </a:p>
      </dgm:t>
    </dgm:pt>
    <dgm:pt modelId="{A7ED29C1-A268-4C40-A9F1-05D0F1E80DB8}" type="pres">
      <dgm:prSet presAssocID="{EB69AB64-9565-45CC-9BF8-A861470FB289}" presName="parentText" presStyleLbl="node1" presStyleIdx="1" presStyleCnt="5" custScaleY="229466" custLinFactNeighborX="-7407" custLinFactNeighborY="-16223">
        <dgm:presLayoutVars>
          <dgm:chMax val="0"/>
          <dgm:bulletEnabled val="1"/>
        </dgm:presLayoutVars>
      </dgm:prSet>
      <dgm:spPr/>
      <dgm:t>
        <a:bodyPr/>
        <a:lstStyle/>
        <a:p>
          <a:endParaRPr lang="en-US"/>
        </a:p>
      </dgm:t>
    </dgm:pt>
    <dgm:pt modelId="{0C343CFB-C9F5-43E4-BC81-D2E74D14B747}" type="pres">
      <dgm:prSet presAssocID="{EB69AB64-9565-45CC-9BF8-A861470FB289}" presName="negativeSpace" presStyleCnt="0"/>
      <dgm:spPr/>
    </dgm:pt>
    <dgm:pt modelId="{6C2D2EC8-CCA7-4EAF-8D30-66DABA55EA86}" type="pres">
      <dgm:prSet presAssocID="{EB69AB64-9565-45CC-9BF8-A861470FB289}" presName="childText" presStyleLbl="conFgAcc1" presStyleIdx="1" presStyleCnt="5">
        <dgm:presLayoutVars>
          <dgm:bulletEnabled val="1"/>
        </dgm:presLayoutVars>
      </dgm:prSet>
      <dgm:spPr/>
      <dgm:t>
        <a:bodyPr/>
        <a:lstStyle/>
        <a:p>
          <a:endParaRPr lang="en-US"/>
        </a:p>
      </dgm:t>
    </dgm:pt>
    <dgm:pt modelId="{6327ECEC-D17A-477F-97A4-432BBA77E097}" type="pres">
      <dgm:prSet presAssocID="{1F6F251D-7170-41D9-8FB6-814825AF5A46}" presName="spaceBetweenRectangles" presStyleCnt="0"/>
      <dgm:spPr/>
    </dgm:pt>
    <dgm:pt modelId="{5E10FD16-1571-4959-B7F7-7CBC8AEC0B07}" type="pres">
      <dgm:prSet presAssocID="{75DEE27D-5517-463E-B068-797DEFFDD0B5}" presName="parentLin" presStyleCnt="0"/>
      <dgm:spPr/>
    </dgm:pt>
    <dgm:pt modelId="{AA85737D-46A8-4E71-8E1C-FF05935DAC5A}" type="pres">
      <dgm:prSet presAssocID="{75DEE27D-5517-463E-B068-797DEFFDD0B5}" presName="parentLeftMargin" presStyleLbl="node1" presStyleIdx="1" presStyleCnt="5"/>
      <dgm:spPr/>
      <dgm:t>
        <a:bodyPr/>
        <a:lstStyle/>
        <a:p>
          <a:endParaRPr lang="en-US"/>
        </a:p>
      </dgm:t>
    </dgm:pt>
    <dgm:pt modelId="{043C324B-C335-4987-85A2-4201FD94C9AE}" type="pres">
      <dgm:prSet presAssocID="{75DEE27D-5517-463E-B068-797DEFFDD0B5}" presName="parentText" presStyleLbl="node1" presStyleIdx="2" presStyleCnt="5" custScaleX="131856" custScaleY="215955" custLinFactNeighborX="-44444" custLinFactNeighborY="-10058">
        <dgm:presLayoutVars>
          <dgm:chMax val="0"/>
          <dgm:bulletEnabled val="1"/>
        </dgm:presLayoutVars>
      </dgm:prSet>
      <dgm:spPr/>
      <dgm:t>
        <a:bodyPr/>
        <a:lstStyle/>
        <a:p>
          <a:endParaRPr lang="en-US"/>
        </a:p>
      </dgm:t>
    </dgm:pt>
    <dgm:pt modelId="{4F9B3623-50AA-4572-BA2B-D76DA5EC27A9}" type="pres">
      <dgm:prSet presAssocID="{75DEE27D-5517-463E-B068-797DEFFDD0B5}" presName="negativeSpace" presStyleCnt="0"/>
      <dgm:spPr/>
    </dgm:pt>
    <dgm:pt modelId="{D19F0B00-C69A-454B-88B4-478AD1B83FA3}" type="pres">
      <dgm:prSet presAssocID="{75DEE27D-5517-463E-B068-797DEFFDD0B5}" presName="childText" presStyleLbl="conFgAcc1" presStyleIdx="2" presStyleCnt="5" custLinFactNeighborX="-926" custLinFactNeighborY="96128">
        <dgm:presLayoutVars>
          <dgm:bulletEnabled val="1"/>
        </dgm:presLayoutVars>
      </dgm:prSet>
      <dgm:spPr/>
      <dgm:t>
        <a:bodyPr/>
        <a:lstStyle/>
        <a:p>
          <a:endParaRPr lang="en-US"/>
        </a:p>
      </dgm:t>
    </dgm:pt>
    <dgm:pt modelId="{9F0FA599-02C0-4505-A6B4-9822CC670602}" type="pres">
      <dgm:prSet presAssocID="{31B082CD-A63C-49F4-BBFF-02B75395837F}" presName="spaceBetweenRectangles" presStyleCnt="0"/>
      <dgm:spPr/>
    </dgm:pt>
    <dgm:pt modelId="{2ACCBD40-9C79-4822-8D31-E315982CD250}" type="pres">
      <dgm:prSet presAssocID="{FED47D93-D7A8-4F45-87F5-13176F8ABF89}" presName="parentLin" presStyleCnt="0"/>
      <dgm:spPr/>
    </dgm:pt>
    <dgm:pt modelId="{941B9035-F757-4864-BCF9-03C28117FFE6}" type="pres">
      <dgm:prSet presAssocID="{FED47D93-D7A8-4F45-87F5-13176F8ABF89}" presName="parentLeftMargin" presStyleLbl="node1" presStyleIdx="2" presStyleCnt="5"/>
      <dgm:spPr/>
      <dgm:t>
        <a:bodyPr/>
        <a:lstStyle/>
        <a:p>
          <a:endParaRPr lang="en-US"/>
        </a:p>
      </dgm:t>
    </dgm:pt>
    <dgm:pt modelId="{1602B19F-2B49-47EB-ABB0-71343D0AAA24}" type="pres">
      <dgm:prSet presAssocID="{FED47D93-D7A8-4F45-87F5-13176F8ABF89}" presName="parentText" presStyleLbl="node1" presStyleIdx="3" presStyleCnt="5" custScaleX="126827" custScaleY="172787">
        <dgm:presLayoutVars>
          <dgm:chMax val="0"/>
          <dgm:bulletEnabled val="1"/>
        </dgm:presLayoutVars>
      </dgm:prSet>
      <dgm:spPr/>
      <dgm:t>
        <a:bodyPr/>
        <a:lstStyle/>
        <a:p>
          <a:endParaRPr lang="en-US"/>
        </a:p>
      </dgm:t>
    </dgm:pt>
    <dgm:pt modelId="{10254BB1-CFB8-4B72-9F1E-ACA00745A20F}" type="pres">
      <dgm:prSet presAssocID="{FED47D93-D7A8-4F45-87F5-13176F8ABF89}" presName="negativeSpace" presStyleCnt="0"/>
      <dgm:spPr/>
    </dgm:pt>
    <dgm:pt modelId="{38B35D5A-3759-49BC-BAE1-D7D29DE771D6}" type="pres">
      <dgm:prSet presAssocID="{FED47D93-D7A8-4F45-87F5-13176F8ABF89}" presName="childText" presStyleLbl="conFgAcc1" presStyleIdx="3" presStyleCnt="5">
        <dgm:presLayoutVars>
          <dgm:bulletEnabled val="1"/>
        </dgm:presLayoutVars>
      </dgm:prSet>
      <dgm:spPr/>
      <dgm:t>
        <a:bodyPr/>
        <a:lstStyle/>
        <a:p>
          <a:endParaRPr lang="en-US"/>
        </a:p>
      </dgm:t>
    </dgm:pt>
    <dgm:pt modelId="{0F2508C4-3ABA-444E-AABE-313AC363D20D}" type="pres">
      <dgm:prSet presAssocID="{60C86BBF-7500-4A1E-9DCB-70B66DE19E97}" presName="spaceBetweenRectangles" presStyleCnt="0"/>
      <dgm:spPr/>
    </dgm:pt>
    <dgm:pt modelId="{3983243B-DBC9-4117-8A5D-421B70FAF5CC}" type="pres">
      <dgm:prSet presAssocID="{6F43AA79-FD11-4777-8DBB-A9091B588CF5}" presName="parentLin" presStyleCnt="0"/>
      <dgm:spPr/>
    </dgm:pt>
    <dgm:pt modelId="{741A4E51-C22D-4A12-A234-25635D8D21EE}" type="pres">
      <dgm:prSet presAssocID="{6F43AA79-FD11-4777-8DBB-A9091B588CF5}" presName="parentLeftMargin" presStyleLbl="node1" presStyleIdx="3" presStyleCnt="5"/>
      <dgm:spPr/>
      <dgm:t>
        <a:bodyPr/>
        <a:lstStyle/>
        <a:p>
          <a:endParaRPr lang="en-US"/>
        </a:p>
      </dgm:t>
    </dgm:pt>
    <dgm:pt modelId="{A662EA4C-39C8-49B3-A6BB-4BC770AED37B}" type="pres">
      <dgm:prSet presAssocID="{6F43AA79-FD11-4777-8DBB-A9091B588CF5}" presName="parentText" presStyleLbl="node1" presStyleIdx="4" presStyleCnt="5" custScaleX="131746" custScaleY="141800" custLinFactNeighborX="-25926" custLinFactNeighborY="-4870">
        <dgm:presLayoutVars>
          <dgm:chMax val="0"/>
          <dgm:bulletEnabled val="1"/>
        </dgm:presLayoutVars>
      </dgm:prSet>
      <dgm:spPr/>
      <dgm:t>
        <a:bodyPr/>
        <a:lstStyle/>
        <a:p>
          <a:endParaRPr lang="en-US"/>
        </a:p>
      </dgm:t>
    </dgm:pt>
    <dgm:pt modelId="{4B5AB7B1-9F7A-4742-BE73-7272595F0F21}" type="pres">
      <dgm:prSet presAssocID="{6F43AA79-FD11-4777-8DBB-A9091B588CF5}" presName="negativeSpace" presStyleCnt="0"/>
      <dgm:spPr/>
    </dgm:pt>
    <dgm:pt modelId="{25EBD6D8-D0C7-4C17-845A-4AAA52854807}" type="pres">
      <dgm:prSet presAssocID="{6F43AA79-FD11-4777-8DBB-A9091B588CF5}" presName="childText" presStyleLbl="conFgAcc1" presStyleIdx="4" presStyleCnt="5" custLinFactNeighborX="-901" custLinFactNeighborY="-12127">
        <dgm:presLayoutVars>
          <dgm:bulletEnabled val="1"/>
        </dgm:presLayoutVars>
      </dgm:prSet>
      <dgm:spPr/>
      <dgm:t>
        <a:bodyPr/>
        <a:lstStyle/>
        <a:p>
          <a:endParaRPr lang="en-US"/>
        </a:p>
      </dgm:t>
    </dgm:pt>
  </dgm:ptLst>
  <dgm:cxnLst>
    <dgm:cxn modelId="{A81BC708-9D02-4D43-A268-BBE7C4D30DAA}" type="presOf" srcId="{FED47D93-D7A8-4F45-87F5-13176F8ABF89}" destId="{1602B19F-2B49-47EB-ABB0-71343D0AAA24}" srcOrd="1" destOrd="0" presId="urn:microsoft.com/office/officeart/2005/8/layout/list1"/>
    <dgm:cxn modelId="{BD67D4CC-7BDE-4C56-AC07-FFE66B0539BD}" srcId="{75DEE27D-5517-463E-B068-797DEFFDD0B5}" destId="{9B40EF55-200A-466D-8925-A107FB87974C}" srcOrd="0" destOrd="0" parTransId="{DCB58FEB-ABDC-4521-9E47-F11658E77D5E}" sibTransId="{050F5938-FC6A-4E9F-87B2-4694939F8CEE}"/>
    <dgm:cxn modelId="{C9EA478B-13FA-4268-98FE-4BD4AACBB241}" srcId="{93979139-29F9-4D04-9F62-247A42315D05}" destId="{6F43AA79-FD11-4777-8DBB-A9091B588CF5}" srcOrd="4" destOrd="0" parTransId="{4A259362-D8B0-4D19-BC22-4B38154C1F5A}" sibTransId="{F37BD18B-3AE3-4F8E-B7B6-9EE3FB54597F}"/>
    <dgm:cxn modelId="{ED98BAF5-6F28-4C07-A535-EAE72182B494}" type="presOf" srcId="{E1F84E7A-FC0A-4B26-ADF1-8EB8462E6397}" destId="{B05598C6-B0F4-4252-9ECB-31DD928303C3}" srcOrd="0" destOrd="0" presId="urn:microsoft.com/office/officeart/2005/8/layout/list1"/>
    <dgm:cxn modelId="{7D627A05-B753-4FE0-A554-DBDA689CB044}" srcId="{FED47D93-D7A8-4F45-87F5-13176F8ABF89}" destId="{EB2F58C1-E782-44A8-B5A7-DEDE54DD49F7}" srcOrd="1" destOrd="0" parTransId="{D8B903D5-A942-40C0-9865-6C2B53498BCF}" sibTransId="{7E7884BF-A8C6-4BE6-A6AD-CB9AC7FBC89F}"/>
    <dgm:cxn modelId="{EE0BC0DB-8DFF-4413-BE1B-0534331D8831}" type="presOf" srcId="{BDA61981-F54A-4BF3-B1C1-748E9D94C2F8}" destId="{B0034F81-1FEF-4D31-90A1-1902B684FCE6}" srcOrd="0" destOrd="0" presId="urn:microsoft.com/office/officeart/2005/8/layout/list1"/>
    <dgm:cxn modelId="{62083D44-7AD4-4DE7-9773-DCC39E5FCD87}" type="presOf" srcId="{EB69AB64-9565-45CC-9BF8-A861470FB289}" destId="{A7ED29C1-A268-4C40-A9F1-05D0F1E80DB8}" srcOrd="1" destOrd="0" presId="urn:microsoft.com/office/officeart/2005/8/layout/list1"/>
    <dgm:cxn modelId="{AAFA7E6F-7A6C-41C7-AA78-80F3DC7B923F}" type="presOf" srcId="{ECC36544-F8A4-4491-BB11-C9ECE88D1C6B}" destId="{25EBD6D8-D0C7-4C17-845A-4AAA52854807}" srcOrd="0" destOrd="0" presId="urn:microsoft.com/office/officeart/2005/8/layout/list1"/>
    <dgm:cxn modelId="{53F92AB6-2596-4989-9FB0-3E89AC7F9135}" srcId="{93979139-29F9-4D04-9F62-247A42315D05}" destId="{E1F84E7A-FC0A-4B26-ADF1-8EB8462E6397}" srcOrd="0" destOrd="0" parTransId="{4283B530-3E3F-478A-BD26-DF4CB76BE888}" sibTransId="{BEAAD7CA-3F72-4E55-8F35-997DC334E8F1}"/>
    <dgm:cxn modelId="{CF6A98C5-71F3-4385-9005-D7955421111F}" type="presOf" srcId="{009BEAC0-127C-4E70-BF06-8FC6FAA23183}" destId="{38B35D5A-3759-49BC-BAE1-D7D29DE771D6}" srcOrd="0" destOrd="0" presId="urn:microsoft.com/office/officeart/2005/8/layout/list1"/>
    <dgm:cxn modelId="{9A118E8A-36C0-4820-B91E-01582461B10A}" srcId="{93979139-29F9-4D04-9F62-247A42315D05}" destId="{75DEE27D-5517-463E-B068-797DEFFDD0B5}" srcOrd="2" destOrd="0" parTransId="{87B313AF-CFB4-4258-AD8B-5E65C9E76736}" sibTransId="{31B082CD-A63C-49F4-BBFF-02B75395837F}"/>
    <dgm:cxn modelId="{7F8BEBB6-2E5D-4458-8B82-3168B7475516}" srcId="{93979139-29F9-4D04-9F62-247A42315D05}" destId="{FED47D93-D7A8-4F45-87F5-13176F8ABF89}" srcOrd="3" destOrd="0" parTransId="{6922E13E-0FC1-41AD-8985-F8B5E3358951}" sibTransId="{60C86BBF-7500-4A1E-9DCB-70B66DE19E97}"/>
    <dgm:cxn modelId="{DD239A9F-69C7-4C6E-BB77-222E2B331740}" type="presOf" srcId="{93979139-29F9-4D04-9F62-247A42315D05}" destId="{A2B3C0F7-2827-4A01-BD8A-B1D05FF5CFB7}" srcOrd="0" destOrd="0" presId="urn:microsoft.com/office/officeart/2005/8/layout/list1"/>
    <dgm:cxn modelId="{ACCC079D-BC9B-48AC-9591-23B0570ACA3A}" type="presOf" srcId="{75DEE27D-5517-463E-B068-797DEFFDD0B5}" destId="{043C324B-C335-4987-85A2-4201FD94C9AE}" srcOrd="1" destOrd="0" presId="urn:microsoft.com/office/officeart/2005/8/layout/list1"/>
    <dgm:cxn modelId="{3619BCB5-33D0-4EDF-99C0-138A1AF0CBFC}" srcId="{FED47D93-D7A8-4F45-87F5-13176F8ABF89}" destId="{009BEAC0-127C-4E70-BF06-8FC6FAA23183}" srcOrd="0" destOrd="0" parTransId="{3EB7CBDE-154C-4BF6-9B36-9CB8FD06A217}" sibTransId="{6051DFEC-AAC5-4BF1-9D2C-D8502EC745B7}"/>
    <dgm:cxn modelId="{E601146E-9ADD-457E-8201-7E8D04BEF93A}" srcId="{EB69AB64-9565-45CC-9BF8-A861470FB289}" destId="{61E4AC9F-6653-45A8-B763-458EED8056DB}" srcOrd="0" destOrd="0" parTransId="{A0C42229-8E75-484A-A0EA-AFDDB0688A53}" sibTransId="{5DE1B233-84D9-45F6-9679-7C7704996B40}"/>
    <dgm:cxn modelId="{6E619B7E-0ADD-4A46-BA74-FB315D6ADDC6}" type="presOf" srcId="{E1F84E7A-FC0A-4B26-ADF1-8EB8462E6397}" destId="{113FBED2-423F-453D-BCB6-067CDF9A2370}" srcOrd="1" destOrd="0" presId="urn:microsoft.com/office/officeart/2005/8/layout/list1"/>
    <dgm:cxn modelId="{53FBC423-34C8-42F3-900B-936227A64807}" type="presOf" srcId="{9B40EF55-200A-466D-8925-A107FB87974C}" destId="{D19F0B00-C69A-454B-88B4-478AD1B83FA3}" srcOrd="0" destOrd="0" presId="urn:microsoft.com/office/officeart/2005/8/layout/list1"/>
    <dgm:cxn modelId="{C1B79590-6D25-4E21-86D9-291ED6077734}" srcId="{6F43AA79-FD11-4777-8DBB-A9091B588CF5}" destId="{ECC36544-F8A4-4491-BB11-C9ECE88D1C6B}" srcOrd="0" destOrd="0" parTransId="{EAFC8767-C4C7-4249-8CF8-243B0FA45CFD}" sibTransId="{DA4CD9B6-7D60-4163-BBD0-303A6B9777D2}"/>
    <dgm:cxn modelId="{FDE7CB17-43A6-4643-95C1-4F9A8108B810}" type="presOf" srcId="{6F43AA79-FD11-4777-8DBB-A9091B588CF5}" destId="{A662EA4C-39C8-49B3-A6BB-4BC770AED37B}" srcOrd="1" destOrd="0" presId="urn:microsoft.com/office/officeart/2005/8/layout/list1"/>
    <dgm:cxn modelId="{FEE75B1E-27D7-48F3-9481-FEBF28E8D0F8}" srcId="{93979139-29F9-4D04-9F62-247A42315D05}" destId="{EB69AB64-9565-45CC-9BF8-A861470FB289}" srcOrd="1" destOrd="0" parTransId="{52DDEE0B-E429-42DF-A67E-1B009A80B74B}" sibTransId="{1F6F251D-7170-41D9-8FB6-814825AF5A46}"/>
    <dgm:cxn modelId="{9C7890DB-6EC8-44C7-AD5C-6308E2FD1514}" type="presOf" srcId="{FED47D93-D7A8-4F45-87F5-13176F8ABF89}" destId="{941B9035-F757-4864-BCF9-03C28117FFE6}" srcOrd="0" destOrd="0" presId="urn:microsoft.com/office/officeart/2005/8/layout/list1"/>
    <dgm:cxn modelId="{CF2EEE75-7009-4837-AC8F-CDF97E45BCBB}" type="presOf" srcId="{61E4AC9F-6653-45A8-B763-458EED8056DB}" destId="{6C2D2EC8-CCA7-4EAF-8D30-66DABA55EA86}" srcOrd="0" destOrd="0" presId="urn:microsoft.com/office/officeart/2005/8/layout/list1"/>
    <dgm:cxn modelId="{C6D030A1-EE8E-4438-B3F8-9542F7683FD4}" type="presOf" srcId="{EB2F58C1-E782-44A8-B5A7-DEDE54DD49F7}" destId="{38B35D5A-3759-49BC-BAE1-D7D29DE771D6}" srcOrd="0" destOrd="1" presId="urn:microsoft.com/office/officeart/2005/8/layout/list1"/>
    <dgm:cxn modelId="{11436049-F42D-42B0-BE28-F5869DD682CC}" type="presOf" srcId="{75DEE27D-5517-463E-B068-797DEFFDD0B5}" destId="{AA85737D-46A8-4E71-8E1C-FF05935DAC5A}" srcOrd="0" destOrd="0" presId="urn:microsoft.com/office/officeart/2005/8/layout/list1"/>
    <dgm:cxn modelId="{9F743547-9C6F-4811-BF77-87D603EF60BF}" type="presOf" srcId="{EB69AB64-9565-45CC-9BF8-A861470FB289}" destId="{B9AAC3E8-9020-4962-8747-7737D571C7EA}" srcOrd="0" destOrd="0" presId="urn:microsoft.com/office/officeart/2005/8/layout/list1"/>
    <dgm:cxn modelId="{1E4D2199-BADD-4FB3-ADE7-518FA21DC583}" srcId="{E1F84E7A-FC0A-4B26-ADF1-8EB8462E6397}" destId="{BDA61981-F54A-4BF3-B1C1-748E9D94C2F8}" srcOrd="0" destOrd="0" parTransId="{02B16966-9F23-49F6-A25F-423DF8A46676}" sibTransId="{DDADC1C9-586C-408E-9E71-80E51A15A5C3}"/>
    <dgm:cxn modelId="{4119952A-338F-4341-A8E9-DCA845A827F7}" type="presOf" srcId="{6F43AA79-FD11-4777-8DBB-A9091B588CF5}" destId="{741A4E51-C22D-4A12-A234-25635D8D21EE}" srcOrd="0" destOrd="0" presId="urn:microsoft.com/office/officeart/2005/8/layout/list1"/>
    <dgm:cxn modelId="{39E9644F-C56C-4941-920D-BE6F9FBCBB4F}" type="presParOf" srcId="{A2B3C0F7-2827-4A01-BD8A-B1D05FF5CFB7}" destId="{0B9A680A-1EF0-46F1-B331-0FDE343D17CA}" srcOrd="0" destOrd="0" presId="urn:microsoft.com/office/officeart/2005/8/layout/list1"/>
    <dgm:cxn modelId="{B313A848-2A95-4A4A-8E24-C0F087487D44}" type="presParOf" srcId="{0B9A680A-1EF0-46F1-B331-0FDE343D17CA}" destId="{B05598C6-B0F4-4252-9ECB-31DD928303C3}" srcOrd="0" destOrd="0" presId="urn:microsoft.com/office/officeart/2005/8/layout/list1"/>
    <dgm:cxn modelId="{970730FA-FC14-432A-B508-60BDA3EF6223}" type="presParOf" srcId="{0B9A680A-1EF0-46F1-B331-0FDE343D17CA}" destId="{113FBED2-423F-453D-BCB6-067CDF9A2370}" srcOrd="1" destOrd="0" presId="urn:microsoft.com/office/officeart/2005/8/layout/list1"/>
    <dgm:cxn modelId="{9C22C9A8-318F-4671-9EAC-13F11DC1ADBC}" type="presParOf" srcId="{A2B3C0F7-2827-4A01-BD8A-B1D05FF5CFB7}" destId="{717026CB-ACDB-406A-9FF1-4365E86C36E1}" srcOrd="1" destOrd="0" presId="urn:microsoft.com/office/officeart/2005/8/layout/list1"/>
    <dgm:cxn modelId="{3D80FF25-555B-4BF1-887D-F432DB971E47}" type="presParOf" srcId="{A2B3C0F7-2827-4A01-BD8A-B1D05FF5CFB7}" destId="{B0034F81-1FEF-4D31-90A1-1902B684FCE6}" srcOrd="2" destOrd="0" presId="urn:microsoft.com/office/officeart/2005/8/layout/list1"/>
    <dgm:cxn modelId="{87C9A59B-68B6-4FEB-98A0-F2385F55F537}" type="presParOf" srcId="{A2B3C0F7-2827-4A01-BD8A-B1D05FF5CFB7}" destId="{5D983A2B-2C80-44DE-87C4-D1BA1FA274FD}" srcOrd="3" destOrd="0" presId="urn:microsoft.com/office/officeart/2005/8/layout/list1"/>
    <dgm:cxn modelId="{0F0D5288-710E-4986-A6C0-8EE24574DBA1}" type="presParOf" srcId="{A2B3C0F7-2827-4A01-BD8A-B1D05FF5CFB7}" destId="{D23F5DB9-6DF4-4467-8B24-A367F8B19233}" srcOrd="4" destOrd="0" presId="urn:microsoft.com/office/officeart/2005/8/layout/list1"/>
    <dgm:cxn modelId="{1E3D021E-5850-4075-AA23-5DE9CEB7BFA6}" type="presParOf" srcId="{D23F5DB9-6DF4-4467-8B24-A367F8B19233}" destId="{B9AAC3E8-9020-4962-8747-7737D571C7EA}" srcOrd="0" destOrd="0" presId="urn:microsoft.com/office/officeart/2005/8/layout/list1"/>
    <dgm:cxn modelId="{758D9AFC-ADBE-4C1F-8675-EB7ABAB5CC5E}" type="presParOf" srcId="{D23F5DB9-6DF4-4467-8B24-A367F8B19233}" destId="{A7ED29C1-A268-4C40-A9F1-05D0F1E80DB8}" srcOrd="1" destOrd="0" presId="urn:microsoft.com/office/officeart/2005/8/layout/list1"/>
    <dgm:cxn modelId="{958DEA7D-383D-4AD9-807B-F7ADE3E84075}" type="presParOf" srcId="{A2B3C0F7-2827-4A01-BD8A-B1D05FF5CFB7}" destId="{0C343CFB-C9F5-43E4-BC81-D2E74D14B747}" srcOrd="5" destOrd="0" presId="urn:microsoft.com/office/officeart/2005/8/layout/list1"/>
    <dgm:cxn modelId="{DACFC0D6-4761-442B-B0DE-5D99498FBD35}" type="presParOf" srcId="{A2B3C0F7-2827-4A01-BD8A-B1D05FF5CFB7}" destId="{6C2D2EC8-CCA7-4EAF-8D30-66DABA55EA86}" srcOrd="6" destOrd="0" presId="urn:microsoft.com/office/officeart/2005/8/layout/list1"/>
    <dgm:cxn modelId="{7B375EC2-49E3-4309-BB2A-90A311857C36}" type="presParOf" srcId="{A2B3C0F7-2827-4A01-BD8A-B1D05FF5CFB7}" destId="{6327ECEC-D17A-477F-97A4-432BBA77E097}" srcOrd="7" destOrd="0" presId="urn:microsoft.com/office/officeart/2005/8/layout/list1"/>
    <dgm:cxn modelId="{156EE034-B803-4AAC-80A4-19C36128F415}" type="presParOf" srcId="{A2B3C0F7-2827-4A01-BD8A-B1D05FF5CFB7}" destId="{5E10FD16-1571-4959-B7F7-7CBC8AEC0B07}" srcOrd="8" destOrd="0" presId="urn:microsoft.com/office/officeart/2005/8/layout/list1"/>
    <dgm:cxn modelId="{F0D5A148-CB6A-4F2F-AF6B-A26F63DFBBB8}" type="presParOf" srcId="{5E10FD16-1571-4959-B7F7-7CBC8AEC0B07}" destId="{AA85737D-46A8-4E71-8E1C-FF05935DAC5A}" srcOrd="0" destOrd="0" presId="urn:microsoft.com/office/officeart/2005/8/layout/list1"/>
    <dgm:cxn modelId="{BD9DB1F5-0C40-4BDC-91CF-8A33D604E0D3}" type="presParOf" srcId="{5E10FD16-1571-4959-B7F7-7CBC8AEC0B07}" destId="{043C324B-C335-4987-85A2-4201FD94C9AE}" srcOrd="1" destOrd="0" presId="urn:microsoft.com/office/officeart/2005/8/layout/list1"/>
    <dgm:cxn modelId="{B0A1D16F-6E18-45BF-9582-24F1B7ACCAB3}" type="presParOf" srcId="{A2B3C0F7-2827-4A01-BD8A-B1D05FF5CFB7}" destId="{4F9B3623-50AA-4572-BA2B-D76DA5EC27A9}" srcOrd="9" destOrd="0" presId="urn:microsoft.com/office/officeart/2005/8/layout/list1"/>
    <dgm:cxn modelId="{581E8CCC-B680-417B-A139-E91C56FED5D7}" type="presParOf" srcId="{A2B3C0F7-2827-4A01-BD8A-B1D05FF5CFB7}" destId="{D19F0B00-C69A-454B-88B4-478AD1B83FA3}" srcOrd="10" destOrd="0" presId="urn:microsoft.com/office/officeart/2005/8/layout/list1"/>
    <dgm:cxn modelId="{D6F7507A-4740-4BD3-8473-DA4204BAC8D5}" type="presParOf" srcId="{A2B3C0F7-2827-4A01-BD8A-B1D05FF5CFB7}" destId="{9F0FA599-02C0-4505-A6B4-9822CC670602}" srcOrd="11" destOrd="0" presId="urn:microsoft.com/office/officeart/2005/8/layout/list1"/>
    <dgm:cxn modelId="{EC63E1B5-A0E4-485F-8EA6-3947D8D8B80D}" type="presParOf" srcId="{A2B3C0F7-2827-4A01-BD8A-B1D05FF5CFB7}" destId="{2ACCBD40-9C79-4822-8D31-E315982CD250}" srcOrd="12" destOrd="0" presId="urn:microsoft.com/office/officeart/2005/8/layout/list1"/>
    <dgm:cxn modelId="{0B9EBF91-4963-47F1-A3D9-3153334686FA}" type="presParOf" srcId="{2ACCBD40-9C79-4822-8D31-E315982CD250}" destId="{941B9035-F757-4864-BCF9-03C28117FFE6}" srcOrd="0" destOrd="0" presId="urn:microsoft.com/office/officeart/2005/8/layout/list1"/>
    <dgm:cxn modelId="{C38EB7CF-CEC8-421B-9B2C-E21BEEF19DCF}" type="presParOf" srcId="{2ACCBD40-9C79-4822-8D31-E315982CD250}" destId="{1602B19F-2B49-47EB-ABB0-71343D0AAA24}" srcOrd="1" destOrd="0" presId="urn:microsoft.com/office/officeart/2005/8/layout/list1"/>
    <dgm:cxn modelId="{3AF001C6-48F7-4A2A-8717-81B0FF846FD6}" type="presParOf" srcId="{A2B3C0F7-2827-4A01-BD8A-B1D05FF5CFB7}" destId="{10254BB1-CFB8-4B72-9F1E-ACA00745A20F}" srcOrd="13" destOrd="0" presId="urn:microsoft.com/office/officeart/2005/8/layout/list1"/>
    <dgm:cxn modelId="{DB37FE8C-8B5B-4D0E-B8C3-AAE65CA27BA5}" type="presParOf" srcId="{A2B3C0F7-2827-4A01-BD8A-B1D05FF5CFB7}" destId="{38B35D5A-3759-49BC-BAE1-D7D29DE771D6}" srcOrd="14" destOrd="0" presId="urn:microsoft.com/office/officeart/2005/8/layout/list1"/>
    <dgm:cxn modelId="{DC615615-773D-4660-A8E1-464A8C12578D}" type="presParOf" srcId="{A2B3C0F7-2827-4A01-BD8A-B1D05FF5CFB7}" destId="{0F2508C4-3ABA-444E-AABE-313AC363D20D}" srcOrd="15" destOrd="0" presId="urn:microsoft.com/office/officeart/2005/8/layout/list1"/>
    <dgm:cxn modelId="{0D002DA9-9447-485B-A59E-DA158818E235}" type="presParOf" srcId="{A2B3C0F7-2827-4A01-BD8A-B1D05FF5CFB7}" destId="{3983243B-DBC9-4117-8A5D-421B70FAF5CC}" srcOrd="16" destOrd="0" presId="urn:microsoft.com/office/officeart/2005/8/layout/list1"/>
    <dgm:cxn modelId="{E7E4E60B-170C-46DA-9BE6-86CBF8E89445}" type="presParOf" srcId="{3983243B-DBC9-4117-8A5D-421B70FAF5CC}" destId="{741A4E51-C22D-4A12-A234-25635D8D21EE}" srcOrd="0" destOrd="0" presId="urn:microsoft.com/office/officeart/2005/8/layout/list1"/>
    <dgm:cxn modelId="{75C93959-CD1D-478A-8AC7-8E98550767F3}" type="presParOf" srcId="{3983243B-DBC9-4117-8A5D-421B70FAF5CC}" destId="{A662EA4C-39C8-49B3-A6BB-4BC770AED37B}" srcOrd="1" destOrd="0" presId="urn:microsoft.com/office/officeart/2005/8/layout/list1"/>
    <dgm:cxn modelId="{834C8443-5630-4B26-B374-CD7D61EF6F7A}" type="presParOf" srcId="{A2B3C0F7-2827-4A01-BD8A-B1D05FF5CFB7}" destId="{4B5AB7B1-9F7A-4742-BE73-7272595F0F21}" srcOrd="17" destOrd="0" presId="urn:microsoft.com/office/officeart/2005/8/layout/list1"/>
    <dgm:cxn modelId="{B47A606F-51F2-4008-9CC6-343823B54D47}" type="presParOf" srcId="{A2B3C0F7-2827-4A01-BD8A-B1D05FF5CFB7}" destId="{25EBD6D8-D0C7-4C17-845A-4AAA5285480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34F81-1FEF-4D31-90A1-1902B684FCE6}">
      <dsp:nvSpPr>
        <dsp:cNvPr id="0" name=""/>
        <dsp:cNvSpPr/>
      </dsp:nvSpPr>
      <dsp:spPr>
        <a:xfrm>
          <a:off x="0" y="338059"/>
          <a:ext cx="8229600" cy="113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itchFamily="34" charset="0"/>
              <a:cs typeface="Tahoma" pitchFamily="34" charset="0"/>
            </a:rPr>
            <a:t>Whenever an Institution identifies an SFI that was not disclosed, identified, reviewed or managed in a timely manner, the designated official(s) shall within 60 days: review and make the determination of an FCOI and report the FCOI, if it exists, to the PHS/NIH.</a:t>
          </a:r>
        </a:p>
      </dsp:txBody>
      <dsp:txXfrm>
        <a:off x="0" y="338059"/>
        <a:ext cx="8229600" cy="1134000"/>
      </dsp:txXfrm>
    </dsp:sp>
    <dsp:sp modelId="{113FBED2-423F-453D-BCB6-067CDF9A2370}">
      <dsp:nvSpPr>
        <dsp:cNvPr id="0" name=""/>
        <dsp:cNvSpPr/>
      </dsp:nvSpPr>
      <dsp:spPr>
        <a:xfrm>
          <a:off x="411480" y="114904"/>
          <a:ext cx="5760720" cy="311715"/>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a:latin typeface="Tahoma" pitchFamily="34" charset="0"/>
              <a:cs typeface="Tahoma" pitchFamily="34" charset="0"/>
            </a:rPr>
            <a:t>FCOI REPORT (within 60 days)</a:t>
          </a:r>
        </a:p>
      </dsp:txBody>
      <dsp:txXfrm>
        <a:off x="426697" y="130121"/>
        <a:ext cx="5730286" cy="281281"/>
      </dsp:txXfrm>
    </dsp:sp>
    <dsp:sp modelId="{6C2D2EC8-CCA7-4EAF-8D30-66DABA55EA86}">
      <dsp:nvSpPr>
        <dsp:cNvPr id="0" name=""/>
        <dsp:cNvSpPr/>
      </dsp:nvSpPr>
      <dsp:spPr>
        <a:xfrm>
          <a:off x="0" y="1822329"/>
          <a:ext cx="8229600" cy="1360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itchFamily="34" charset="0"/>
              <a:cs typeface="Tahoma" pitchFamily="34" charset="0"/>
            </a:rPr>
            <a:t> If an FCOI exists, complete and document a retrospective review within 120 days of the Institution’s determination of noncompliance.  Implement, on at least an interim basis, a management plan that shall specify the actions that have been, and will be, taken to manage the FCOI going forward.</a:t>
          </a:r>
        </a:p>
      </dsp:txBody>
      <dsp:txXfrm>
        <a:off x="0" y="1822329"/>
        <a:ext cx="8229600" cy="1360800"/>
      </dsp:txXfrm>
    </dsp:sp>
    <dsp:sp modelId="{A7ED29C1-A268-4C40-A9F1-05D0F1E80DB8}">
      <dsp:nvSpPr>
        <dsp:cNvPr id="0" name=""/>
        <dsp:cNvSpPr/>
      </dsp:nvSpPr>
      <dsp:spPr>
        <a:xfrm>
          <a:off x="381001" y="1475725"/>
          <a:ext cx="5760720" cy="40643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a:latin typeface="Tahoma" pitchFamily="34" charset="0"/>
              <a:cs typeface="Tahoma" pitchFamily="34" charset="0"/>
            </a:rPr>
            <a:t>RETROSPECTIVE REVIEW (to determine bias)</a:t>
          </a:r>
        </a:p>
      </dsp:txBody>
      <dsp:txXfrm>
        <a:off x="400841" y="1495565"/>
        <a:ext cx="5721040" cy="366750"/>
      </dsp:txXfrm>
    </dsp:sp>
    <dsp:sp modelId="{D19F0B00-C69A-454B-88B4-478AD1B83FA3}">
      <dsp:nvSpPr>
        <dsp:cNvPr id="0" name=""/>
        <dsp:cNvSpPr/>
      </dsp:nvSpPr>
      <dsp:spPr>
        <a:xfrm>
          <a:off x="0" y="3540614"/>
          <a:ext cx="8229600" cy="680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itchFamily="34" charset="0"/>
              <a:cs typeface="Tahoma" pitchFamily="34" charset="0"/>
            </a:rPr>
            <a:t>If applicable, update existing FCOI report to specify the actions that have been, and will be, taken to manage the FCOI going forward.</a:t>
          </a:r>
        </a:p>
      </dsp:txBody>
      <dsp:txXfrm>
        <a:off x="0" y="3540614"/>
        <a:ext cx="8229600" cy="680400"/>
      </dsp:txXfrm>
    </dsp:sp>
    <dsp:sp modelId="{043C324B-C335-4987-85A2-4201FD94C9AE}">
      <dsp:nvSpPr>
        <dsp:cNvPr id="0" name=""/>
        <dsp:cNvSpPr/>
      </dsp:nvSpPr>
      <dsp:spPr>
        <a:xfrm>
          <a:off x="228601" y="3197714"/>
          <a:ext cx="7595854" cy="382499"/>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a:latin typeface="Tahoma" pitchFamily="34" charset="0"/>
              <a:cs typeface="Tahoma" pitchFamily="34" charset="0"/>
            </a:rPr>
            <a:t>UPDATE/REVISE FCOI REPORT (following retrospective review)</a:t>
          </a:r>
        </a:p>
      </dsp:txBody>
      <dsp:txXfrm>
        <a:off x="247273" y="3216386"/>
        <a:ext cx="7558510" cy="345155"/>
      </dsp:txXfrm>
    </dsp:sp>
    <dsp:sp modelId="{38B35D5A-3759-49BC-BAE1-D7D29DE771D6}">
      <dsp:nvSpPr>
        <dsp:cNvPr id="0" name=""/>
        <dsp:cNvSpPr/>
      </dsp:nvSpPr>
      <dsp:spPr>
        <a:xfrm>
          <a:off x="0" y="4439749"/>
          <a:ext cx="8229600" cy="718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itchFamily="34" charset="0"/>
              <a:cs typeface="Tahoma" pitchFamily="34" charset="0"/>
            </a:rPr>
            <a:t>If bias is found, notify NIH promptly</a:t>
          </a:r>
        </a:p>
        <a:p>
          <a:pPr marL="171450" lvl="1" indent="-171450" algn="l" defTabSz="711200">
            <a:lnSpc>
              <a:spcPct val="90000"/>
            </a:lnSpc>
            <a:spcBef>
              <a:spcPct val="0"/>
            </a:spcBef>
            <a:spcAft>
              <a:spcPct val="15000"/>
            </a:spcAft>
            <a:buChar char="••"/>
          </a:pPr>
          <a:r>
            <a:rPr lang="en-US" sz="1600" kern="1200" dirty="0">
              <a:latin typeface="Tahoma" pitchFamily="34" charset="0"/>
              <a:cs typeface="Tahoma" pitchFamily="34" charset="0"/>
            </a:rPr>
            <a:t>Submit mitigation report through FCOI Module</a:t>
          </a:r>
        </a:p>
      </dsp:txBody>
      <dsp:txXfrm>
        <a:off x="0" y="4439749"/>
        <a:ext cx="8229600" cy="718200"/>
      </dsp:txXfrm>
    </dsp:sp>
    <dsp:sp modelId="{1602B19F-2B49-47EB-ABB0-71343D0AAA24}">
      <dsp:nvSpPr>
        <dsp:cNvPr id="0" name=""/>
        <dsp:cNvSpPr/>
      </dsp:nvSpPr>
      <dsp:spPr>
        <a:xfrm>
          <a:off x="411480" y="4222269"/>
          <a:ext cx="7306148" cy="30604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a:latin typeface="Tahoma" pitchFamily="34" charset="0"/>
              <a:cs typeface="Tahoma" pitchFamily="34" charset="0"/>
            </a:rPr>
            <a:t>MITIGATION REPORT (promptly after retrospective review)</a:t>
          </a:r>
        </a:p>
      </dsp:txBody>
      <dsp:txXfrm>
        <a:off x="426420" y="4237209"/>
        <a:ext cx="7276268" cy="276160"/>
      </dsp:txXfrm>
    </dsp:sp>
    <dsp:sp modelId="{25EBD6D8-D0C7-4C17-845A-4AAA52854807}">
      <dsp:nvSpPr>
        <dsp:cNvPr id="0" name=""/>
        <dsp:cNvSpPr/>
      </dsp:nvSpPr>
      <dsp:spPr>
        <a:xfrm>
          <a:off x="0" y="5342206"/>
          <a:ext cx="8229600" cy="46305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ahoma" pitchFamily="34" charset="0"/>
              <a:cs typeface="Tahoma" pitchFamily="34" charset="0"/>
            </a:rPr>
            <a:t>Submit annual FCOI report thereafter through FCOI Module</a:t>
          </a:r>
        </a:p>
      </dsp:txBody>
      <dsp:txXfrm>
        <a:off x="0" y="5342206"/>
        <a:ext cx="8229600" cy="463050"/>
      </dsp:txXfrm>
    </dsp:sp>
    <dsp:sp modelId="{A662EA4C-39C8-49B3-A6BB-4BC770AED37B}">
      <dsp:nvSpPr>
        <dsp:cNvPr id="0" name=""/>
        <dsp:cNvSpPr/>
      </dsp:nvSpPr>
      <dsp:spPr>
        <a:xfrm>
          <a:off x="304799" y="5181723"/>
          <a:ext cx="7589518" cy="251156"/>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a:latin typeface="Tahoma" pitchFamily="34" charset="0"/>
              <a:cs typeface="Tahoma" pitchFamily="34" charset="0"/>
            </a:rPr>
            <a:t>ANNUAL FCOI REPORT</a:t>
          </a:r>
        </a:p>
      </dsp:txBody>
      <dsp:txXfrm>
        <a:off x="317059" y="5193983"/>
        <a:ext cx="7564998" cy="2266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8195" name="Rectangle 3"/>
          <p:cNvSpPr>
            <a:spLocks noGrp="1" noChangeArrowheads="1"/>
          </p:cNvSpPr>
          <p:nvPr>
            <p:ph type="dt" sz="quarter" idx="1"/>
          </p:nvPr>
        </p:nvSpPr>
        <p:spPr bwMode="auto">
          <a:xfrm>
            <a:off x="3936174"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algn="r" defTabSz="908819" eaLnBrk="1" hangingPunct="1">
              <a:defRPr sz="1200">
                <a:latin typeface="Arial" pitchFamily="34" charset="0"/>
                <a:cs typeface="+mn-cs"/>
              </a:defRPr>
            </a:lvl1pPr>
          </a:lstStyle>
          <a:p>
            <a:pPr>
              <a:defRPr/>
            </a:pPr>
            <a:endParaRPr lang="en-US"/>
          </a:p>
        </p:txBody>
      </p:sp>
      <p:sp>
        <p:nvSpPr>
          <p:cNvPr id="8196" name="Rectangle 4"/>
          <p:cNvSpPr>
            <a:spLocks noGrp="1" noChangeArrowheads="1"/>
          </p:cNvSpPr>
          <p:nvPr>
            <p:ph type="ftr" sz="quarter" idx="2"/>
          </p:nvPr>
        </p:nvSpPr>
        <p:spPr bwMode="auto">
          <a:xfrm>
            <a:off x="1"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8197" name="Rectangle 5"/>
          <p:cNvSpPr>
            <a:spLocks noGrp="1" noChangeArrowheads="1"/>
          </p:cNvSpPr>
          <p:nvPr>
            <p:ph type="sldNum" sz="quarter" idx="3"/>
          </p:nvPr>
        </p:nvSpPr>
        <p:spPr bwMode="auto">
          <a:xfrm>
            <a:off x="3936174"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algn="r" defTabSz="908819" eaLnBrk="1" hangingPunct="1">
              <a:defRPr sz="1200">
                <a:latin typeface="Arial" pitchFamily="34" charset="0"/>
                <a:cs typeface="+mn-cs"/>
              </a:defRPr>
            </a:lvl1pPr>
          </a:lstStyle>
          <a:p>
            <a:pPr>
              <a:defRPr/>
            </a:pPr>
            <a:fld id="{76CAA2CE-87D8-40D8-9848-574D4C775A91}" type="slidenum">
              <a:rPr lang="en-US"/>
              <a:pPr>
                <a:defRPr/>
              </a:pPr>
              <a:t>‹#›</a:t>
            </a:fld>
            <a:endParaRPr lang="en-US"/>
          </a:p>
        </p:txBody>
      </p:sp>
    </p:spTree>
    <p:extLst>
      <p:ext uri="{BB962C8B-B14F-4D97-AF65-F5344CB8AC3E}">
        <p14:creationId xmlns:p14="http://schemas.microsoft.com/office/powerpoint/2010/main" val="351203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936174"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algn="r" defTabSz="908819" eaLnBrk="1" hangingPunct="1">
              <a:defRPr sz="1200">
                <a:latin typeface="Arial" pitchFamily="34" charset="0"/>
                <a:cs typeface="+mn-cs"/>
              </a:defRPr>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66813" y="690563"/>
            <a:ext cx="4618037"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5638" y="4387852"/>
            <a:ext cx="5558801" cy="4157663"/>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36174"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algn="r" defTabSz="908819" eaLnBrk="1" hangingPunct="1">
              <a:defRPr sz="1200">
                <a:latin typeface="Arial" pitchFamily="34" charset="0"/>
                <a:cs typeface="+mn-cs"/>
              </a:defRPr>
            </a:lvl1pPr>
          </a:lstStyle>
          <a:p>
            <a:pPr>
              <a:defRPr/>
            </a:pPr>
            <a:fld id="{1C7659AF-0E9F-4EC6-A843-A3CE0AB49E8C}" type="slidenum">
              <a:rPr lang="en-US"/>
              <a:pPr>
                <a:defRPr/>
              </a:pPr>
              <a:t>‹#›</a:t>
            </a:fld>
            <a:endParaRPr lang="en-US"/>
          </a:p>
        </p:txBody>
      </p:sp>
    </p:spTree>
    <p:extLst>
      <p:ext uri="{BB962C8B-B14F-4D97-AF65-F5344CB8AC3E}">
        <p14:creationId xmlns:p14="http://schemas.microsoft.com/office/powerpoint/2010/main" val="966960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35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DB835162-19B4-492B-B95A-08FEFDD3B21E}" type="slidenum">
              <a:rPr lang="en-US" smtClean="0">
                <a:latin typeface="Arial" charset="0"/>
              </a:rPr>
              <a:pPr eaLnBrk="1" hangingPunct="1">
                <a:defRPr/>
              </a:pPr>
              <a:t>1</a:t>
            </a:fld>
            <a:endParaRPr lang="en-US">
              <a:latin typeface="Arial" charset="0"/>
            </a:endParaRPr>
          </a:p>
        </p:txBody>
      </p:sp>
    </p:spTree>
    <p:extLst>
      <p:ext uri="{BB962C8B-B14F-4D97-AF65-F5344CB8AC3E}">
        <p14:creationId xmlns:p14="http://schemas.microsoft.com/office/powerpoint/2010/main" val="402862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10</a:t>
            </a:fld>
            <a:endParaRPr lang="en-US"/>
          </a:p>
        </p:txBody>
      </p:sp>
    </p:spTree>
    <p:extLst>
      <p:ext uri="{BB962C8B-B14F-4D97-AF65-F5344CB8AC3E}">
        <p14:creationId xmlns:p14="http://schemas.microsoft.com/office/powerpoint/2010/main" val="175725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11</a:t>
            </a:fld>
            <a:endParaRPr lang="en-US"/>
          </a:p>
        </p:txBody>
      </p:sp>
    </p:spTree>
    <p:extLst>
      <p:ext uri="{BB962C8B-B14F-4D97-AF65-F5344CB8AC3E}">
        <p14:creationId xmlns:p14="http://schemas.microsoft.com/office/powerpoint/2010/main" val="356873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12</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79667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13</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91199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14</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9219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01326CA-D994-4D78-B8D2-73BECE08C28A}" type="slidenum">
              <a:rPr lang="en-US" smtClean="0">
                <a:latin typeface="Arial" charset="0"/>
              </a:rPr>
              <a:pPr eaLnBrk="1" hangingPunct="1">
                <a:defRPr/>
              </a:pPr>
              <a:t>15</a:t>
            </a:fld>
            <a:endParaRPr lang="en-US">
              <a:latin typeface="Arial" charset="0"/>
            </a:endParaRPr>
          </a:p>
        </p:txBody>
      </p:sp>
    </p:spTree>
    <p:extLst>
      <p:ext uri="{BB962C8B-B14F-4D97-AF65-F5344CB8AC3E}">
        <p14:creationId xmlns:p14="http://schemas.microsoft.com/office/powerpoint/2010/main" val="410792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16</a:t>
            </a:fld>
            <a:endParaRPr lang="en-US">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9219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72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3B31CD83-C4DB-46E9-8369-F77450F4E384}" type="slidenum">
              <a:rPr lang="en-US" smtClean="0">
                <a:latin typeface="Arial" charset="0"/>
              </a:rPr>
              <a:pPr eaLnBrk="1" hangingPunct="1">
                <a:defRPr/>
              </a:pPr>
              <a:t>17</a:t>
            </a:fld>
            <a:endParaRPr lang="en-US">
              <a:latin typeface="Arial" charset="0"/>
            </a:endParaRPr>
          </a:p>
        </p:txBody>
      </p:sp>
    </p:spTree>
    <p:extLst>
      <p:ext uri="{BB962C8B-B14F-4D97-AF65-F5344CB8AC3E}">
        <p14:creationId xmlns:p14="http://schemas.microsoft.com/office/powerpoint/2010/main" val="79117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fontAlgn="auto" hangingPunct="1">
              <a:lnSpc>
                <a:spcPct val="120000"/>
              </a:lnSpc>
              <a:spcAft>
                <a:spcPts val="0"/>
              </a:spcAft>
              <a:buClr>
                <a:schemeClr val="tx1"/>
              </a:buClr>
              <a:buSzPct val="100000"/>
              <a:defRPr/>
            </a:pPr>
            <a:endParaRPr lang="en-US" sz="4400" dirty="0">
              <a:latin typeface="Tahoma" pitchFamily="34" charset="0"/>
              <a:cs typeface="Tahoma" pitchFamily="34" charset="0"/>
            </a:endParaRPr>
          </a:p>
          <a:p>
            <a:endParaRPr lang="en-US" dirty="0">
              <a:latin typeface="Arial" charset="0"/>
            </a:endParaRPr>
          </a:p>
        </p:txBody>
      </p:sp>
      <p:sp>
        <p:nvSpPr>
          <p:cNvPr id="167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14152DB4-3F3C-42E8-AB70-4EBF4215292A}" type="slidenum">
              <a:rPr lang="en-US" smtClean="0">
                <a:latin typeface="Arial" charset="0"/>
              </a:rPr>
              <a:pPr eaLnBrk="1" hangingPunct="1">
                <a:defRPr/>
              </a:pPr>
              <a:t>18</a:t>
            </a:fld>
            <a:endParaRPr lang="en-US">
              <a:latin typeface="Arial" charset="0"/>
            </a:endParaRPr>
          </a:p>
        </p:txBody>
      </p:sp>
    </p:spTree>
    <p:extLst>
      <p:ext uri="{BB962C8B-B14F-4D97-AF65-F5344CB8AC3E}">
        <p14:creationId xmlns:p14="http://schemas.microsoft.com/office/powerpoint/2010/main" val="1470601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19</a:t>
            </a:fld>
            <a:endParaRPr lang="en-US"/>
          </a:p>
        </p:txBody>
      </p:sp>
    </p:spTree>
    <p:extLst>
      <p:ext uri="{BB962C8B-B14F-4D97-AF65-F5344CB8AC3E}">
        <p14:creationId xmlns:p14="http://schemas.microsoft.com/office/powerpoint/2010/main" val="44146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32CFA27B-10E2-4DF2-B301-7F8077316DEB}" type="slidenum">
              <a:rPr lang="en-US" smtClean="0">
                <a:latin typeface="Arial" charset="0"/>
              </a:rPr>
              <a:pPr eaLnBrk="1" hangingPunct="1">
                <a:defRPr/>
              </a:pPr>
              <a:t>2</a:t>
            </a:fld>
            <a:endParaRPr lang="en-US">
              <a:latin typeface="Arial" charset="0"/>
            </a:endParaRPr>
          </a:p>
        </p:txBody>
      </p:sp>
      <p:sp>
        <p:nvSpPr>
          <p:cNvPr id="138243" name="Rectangle 2"/>
          <p:cNvSpPr>
            <a:spLocks noGrp="1" noRot="1" noChangeAspect="1" noChangeArrowheads="1" noTextEdit="1"/>
          </p:cNvSpPr>
          <p:nvPr>
            <p:ph type="sldImg"/>
          </p:nvPr>
        </p:nvSpPr>
        <p:spPr>
          <a:xfrm>
            <a:off x="1171575" y="690563"/>
            <a:ext cx="4616450" cy="3463925"/>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666041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8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8EDDEEFC-FD2D-4BCB-83A9-E47B120453DA}" type="slidenum">
              <a:rPr lang="en-US" smtClean="0">
                <a:latin typeface="Arial" charset="0"/>
              </a:rPr>
              <a:pPr eaLnBrk="1" hangingPunct="1">
                <a:defRPr/>
              </a:pPr>
              <a:t>20</a:t>
            </a:fld>
            <a:endParaRPr lang="en-US">
              <a:latin typeface="Arial" charset="0"/>
            </a:endParaRPr>
          </a:p>
        </p:txBody>
      </p:sp>
    </p:spTree>
    <p:extLst>
      <p:ext uri="{BB962C8B-B14F-4D97-AF65-F5344CB8AC3E}">
        <p14:creationId xmlns:p14="http://schemas.microsoft.com/office/powerpoint/2010/main" val="262764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9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67D666D-7AE6-43F4-BDF9-6730AAA1B801}" type="slidenum">
              <a:rPr lang="en-US" smtClean="0">
                <a:latin typeface="Arial" charset="0"/>
              </a:rPr>
              <a:pPr eaLnBrk="1" hangingPunct="1">
                <a:defRPr/>
              </a:pPr>
              <a:t>21</a:t>
            </a:fld>
            <a:endParaRPr lang="en-US">
              <a:latin typeface="Arial" charset="0"/>
            </a:endParaRPr>
          </a:p>
        </p:txBody>
      </p:sp>
    </p:spTree>
    <p:extLst>
      <p:ext uri="{BB962C8B-B14F-4D97-AF65-F5344CB8AC3E}">
        <p14:creationId xmlns:p14="http://schemas.microsoft.com/office/powerpoint/2010/main" val="1981035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9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67D666D-7AE6-43F4-BDF9-6730AAA1B801}" type="slidenum">
              <a:rPr lang="en-US" smtClean="0">
                <a:latin typeface="Arial" charset="0"/>
              </a:rPr>
              <a:pPr eaLnBrk="1" hangingPunct="1">
                <a:defRPr/>
              </a:pPr>
              <a:t>22</a:t>
            </a:fld>
            <a:endParaRPr lang="en-US">
              <a:latin typeface="Arial" charset="0"/>
            </a:endParaRPr>
          </a:p>
        </p:txBody>
      </p:sp>
    </p:spTree>
    <p:extLst>
      <p:ext uri="{BB962C8B-B14F-4D97-AF65-F5344CB8AC3E}">
        <p14:creationId xmlns:p14="http://schemas.microsoft.com/office/powerpoint/2010/main" val="1981035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81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5EBD4BE9-7CA6-447E-A76C-D199AED0DC9A}" type="slidenum">
              <a:rPr lang="en-US" smtClean="0">
                <a:latin typeface="Arial" charset="0"/>
              </a:rPr>
              <a:pPr eaLnBrk="1" hangingPunct="1">
                <a:defRPr/>
              </a:pPr>
              <a:t>23</a:t>
            </a:fld>
            <a:endParaRPr lang="en-US">
              <a:latin typeface="Arial" charset="0"/>
            </a:endParaRPr>
          </a:p>
        </p:txBody>
      </p:sp>
    </p:spTree>
    <p:extLst>
      <p:ext uri="{BB962C8B-B14F-4D97-AF65-F5344CB8AC3E}">
        <p14:creationId xmlns:p14="http://schemas.microsoft.com/office/powerpoint/2010/main" val="303292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24</a:t>
            </a:fld>
            <a:endParaRPr lang="en-US"/>
          </a:p>
        </p:txBody>
      </p:sp>
    </p:spTree>
    <p:extLst>
      <p:ext uri="{BB962C8B-B14F-4D97-AF65-F5344CB8AC3E}">
        <p14:creationId xmlns:p14="http://schemas.microsoft.com/office/powerpoint/2010/main" val="1989157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46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BAC6AE2-F471-4837-8FA6-914F81CB2EC4}" type="slidenum">
              <a:rPr lang="en-US" smtClean="0">
                <a:latin typeface="Arial" charset="0"/>
              </a:rPr>
              <a:pPr eaLnBrk="1" hangingPunct="1">
                <a:defRPr/>
              </a:pPr>
              <a:t>25</a:t>
            </a:fld>
            <a:endParaRPr lang="en-US">
              <a:latin typeface="Arial" charset="0"/>
            </a:endParaRPr>
          </a:p>
        </p:txBody>
      </p:sp>
    </p:spTree>
    <p:extLst>
      <p:ext uri="{BB962C8B-B14F-4D97-AF65-F5344CB8AC3E}">
        <p14:creationId xmlns:p14="http://schemas.microsoft.com/office/powerpoint/2010/main" val="288443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26</a:t>
            </a:fld>
            <a:endParaRPr lang="en-US">
              <a:latin typeface="Arial" charset="0"/>
            </a:endParaRPr>
          </a:p>
        </p:txBody>
      </p:sp>
    </p:spTree>
    <p:extLst>
      <p:ext uri="{BB962C8B-B14F-4D97-AF65-F5344CB8AC3E}">
        <p14:creationId xmlns:p14="http://schemas.microsoft.com/office/powerpoint/2010/main" val="339126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27</a:t>
            </a:fld>
            <a:endParaRPr lang="en-US">
              <a:latin typeface="Arial" charset="0"/>
            </a:endParaRPr>
          </a:p>
        </p:txBody>
      </p:sp>
    </p:spTree>
    <p:extLst>
      <p:ext uri="{BB962C8B-B14F-4D97-AF65-F5344CB8AC3E}">
        <p14:creationId xmlns:p14="http://schemas.microsoft.com/office/powerpoint/2010/main" val="3307560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28</a:t>
            </a:fld>
            <a:endParaRPr lang="en-US">
              <a:latin typeface="Arial" charset="0"/>
            </a:endParaRPr>
          </a:p>
        </p:txBody>
      </p:sp>
    </p:spTree>
    <p:extLst>
      <p:ext uri="{BB962C8B-B14F-4D97-AF65-F5344CB8AC3E}">
        <p14:creationId xmlns:p14="http://schemas.microsoft.com/office/powerpoint/2010/main" val="2594463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29</a:t>
            </a:fld>
            <a:endParaRPr lang="en-US">
              <a:latin typeface="Arial" charset="0"/>
            </a:endParaRPr>
          </a:p>
        </p:txBody>
      </p:sp>
    </p:spTree>
    <p:extLst>
      <p:ext uri="{BB962C8B-B14F-4D97-AF65-F5344CB8AC3E}">
        <p14:creationId xmlns:p14="http://schemas.microsoft.com/office/powerpoint/2010/main" val="389288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6E14118E-1D58-4F53-8F3C-EE163800D9DB}" type="slidenum">
              <a:rPr lang="en-US" smtClean="0">
                <a:latin typeface="Arial" charset="0"/>
              </a:rPr>
              <a:pPr eaLnBrk="1" hangingPunct="1">
                <a:defRPr/>
              </a:pPr>
              <a:t>3</a:t>
            </a:fld>
            <a:endParaRPr lang="en-US">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54218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30</a:t>
            </a:fld>
            <a:endParaRPr lang="en-US"/>
          </a:p>
        </p:txBody>
      </p:sp>
    </p:spTree>
    <p:extLst>
      <p:ext uri="{BB962C8B-B14F-4D97-AF65-F5344CB8AC3E}">
        <p14:creationId xmlns:p14="http://schemas.microsoft.com/office/powerpoint/2010/main" val="2050631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6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E1290600-24AC-4F28-B404-212B43122887}" type="slidenum">
              <a:rPr lang="en-US" smtClean="0">
                <a:latin typeface="Arial" charset="0"/>
              </a:rPr>
              <a:pPr eaLnBrk="1" hangingPunct="1">
                <a:defRPr/>
              </a:pPr>
              <a:t>31</a:t>
            </a:fld>
            <a:endParaRPr lang="en-US">
              <a:latin typeface="Arial" charset="0"/>
            </a:endParaRPr>
          </a:p>
        </p:txBody>
      </p:sp>
    </p:spTree>
    <p:extLst>
      <p:ext uri="{BB962C8B-B14F-4D97-AF65-F5344CB8AC3E}">
        <p14:creationId xmlns:p14="http://schemas.microsoft.com/office/powerpoint/2010/main" val="3337835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32</a:t>
            </a:fld>
            <a:endParaRPr lang="en-US"/>
          </a:p>
        </p:txBody>
      </p:sp>
    </p:spTree>
    <p:extLst>
      <p:ext uri="{BB962C8B-B14F-4D97-AF65-F5344CB8AC3E}">
        <p14:creationId xmlns:p14="http://schemas.microsoft.com/office/powerpoint/2010/main" val="3701908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33</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55348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34</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150357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35</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914350" eaLnBrk="1" hangingPunct="1">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latin typeface="Arial" charset="0"/>
            </a:endParaRPr>
          </a:p>
        </p:txBody>
      </p:sp>
    </p:spTree>
    <p:extLst>
      <p:ext uri="{BB962C8B-B14F-4D97-AF65-F5344CB8AC3E}">
        <p14:creationId xmlns:p14="http://schemas.microsoft.com/office/powerpoint/2010/main" val="1333244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36</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237479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37</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132560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38</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806683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39</a:t>
            </a:fld>
            <a:endParaRPr lang="en-US"/>
          </a:p>
        </p:txBody>
      </p:sp>
    </p:spTree>
    <p:extLst>
      <p:ext uri="{BB962C8B-B14F-4D97-AF65-F5344CB8AC3E}">
        <p14:creationId xmlns:p14="http://schemas.microsoft.com/office/powerpoint/2010/main" val="198765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4</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436356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40</a:t>
            </a:fld>
            <a:endParaRPr lang="en-US"/>
          </a:p>
        </p:txBody>
      </p:sp>
    </p:spTree>
    <p:extLst>
      <p:ext uri="{BB962C8B-B14F-4D97-AF65-F5344CB8AC3E}">
        <p14:creationId xmlns:p14="http://schemas.microsoft.com/office/powerpoint/2010/main" val="1719082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41</a:t>
            </a:fld>
            <a:endParaRPr lang="en-US"/>
          </a:p>
        </p:txBody>
      </p:sp>
    </p:spTree>
    <p:extLst>
      <p:ext uri="{BB962C8B-B14F-4D97-AF65-F5344CB8AC3E}">
        <p14:creationId xmlns:p14="http://schemas.microsoft.com/office/powerpoint/2010/main" val="3271291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r>
              <a:rPr lang="en-US">
                <a:latin typeface="Arial" charset="0"/>
              </a:rPr>
              <a:t>COGR 2008-10-31</a:t>
            </a:r>
          </a:p>
        </p:txBody>
      </p:sp>
      <p:sp>
        <p:nvSpPr>
          <p:cNvPr id="18227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2A901EEE-680C-4618-9939-7F5D4F8F064B}" type="slidenum">
              <a:rPr lang="en-US" smtClean="0">
                <a:latin typeface="Arial" charset="0"/>
              </a:rPr>
              <a:pPr eaLnBrk="1" hangingPunct="1">
                <a:defRPr/>
              </a:pPr>
              <a:t>42</a:t>
            </a:fld>
            <a:endParaRPr lang="en-US">
              <a:latin typeface="Arial"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Tree>
    <p:extLst>
      <p:ext uri="{BB962C8B-B14F-4D97-AF65-F5344CB8AC3E}">
        <p14:creationId xmlns:p14="http://schemas.microsoft.com/office/powerpoint/2010/main" val="2370274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43</a:t>
            </a:fld>
            <a:endParaRPr lang="en-US"/>
          </a:p>
        </p:txBody>
      </p:sp>
    </p:spTree>
    <p:extLst>
      <p:ext uri="{BB962C8B-B14F-4D97-AF65-F5344CB8AC3E}">
        <p14:creationId xmlns:p14="http://schemas.microsoft.com/office/powerpoint/2010/main" val="422944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44</a:t>
            </a:fld>
            <a:endParaRPr lang="en-US"/>
          </a:p>
        </p:txBody>
      </p:sp>
    </p:spTree>
    <p:extLst>
      <p:ext uri="{BB962C8B-B14F-4D97-AF65-F5344CB8AC3E}">
        <p14:creationId xmlns:p14="http://schemas.microsoft.com/office/powerpoint/2010/main" val="909863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45</a:t>
            </a:fld>
            <a:endParaRPr lang="en-US"/>
          </a:p>
        </p:txBody>
      </p:sp>
    </p:spTree>
    <p:extLst>
      <p:ext uri="{BB962C8B-B14F-4D97-AF65-F5344CB8AC3E}">
        <p14:creationId xmlns:p14="http://schemas.microsoft.com/office/powerpoint/2010/main" val="1027278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46</a:t>
            </a:fld>
            <a:endParaRPr lang="en-US"/>
          </a:p>
        </p:txBody>
      </p:sp>
    </p:spTree>
    <p:extLst>
      <p:ext uri="{BB962C8B-B14F-4D97-AF65-F5344CB8AC3E}">
        <p14:creationId xmlns:p14="http://schemas.microsoft.com/office/powerpoint/2010/main" val="59557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47</a:t>
            </a:fld>
            <a:endParaRPr lang="en-US"/>
          </a:p>
        </p:txBody>
      </p:sp>
    </p:spTree>
    <p:extLst>
      <p:ext uri="{BB962C8B-B14F-4D97-AF65-F5344CB8AC3E}">
        <p14:creationId xmlns:p14="http://schemas.microsoft.com/office/powerpoint/2010/main" val="602427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48</a:t>
            </a:fld>
            <a:endParaRPr lang="en-US"/>
          </a:p>
        </p:txBody>
      </p:sp>
    </p:spTree>
    <p:extLst>
      <p:ext uri="{BB962C8B-B14F-4D97-AF65-F5344CB8AC3E}">
        <p14:creationId xmlns:p14="http://schemas.microsoft.com/office/powerpoint/2010/main" val="2287267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49</a:t>
            </a:fld>
            <a:endParaRPr lang="en-US"/>
          </a:p>
        </p:txBody>
      </p:sp>
    </p:spTree>
    <p:extLst>
      <p:ext uri="{BB962C8B-B14F-4D97-AF65-F5344CB8AC3E}">
        <p14:creationId xmlns:p14="http://schemas.microsoft.com/office/powerpoint/2010/main" val="99525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6420A7-62E5-46AA-AED7-A1EC88ED3DA7}" type="slidenum">
              <a:rPr lang="en-US">
                <a:solidFill>
                  <a:srgbClr val="000000"/>
                </a:solidFill>
              </a:rPr>
              <a:pPr>
                <a:defRPr/>
              </a:pPr>
              <a:t>5</a:t>
            </a:fld>
            <a:endParaRPr lang="en-US">
              <a:solidFill>
                <a:srgbClr val="000000"/>
              </a:solidFill>
            </a:endParaRPr>
          </a:p>
        </p:txBody>
      </p:sp>
      <p:sp>
        <p:nvSpPr>
          <p:cNvPr id="849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srgbClr val="000000"/>
              </a:solidFill>
            </a:endParaRPr>
          </a:p>
        </p:txBody>
      </p:sp>
      <p:sp>
        <p:nvSpPr>
          <p:cNvPr id="3" name="Notes Placeholder 2">
            <a:extLst>
              <a:ext uri="{FF2B5EF4-FFF2-40B4-BE49-F238E27FC236}">
                <a16:creationId xmlns:a16="http://schemas.microsoft.com/office/drawing/2014/main" id="{9B265321-11D6-45F1-8C89-FFBADF6A05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84914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50</a:t>
            </a:fld>
            <a:endParaRPr lang="en-US"/>
          </a:p>
        </p:txBody>
      </p:sp>
    </p:spTree>
    <p:extLst>
      <p:ext uri="{BB962C8B-B14F-4D97-AF65-F5344CB8AC3E}">
        <p14:creationId xmlns:p14="http://schemas.microsoft.com/office/powerpoint/2010/main" val="1895232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51</a:t>
            </a:fld>
            <a:endParaRPr lang="en-US"/>
          </a:p>
        </p:txBody>
      </p:sp>
    </p:spTree>
    <p:extLst>
      <p:ext uri="{BB962C8B-B14F-4D97-AF65-F5344CB8AC3E}">
        <p14:creationId xmlns:p14="http://schemas.microsoft.com/office/powerpoint/2010/main" val="942290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84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BC18834C-2EEC-4B26-A0E1-438D56DF413B}" type="slidenum">
              <a:rPr lang="en-US" smtClean="0">
                <a:latin typeface="Arial" charset="0"/>
              </a:rPr>
              <a:pPr eaLnBrk="1" hangingPunct="1">
                <a:defRPr/>
              </a:pPr>
              <a:t>52</a:t>
            </a:fld>
            <a:endParaRPr lang="en-US">
              <a:latin typeface="Arial" charset="0"/>
            </a:endParaRPr>
          </a:p>
        </p:txBody>
      </p:sp>
    </p:spTree>
    <p:extLst>
      <p:ext uri="{BB962C8B-B14F-4D97-AF65-F5344CB8AC3E}">
        <p14:creationId xmlns:p14="http://schemas.microsoft.com/office/powerpoint/2010/main" val="596054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53</a:t>
            </a:fld>
            <a:endParaRPr lang="en-US"/>
          </a:p>
        </p:txBody>
      </p:sp>
    </p:spTree>
    <p:extLst>
      <p:ext uri="{BB962C8B-B14F-4D97-AF65-F5344CB8AC3E}">
        <p14:creationId xmlns:p14="http://schemas.microsoft.com/office/powerpoint/2010/main" val="105184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85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D216A82F-81BB-41ED-95C6-38DCB2B8E86C}" type="slidenum">
              <a:rPr lang="en-US" smtClean="0">
                <a:latin typeface="Arial" charset="0"/>
              </a:rPr>
              <a:pPr eaLnBrk="1" hangingPunct="1">
                <a:defRPr/>
              </a:pPr>
              <a:t>54</a:t>
            </a:fld>
            <a:endParaRPr lang="en-US">
              <a:latin typeface="Arial" charset="0"/>
            </a:endParaRPr>
          </a:p>
        </p:txBody>
      </p:sp>
    </p:spTree>
    <p:extLst>
      <p:ext uri="{BB962C8B-B14F-4D97-AF65-F5344CB8AC3E}">
        <p14:creationId xmlns:p14="http://schemas.microsoft.com/office/powerpoint/2010/main" val="2719876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55</a:t>
            </a:fld>
            <a:endParaRPr lang="en-US"/>
          </a:p>
        </p:txBody>
      </p:sp>
    </p:spTree>
    <p:extLst>
      <p:ext uri="{BB962C8B-B14F-4D97-AF65-F5344CB8AC3E}">
        <p14:creationId xmlns:p14="http://schemas.microsoft.com/office/powerpoint/2010/main" val="2808338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56</a:t>
            </a:fld>
            <a:endParaRPr lang="en-US">
              <a:latin typeface="Arial" charset="0"/>
            </a:endParaRPr>
          </a:p>
        </p:txBody>
      </p:sp>
    </p:spTree>
    <p:extLst>
      <p:ext uri="{BB962C8B-B14F-4D97-AF65-F5344CB8AC3E}">
        <p14:creationId xmlns:p14="http://schemas.microsoft.com/office/powerpoint/2010/main" val="3486383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57</a:t>
            </a:fld>
            <a:endParaRPr lang="en-US">
              <a:latin typeface="Arial" charset="0"/>
            </a:endParaRPr>
          </a:p>
        </p:txBody>
      </p:sp>
    </p:spTree>
    <p:extLst>
      <p:ext uri="{BB962C8B-B14F-4D97-AF65-F5344CB8AC3E}">
        <p14:creationId xmlns:p14="http://schemas.microsoft.com/office/powerpoint/2010/main" val="11790030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58</a:t>
            </a:fld>
            <a:endParaRPr lang="en-US">
              <a:latin typeface="Arial" charset="0"/>
            </a:endParaRPr>
          </a:p>
        </p:txBody>
      </p:sp>
    </p:spTree>
    <p:extLst>
      <p:ext uri="{BB962C8B-B14F-4D97-AF65-F5344CB8AC3E}">
        <p14:creationId xmlns:p14="http://schemas.microsoft.com/office/powerpoint/2010/main" val="23546148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59</a:t>
            </a:fld>
            <a:endParaRPr lang="en-US">
              <a:latin typeface="Arial" charset="0"/>
            </a:endParaRPr>
          </a:p>
        </p:txBody>
      </p:sp>
    </p:spTree>
    <p:extLst>
      <p:ext uri="{BB962C8B-B14F-4D97-AF65-F5344CB8AC3E}">
        <p14:creationId xmlns:p14="http://schemas.microsoft.com/office/powerpoint/2010/main" val="298575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6</a:t>
            </a:fld>
            <a:endParaRPr lang="en-US"/>
          </a:p>
        </p:txBody>
      </p:sp>
    </p:spTree>
    <p:extLst>
      <p:ext uri="{BB962C8B-B14F-4D97-AF65-F5344CB8AC3E}">
        <p14:creationId xmlns:p14="http://schemas.microsoft.com/office/powerpoint/2010/main" val="31523590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60</a:t>
            </a:fld>
            <a:endParaRPr lang="en-US">
              <a:latin typeface="Arial" charset="0"/>
            </a:endParaRPr>
          </a:p>
        </p:txBody>
      </p:sp>
    </p:spTree>
    <p:extLst>
      <p:ext uri="{BB962C8B-B14F-4D97-AF65-F5344CB8AC3E}">
        <p14:creationId xmlns:p14="http://schemas.microsoft.com/office/powerpoint/2010/main" val="20598526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87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D5F8E7FD-718D-409F-83FC-EEEC9ABA7136}" type="slidenum">
              <a:rPr lang="en-US" smtClean="0">
                <a:latin typeface="Arial" charset="0"/>
              </a:rPr>
              <a:pPr eaLnBrk="1" hangingPunct="1">
                <a:defRPr/>
              </a:pPr>
              <a:t>61</a:t>
            </a:fld>
            <a:endParaRPr lang="en-US">
              <a:latin typeface="Arial" charset="0"/>
            </a:endParaRPr>
          </a:p>
        </p:txBody>
      </p:sp>
    </p:spTree>
    <p:extLst>
      <p:ext uri="{BB962C8B-B14F-4D97-AF65-F5344CB8AC3E}">
        <p14:creationId xmlns:p14="http://schemas.microsoft.com/office/powerpoint/2010/main" val="5443553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62</a:t>
            </a:fld>
            <a:endParaRPr lang="en-US"/>
          </a:p>
        </p:txBody>
      </p:sp>
    </p:spTree>
    <p:extLst>
      <p:ext uri="{BB962C8B-B14F-4D97-AF65-F5344CB8AC3E}">
        <p14:creationId xmlns:p14="http://schemas.microsoft.com/office/powerpoint/2010/main" val="3267483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161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B8706569-B382-4483-A8E4-B905D4C5B9DD}" type="slidenum">
              <a:rPr lang="en-US" smtClean="0">
                <a:latin typeface="Arial" charset="0"/>
              </a:rPr>
              <a:pPr eaLnBrk="1" hangingPunct="1">
                <a:defRPr/>
              </a:pPr>
              <a:t>63</a:t>
            </a:fld>
            <a:endParaRPr lang="en-US">
              <a:latin typeface="Arial" charset="0"/>
            </a:endParaRPr>
          </a:p>
        </p:txBody>
      </p:sp>
    </p:spTree>
    <p:extLst>
      <p:ext uri="{BB962C8B-B14F-4D97-AF65-F5344CB8AC3E}">
        <p14:creationId xmlns:p14="http://schemas.microsoft.com/office/powerpoint/2010/main" val="34222714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71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9026C83E-332A-4A15-A6E2-979A52E6F2D9}" type="slidenum">
              <a:rPr lang="en-US" smtClean="0">
                <a:latin typeface="Arial" charset="0"/>
              </a:rPr>
              <a:pPr eaLnBrk="1" hangingPunct="1">
                <a:defRPr/>
              </a:pPr>
              <a:t>64</a:t>
            </a:fld>
            <a:endParaRPr lang="en-US">
              <a:latin typeface="Arial" charset="0"/>
            </a:endParaRPr>
          </a:p>
        </p:txBody>
      </p:sp>
    </p:spTree>
    <p:extLst>
      <p:ext uri="{BB962C8B-B14F-4D97-AF65-F5344CB8AC3E}">
        <p14:creationId xmlns:p14="http://schemas.microsoft.com/office/powerpoint/2010/main" val="2249947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65</a:t>
            </a:fld>
            <a:endParaRPr lang="en-US"/>
          </a:p>
        </p:txBody>
      </p:sp>
    </p:spTree>
    <p:extLst>
      <p:ext uri="{BB962C8B-B14F-4D97-AF65-F5344CB8AC3E}">
        <p14:creationId xmlns:p14="http://schemas.microsoft.com/office/powerpoint/2010/main" val="5110762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41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DEB9E2CC-C849-478F-828D-BDD8E62B355C}" type="slidenum">
              <a:rPr lang="en-US" smtClean="0">
                <a:latin typeface="Arial" charset="0"/>
              </a:rPr>
              <a:pPr eaLnBrk="1" hangingPunct="1">
                <a:defRPr/>
              </a:pPr>
              <a:t>66</a:t>
            </a:fld>
            <a:endParaRPr lang="en-US">
              <a:latin typeface="Arial" charset="0"/>
            </a:endParaRPr>
          </a:p>
        </p:txBody>
      </p:sp>
    </p:spTree>
    <p:extLst>
      <p:ext uri="{BB962C8B-B14F-4D97-AF65-F5344CB8AC3E}">
        <p14:creationId xmlns:p14="http://schemas.microsoft.com/office/powerpoint/2010/main" val="4179170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6431F7FF-9B6E-489A-B671-95840A29B648}" type="slidenum">
              <a:rPr lang="en-US" smtClean="0">
                <a:latin typeface="Arial" charset="0"/>
              </a:rPr>
              <a:pPr eaLnBrk="1" hangingPunct="1">
                <a:defRPr/>
              </a:pPr>
              <a:t>67</a:t>
            </a:fld>
            <a:endParaRPr 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6398725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472824D9-950D-448B-B8F9-8B9EF44E5896}" type="slidenum">
              <a:rPr lang="en-US" smtClean="0">
                <a:latin typeface="Arial" charset="0"/>
              </a:rPr>
              <a:pPr eaLnBrk="1" hangingPunct="1">
                <a:defRPr/>
              </a:pPr>
              <a:t>68</a:t>
            </a:fld>
            <a:endParaRPr lang="en-US">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9547859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407223B5-6DC2-4692-BB99-9579B4529B28}" type="slidenum">
              <a:rPr lang="en-US" smtClean="0">
                <a:latin typeface="Arial" charset="0"/>
              </a:rPr>
              <a:pPr eaLnBrk="1" hangingPunct="1">
                <a:defRPr/>
              </a:pPr>
              <a:t>69</a:t>
            </a:fld>
            <a:endParaRPr lang="en-US">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18152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7</a:t>
            </a:fld>
            <a:endParaRPr lang="en-US"/>
          </a:p>
        </p:txBody>
      </p:sp>
    </p:spTree>
    <p:extLst>
      <p:ext uri="{BB962C8B-B14F-4D97-AF65-F5344CB8AC3E}">
        <p14:creationId xmlns:p14="http://schemas.microsoft.com/office/powerpoint/2010/main" val="9414062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70</a:t>
            </a:fld>
            <a:endParaRPr lang="en-US"/>
          </a:p>
        </p:txBody>
      </p:sp>
    </p:spTree>
    <p:extLst>
      <p:ext uri="{BB962C8B-B14F-4D97-AF65-F5344CB8AC3E}">
        <p14:creationId xmlns:p14="http://schemas.microsoft.com/office/powerpoint/2010/main" val="16382542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83E64CD0-7221-4EA2-A6EA-4CA18756D68B}" type="slidenum">
              <a:rPr lang="en-US" smtClean="0">
                <a:latin typeface="Arial" charset="0"/>
              </a:rPr>
              <a:pPr eaLnBrk="1" hangingPunct="1">
                <a:defRPr/>
              </a:pPr>
              <a:t>71</a:t>
            </a:fld>
            <a:endParaRPr lang="en-US">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8687476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543EA2E4-ED8C-4193-A35B-40DB74915366}" type="slidenum">
              <a:rPr lang="en-US" smtClean="0">
                <a:latin typeface="Arial" charset="0"/>
              </a:rPr>
              <a:pPr eaLnBrk="1" hangingPunct="1">
                <a:defRPr/>
              </a:pPr>
              <a:t>72</a:t>
            </a:fld>
            <a:endParaRPr lang="en-US">
              <a:latin typeface="Arial" charset="0"/>
            </a:endParaRPr>
          </a:p>
        </p:txBody>
      </p:sp>
      <p:sp>
        <p:nvSpPr>
          <p:cNvPr id="149507" name="Rectangle 2"/>
          <p:cNvSpPr>
            <a:spLocks noGrp="1" noRot="1" noChangeAspect="1" noChangeArrowheads="1" noTextEdit="1"/>
          </p:cNvSpPr>
          <p:nvPr>
            <p:ph type="sldImg"/>
          </p:nvPr>
        </p:nvSpPr>
        <p:spPr>
          <a:xfrm>
            <a:off x="1171575" y="690563"/>
            <a:ext cx="4616450" cy="3463925"/>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8668543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73</a:t>
            </a:fld>
            <a:endParaRPr lang="en-US"/>
          </a:p>
        </p:txBody>
      </p:sp>
    </p:spTree>
    <p:extLst>
      <p:ext uri="{BB962C8B-B14F-4D97-AF65-F5344CB8AC3E}">
        <p14:creationId xmlns:p14="http://schemas.microsoft.com/office/powerpoint/2010/main" val="16991745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028D6B3F-DA00-49B8-AD98-ABE74BD6EED7}" type="slidenum">
              <a:rPr lang="en-US" smtClean="0">
                <a:latin typeface="Arial" charset="0"/>
              </a:rPr>
              <a:pPr eaLnBrk="1" hangingPunct="1">
                <a:defRPr/>
              </a:pPr>
              <a:t>74</a:t>
            </a:fld>
            <a:endParaRPr lang="en-US">
              <a:latin typeface="Arial" charset="0"/>
            </a:endParaRPr>
          </a:p>
        </p:txBody>
      </p:sp>
      <p:sp>
        <p:nvSpPr>
          <p:cNvPr id="150531" name="Rectangle 2"/>
          <p:cNvSpPr>
            <a:spLocks noGrp="1" noRot="1" noChangeAspect="1" noChangeArrowheads="1" noTextEdit="1"/>
          </p:cNvSpPr>
          <p:nvPr>
            <p:ph type="sldImg"/>
          </p:nvPr>
        </p:nvSpPr>
        <p:spPr>
          <a:xfrm>
            <a:off x="1171575" y="690563"/>
            <a:ext cx="4616450" cy="34639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6245944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48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C643345A-925E-43EC-8DFC-BDE032868084}" type="slidenum">
              <a:rPr lang="en-US" smtClean="0">
                <a:latin typeface="Arial" charset="0"/>
              </a:rPr>
              <a:pPr eaLnBrk="1" hangingPunct="1">
                <a:defRPr/>
              </a:pPr>
              <a:t>75</a:t>
            </a:fld>
            <a:endParaRPr lang="en-US">
              <a:latin typeface="Arial" charset="0"/>
            </a:endParaRPr>
          </a:p>
        </p:txBody>
      </p:sp>
    </p:spTree>
    <p:extLst>
      <p:ext uri="{BB962C8B-B14F-4D97-AF65-F5344CB8AC3E}">
        <p14:creationId xmlns:p14="http://schemas.microsoft.com/office/powerpoint/2010/main" val="353423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8</a:t>
            </a:fld>
            <a:endParaRPr lang="en-US"/>
          </a:p>
        </p:txBody>
      </p:sp>
    </p:spTree>
    <p:extLst>
      <p:ext uri="{BB962C8B-B14F-4D97-AF65-F5344CB8AC3E}">
        <p14:creationId xmlns:p14="http://schemas.microsoft.com/office/powerpoint/2010/main" val="277798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9</a:t>
            </a:fld>
            <a:endParaRPr lang="en-US"/>
          </a:p>
        </p:txBody>
      </p:sp>
    </p:spTree>
    <p:extLst>
      <p:ext uri="{BB962C8B-B14F-4D97-AF65-F5344CB8AC3E}">
        <p14:creationId xmlns:p14="http://schemas.microsoft.com/office/powerpoint/2010/main" val="1757254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Bldg 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logo clea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4"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5"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6" name="Slide Number Placeholder 26"/>
          <p:cNvSpPr>
            <a:spLocks noGrp="1"/>
          </p:cNvSpPr>
          <p:nvPr>
            <p:ph type="sldNum" sz="quarter" idx="12"/>
          </p:nvPr>
        </p:nvSpPr>
        <p:spPr/>
        <p:txBody>
          <a:bodyPr/>
          <a:lstStyle>
            <a:lvl1pPr>
              <a:defRPr>
                <a:solidFill>
                  <a:srgbClr val="FFFFFF"/>
                </a:solidFill>
              </a:defRPr>
            </a:lvl1pPr>
            <a:extLst/>
          </a:lstStyle>
          <a:p>
            <a:pPr>
              <a:defRPr/>
            </a:pPr>
            <a:fld id="{E08BB1F1-8AA8-45ED-B8CA-81EAAE36FE28}" type="slidenum">
              <a:rPr lang="en-US"/>
              <a:pPr>
                <a:defRPr/>
              </a:pPr>
              <a:t>‹#›</a:t>
            </a:fld>
            <a:endParaRPr lang="en-US"/>
          </a:p>
        </p:txBody>
      </p:sp>
    </p:spTree>
    <p:extLst>
      <p:ext uri="{BB962C8B-B14F-4D97-AF65-F5344CB8AC3E}">
        <p14:creationId xmlns:p14="http://schemas.microsoft.com/office/powerpoint/2010/main" val="13346690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2974D6C-1DB7-4A63-B6ED-317394C5FE5B}" type="slidenum">
              <a:rPr lang="en-US"/>
              <a:pPr>
                <a:defRPr/>
              </a:pPr>
              <a:t>‹#›</a:t>
            </a:fld>
            <a:endParaRPr lang="en-US"/>
          </a:p>
        </p:txBody>
      </p:sp>
    </p:spTree>
    <p:extLst>
      <p:ext uri="{BB962C8B-B14F-4D97-AF65-F5344CB8AC3E}">
        <p14:creationId xmlns:p14="http://schemas.microsoft.com/office/powerpoint/2010/main" val="3377229330"/>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5" name="Freeform 16"/>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a:t>Click to edit Master title style</a:t>
            </a:r>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EB23A520-6628-44F9-B8B1-634F822A8186}" type="slidenum">
              <a:rPr lang="en-US"/>
              <a:pPr>
                <a:defRPr/>
              </a:pPr>
              <a:t>‹#›</a:t>
            </a:fld>
            <a:endParaRPr lang="en-US"/>
          </a:p>
        </p:txBody>
      </p:sp>
    </p:spTree>
    <p:extLst>
      <p:ext uri="{BB962C8B-B14F-4D97-AF65-F5344CB8AC3E}">
        <p14:creationId xmlns:p14="http://schemas.microsoft.com/office/powerpoint/2010/main" val="4064732788"/>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72763AF-721D-4CDB-9D4E-99210B1E4A91}" type="slidenum">
              <a:rPr lang="en-US"/>
              <a:pPr>
                <a:defRPr/>
              </a:pPr>
              <a:t>‹#›</a:t>
            </a:fld>
            <a:endParaRPr lang="en-US"/>
          </a:p>
        </p:txBody>
      </p:sp>
    </p:spTree>
    <p:extLst>
      <p:ext uri="{BB962C8B-B14F-4D97-AF65-F5344CB8AC3E}">
        <p14:creationId xmlns:p14="http://schemas.microsoft.com/office/powerpoint/2010/main" val="4087764940"/>
      </p:ext>
    </p:extLst>
  </p:cSld>
  <p:clrMapOvr>
    <a:masterClrMapping/>
  </p:clrMapOvr>
  <p:transition spd="med">
    <p:fade thruBlk="1"/>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1153AB3-764B-4C83-B99A-FF8C8490B11A}" type="slidenum">
              <a:rPr lang="en-US"/>
              <a:pPr>
                <a:defRPr/>
              </a:pPr>
              <a:t>‹#›</a:t>
            </a:fld>
            <a:endParaRPr lang="en-US"/>
          </a:p>
        </p:txBody>
      </p:sp>
    </p:spTree>
    <p:extLst>
      <p:ext uri="{BB962C8B-B14F-4D97-AF65-F5344CB8AC3E}">
        <p14:creationId xmlns:p14="http://schemas.microsoft.com/office/powerpoint/2010/main" val="2474955737"/>
      </p:ext>
    </p:extLst>
  </p:cSld>
  <p:clrMapOvr>
    <a:masterClrMapping/>
  </p:clrMapOvr>
  <p:transition spd="med">
    <p:fade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00200"/>
            <a:ext cx="8305800" cy="4343400"/>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7772400" y="6553200"/>
            <a:ext cx="1371600" cy="155575"/>
          </a:xfrm>
        </p:spPr>
        <p:txBody>
          <a:bodyPr/>
          <a:lstStyle>
            <a:lvl1pPr>
              <a:defRPr/>
            </a:lvl1pPr>
          </a:lstStyle>
          <a:p>
            <a:pPr>
              <a:defRPr/>
            </a:pPr>
            <a:fld id="{6708DA55-CCA6-486C-8725-7FC0B56304DA}" type="slidenum">
              <a:rPr lang="en-US"/>
              <a:pPr>
                <a:defRPr/>
              </a:pPr>
              <a:t>‹#›</a:t>
            </a:fld>
            <a:endParaRPr lang="en-US"/>
          </a:p>
        </p:txBody>
      </p:sp>
    </p:spTree>
    <p:extLst>
      <p:ext uri="{BB962C8B-B14F-4D97-AF65-F5344CB8AC3E}">
        <p14:creationId xmlns:p14="http://schemas.microsoft.com/office/powerpoint/2010/main" val="64508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3674247569"/>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41F39-15E2-43A5-8362-86D2935DB55C}" type="slidenum">
              <a:rPr lang="en-US"/>
              <a:pPr>
                <a:defRPr/>
              </a:pPr>
              <a:t>‹#›</a:t>
            </a:fld>
            <a:endParaRPr lang="en-US"/>
          </a:p>
        </p:txBody>
      </p:sp>
    </p:spTree>
    <p:extLst>
      <p:ext uri="{BB962C8B-B14F-4D97-AF65-F5344CB8AC3E}">
        <p14:creationId xmlns:p14="http://schemas.microsoft.com/office/powerpoint/2010/main" val="3762344609"/>
      </p:ext>
    </p:extLst>
  </p:cSld>
  <p:clrMapOvr>
    <a:masterClrMapping/>
  </p:clrMapOvr>
  <p:transition spd="med">
    <p:fade thruBlk="1"/>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18AEE33-BD95-4E98-911A-44C7A31FE4D8}" type="slidenum">
              <a:rPr lang="en-US"/>
              <a:pPr>
                <a:defRPr/>
              </a:pPr>
              <a:t>‹#›</a:t>
            </a:fld>
            <a:endParaRPr lang="en-US"/>
          </a:p>
        </p:txBody>
      </p:sp>
    </p:spTree>
    <p:extLst>
      <p:ext uri="{BB962C8B-B14F-4D97-AF65-F5344CB8AC3E}">
        <p14:creationId xmlns:p14="http://schemas.microsoft.com/office/powerpoint/2010/main" val="3825179578"/>
      </p:ext>
    </p:extLst>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AF8A20F-7231-45B4-8DF6-4D014DE0EA37}" type="slidenum">
              <a:rPr lang="en-US"/>
              <a:pPr>
                <a:defRPr/>
              </a:pPr>
              <a:t>‹#›</a:t>
            </a:fld>
            <a:endParaRPr lang="en-US"/>
          </a:p>
        </p:txBody>
      </p:sp>
    </p:spTree>
    <p:extLst>
      <p:ext uri="{BB962C8B-B14F-4D97-AF65-F5344CB8AC3E}">
        <p14:creationId xmlns:p14="http://schemas.microsoft.com/office/powerpoint/2010/main" val="286583472"/>
      </p:ext>
    </p:extLst>
  </p:cSld>
  <p:clrMapOvr>
    <a:masterClrMapping/>
  </p:clrMapOvr>
  <p:transition spd="med">
    <p:fade thruBlk="1"/>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4437818-9CC3-4A65-A2FA-7A2CF59A3FF6}" type="slidenum">
              <a:rPr lang="en-US"/>
              <a:pPr>
                <a:defRPr/>
              </a:pPr>
              <a:t>‹#›</a:t>
            </a:fld>
            <a:endParaRPr lang="en-US"/>
          </a:p>
        </p:txBody>
      </p:sp>
    </p:spTree>
    <p:extLst>
      <p:ext uri="{BB962C8B-B14F-4D97-AF65-F5344CB8AC3E}">
        <p14:creationId xmlns:p14="http://schemas.microsoft.com/office/powerpoint/2010/main" val="3558549474"/>
      </p:ext>
    </p:extLst>
  </p:cSld>
  <p:clrMapOvr>
    <a:masterClrMapping/>
  </p:clrMapOvr>
  <p:transition spd="med">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0033AEAE-0763-4733-B874-FAA1B3B71903}" type="slidenum">
              <a:rPr lang="en-US"/>
              <a:pPr>
                <a:defRPr/>
              </a:pPr>
              <a:t>‹#›</a:t>
            </a:fld>
            <a:endParaRPr lang="en-US"/>
          </a:p>
        </p:txBody>
      </p:sp>
    </p:spTree>
    <p:extLst>
      <p:ext uri="{BB962C8B-B14F-4D97-AF65-F5344CB8AC3E}">
        <p14:creationId xmlns:p14="http://schemas.microsoft.com/office/powerpoint/2010/main" val="1507040944"/>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115DD6B-1CDF-43B6-B3D3-067E05C558ED}" type="slidenum">
              <a:rPr lang="en-US"/>
              <a:pPr>
                <a:defRPr/>
              </a:pPr>
              <a:t>‹#›</a:t>
            </a:fld>
            <a:endParaRPr lang="en-US"/>
          </a:p>
        </p:txBody>
      </p:sp>
    </p:spTree>
    <p:extLst>
      <p:ext uri="{BB962C8B-B14F-4D97-AF65-F5344CB8AC3E}">
        <p14:creationId xmlns:p14="http://schemas.microsoft.com/office/powerpoint/2010/main" val="235560337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8ABFDFF3-C621-4073-B1D1-4B04AB56DBC3}" type="slidenum">
              <a:rPr lang="en-US"/>
              <a:pPr>
                <a:defRPr/>
              </a:pPr>
              <a:t>‹#›</a:t>
            </a:fld>
            <a:endParaRPr lang="en-US"/>
          </a:p>
        </p:txBody>
      </p:sp>
    </p:spTree>
    <p:extLst>
      <p:ext uri="{BB962C8B-B14F-4D97-AF65-F5344CB8AC3E}">
        <p14:creationId xmlns:p14="http://schemas.microsoft.com/office/powerpoint/2010/main" val="1577977903"/>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91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D12D9-59C9-4EEE-AAA3-E8CE1A420F39}" type="slidenum">
              <a:rPr lang="en-US"/>
              <a:pPr>
                <a:defRPr/>
              </a:pPr>
              <a:t>‹#›</a:t>
            </a:fld>
            <a:endParaRPr lang="en-US" dirty="0"/>
          </a:p>
        </p:txBody>
      </p:sp>
    </p:spTree>
    <p:extLst>
      <p:ext uri="{BB962C8B-B14F-4D97-AF65-F5344CB8AC3E}">
        <p14:creationId xmlns:p14="http://schemas.microsoft.com/office/powerpoint/2010/main" val="335884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91586198"/>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220A13-00E4-430B-AE32-A5A7F574153B}" type="slidenum">
              <a:rPr lang="en-US"/>
              <a:pPr>
                <a:defRPr/>
              </a:pPr>
              <a:t>‹#›</a:t>
            </a:fld>
            <a:endParaRPr lang="en-US"/>
          </a:p>
        </p:txBody>
      </p:sp>
    </p:spTree>
    <p:extLst>
      <p:ext uri="{BB962C8B-B14F-4D97-AF65-F5344CB8AC3E}">
        <p14:creationId xmlns:p14="http://schemas.microsoft.com/office/powerpoint/2010/main" val="4186661317"/>
      </p:ext>
    </p:extLst>
  </p:cSld>
  <p:clrMapOvr>
    <a:masterClrMapping/>
  </p:clrMapOvr>
  <p:transition spd="med">
    <p:fade thruBlk="1"/>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FECABF-5C29-4688-84B5-F6C69A1CC156}" type="slidenum">
              <a:rPr lang="en-US"/>
              <a:pPr>
                <a:defRPr/>
              </a:pPr>
              <a:t>‹#›</a:t>
            </a:fld>
            <a:endParaRPr lang="en-US"/>
          </a:p>
        </p:txBody>
      </p:sp>
    </p:spTree>
    <p:extLst>
      <p:ext uri="{BB962C8B-B14F-4D97-AF65-F5344CB8AC3E}">
        <p14:creationId xmlns:p14="http://schemas.microsoft.com/office/powerpoint/2010/main" val="3261492051"/>
      </p:ext>
    </p:extLst>
  </p:cSld>
  <p:clrMapOvr>
    <a:masterClrMapping/>
  </p:clrMapOvr>
  <p:transition spd="med">
    <p:fade thruBlk="1"/>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2BEA839-DD2F-4960-9BD6-19B4535131F5}" type="slidenum">
              <a:rPr lang="en-US"/>
              <a:pPr>
                <a:defRPr/>
              </a:pPr>
              <a:t>‹#›</a:t>
            </a:fld>
            <a:endParaRPr lang="en-US"/>
          </a:p>
        </p:txBody>
      </p:sp>
    </p:spTree>
    <p:extLst>
      <p:ext uri="{BB962C8B-B14F-4D97-AF65-F5344CB8AC3E}">
        <p14:creationId xmlns:p14="http://schemas.microsoft.com/office/powerpoint/2010/main" val="3090904070"/>
      </p:ext>
    </p:extLst>
  </p:cSld>
  <p:clrMapOvr>
    <a:masterClrMapping/>
  </p:clrMapOvr>
  <p:transition spd="med">
    <p:fade thruBlk="1"/>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6D8321-29E2-424D-80B2-E564BA55D0D0}" type="slidenum">
              <a:rPr lang="en-US"/>
              <a:pPr>
                <a:defRPr/>
              </a:pPr>
              <a:t>‹#›</a:t>
            </a:fld>
            <a:endParaRPr lang="en-US"/>
          </a:p>
        </p:txBody>
      </p:sp>
    </p:spTree>
    <p:extLst>
      <p:ext uri="{BB962C8B-B14F-4D97-AF65-F5344CB8AC3E}">
        <p14:creationId xmlns:p14="http://schemas.microsoft.com/office/powerpoint/2010/main" val="2202075543"/>
      </p:ext>
    </p:extLst>
  </p:cSld>
  <p:clrMapOvr>
    <a:masterClrMapping/>
  </p:clrMapOvr>
  <p:transition spd="med">
    <p:fade thruBlk="1"/>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5B08A95-088D-4B62-824B-2C06A231529E}" type="slidenum">
              <a:rPr lang="en-US"/>
              <a:pPr>
                <a:defRPr/>
              </a:pPr>
              <a:t>‹#›</a:t>
            </a:fld>
            <a:endParaRPr lang="en-US"/>
          </a:p>
        </p:txBody>
      </p:sp>
    </p:spTree>
    <p:extLst>
      <p:ext uri="{BB962C8B-B14F-4D97-AF65-F5344CB8AC3E}">
        <p14:creationId xmlns:p14="http://schemas.microsoft.com/office/powerpoint/2010/main" val="26039280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pitchFamily="2" charset="2"/>
              <a:buChar cha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lvl1pPr>
              <a:defRPr>
                <a:effectLst/>
              </a:defRPr>
            </a:lvl1pPr>
            <a:extLst/>
          </a:lstStyle>
          <a:p>
            <a:r>
              <a:rPr lang="en-US" dirty="0"/>
              <a:t>Click to edit Master title style</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799BBF6-AC95-412E-A23D-E370D89ADFA3}" type="slidenum">
              <a:rPr lang="en-US"/>
              <a:pPr>
                <a:defRPr/>
              </a:pPr>
              <a:t>‹#›</a:t>
            </a:fld>
            <a:endParaRPr lang="en-US"/>
          </a:p>
        </p:txBody>
      </p:sp>
    </p:spTree>
    <p:extLst>
      <p:ext uri="{BB962C8B-B14F-4D97-AF65-F5344CB8AC3E}">
        <p14:creationId xmlns:p14="http://schemas.microsoft.com/office/powerpoint/2010/main" val="1278995530"/>
      </p:ext>
    </p:extLst>
  </p:cSld>
  <p:clrMapOvr>
    <a:masterClrMapping/>
  </p:clrMapOvr>
  <p:transition spd="med">
    <p:fade thruBlk="1"/>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7492789E-7806-45A3-9926-46FC8847F50C}" type="slidenum">
              <a:rPr lang="en-US"/>
              <a:pPr>
                <a:defRPr/>
              </a:pPr>
              <a:t>‹#›</a:t>
            </a:fld>
            <a:endParaRPr lang="en-US"/>
          </a:p>
        </p:txBody>
      </p:sp>
    </p:spTree>
    <p:extLst>
      <p:ext uri="{BB962C8B-B14F-4D97-AF65-F5344CB8AC3E}">
        <p14:creationId xmlns:p14="http://schemas.microsoft.com/office/powerpoint/2010/main" val="1555529802"/>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45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E4043-1FAD-4BCD-B7CC-B1E5F4DABA8F}" type="slidenum">
              <a:rPr lang="en-US"/>
              <a:pPr>
                <a:defRPr/>
              </a:pPr>
              <a:t>‹#›</a:t>
            </a:fld>
            <a:endParaRPr lang="en-US" dirty="0"/>
          </a:p>
        </p:txBody>
      </p:sp>
    </p:spTree>
    <p:extLst>
      <p:ext uri="{BB962C8B-B14F-4D97-AF65-F5344CB8AC3E}">
        <p14:creationId xmlns:p14="http://schemas.microsoft.com/office/powerpoint/2010/main" val="91143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1314196127"/>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6531F-CF66-48CA-9EFD-41163F10816B}" type="slidenum">
              <a:rPr lang="en-US"/>
              <a:pPr>
                <a:defRPr/>
              </a:pPr>
              <a:t>‹#›</a:t>
            </a:fld>
            <a:endParaRPr lang="en-US"/>
          </a:p>
        </p:txBody>
      </p:sp>
    </p:spTree>
    <p:extLst>
      <p:ext uri="{BB962C8B-B14F-4D97-AF65-F5344CB8AC3E}">
        <p14:creationId xmlns:p14="http://schemas.microsoft.com/office/powerpoint/2010/main" val="3778162277"/>
      </p:ext>
    </p:extLst>
  </p:cSld>
  <p:clrMapOvr>
    <a:masterClrMapping/>
  </p:clrMapOvr>
  <p:transition spd="med">
    <p:fade thruBlk="1"/>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AC04077-8D6E-4EF9-A0A6-F2DF5BFD127F}" type="slidenum">
              <a:rPr lang="en-US"/>
              <a:pPr>
                <a:defRPr/>
              </a:pPr>
              <a:t>‹#›</a:t>
            </a:fld>
            <a:endParaRPr lang="en-US"/>
          </a:p>
        </p:txBody>
      </p:sp>
    </p:spTree>
    <p:extLst>
      <p:ext uri="{BB962C8B-B14F-4D97-AF65-F5344CB8AC3E}">
        <p14:creationId xmlns:p14="http://schemas.microsoft.com/office/powerpoint/2010/main" val="4273069283"/>
      </p:ext>
    </p:extLst>
  </p:cSld>
  <p:clrMapOvr>
    <a:masterClrMapping/>
  </p:clrMapOvr>
  <p:transition spd="med">
    <p:fade thruBlk="1"/>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24FEDF-D8A8-4715-A58C-059CC1EF2276}" type="slidenum">
              <a:rPr lang="en-US"/>
              <a:pPr>
                <a:defRPr/>
              </a:pPr>
              <a:t>‹#›</a:t>
            </a:fld>
            <a:endParaRPr lang="en-US"/>
          </a:p>
        </p:txBody>
      </p:sp>
    </p:spTree>
    <p:extLst>
      <p:ext uri="{BB962C8B-B14F-4D97-AF65-F5344CB8AC3E}">
        <p14:creationId xmlns:p14="http://schemas.microsoft.com/office/powerpoint/2010/main" val="2024376674"/>
      </p:ext>
    </p:extLst>
  </p:cSld>
  <p:clrMapOvr>
    <a:masterClrMapping/>
  </p:clrMapOvr>
  <p:transition spd="med">
    <p:fade thruBlk="1"/>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B1394D-B488-44D5-9035-2CA278C27DE6}" type="slidenum">
              <a:rPr lang="en-US"/>
              <a:pPr>
                <a:defRPr/>
              </a:pPr>
              <a:t>‹#›</a:t>
            </a:fld>
            <a:endParaRPr lang="en-US"/>
          </a:p>
        </p:txBody>
      </p:sp>
    </p:spTree>
    <p:extLst>
      <p:ext uri="{BB962C8B-B14F-4D97-AF65-F5344CB8AC3E}">
        <p14:creationId xmlns:p14="http://schemas.microsoft.com/office/powerpoint/2010/main" val="213042160"/>
      </p:ext>
    </p:extLst>
  </p:cSld>
  <p:clrMapOvr>
    <a:masterClrMapping/>
  </p:clrMapOvr>
  <p:transition spd="med">
    <p:fade thruBlk="1"/>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7BABF00-B880-43BA-B335-49949DD5C49B}" type="slidenum">
              <a:rPr lang="en-US"/>
              <a:pPr>
                <a:defRPr/>
              </a:pPr>
              <a:t>‹#›</a:t>
            </a:fld>
            <a:endParaRPr lang="en-US"/>
          </a:p>
        </p:txBody>
      </p:sp>
    </p:spTree>
    <p:extLst>
      <p:ext uri="{BB962C8B-B14F-4D97-AF65-F5344CB8AC3E}">
        <p14:creationId xmlns:p14="http://schemas.microsoft.com/office/powerpoint/2010/main" val="3221622883"/>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12EB5075-A503-42F6-A45F-DD0B5A55AB2B}" type="slidenum">
              <a:rPr lang="en-US"/>
              <a:pPr>
                <a:defRPr/>
              </a:pPr>
              <a:t>‹#›</a:t>
            </a:fld>
            <a:endParaRPr lang="en-US"/>
          </a:p>
        </p:txBody>
      </p:sp>
    </p:spTree>
    <p:extLst>
      <p:ext uri="{BB962C8B-B14F-4D97-AF65-F5344CB8AC3E}">
        <p14:creationId xmlns:p14="http://schemas.microsoft.com/office/powerpoint/2010/main" val="387763389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F9061ED-3CA7-466B-BB3C-C75DC6A45833}" type="slidenum">
              <a:rPr lang="en-US"/>
              <a:pPr>
                <a:defRPr/>
              </a:pPr>
              <a:t>‹#›</a:t>
            </a:fld>
            <a:endParaRPr lang="en-US"/>
          </a:p>
        </p:txBody>
      </p:sp>
    </p:spTree>
    <p:extLst>
      <p:ext uri="{BB962C8B-B14F-4D97-AF65-F5344CB8AC3E}">
        <p14:creationId xmlns:p14="http://schemas.microsoft.com/office/powerpoint/2010/main" val="861217451"/>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4513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C1F10E-C8DF-4212-BE95-A65F5F2C5C1C}" type="slidenum">
              <a:rPr lang="en-US"/>
              <a:pPr>
                <a:defRPr/>
              </a:pPr>
              <a:t>‹#›</a:t>
            </a:fld>
            <a:endParaRPr lang="en-US" dirty="0"/>
          </a:p>
        </p:txBody>
      </p:sp>
    </p:spTree>
    <p:extLst>
      <p:ext uri="{BB962C8B-B14F-4D97-AF65-F5344CB8AC3E}">
        <p14:creationId xmlns:p14="http://schemas.microsoft.com/office/powerpoint/2010/main" val="1905899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044AA8BF-9CDA-411C-B808-0DDBB38ECFC4}" type="datetimeFigureOut">
              <a:rPr lang="en-US"/>
              <a:pPr>
                <a:defRPr/>
              </a:pPr>
              <a:t>1/7/2020</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566356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9ACAA18-65FA-4438-9543-C5A1E6ACE086}" type="datetimeFigureOut">
              <a:rPr lang="en-US"/>
              <a:pPr>
                <a:defRPr/>
              </a:pPr>
              <a:t>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84D8-136B-42C5-8F0A-CACB6ED2D147}" type="slidenum">
              <a:rPr lang="en-US"/>
              <a:pPr>
                <a:defRPr/>
              </a:pPr>
              <a:t>‹#›</a:t>
            </a:fld>
            <a:endParaRPr lang="en-US"/>
          </a:p>
        </p:txBody>
      </p:sp>
    </p:spTree>
    <p:extLst>
      <p:ext uri="{BB962C8B-B14F-4D97-AF65-F5344CB8AC3E}">
        <p14:creationId xmlns:p14="http://schemas.microsoft.com/office/powerpoint/2010/main" val="138473234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933136-5F2B-4DA9-B544-517130FF37BB}" type="datetimeFigureOut">
              <a:rPr lang="en-US"/>
              <a:pPr>
                <a:defRPr/>
              </a:pPr>
              <a:t>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37E7A-7E4D-4BB9-B20E-C13BFFE69C83}" type="slidenum">
              <a:rPr lang="en-US"/>
              <a:pPr>
                <a:defRPr/>
              </a:pPr>
              <a:t>‹#›</a:t>
            </a:fld>
            <a:endParaRPr lang="en-US"/>
          </a:p>
        </p:txBody>
      </p:sp>
    </p:spTree>
    <p:extLst>
      <p:ext uri="{BB962C8B-B14F-4D97-AF65-F5344CB8AC3E}">
        <p14:creationId xmlns:p14="http://schemas.microsoft.com/office/powerpoint/2010/main" val="62052534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280898-ADD5-439D-93EB-E3D6688FC453}" type="datetimeFigureOut">
              <a:rPr lang="en-US"/>
              <a:pPr>
                <a:defRPr/>
              </a:pPr>
              <a:t>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D813E2-9CD9-4711-8E77-D8320BCAB5FD}" type="slidenum">
              <a:rPr lang="en-US"/>
              <a:pPr>
                <a:defRPr/>
              </a:pPr>
              <a:t>‹#›</a:t>
            </a:fld>
            <a:endParaRPr lang="en-US"/>
          </a:p>
        </p:txBody>
      </p:sp>
    </p:spTree>
    <p:extLst>
      <p:ext uri="{BB962C8B-B14F-4D97-AF65-F5344CB8AC3E}">
        <p14:creationId xmlns:p14="http://schemas.microsoft.com/office/powerpoint/2010/main" val="30570297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02CBF8-3DCA-4690-A71F-F1F7A6978618}" type="datetimeFigureOut">
              <a:rPr lang="en-US"/>
              <a:pPr>
                <a:defRPr/>
              </a:pPr>
              <a:t>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8E228C-2C9F-41A9-B5FB-184433C648E4}" type="slidenum">
              <a:rPr lang="en-US"/>
              <a:pPr>
                <a:defRPr/>
              </a:pPr>
              <a:t>‹#›</a:t>
            </a:fld>
            <a:endParaRPr lang="en-US"/>
          </a:p>
        </p:txBody>
      </p:sp>
    </p:spTree>
    <p:extLst>
      <p:ext uri="{BB962C8B-B14F-4D97-AF65-F5344CB8AC3E}">
        <p14:creationId xmlns:p14="http://schemas.microsoft.com/office/powerpoint/2010/main" val="40719601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B2CB930-FC37-4268-ABCC-52BCC03008B0}" type="datetimeFigureOut">
              <a:rPr lang="en-US"/>
              <a:pPr>
                <a:defRPr/>
              </a:pPr>
              <a:t>1/7/2020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87619D-6F04-4420-AEC6-238BC83766D9}" type="slidenum">
              <a:rPr lang="en-US"/>
              <a:pPr>
                <a:defRPr/>
              </a:pPr>
              <a:t>‹#›</a:t>
            </a:fld>
            <a:endParaRPr lang="en-US"/>
          </a:p>
        </p:txBody>
      </p:sp>
    </p:spTree>
    <p:extLst>
      <p:ext uri="{BB962C8B-B14F-4D97-AF65-F5344CB8AC3E}">
        <p14:creationId xmlns:p14="http://schemas.microsoft.com/office/powerpoint/2010/main" val="397010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9"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957B1B56-9A89-4233-9CEB-91F2E4401D34}" type="slidenum">
              <a:rPr lang="en-US"/>
              <a:pPr>
                <a:defRPr/>
              </a:pPr>
              <a:t>‹#›</a:t>
            </a:fld>
            <a:endParaRPr lang="en-US"/>
          </a:p>
        </p:txBody>
      </p:sp>
    </p:spTree>
    <p:extLst>
      <p:ext uri="{BB962C8B-B14F-4D97-AF65-F5344CB8AC3E}">
        <p14:creationId xmlns:p14="http://schemas.microsoft.com/office/powerpoint/2010/main" val="2987440510"/>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5"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rtlCol="0">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a:t>Click to edit Master title style</a:t>
            </a:r>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CBFE4B3C-0F49-497A-BB5A-CD7A552F10EF}" type="slidenum">
              <a:rPr lang="en-US"/>
              <a:pPr>
                <a:defRPr/>
              </a:pPr>
              <a:t>‹#›</a:t>
            </a:fld>
            <a:endParaRPr lang="en-US"/>
          </a:p>
        </p:txBody>
      </p:sp>
    </p:spTree>
    <p:extLst>
      <p:ext uri="{BB962C8B-B14F-4D97-AF65-F5344CB8AC3E}">
        <p14:creationId xmlns:p14="http://schemas.microsoft.com/office/powerpoint/2010/main" val="783906276"/>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6934519-4BE4-44ED-AECE-2360354170E9}" type="slidenum">
              <a:rPr lang="en-US"/>
              <a:pPr>
                <a:defRPr/>
              </a:pPr>
              <a:t>‹#›</a:t>
            </a:fld>
            <a:endParaRPr lang="en-US"/>
          </a:p>
        </p:txBody>
      </p:sp>
    </p:spTree>
    <p:extLst>
      <p:ext uri="{BB962C8B-B14F-4D97-AF65-F5344CB8AC3E}">
        <p14:creationId xmlns:p14="http://schemas.microsoft.com/office/powerpoint/2010/main" val="3200200773"/>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9141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6A549-5EB1-43C1-AE74-6E454D435884}" type="slidenum">
              <a:rPr lang="en-US"/>
              <a:pPr>
                <a:defRPr/>
              </a:pPr>
              <a:t>‹#›</a:t>
            </a:fld>
            <a:endParaRPr lang="en-US" dirty="0"/>
          </a:p>
        </p:txBody>
      </p:sp>
    </p:spTree>
    <p:extLst>
      <p:ext uri="{BB962C8B-B14F-4D97-AF65-F5344CB8AC3E}">
        <p14:creationId xmlns:p14="http://schemas.microsoft.com/office/powerpoint/2010/main" val="280609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E222C39B-82C0-4150-B6F0-459F3DFD0CD2}" type="datetimeFigureOut">
              <a:rPr lang="en-US"/>
              <a:pPr>
                <a:defRPr/>
              </a:pPr>
              <a:t>1/7/2020</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73014253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2"/>
                </a:solidFill>
              </a:defRPr>
            </a:lvl1pPr>
          </a:lstStyle>
          <a:p>
            <a:pPr>
              <a:defRPr/>
            </a:pPr>
            <a:fld id="{AF66F691-40F2-45C5-A83F-4E0CB6664CFA}" type="datetimeFigureOut">
              <a:rPr lang="en-US"/>
              <a:pPr>
                <a:defRPr/>
              </a:pPr>
              <a:t>1/7/2020</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pPr>
              <a:defRPr/>
            </a:pPr>
            <a:fld id="{64C751D3-E7D8-4B74-ABF6-48D766165EE1}" type="slidenum">
              <a:rPr lang="en-US"/>
              <a:pPr>
                <a:defRPr/>
              </a:pPr>
              <a:t>‹#›</a:t>
            </a:fld>
            <a:endParaRPr lang="en-US"/>
          </a:p>
        </p:txBody>
      </p:sp>
    </p:spTree>
    <p:extLst>
      <p:ext uri="{BB962C8B-B14F-4D97-AF65-F5344CB8AC3E}">
        <p14:creationId xmlns:p14="http://schemas.microsoft.com/office/powerpoint/2010/main" val="383895862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4319AE29-FFA1-4F84-ADC7-F4FE43743574}" type="datetimeFigureOut">
              <a:rPr lang="en-US"/>
              <a:pPr>
                <a:defRPr/>
              </a:pPr>
              <a:t>1/7/2020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pPr>
              <a:defRPr/>
            </a:pPr>
            <a:fld id="{32519F49-FDD8-437C-8401-42A08C0AB4C6}" type="slidenum">
              <a:rPr lang="en-US"/>
              <a:pPr>
                <a:defRPr/>
              </a:pPr>
              <a:t>‹#›</a:t>
            </a:fld>
            <a:endParaRPr lang="en-US"/>
          </a:p>
        </p:txBody>
      </p:sp>
    </p:spTree>
    <p:extLst>
      <p:ext uri="{BB962C8B-B14F-4D97-AF65-F5344CB8AC3E}">
        <p14:creationId xmlns:p14="http://schemas.microsoft.com/office/powerpoint/2010/main" val="131644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E9AC6321-F74D-460A-9E84-506E0E8C6FF1}" type="datetimeFigureOut">
              <a:rPr lang="en-US"/>
              <a:pPr>
                <a:defRPr/>
              </a:pPr>
              <a:t>1/7/2020</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00171105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359E"/>
                </a:solidFill>
              </a:defRPr>
            </a:lvl1pPr>
          </a:lstStyle>
          <a:p>
            <a:pPr>
              <a:defRPr/>
            </a:pPr>
            <a:fld id="{E1CCC822-F71D-4996-B396-CF8EFF663FE1}" type="datetime1">
              <a:rPr lang="en-US"/>
              <a:pPr>
                <a:defRPr/>
              </a:pPr>
              <a:t>1/7/2020</a:t>
            </a:fld>
            <a:endParaRPr lang="en-US" dirty="0"/>
          </a:p>
        </p:txBody>
      </p:sp>
      <p:sp>
        <p:nvSpPr>
          <p:cNvPr id="5" name="Footer Placeholder 4"/>
          <p:cNvSpPr>
            <a:spLocks noGrp="1"/>
          </p:cNvSpPr>
          <p:nvPr>
            <p:ph type="ftr" sz="quarter" idx="11"/>
          </p:nvPr>
        </p:nvSpPr>
        <p:spPr/>
        <p:txBody>
          <a:bodyPr/>
          <a:lstStyle>
            <a:lvl1pPr>
              <a:defRPr>
                <a:solidFill>
                  <a:srgbClr val="00359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359E"/>
                </a:solidFill>
              </a:defRPr>
            </a:lvl1pPr>
          </a:lstStyle>
          <a:p>
            <a:pPr>
              <a:defRPr/>
            </a:pPr>
            <a:fld id="{F01D5585-DCCB-4465-80B9-EA5BACC91EA0}" type="slidenum">
              <a:rPr lang="en-US"/>
              <a:pPr>
                <a:defRPr/>
              </a:pPr>
              <a:t>‹#›</a:t>
            </a:fld>
            <a:endParaRPr lang="en-US" dirty="0"/>
          </a:p>
        </p:txBody>
      </p:sp>
    </p:spTree>
    <p:extLst>
      <p:ext uri="{BB962C8B-B14F-4D97-AF65-F5344CB8AC3E}">
        <p14:creationId xmlns:p14="http://schemas.microsoft.com/office/powerpoint/2010/main" val="2175158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1/7/2020</a:t>
            </a:fld>
            <a:endParaRPr lang="en-US" dirty="0"/>
          </a:p>
        </p:txBody>
      </p:sp>
      <p:sp>
        <p:nvSpPr>
          <p:cNvPr id="6" name="Footer Placeholder 5"/>
          <p:cNvSpPr>
            <a:spLocks noGrp="1"/>
          </p:cNvSpPr>
          <p:nvPr>
            <p:ph type="ftr" sz="quarter" idx="11"/>
          </p:nvPr>
        </p:nvSpPr>
        <p:spPr/>
        <p:txBody>
          <a:bodyPr/>
          <a:lstStyle>
            <a:lvl1pPr>
              <a:defRPr>
                <a:solidFill>
                  <a:srgbClr val="00359E"/>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359E"/>
                </a:solidFill>
              </a:defRPr>
            </a:lvl1pPr>
          </a:lstStyle>
          <a:p>
            <a:pPr>
              <a:defRPr/>
            </a:pPr>
            <a:fld id="{6D231EE9-A5F5-4B0C-A67C-D8262A921E1F}" type="slidenum">
              <a:rPr lang="en-US"/>
              <a:pPr>
                <a:defRPr/>
              </a:pPr>
              <a:t>‹#›</a:t>
            </a:fld>
            <a:endParaRPr lang="en-US" dirty="0"/>
          </a:p>
        </p:txBody>
      </p:sp>
    </p:spTree>
    <p:extLst>
      <p:ext uri="{BB962C8B-B14F-4D97-AF65-F5344CB8AC3E}">
        <p14:creationId xmlns:p14="http://schemas.microsoft.com/office/powerpoint/2010/main" val="421853608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1/7/2020</a:t>
            </a:fld>
            <a:endParaRPr lang="en-US" dirty="0"/>
          </a:p>
        </p:txBody>
      </p:sp>
      <p:sp>
        <p:nvSpPr>
          <p:cNvPr id="8" name="Footer Placeholder 7"/>
          <p:cNvSpPr>
            <a:spLocks noGrp="1"/>
          </p:cNvSpPr>
          <p:nvPr>
            <p:ph type="ftr" sz="quarter" idx="11"/>
          </p:nvPr>
        </p:nvSpPr>
        <p:spPr/>
        <p:txBody>
          <a:bodyPr/>
          <a:lstStyle>
            <a:lvl1pPr>
              <a:defRPr>
                <a:solidFill>
                  <a:srgbClr val="00359E"/>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00359E"/>
                </a:solidFill>
              </a:defRPr>
            </a:lvl1pPr>
          </a:lstStyle>
          <a:p>
            <a:pPr>
              <a:defRPr/>
            </a:pPr>
            <a:fld id="{EC9CDC67-6C87-4A43-8A07-06A23DF7174D}" type="slidenum">
              <a:rPr lang="en-US"/>
              <a:pPr>
                <a:defRPr/>
              </a:pPr>
              <a:t>‹#›</a:t>
            </a:fld>
            <a:endParaRPr lang="en-US" dirty="0"/>
          </a:p>
        </p:txBody>
      </p:sp>
    </p:spTree>
    <p:extLst>
      <p:ext uri="{BB962C8B-B14F-4D97-AF65-F5344CB8AC3E}">
        <p14:creationId xmlns:p14="http://schemas.microsoft.com/office/powerpoint/2010/main" val="100428273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9A2BF4-8ED0-4441-A7D7-8976641E9B8A}" type="datetimeFigureOut">
              <a:rPr lang="en-US"/>
              <a:pPr>
                <a:defRPr/>
              </a:pPr>
              <a:t>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5E10C1-258E-4C90-8BA8-639005618461}" type="slidenum">
              <a:rPr lang="en-US"/>
              <a:pPr>
                <a:defRPr/>
              </a:pPr>
              <a:t>‹#›</a:t>
            </a:fld>
            <a:endParaRPr lang="en-US"/>
          </a:p>
        </p:txBody>
      </p:sp>
    </p:spTree>
    <p:extLst>
      <p:ext uri="{BB962C8B-B14F-4D97-AF65-F5344CB8AC3E}">
        <p14:creationId xmlns:p14="http://schemas.microsoft.com/office/powerpoint/2010/main" val="15316119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68EC04B-0C47-422E-9C1F-0AFF9DBFD79E}" type="slidenum">
              <a:rPr lang="en-US"/>
              <a:pPr>
                <a:defRPr/>
              </a:pPr>
              <a:t>‹#›</a:t>
            </a:fld>
            <a:endParaRPr lang="en-US"/>
          </a:p>
        </p:txBody>
      </p:sp>
    </p:spTree>
    <p:extLst>
      <p:ext uri="{BB962C8B-B14F-4D97-AF65-F5344CB8AC3E}">
        <p14:creationId xmlns:p14="http://schemas.microsoft.com/office/powerpoint/2010/main" val="3892327319"/>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1BCE13-D71A-41F8-BFEB-89D3459B696A}" type="datetimeFigureOut">
              <a:rPr lang="en-US"/>
              <a:pPr>
                <a:defRPr/>
              </a:pPr>
              <a:t>1/7/2020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3BCFD4-28F2-48EC-9537-035C7EDEB9A4}" type="slidenum">
              <a:rPr lang="en-US"/>
              <a:pPr>
                <a:defRPr/>
              </a:pPr>
              <a:t>‹#›</a:t>
            </a:fld>
            <a:endParaRPr lang="en-US"/>
          </a:p>
        </p:txBody>
      </p:sp>
    </p:spTree>
    <p:extLst>
      <p:ext uri="{BB962C8B-B14F-4D97-AF65-F5344CB8AC3E}">
        <p14:creationId xmlns:p14="http://schemas.microsoft.com/office/powerpoint/2010/main" val="4140254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898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F4C36A-AA62-42C8-82E2-85CA80C50FFA}" type="slidenum">
              <a:rPr lang="en-US"/>
              <a:pPr>
                <a:defRPr/>
              </a:pPr>
              <a:t>‹#›</a:t>
            </a:fld>
            <a:endParaRPr lang="en-US" dirty="0"/>
          </a:p>
        </p:txBody>
      </p:sp>
    </p:spTree>
    <p:extLst>
      <p:ext uri="{BB962C8B-B14F-4D97-AF65-F5344CB8AC3E}">
        <p14:creationId xmlns:p14="http://schemas.microsoft.com/office/powerpoint/2010/main" val="346512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3"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6" name="Title 5"/>
          <p:cNvSpPr>
            <a:spLocks noGrp="1"/>
          </p:cNvSpPr>
          <p:nvPr>
            <p:ph type="title"/>
          </p:nvPr>
        </p:nvSpPr>
        <p:spPr>
          <a:xfrm>
            <a:off x="0" y="21336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7" name="Slide Number Placeholder 4"/>
          <p:cNvSpPr>
            <a:spLocks noGrp="1"/>
          </p:cNvSpPr>
          <p:nvPr>
            <p:ph type="sldNum" sz="quarter" idx="12"/>
          </p:nvPr>
        </p:nvSpPr>
        <p:spPr/>
        <p:txBody>
          <a:bodyPr/>
          <a:lstStyle>
            <a:lvl1pPr>
              <a:defRPr/>
            </a:lvl1pPr>
            <a:extLst/>
          </a:lstStyle>
          <a:p>
            <a:pPr>
              <a:defRPr/>
            </a:pPr>
            <a:fld id="{6AFDA527-05E2-4742-B6A3-2BFE5447C9E3}" type="slidenum">
              <a:rPr lang="en-US"/>
              <a:pPr>
                <a:defRPr/>
              </a:pPr>
              <a:t>‹#›</a:t>
            </a:fld>
            <a:endParaRPr lang="en-US"/>
          </a:p>
        </p:txBody>
      </p:sp>
    </p:spTree>
    <p:extLst>
      <p:ext uri="{BB962C8B-B14F-4D97-AF65-F5344CB8AC3E}">
        <p14:creationId xmlns:p14="http://schemas.microsoft.com/office/powerpoint/2010/main" val="229433979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0" y="22098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02ABD91-309C-4E51-BE1F-1BCEC2F01F58}" type="slidenum">
              <a:rPr lang="en-US"/>
              <a:pPr>
                <a:defRPr/>
              </a:pPr>
              <a:t>‹#›</a:t>
            </a:fld>
            <a:endParaRPr lang="en-US"/>
          </a:p>
        </p:txBody>
      </p:sp>
    </p:spTree>
    <p:extLst>
      <p:ext uri="{BB962C8B-B14F-4D97-AF65-F5344CB8AC3E}">
        <p14:creationId xmlns:p14="http://schemas.microsoft.com/office/powerpoint/2010/main" val="38467740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A06A58D-4BF9-4B50-B5A4-D5EB824CF798}" type="slidenum">
              <a:rPr lang="en-US"/>
              <a:pPr>
                <a:defRPr/>
              </a:pPr>
              <a:t>‹#›</a:t>
            </a:fld>
            <a:endParaRPr lang="en-US"/>
          </a:p>
        </p:txBody>
      </p:sp>
    </p:spTree>
    <p:extLst>
      <p:ext uri="{BB962C8B-B14F-4D97-AF65-F5344CB8AC3E}">
        <p14:creationId xmlns:p14="http://schemas.microsoft.com/office/powerpoint/2010/main" val="398514790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2.xml"/><Relationship Id="rId1"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5.xml"/><Relationship Id="rId1" Type="http://schemas.openxmlformats.org/officeDocument/2006/relationships/slideLayout" Target="../slideLayouts/slideLayout6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fld id="{576DD823-350E-47E0-A89B-4B8EA8E1285A}" type="datetimeFigureOut">
              <a:rPr lang="en-US"/>
              <a:pPr>
                <a:defRPr/>
              </a:pPr>
              <a:t>1/7/2020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0D836448-8165-4F38-A9B6-2D686AE37A65}" type="slidenum">
              <a:rPr lang="en-US"/>
              <a:pPr>
                <a:defRPr/>
              </a:pPr>
              <a:t>‹#›</a:t>
            </a:fld>
            <a:endParaRPr lang="en-US"/>
          </a:p>
        </p:txBody>
      </p:sp>
      <p:pic>
        <p:nvPicPr>
          <p:cNvPr id="1037" name="Picture 10" descr="OPERA bottom bor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Lst>
  <p:transition spd="med">
    <p:fade thruBlk="1"/>
  </p:transition>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10245"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E103346D-1922-4C10-B539-95AF74E18433}"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8"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26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81ECD5DA-F97F-40A2-807A-92EB10E53A36}" type="datetimeFigureOut">
              <a:rPr lang="en-US"/>
              <a:pPr>
                <a:defRPr/>
              </a:pPr>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AF81E53E-5DBC-48B6-A405-BB69606400DC}"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13" r:id="rId1"/>
    <p:sldLayoutId id="2147484269" r:id="rId2"/>
    <p:sldLayoutId id="2147484270" r:id="rId3"/>
    <p:sldLayoutId id="2147484271" r:id="rId4"/>
    <p:sldLayoutId id="2147484272" r:id="rId5"/>
    <p:sldLayoutId id="2147484314" r:id="rId6"/>
    <p:sldLayoutId id="2147484315" r:id="rId7"/>
    <p:sldLayoutId id="2147484316" r:id="rId8"/>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297"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8"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299"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13317"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3358AD16-6BD9-4E03-AF12-BEFC00215CCD}"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4" r:id="rId1"/>
    <p:sldLayoutId id="2147484317" r:id="rId2"/>
    <p:sldLayoutId id="2147484318" r:id="rId3"/>
    <p:sldLayoutId id="2147484319" r:id="rId4"/>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34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592812ED-B43B-4531-9EE1-F36374EB2B08}" type="datetimeFigureOut">
              <a:rPr lang="en-US"/>
              <a:pPr>
                <a:defRPr/>
              </a:pPr>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B3474ABC-87B0-4C39-8D25-33083E7F3B6A}"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275" r:id="rId5"/>
    <p:sldLayoutId id="2147484324" r:id="rId6"/>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369"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70"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371"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6"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16389"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8D1E6606-82DB-409E-BB90-828201761BF6}"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7"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916A05DF-F2DC-4CC0-B260-8AB40604316A}" type="datetimeFigureOut">
              <a:rPr lang="en-US"/>
              <a:pPr>
                <a:defRPr/>
              </a:pPr>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3CE0D863-3266-4F02-B05F-B54C8D7B832E}"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8"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81"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83"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4101"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F5B46F54-F25D-410E-8AEA-22330AACA8E7}"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4"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12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C0912AD3-2942-4917-93EC-7BC52CBCF7D0}" type="datetimeFigureOut">
              <a:rPr lang="en-US"/>
              <a:pPr>
                <a:defRPr/>
              </a:pPr>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4DA38E3E-BCBE-4188-86D1-11684D965048}"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0"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153"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4"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5"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5"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a:t>   Click to edit Master title style</a:t>
            </a:r>
          </a:p>
        </p:txBody>
      </p:sp>
      <p:sp>
        <p:nvSpPr>
          <p:cNvPr id="7173"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9D73F9E5-DE6C-4E6B-A634-7E18705E7C1B}"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6"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19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0A27221E-781E-434C-B318-05507068186E}" type="datetimeFigureOut">
              <a:rPr lang="en-US"/>
              <a:pPr>
                <a:defRPr/>
              </a:pPr>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912D982A-3A43-40D3-A1E9-C8856FB4523B}"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2"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225"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6"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227"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7"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hyperlink" Target="http://www.gpo.gov/fdsys/pkg/FR-2011-08-25/pdf/2011-21633.pdf" TargetMode="Externa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hyperlink" Target="mailto:FCOICompliance@mail.nih.gov" TargetMode="External"/><Relationship Id="rId2" Type="http://schemas.openxmlformats.org/officeDocument/2006/relationships/notesSlide" Target="../notesSlides/notesSlide42.xml"/><Relationship Id="rId1" Type="http://schemas.openxmlformats.org/officeDocument/2006/relationships/slideLayout" Target="../slideLayouts/slideLayout56.xml"/><Relationship Id="rId5" Type="http://schemas.openxmlformats.org/officeDocument/2006/relationships/hyperlink" Target="http://grants.nih.gov/" TargetMode="External"/><Relationship Id="rId4" Type="http://schemas.openxmlformats.org/officeDocument/2006/relationships/hyperlink" Target="http://grants.nih.gov/grants/policy/coi/"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hyperlink" Target="http://grants.nih.gov/grants/policy/coi/index.htm" TargetMode="External"/><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hyperlink" Target="http://grants.nih.gov/grants/guide/notice-files/NOT-OD-13-004.html" TargetMode="External"/><Relationship Id="rId5" Type="http://schemas.openxmlformats.org/officeDocument/2006/relationships/hyperlink" Target="https://grants.nih.gov/grants/guide/notice-files/NOT-OD-18-160.html" TargetMode="External"/><Relationship Id="rId4" Type="http://schemas.openxmlformats.org/officeDocument/2006/relationships/hyperlink" Target="http://grants.nih.gov/grants/policy/coi/coi_faqs.htm"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3" Type="http://schemas.openxmlformats.org/officeDocument/2006/relationships/hyperlink" Target="mailto:FCOICompliance@mail.nih.gov" TargetMode="External"/><Relationship Id="rId2" Type="http://schemas.openxmlformats.org/officeDocument/2006/relationships/notesSlide" Target="../notesSlides/notesSlide61.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4.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hyperlink" Target="http://grants.nih.gov/grants/policy/coi/coi_faqs.htm" TargetMode="External"/><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686800" cy="1295400"/>
          </a:xfrm>
        </p:spPr>
        <p:txBody>
          <a:bodyPr/>
          <a:lstStyle/>
          <a:p>
            <a:pPr eaLnBrk="1" fontAlgn="auto" hangingPunct="1">
              <a:spcAft>
                <a:spcPts val="0"/>
              </a:spcAft>
              <a:defRPr/>
            </a:pPr>
            <a:r>
              <a:rPr lang="en-US" sz="4800" dirty="0">
                <a:solidFill>
                  <a:schemeClr val="bg1"/>
                </a:solidFill>
                <a:latin typeface="Tahoma" pitchFamily="34" charset="0"/>
                <a:ea typeface="Tahoma" pitchFamily="34" charset="0"/>
                <a:cs typeface="Tahoma" pitchFamily="34" charset="0"/>
              </a:rPr>
              <a:t>Financial Conflict of Interest</a:t>
            </a:r>
          </a:p>
        </p:txBody>
      </p:sp>
      <p:sp>
        <p:nvSpPr>
          <p:cNvPr id="65539" name="Subtitle 2"/>
          <p:cNvSpPr>
            <a:spLocks noGrp="1"/>
          </p:cNvSpPr>
          <p:nvPr>
            <p:ph type="body" idx="1"/>
          </p:nvPr>
        </p:nvSpPr>
        <p:spPr>
          <a:xfrm>
            <a:off x="571500" y="4343400"/>
            <a:ext cx="8001000" cy="1066800"/>
          </a:xfrm>
        </p:spPr>
        <p:txBody>
          <a:bodyPr/>
          <a:lstStyle/>
          <a:p>
            <a:pPr eaLnBrk="1" hangingPunct="1">
              <a:lnSpc>
                <a:spcPct val="120000"/>
              </a:lnSpc>
            </a:pPr>
            <a:r>
              <a:rPr lang="en-US" sz="900" dirty="0">
                <a:solidFill>
                  <a:schemeClr val="bg1"/>
                </a:solidFill>
                <a:latin typeface="Tahoma" pitchFamily="34" charset="0"/>
                <a:ea typeface="Tahoma" pitchFamily="34" charset="0"/>
                <a:cs typeface="Tahoma" pitchFamily="34" charset="0"/>
              </a:rPr>
              <a:t>Division of Grants Compliance and Oversight</a:t>
            </a:r>
          </a:p>
          <a:p>
            <a:pPr eaLnBrk="1" hangingPunct="1">
              <a:lnSpc>
                <a:spcPct val="120000"/>
              </a:lnSpc>
            </a:pPr>
            <a:r>
              <a:rPr lang="en-US" sz="900" dirty="0">
                <a:solidFill>
                  <a:schemeClr val="bg1"/>
                </a:solidFill>
                <a:latin typeface="Tahoma" pitchFamily="34" charset="0"/>
                <a:ea typeface="Tahoma" pitchFamily="34" charset="0"/>
                <a:cs typeface="Tahoma" pitchFamily="34" charset="0"/>
              </a:rPr>
              <a:t>Office of Policy for Extramural Research Administration, OER</a:t>
            </a:r>
            <a:br>
              <a:rPr lang="en-US" sz="900" dirty="0">
                <a:solidFill>
                  <a:schemeClr val="bg1"/>
                </a:solidFill>
                <a:latin typeface="Tahoma" pitchFamily="34" charset="0"/>
                <a:ea typeface="Tahoma" pitchFamily="34" charset="0"/>
                <a:cs typeface="Tahoma" pitchFamily="34" charset="0"/>
              </a:rPr>
            </a:br>
            <a:r>
              <a:rPr lang="en-US" sz="900" dirty="0">
                <a:solidFill>
                  <a:schemeClr val="bg1"/>
                </a:solidFill>
                <a:latin typeface="Tahoma" pitchFamily="34" charset="0"/>
                <a:ea typeface="Tahoma" pitchFamily="34" charset="0"/>
                <a:cs typeface="Tahoma" pitchFamily="34" charset="0"/>
              </a:rPr>
              <a:t>National Institutes of Health, DHHS </a:t>
            </a:r>
          </a:p>
          <a:p>
            <a:pPr eaLnBrk="1" hangingPunct="1">
              <a:lnSpc>
                <a:spcPct val="90000"/>
              </a:lnSpc>
            </a:pPr>
            <a:endParaRPr lang="en-US" sz="900" dirty="0">
              <a:solidFill>
                <a:schemeClr val="bg1"/>
              </a:solidFill>
              <a:latin typeface="Tahoma" pitchFamily="34" charset="0"/>
              <a:ea typeface="Tahoma" pitchFamily="34" charset="0"/>
              <a:cs typeface="Tahoma" pitchFamily="34" charset="0"/>
            </a:endParaRPr>
          </a:p>
          <a:p>
            <a:pPr eaLnBrk="1" hangingPunct="1">
              <a:lnSpc>
                <a:spcPct val="90000"/>
              </a:lnSpc>
            </a:pPr>
            <a:r>
              <a:rPr lang="en-US" sz="1200" dirty="0">
                <a:solidFill>
                  <a:schemeClr val="bg1"/>
                </a:solidFill>
                <a:latin typeface="Tahoma" pitchFamily="34" charset="0"/>
                <a:ea typeface="Tahoma" pitchFamily="34" charset="0"/>
                <a:cs typeface="Tahoma" pitchFamily="34" charset="0"/>
              </a:rPr>
              <a:t>NIH Regional Seminar – Phoenix, AZ– November 2019</a:t>
            </a:r>
          </a:p>
        </p:txBody>
      </p:sp>
      <p:pic>
        <p:nvPicPr>
          <p:cNvPr id="3" name="Picture 2">
            <a:extLs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616054" y="6244844"/>
            <a:ext cx="619486" cy="596822"/>
          </a:xfrm>
          <a:prstGeom prst="rect">
            <a:avLst/>
          </a:prstGeom>
        </p:spPr>
      </p:pic>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258286" y="6273243"/>
            <a:ext cx="2885714" cy="580952"/>
          </a:xfrm>
          <a:prstGeom prst="rect">
            <a:avLst/>
          </a:prstGeom>
        </p:spPr>
      </p:pic>
      <p:sp>
        <p:nvSpPr>
          <p:cNvPr id="7" name="Rectangle 6">
            <a:extLst>
              <a:ext uri="{FF2B5EF4-FFF2-40B4-BE49-F238E27FC236}">
                <a16:creationId xmlns:a16="http://schemas.microsoft.com/office/drawing/2014/main" id="{EFDE54A3-2F1A-40D5-BA3D-3CC1C6DD217B}"/>
              </a:ext>
            </a:extLst>
          </p:cNvPr>
          <p:cNvSpPr/>
          <p:nvPr/>
        </p:nvSpPr>
        <p:spPr>
          <a:xfrm>
            <a:off x="152400" y="5825081"/>
            <a:ext cx="6096000" cy="750975"/>
          </a:xfrm>
          <a:prstGeom prst="rect">
            <a:avLst/>
          </a:prstGeom>
        </p:spPr>
        <p:txBody>
          <a:bodyPr wrap="square">
            <a:spAutoFit/>
          </a:bodyPr>
          <a:lstStyle/>
          <a:p>
            <a:pPr>
              <a:lnSpc>
                <a:spcPct val="90000"/>
              </a:lnSpc>
              <a:spcAft>
                <a:spcPts val="300"/>
              </a:spcAft>
            </a:pPr>
            <a:r>
              <a:rPr lang="en-US" sz="1400" b="1" dirty="0">
                <a:solidFill>
                  <a:srgbClr val="4B4B65"/>
                </a:solidFill>
              </a:rPr>
              <a:t>Diane Dean</a:t>
            </a:r>
            <a:r>
              <a:rPr lang="en-US" sz="1400" dirty="0">
                <a:solidFill>
                  <a:srgbClr val="4B4B65"/>
                </a:solidFill>
              </a:rPr>
              <a:t>, Director </a:t>
            </a:r>
          </a:p>
          <a:p>
            <a:pPr>
              <a:lnSpc>
                <a:spcPct val="90000"/>
              </a:lnSpc>
              <a:spcAft>
                <a:spcPts val="300"/>
              </a:spcAft>
            </a:pPr>
            <a:r>
              <a:rPr lang="en-US" sz="1400" b="1" dirty="0">
                <a:solidFill>
                  <a:srgbClr val="4B4B65"/>
                </a:solidFill>
              </a:rPr>
              <a:t>David Houppert</a:t>
            </a:r>
            <a:r>
              <a:rPr lang="en-US" sz="1400" dirty="0">
                <a:solidFill>
                  <a:srgbClr val="4B4B65"/>
                </a:solidFill>
              </a:rPr>
              <a:t>, Program Analyst</a:t>
            </a:r>
          </a:p>
          <a:p>
            <a:pPr algn="l">
              <a:lnSpc>
                <a:spcPct val="90000"/>
              </a:lnSpc>
              <a:spcAft>
                <a:spcPts val="300"/>
              </a:spcAft>
            </a:pPr>
            <a:endParaRPr lang="en-US" sz="1400" dirty="0">
              <a:solidFill>
                <a:srgbClr val="4B4B65"/>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915400" cy="1111250"/>
          </a:xfrm>
        </p:spPr>
        <p:txBody>
          <a:bodyPr>
            <a:noAutofit/>
          </a:bodyPr>
          <a:lstStyle/>
          <a:p>
            <a:r>
              <a:rPr lang="en-US" sz="4000" dirty="0">
                <a:effectLst>
                  <a:outerShdw blurRad="38100" dist="38100" dir="2700000" algn="tl">
                    <a:srgbClr val="000000">
                      <a:alpha val="43137"/>
                    </a:srgbClr>
                  </a:outerShdw>
                </a:effectLst>
                <a:latin typeface="Tahoma" pitchFamily="34" charset="0"/>
                <a:ea typeface="Tahoma" pitchFamily="34" charset="0"/>
                <a:cs typeface="Tahoma" pitchFamily="34" charset="0"/>
              </a:rPr>
              <a:t>FCOI Compliance Oversight</a:t>
            </a:r>
            <a:endParaRPr lang="en-US" sz="4000" i="1" dirty="0">
              <a:latin typeface="Tahoma" pitchFamily="34" charset="0"/>
              <a:cs typeface="Tahoma" pitchFamily="34" charset="0"/>
            </a:endParaRPr>
          </a:p>
        </p:txBody>
      </p:sp>
      <p:sp>
        <p:nvSpPr>
          <p:cNvPr id="3" name="Content Placeholder 2"/>
          <p:cNvSpPr>
            <a:spLocks noGrp="1"/>
          </p:cNvSpPr>
          <p:nvPr>
            <p:ph idx="1"/>
          </p:nvPr>
        </p:nvSpPr>
        <p:spPr>
          <a:xfrm>
            <a:off x="228600" y="1600200"/>
            <a:ext cx="8686800" cy="4800600"/>
          </a:xfrm>
        </p:spPr>
        <p:txBody>
          <a:bodyPr/>
          <a:lstStyle/>
          <a:p>
            <a:pPr marL="342900" lvl="1" indent="-342900" eaLnBrk="1" hangingPunct="1">
              <a:lnSpc>
                <a:spcPct val="90000"/>
              </a:lnSpc>
              <a:spcBef>
                <a:spcPct val="0"/>
              </a:spcBef>
              <a:spcAft>
                <a:spcPts val="800"/>
              </a:spcAft>
              <a:buClr>
                <a:schemeClr val="accent1"/>
              </a:buClr>
              <a:buSzPct val="100000"/>
              <a:buFont typeface="Arial" pitchFamily="34" charset="0"/>
              <a:buChar char="•"/>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Common Policy Areas Needing Clarification (cont’d):</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Annual FCOI reports – when annual reports are required to be submitted to NIH</a:t>
            </a: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Public Accessibility-Posting Duration of FCOI information</a:t>
            </a: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Retrospective Review including documentation requirements</a:t>
            </a: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Clinical Research [42 CFR 50.606(c)]</a:t>
            </a: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Monitor Management Plans</a:t>
            </a: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Definition of Senior/Key Personnel as it relates to Public Accessibility Requirements (common with SBIRs)</a:t>
            </a:r>
          </a:p>
          <a:p>
            <a:pPr lvl="1" eaLnBrk="1" hangingPunct="1">
              <a:spcBef>
                <a:spcPct val="0"/>
              </a:spcBef>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10</a:t>
            </a:fld>
            <a:endParaRPr lang="en-US" dirty="0"/>
          </a:p>
        </p:txBody>
      </p:sp>
    </p:spTree>
    <p:extLst>
      <p:ext uri="{BB962C8B-B14F-4D97-AF65-F5344CB8AC3E}">
        <p14:creationId xmlns:p14="http://schemas.microsoft.com/office/powerpoint/2010/main" val="284832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514600"/>
            <a:ext cx="9144000" cy="76200"/>
          </a:xfrm>
        </p:spPr>
        <p:txBody>
          <a:bodyPr>
            <a:normAutofit fontScale="90000"/>
          </a:bodyPr>
          <a:lstStyle/>
          <a:p>
            <a:pPr eaLnBrk="1" fontAlgn="auto" hangingPunct="1">
              <a:spcAft>
                <a:spcPts val="0"/>
              </a:spcAft>
              <a:defRPr/>
            </a:pPr>
            <a:r>
              <a:rPr lang="en-US" dirty="0"/>
              <a:t/>
            </a:r>
            <a:br>
              <a:rPr lang="en-US" dirty="0"/>
            </a:br>
            <a:r>
              <a:rPr lang="en-US" dirty="0"/>
              <a:t/>
            </a:r>
            <a:br>
              <a:rPr lang="en-US" dirty="0"/>
            </a:br>
            <a:r>
              <a:rPr lang="en-US" dirty="0"/>
              <a:t/>
            </a:r>
            <a:br>
              <a:rPr lang="en-US" dirty="0"/>
            </a:br>
            <a:r>
              <a:rPr lang="en-US" sz="6700" dirty="0"/>
              <a:t/>
            </a:r>
            <a:br>
              <a:rPr lang="en-US" sz="6700" dirty="0"/>
            </a:br>
            <a:r>
              <a:rPr lang="en-US" sz="8900" b="1" dirty="0">
                <a:ln w="13970" cmpd="sng">
                  <a:noFill/>
                  <a:prstDash val="solid"/>
                </a:ln>
                <a:solidFill>
                  <a:schemeClr val="tx2"/>
                </a:solidFill>
                <a:effectLst/>
                <a:latin typeface="Tahoma" pitchFamily="34" charset="0"/>
                <a:cs typeface="Tahoma" pitchFamily="34" charset="0"/>
              </a:rPr>
              <a:t> </a:t>
            </a:r>
            <a:br>
              <a:rPr lang="en-US" sz="8900" b="1" dirty="0">
                <a:ln w="13970" cmpd="sng">
                  <a:noFill/>
                  <a:prstDash val="solid"/>
                </a:ln>
                <a:solidFill>
                  <a:schemeClr val="tx2"/>
                </a:solidFill>
                <a:effectLst/>
                <a:latin typeface="Tahoma" pitchFamily="34" charset="0"/>
                <a:cs typeface="Tahoma" pitchFamily="34" charset="0"/>
              </a:rPr>
            </a:br>
            <a:r>
              <a:rPr lang="en-US" sz="6700" b="1" dirty="0">
                <a:ln w="13970" cmpd="sng">
                  <a:noFill/>
                  <a:prstDash val="solid"/>
                </a:ln>
                <a:solidFill>
                  <a:schemeClr val="tx2"/>
                </a:solidFill>
                <a:effectLst/>
                <a:latin typeface="Tahoma" pitchFamily="34" charset="0"/>
                <a:cs typeface="Tahoma" pitchFamily="34" charset="0"/>
              </a:rPr>
              <a:t>Important Reminders About Institutional Policies</a:t>
            </a:r>
            <a:r>
              <a:rPr lang="en-US" sz="6000" dirty="0">
                <a:effectLst/>
              </a:rPr>
              <a:t/>
            </a:r>
            <a:br>
              <a:rPr lang="en-US" sz="6000" dirty="0">
                <a:effectLst/>
              </a:rPr>
            </a:br>
            <a:r>
              <a:rPr lang="en-US" dirty="0">
                <a:effectLst/>
              </a:rPr>
              <a:t/>
            </a:r>
            <a:br>
              <a:rPr lang="en-US" dirty="0">
                <a:effectLst/>
              </a:rPr>
            </a:br>
            <a:endParaRPr lang="en-US" dirty="0">
              <a:effectLst/>
              <a:latin typeface="Tahoma" pitchFamily="34" charset="0"/>
              <a:cs typeface="Tahoma" pitchFamily="34" charset="0"/>
            </a:endParaRPr>
          </a:p>
        </p:txBody>
      </p:sp>
      <p:sp>
        <p:nvSpPr>
          <p:cNvPr id="8192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D1606A10-C10B-4BF5-BCE5-EEB6BBB9E1F3}" type="slidenum">
              <a:rPr lang="en-US" smtClean="0">
                <a:solidFill>
                  <a:schemeClr val="tx2"/>
                </a:solidFill>
              </a:rPr>
              <a:pPr eaLnBrk="1" hangingPunct="1">
                <a:defRPr/>
              </a:pPr>
              <a:t>11</a:t>
            </a:fld>
            <a:endParaRPr lang="en-US" dirty="0">
              <a:solidFill>
                <a:schemeClr val="tx2"/>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Applicability</a:t>
            </a:r>
          </a:p>
        </p:txBody>
      </p:sp>
      <p:sp>
        <p:nvSpPr>
          <p:cNvPr id="83971" name="Rectangle 3"/>
          <p:cNvSpPr>
            <a:spLocks noGrp="1" noChangeArrowheads="1"/>
          </p:cNvSpPr>
          <p:nvPr>
            <p:ph idx="1"/>
          </p:nvPr>
        </p:nvSpPr>
        <p:spPr>
          <a:xfrm>
            <a:off x="304800" y="1219200"/>
            <a:ext cx="8610600" cy="5105400"/>
          </a:xfrm>
        </p:spPr>
        <p:txBody>
          <a:bodyPr/>
          <a:lstStyle/>
          <a:p>
            <a:pPr marL="0" indent="0" eaLnBrk="1" hangingPunct="1">
              <a:lnSpc>
                <a:spcPct val="100000"/>
              </a:lnSpc>
              <a:spcBef>
                <a:spcPct val="0"/>
              </a:spcBef>
              <a:buClrTx/>
              <a:buNone/>
            </a:pPr>
            <a:endParaRPr lang="en-US" dirty="0">
              <a:latin typeface="Tahoma" pitchFamily="34" charset="0"/>
              <a:cs typeface="Tahoma" pitchFamily="34" charset="0"/>
            </a:endParaRPr>
          </a:p>
          <a:p>
            <a:pPr eaLnBrk="1" hangingPunct="1">
              <a:spcBef>
                <a:spcPct val="0"/>
              </a:spcBef>
              <a:buClrTx/>
              <a:buFont typeface="Arial" charset="0"/>
              <a:buChar char="•"/>
            </a:pPr>
            <a:r>
              <a:rPr lang="en-US" dirty="0">
                <a:latin typeface="Tahoma" panose="020B0604030504040204" pitchFamily="34" charset="0"/>
                <a:ea typeface="Tahoma" panose="020B0604030504040204" pitchFamily="34" charset="0"/>
                <a:cs typeface="Tahoma" panose="020B0604030504040204" pitchFamily="34" charset="0"/>
              </a:rPr>
              <a:t>The regulation applies to any individual defined as an “Investigator” under the regulation.</a:t>
            </a:r>
          </a:p>
          <a:p>
            <a:pPr lvl="1" eaLnBrk="1" hangingPunct="1">
              <a:spcBef>
                <a:spcPct val="0"/>
              </a:spcBef>
              <a:buClrTx/>
              <a:buFont typeface="Arial" charset="0"/>
              <a:buChar char="•"/>
            </a:pPr>
            <a:r>
              <a:rPr lang="en-US" sz="1800" dirty="0">
                <a:latin typeface="Tahoma" panose="020B0604030504040204" pitchFamily="34" charset="0"/>
                <a:ea typeface="Tahoma" panose="020B0604030504040204" pitchFamily="34" charset="0"/>
                <a:cs typeface="Tahoma" panose="020B0604030504040204" pitchFamily="34" charset="0"/>
              </a:rPr>
              <a:t>“Investigator” means the project director or principal investigator and any other person, regardless of title or position, who is responsible for the design, conduct, or reporting of research funded by the PHS (e.g., NIH), or proposed for such funding, which may include, for example, collaborators or consultants.  </a:t>
            </a:r>
          </a:p>
          <a:p>
            <a:pPr lvl="1" eaLnBrk="1" hangingPunct="1">
              <a:spcBef>
                <a:spcPct val="0"/>
              </a:spcBef>
              <a:buClrTx/>
              <a:buFont typeface="Arial" charset="0"/>
              <a:buChar char="•"/>
            </a:pPr>
            <a:r>
              <a:rPr lang="en-US" sz="1800" dirty="0">
                <a:latin typeface="Tahoma" panose="020B0604030504040204" pitchFamily="34" charset="0"/>
                <a:ea typeface="Tahoma" panose="020B0604030504040204" pitchFamily="34" charset="0"/>
                <a:cs typeface="Tahoma" panose="020B0604030504040204" pitchFamily="34" charset="0"/>
              </a:rPr>
              <a:t>Consider the role, rather than the title, of those involved in research and the degree of independence with which those individuals work.  </a:t>
            </a:r>
          </a:p>
          <a:p>
            <a:pPr lvl="1" eaLnBrk="1" hangingPunct="1">
              <a:spcBef>
                <a:spcPct val="0"/>
              </a:spcBef>
              <a:buClrTx/>
              <a:buFont typeface="Arial" charset="0"/>
              <a:buChar char="•"/>
            </a:pPr>
            <a:r>
              <a:rPr lang="en-US" sz="1800" dirty="0">
                <a:latin typeface="Tahoma" panose="020B0604030504040204" pitchFamily="34" charset="0"/>
                <a:ea typeface="Tahoma" panose="020B0604030504040204" pitchFamily="34" charset="0"/>
                <a:cs typeface="Tahoma" panose="020B0604030504040204" pitchFamily="34" charset="0"/>
              </a:rPr>
              <a:t>When the definition of investigator is limited to titles or designations (e.g., to principal investigators, key personnel, faculty) the risk is that there is an increased chance that an unidentified FCOI may compromise the research enterprise increases.</a:t>
            </a:r>
          </a:p>
          <a:p>
            <a:pPr marL="0" indent="0" eaLnBrk="1" hangingPunct="1">
              <a:spcBef>
                <a:spcPct val="0"/>
              </a:spcBef>
              <a:buClrTx/>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0"/>
              </a:spcBef>
              <a:buNone/>
            </a:pPr>
            <a:endParaRPr lang="en-US" sz="3600" dirty="0">
              <a:latin typeface="Arial" charset="0"/>
              <a:cs typeface="Arial"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11</a:t>
            </a:r>
          </a:p>
        </p:txBody>
      </p:sp>
    </p:spTree>
    <p:extLst>
      <p:ext uri="{BB962C8B-B14F-4D97-AF65-F5344CB8AC3E}">
        <p14:creationId xmlns:p14="http://schemas.microsoft.com/office/powerpoint/2010/main" val="19426592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Disclosure of Reimbursed or </a:t>
            </a:r>
            <a:br>
              <a:rPr lang="en-US" sz="4000" dirty="0">
                <a:latin typeface="Tahoma" pitchFamily="34" charset="0"/>
                <a:cs typeface="Tahoma" pitchFamily="34" charset="0"/>
              </a:rPr>
            </a:br>
            <a:r>
              <a:rPr lang="en-US" sz="4000" dirty="0">
                <a:latin typeface="Tahoma" pitchFamily="34" charset="0"/>
                <a:cs typeface="Tahoma" pitchFamily="34" charset="0"/>
              </a:rPr>
              <a:t>Sponsored Travel</a:t>
            </a:r>
          </a:p>
        </p:txBody>
      </p:sp>
      <p:sp>
        <p:nvSpPr>
          <p:cNvPr id="83971" name="Rectangle 3"/>
          <p:cNvSpPr>
            <a:spLocks noGrp="1" noChangeArrowheads="1"/>
          </p:cNvSpPr>
          <p:nvPr>
            <p:ph idx="1"/>
          </p:nvPr>
        </p:nvSpPr>
        <p:spPr>
          <a:xfrm>
            <a:off x="304800" y="1524000"/>
            <a:ext cx="8610600" cy="4800600"/>
          </a:xfrm>
        </p:spPr>
        <p:txBody>
          <a:bodyPr/>
          <a:lstStyle/>
          <a:p>
            <a:pPr eaLnBrk="1" hangingPunct="1">
              <a:spcBef>
                <a:spcPct val="0"/>
              </a:spcBef>
              <a:buClrTx/>
              <a:buFont typeface="Arial" charset="0"/>
              <a:buChar char="•"/>
            </a:pPr>
            <a:r>
              <a:rPr lang="en-US" dirty="0">
                <a:latin typeface="Tahoma" pitchFamily="34" charset="0"/>
                <a:cs typeface="Tahoma" pitchFamily="34" charset="0"/>
              </a:rPr>
              <a:t>Initial disclosure is subject to the amount paid to an Investigator in the </a:t>
            </a:r>
            <a:r>
              <a:rPr lang="en-US" i="1" dirty="0">
                <a:latin typeface="Tahoma" pitchFamily="34" charset="0"/>
                <a:cs typeface="Tahoma" pitchFamily="34" charset="0"/>
              </a:rPr>
              <a:t>preceding 12 months. </a:t>
            </a:r>
          </a:p>
          <a:p>
            <a:pPr eaLnBrk="1" hangingPunct="1">
              <a:spcBef>
                <a:spcPct val="0"/>
              </a:spcBef>
              <a:buClrTx/>
              <a:buFont typeface="Arial" charset="0"/>
              <a:buChar char="•"/>
            </a:pPr>
            <a:r>
              <a:rPr lang="en-US" dirty="0">
                <a:latin typeface="Tahoma" pitchFamily="34" charset="0"/>
                <a:cs typeface="Tahoma" pitchFamily="34" charset="0"/>
              </a:rPr>
              <a:t>Describe specific details for travel</a:t>
            </a:r>
          </a:p>
          <a:p>
            <a:pPr lvl="1" eaLnBrk="1" hangingPunct="1">
              <a:lnSpc>
                <a:spcPct val="90000"/>
              </a:lnSpc>
              <a:spcBef>
                <a:spcPct val="0"/>
              </a:spcBef>
              <a:spcAft>
                <a:spcPts val="800"/>
              </a:spcAft>
              <a:buClrTx/>
            </a:pPr>
            <a:r>
              <a:rPr lang="en-US" dirty="0">
                <a:latin typeface="Tahoma" pitchFamily="34" charset="0"/>
                <a:cs typeface="Tahoma" pitchFamily="34" charset="0"/>
              </a:rPr>
              <a:t>Purpose of the trip</a:t>
            </a:r>
          </a:p>
          <a:p>
            <a:pPr lvl="1" eaLnBrk="1" hangingPunct="1">
              <a:lnSpc>
                <a:spcPct val="90000"/>
              </a:lnSpc>
              <a:spcBef>
                <a:spcPct val="0"/>
              </a:spcBef>
              <a:spcAft>
                <a:spcPts val="800"/>
              </a:spcAft>
              <a:buClrTx/>
            </a:pPr>
            <a:r>
              <a:rPr lang="en-US" dirty="0">
                <a:latin typeface="Tahoma" pitchFamily="34" charset="0"/>
                <a:cs typeface="Tahoma" pitchFamily="34" charset="0"/>
              </a:rPr>
              <a:t>Identify of sponsor/organization</a:t>
            </a:r>
          </a:p>
          <a:p>
            <a:pPr lvl="1" eaLnBrk="1" hangingPunct="1">
              <a:lnSpc>
                <a:spcPct val="90000"/>
              </a:lnSpc>
              <a:spcBef>
                <a:spcPct val="0"/>
              </a:spcBef>
              <a:spcAft>
                <a:spcPts val="800"/>
              </a:spcAft>
              <a:buClrTx/>
            </a:pPr>
            <a:r>
              <a:rPr lang="en-US" dirty="0">
                <a:latin typeface="Tahoma" pitchFamily="34" charset="0"/>
                <a:cs typeface="Tahoma" pitchFamily="34" charset="0"/>
              </a:rPr>
              <a:t>Destination</a:t>
            </a:r>
          </a:p>
          <a:p>
            <a:pPr lvl="1" eaLnBrk="1" hangingPunct="1">
              <a:lnSpc>
                <a:spcPct val="90000"/>
              </a:lnSpc>
              <a:spcBef>
                <a:spcPct val="0"/>
              </a:spcBef>
              <a:spcAft>
                <a:spcPts val="800"/>
              </a:spcAft>
              <a:buClrTx/>
            </a:pPr>
            <a:r>
              <a:rPr lang="en-US" dirty="0">
                <a:latin typeface="Tahoma" pitchFamily="34" charset="0"/>
                <a:cs typeface="Tahoma" pitchFamily="34" charset="0"/>
              </a:rPr>
              <a:t>Duration</a:t>
            </a:r>
          </a:p>
          <a:p>
            <a:pPr eaLnBrk="1" hangingPunct="1">
              <a:spcBef>
                <a:spcPct val="0"/>
              </a:spcBef>
            </a:pPr>
            <a:r>
              <a:rPr lang="en-US" dirty="0">
                <a:latin typeface="Tahoma" pitchFamily="34" charset="0"/>
                <a:cs typeface="Tahoma" pitchFamily="34" charset="0"/>
              </a:rPr>
              <a:t>Institutions may establish a</a:t>
            </a:r>
            <a:r>
              <a:rPr lang="en-US" dirty="0">
                <a:solidFill>
                  <a:srgbClr val="FF0000"/>
                </a:solidFill>
                <a:latin typeface="Tahoma" pitchFamily="34" charset="0"/>
                <a:cs typeface="Tahoma" pitchFamily="34" charset="0"/>
              </a:rPr>
              <a:t> </a:t>
            </a:r>
            <a:r>
              <a:rPr lang="en-US" dirty="0">
                <a:latin typeface="Tahoma" pitchFamily="34" charset="0"/>
                <a:cs typeface="Tahoma" pitchFamily="34" charset="0"/>
              </a:rPr>
              <a:t>threshold for Investigator disclosure </a:t>
            </a:r>
          </a:p>
          <a:p>
            <a:pPr marL="0" indent="0" eaLnBrk="1" hangingPunct="1">
              <a:spcBef>
                <a:spcPct val="0"/>
              </a:spcBef>
              <a:buNone/>
            </a:pPr>
            <a:endParaRPr lang="en-US" sz="1800" dirty="0">
              <a:solidFill>
                <a:srgbClr val="00B050"/>
              </a:solidFill>
              <a:latin typeface="Tahoma" pitchFamily="34" charset="0"/>
              <a:cs typeface="Tahoma" pitchFamily="34" charset="0"/>
            </a:endParaRPr>
          </a:p>
          <a:p>
            <a:pPr marL="0" indent="0" eaLnBrk="1" hangingPunct="1">
              <a:spcBef>
                <a:spcPct val="0"/>
              </a:spcBef>
              <a:buNone/>
            </a:pPr>
            <a:r>
              <a:rPr lang="en-US" sz="1800" dirty="0">
                <a:solidFill>
                  <a:srgbClr val="00B050"/>
                </a:solidFill>
                <a:latin typeface="Tahoma" pitchFamily="34" charset="0"/>
                <a:cs typeface="Tahoma" pitchFamily="34" charset="0"/>
              </a:rPr>
              <a:t>Note:  See NIH’s published FAQ E.34.</a:t>
            </a:r>
            <a:endParaRPr lang="en-US" sz="3600" dirty="0">
              <a:latin typeface="Arial" charset="0"/>
              <a:cs typeface="Arial"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12</a:t>
            </a:r>
          </a:p>
        </p:txBody>
      </p:sp>
    </p:spTree>
    <p:extLst>
      <p:ext uri="{BB962C8B-B14F-4D97-AF65-F5344CB8AC3E}">
        <p14:creationId xmlns:p14="http://schemas.microsoft.com/office/powerpoint/2010/main" val="41668036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Annual Reporting Requirements</a:t>
            </a:r>
          </a:p>
        </p:txBody>
      </p:sp>
      <p:sp>
        <p:nvSpPr>
          <p:cNvPr id="83971" name="Rectangle 3"/>
          <p:cNvSpPr>
            <a:spLocks noGrp="1" noChangeArrowheads="1"/>
          </p:cNvSpPr>
          <p:nvPr>
            <p:ph idx="1"/>
          </p:nvPr>
        </p:nvSpPr>
        <p:spPr>
          <a:xfrm>
            <a:off x="304800" y="1600200"/>
            <a:ext cx="8610600" cy="4800600"/>
          </a:xfrm>
        </p:spPr>
        <p:txBody>
          <a:bodyPr/>
          <a:lstStyle/>
          <a:p>
            <a:pPr marL="0" indent="0" eaLnBrk="1" hangingPunct="1">
              <a:lnSpc>
                <a:spcPct val="80000"/>
              </a:lnSpc>
              <a:spcBef>
                <a:spcPct val="0"/>
              </a:spcBef>
              <a:spcAft>
                <a:spcPts val="900"/>
              </a:spcAft>
              <a:buClrTx/>
              <a:buNone/>
            </a:pPr>
            <a:r>
              <a:rPr lang="en-US" dirty="0">
                <a:latin typeface="Tahoma" pitchFamily="34" charset="0"/>
                <a:cs typeface="Tahoma" pitchFamily="34" charset="0"/>
              </a:rPr>
              <a:t>Submit Annual FCOI reports to NIH:</a:t>
            </a:r>
          </a:p>
          <a:p>
            <a:pPr lvl="1" eaLnBrk="1" hangingPunct="1">
              <a:lnSpc>
                <a:spcPct val="80000"/>
              </a:lnSpc>
              <a:spcBef>
                <a:spcPct val="0"/>
              </a:spcBef>
              <a:spcAft>
                <a:spcPts val="900"/>
              </a:spcAft>
              <a:buClrTx/>
              <a:buFont typeface="Arial" charset="0"/>
              <a:buChar char="•"/>
            </a:pPr>
            <a:endParaRPr lang="en-US" dirty="0">
              <a:latin typeface="Tahoma" pitchFamily="34" charset="0"/>
              <a:cs typeface="Tahoma" pitchFamily="34" charset="0"/>
            </a:endParaRPr>
          </a:p>
          <a:p>
            <a:pPr lvl="1" eaLnBrk="1" hangingPunct="1">
              <a:lnSpc>
                <a:spcPct val="80000"/>
              </a:lnSpc>
              <a:spcBef>
                <a:spcPct val="0"/>
              </a:spcBef>
              <a:spcAft>
                <a:spcPts val="900"/>
              </a:spcAft>
              <a:buClrTx/>
              <a:buFont typeface="Arial" charset="0"/>
              <a:buChar char="•"/>
            </a:pPr>
            <a:r>
              <a:rPr lang="en-US" dirty="0">
                <a:latin typeface="Tahoma" pitchFamily="34" charset="0"/>
                <a:cs typeface="Tahoma" pitchFamily="34" charset="0"/>
              </a:rPr>
              <a:t>At the same time as when the annual progress report or multi-year progress report is due (e.g., 45 days or 2 months prior to start date or on or before anniversary date, respectively) or at time of extension.</a:t>
            </a:r>
          </a:p>
          <a:p>
            <a:pPr marL="457200" lvl="1" indent="0" eaLnBrk="1" hangingPunct="1">
              <a:lnSpc>
                <a:spcPct val="80000"/>
              </a:lnSpc>
              <a:spcBef>
                <a:spcPct val="0"/>
              </a:spcBef>
              <a:spcAft>
                <a:spcPts val="900"/>
              </a:spcAft>
              <a:buClrTx/>
              <a:buNone/>
            </a:pPr>
            <a:endParaRPr lang="en-US" dirty="0">
              <a:latin typeface="Tahoma" pitchFamily="34" charset="0"/>
              <a:cs typeface="Tahoma" pitchFamily="34" charset="0"/>
            </a:endParaRPr>
          </a:p>
          <a:p>
            <a:pPr lvl="1" eaLnBrk="1" hangingPunct="1">
              <a:lnSpc>
                <a:spcPct val="80000"/>
              </a:lnSpc>
              <a:spcBef>
                <a:spcPct val="0"/>
              </a:spcBef>
              <a:spcAft>
                <a:spcPts val="900"/>
              </a:spcAft>
              <a:buClrTx/>
              <a:buFont typeface="Arial" charset="0"/>
              <a:buChar char="•"/>
            </a:pPr>
            <a:r>
              <a:rPr lang="en-US" dirty="0">
                <a:latin typeface="Tahoma" pitchFamily="34" charset="0"/>
                <a:cs typeface="Tahoma" pitchFamily="34" charset="0"/>
              </a:rPr>
              <a:t>The Annual FCOI report is submitted under the current grant year number.</a:t>
            </a:r>
          </a:p>
          <a:p>
            <a:pPr lvl="2" eaLnBrk="1" hangingPunct="1">
              <a:lnSpc>
                <a:spcPct val="80000"/>
              </a:lnSpc>
              <a:spcBef>
                <a:spcPct val="0"/>
              </a:spcBef>
              <a:spcAft>
                <a:spcPts val="900"/>
              </a:spcAft>
              <a:buClrTx/>
            </a:pPr>
            <a:r>
              <a:rPr lang="en-US" dirty="0">
                <a:latin typeface="Tahoma" pitchFamily="34" charset="0"/>
                <a:cs typeface="Tahoma" pitchFamily="34" charset="0"/>
              </a:rPr>
              <a:t>FCOI Module will not accept FCOI reports for awards that have not been issued or have expired.</a:t>
            </a:r>
          </a:p>
          <a:p>
            <a:pPr eaLnBrk="1" hangingPunct="1">
              <a:spcBef>
                <a:spcPct val="0"/>
              </a:spcBef>
              <a:buClr>
                <a:schemeClr val="folHlink"/>
              </a:buClr>
              <a:buFont typeface="Wingdings 2" pitchFamily="18" charset="2"/>
              <a:buNone/>
            </a:pPr>
            <a:endParaRPr lang="en-US" dirty="0">
              <a:latin typeface="Tahoma" pitchFamily="34" charset="0"/>
              <a:cs typeface="Arial" charset="0"/>
            </a:endParaRPr>
          </a:p>
          <a:p>
            <a:pPr eaLnBrk="1" hangingPunct="1">
              <a:spcBef>
                <a:spcPct val="0"/>
              </a:spcBef>
              <a:buClr>
                <a:schemeClr val="folHlink"/>
              </a:buClr>
              <a:buFont typeface="Wingdings 2" pitchFamily="18" charset="2"/>
              <a:buNone/>
            </a:pPr>
            <a:endParaRPr lang="en-US" dirty="0">
              <a:latin typeface="Tahoma" pitchFamily="34" charset="0"/>
              <a:cs typeface="Arial" charset="0"/>
            </a:endParaRPr>
          </a:p>
          <a:p>
            <a:pPr eaLnBrk="1" hangingPunct="1">
              <a:spcBef>
                <a:spcPct val="0"/>
              </a:spcBef>
              <a:buFont typeface="Arial" charset="0"/>
              <a:buChar char="•"/>
            </a:pPr>
            <a:endParaRPr lang="en-US" sz="3600" dirty="0">
              <a:latin typeface="Arial" charset="0"/>
              <a:cs typeface="Arial"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pPr eaLnBrk="1" fontAlgn="auto" hangingPunct="1">
              <a:spcAft>
                <a:spcPts val="0"/>
              </a:spcAft>
              <a:defRPr/>
            </a:pPr>
            <a:r>
              <a:rPr lang="en-US" sz="4000" dirty="0">
                <a:latin typeface="Tahoma" pitchFamily="34" charset="0"/>
                <a:cs typeface="Tahoma" pitchFamily="34" charset="0"/>
              </a:rPr>
              <a:t>Documentation Requirements/</a:t>
            </a:r>
            <a:br>
              <a:rPr lang="en-US" sz="4000" dirty="0">
                <a:latin typeface="Tahoma" pitchFamily="34" charset="0"/>
                <a:cs typeface="Tahoma" pitchFamily="34" charset="0"/>
              </a:rPr>
            </a:br>
            <a:r>
              <a:rPr lang="en-US" sz="4000" dirty="0">
                <a:latin typeface="Tahoma" pitchFamily="34" charset="0"/>
                <a:cs typeface="Tahoma" pitchFamily="34" charset="0"/>
              </a:rPr>
              <a:t>Record Retention</a:t>
            </a:r>
            <a:endParaRPr lang="en-US" sz="4000" dirty="0">
              <a:ln w="13970" cmpd="sng">
                <a:noFill/>
                <a:prstDash val="solid"/>
              </a:ln>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81000" y="1752600"/>
            <a:ext cx="8534400" cy="4968875"/>
          </a:xfrm>
        </p:spPr>
        <p:txBody>
          <a:bodyPr rtlCol="0">
            <a:normAutofit fontScale="92500"/>
          </a:bodyPr>
          <a:lstStyle/>
          <a:p>
            <a:pPr eaLnBrk="1" fontAlgn="auto" hangingPunct="1">
              <a:lnSpc>
                <a:spcPct val="100000"/>
              </a:lnSpc>
              <a:buClrTx/>
              <a:defRPr/>
            </a:pPr>
            <a:r>
              <a:rPr lang="en-US" sz="2400" dirty="0">
                <a:latin typeface="Tahoma" pitchFamily="34" charset="0"/>
                <a:cs typeface="Tahoma" pitchFamily="34" charset="0"/>
              </a:rPr>
              <a:t>Maintain records of all Investigator disclosures of financial interests and the Institution’s review of, and response to, such disclosures (whether or not a disclosure resulted in the Institution’s determination of FCOI) and all actions under the Institution’s policy or retrospective review, if applicable </a:t>
            </a:r>
          </a:p>
          <a:p>
            <a:pPr lvl="1" eaLnBrk="1" fontAlgn="auto" hangingPunct="1">
              <a:spcAft>
                <a:spcPts val="800"/>
              </a:spcAft>
              <a:buClrTx/>
              <a:buSzPct val="100000"/>
              <a:defRPr/>
            </a:pPr>
            <a:r>
              <a:rPr lang="en-US" sz="2000" dirty="0">
                <a:solidFill>
                  <a:schemeClr val="accent2"/>
                </a:solidFill>
                <a:latin typeface="Tahoma" pitchFamily="34" charset="0"/>
                <a:cs typeface="Tahoma" pitchFamily="34" charset="0"/>
              </a:rPr>
              <a:t>for at least three years from the date of submission of the final expenditures report or, where applicable, </a:t>
            </a:r>
          </a:p>
          <a:p>
            <a:pPr lvl="1" eaLnBrk="1" fontAlgn="auto" hangingPunct="1">
              <a:spcAft>
                <a:spcPts val="800"/>
              </a:spcAft>
              <a:buClrTx/>
              <a:buSzPct val="100000"/>
              <a:defRPr/>
            </a:pPr>
            <a:r>
              <a:rPr lang="en-US" sz="2000" dirty="0">
                <a:solidFill>
                  <a:schemeClr val="accent2"/>
                </a:solidFill>
                <a:latin typeface="Tahoma" pitchFamily="34" charset="0"/>
                <a:cs typeface="Tahoma" pitchFamily="34" charset="0"/>
              </a:rPr>
              <a:t>from other dates specified in 45 C.F.R. Part 75.361 for different situations. </a:t>
            </a:r>
          </a:p>
          <a:p>
            <a:pPr marL="339725" lvl="1" indent="-339725" eaLnBrk="1" fontAlgn="auto" hangingPunct="1">
              <a:spcAft>
                <a:spcPts val="800"/>
              </a:spcAft>
              <a:buClrTx/>
              <a:buSzPct val="100000"/>
              <a:buFont typeface="Arial" panose="020B0604020202020204" pitchFamily="34" charset="0"/>
              <a:buChar char="•"/>
              <a:defRPr/>
            </a:pPr>
            <a:r>
              <a:rPr lang="en-US" dirty="0">
                <a:solidFill>
                  <a:schemeClr val="accent1"/>
                </a:solidFill>
                <a:latin typeface="Tahoma" panose="020B0604030504040204" pitchFamily="34" charset="0"/>
                <a:ea typeface="Tahoma" panose="020B0604030504040204" pitchFamily="34" charset="0"/>
                <a:cs typeface="Tahoma" panose="020B0604030504040204" pitchFamily="34" charset="0"/>
              </a:rPr>
              <a:t>FCOI information for Senior/key personnel must remain available per the public accessibility requirements.</a:t>
            </a:r>
          </a:p>
          <a:p>
            <a:pPr eaLnBrk="1" fontAlgn="auto" hangingPunct="1">
              <a:buFont typeface="Arial" pitchFamily="34" charset="0"/>
              <a:buNone/>
              <a:defRPr/>
            </a:pPr>
            <a:endParaRPr lang="en-US" sz="2400" dirty="0">
              <a:latin typeface="Tahoma" pitchFamily="34" charset="0"/>
            </a:endParaRPr>
          </a:p>
        </p:txBody>
      </p:sp>
      <p:sp>
        <p:nvSpPr>
          <p:cNvPr id="839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316A0AE-58ED-4A84-9E6D-0AE607BE3849}" type="slidenum">
              <a:rPr lang="en-US" smtClean="0">
                <a:solidFill>
                  <a:schemeClr val="tx2"/>
                </a:solidFill>
              </a:rPr>
              <a:pPr eaLnBrk="1" hangingPunct="1">
                <a:defRPr/>
              </a:pPr>
              <a:t>15</a:t>
            </a:fld>
            <a:endParaRPr lang="en-US" dirty="0">
              <a:solidFill>
                <a:schemeClr val="tx2"/>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000" dirty="0">
                <a:latin typeface="Tahoma" pitchFamily="34" charset="0"/>
                <a:cs typeface="Tahoma" pitchFamily="34" charset="0"/>
              </a:rPr>
              <a:t>Monitoring Management Plans</a:t>
            </a:r>
          </a:p>
        </p:txBody>
      </p:sp>
      <p:sp>
        <p:nvSpPr>
          <p:cNvPr id="83971" name="Rectangle 3"/>
          <p:cNvSpPr>
            <a:spLocks noGrp="1" noChangeArrowheads="1"/>
          </p:cNvSpPr>
          <p:nvPr>
            <p:ph idx="1"/>
          </p:nvPr>
        </p:nvSpPr>
        <p:spPr>
          <a:xfrm>
            <a:off x="304800" y="1828800"/>
            <a:ext cx="8610600" cy="4572000"/>
          </a:xfrm>
        </p:spPr>
        <p:txBody>
          <a:bodyPr/>
          <a:lstStyle/>
          <a:p>
            <a:pPr eaLnBrk="1" hangingPunct="1">
              <a:spcBef>
                <a:spcPct val="0"/>
              </a:spcBef>
              <a:buFont typeface="Arial" charset="0"/>
              <a:buChar char="•"/>
            </a:pPr>
            <a:r>
              <a:rPr lang="en-US" sz="2400" dirty="0">
                <a:latin typeface="Tahoma" panose="020B0604030504040204" pitchFamily="34" charset="0"/>
                <a:ea typeface="Tahoma" panose="020B0604030504040204" pitchFamily="34" charset="0"/>
                <a:cs typeface="Tahoma" panose="020B0604030504040204" pitchFamily="34" charset="0"/>
              </a:rPr>
              <a:t>Policies should address the Institution’s requirement to monitor the Investigator compliance with the management plan on an ongoing basis until the completion of the PHS-funded research project.</a:t>
            </a:r>
          </a:p>
          <a:p>
            <a:pPr marL="0" indent="0" eaLnBrk="1" hangingPunct="1">
              <a:spcBef>
                <a:spcPct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 typeface="Arial" charset="0"/>
              <a:buChar char="•"/>
            </a:pPr>
            <a:r>
              <a:rPr lang="en-US" sz="2400" dirty="0">
                <a:latin typeface="Tahoma" panose="020B0604030504040204" pitchFamily="34" charset="0"/>
                <a:ea typeface="Tahoma" panose="020B0604030504040204" pitchFamily="34" charset="0"/>
                <a:cs typeface="Tahoma" panose="020B0604030504040204" pitchFamily="34" charset="0"/>
              </a:rPr>
              <a:t>FCOI reports should include a confirmation of the Investigator’s agreement to the management plan.</a:t>
            </a:r>
          </a:p>
          <a:p>
            <a:pPr marL="0" indent="0" eaLnBrk="1" hangingPunct="1">
              <a:spcBef>
                <a:spcPct val="0"/>
              </a:spcBef>
              <a:buNone/>
            </a:pPr>
            <a:r>
              <a:rPr lang="en-US" sz="2000" dirty="0">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 typeface="Arial"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dirty="0">
                <a:solidFill>
                  <a:schemeClr val="tx2"/>
                </a:solidFill>
              </a:rPr>
              <a:t>15</a:t>
            </a:r>
          </a:p>
        </p:txBody>
      </p:sp>
    </p:spTree>
    <p:extLst>
      <p:ext uri="{BB962C8B-B14F-4D97-AF65-F5344CB8AC3E}">
        <p14:creationId xmlns:p14="http://schemas.microsoft.com/office/powerpoint/2010/main" val="11819514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pPr eaLnBrk="1" fontAlgn="auto" hangingPunct="1">
              <a:spcAft>
                <a:spcPts val="0"/>
              </a:spcAft>
              <a:defRPr/>
            </a:pPr>
            <a:r>
              <a:rPr lang="en-US" sz="4000" dirty="0">
                <a:latin typeface="Tahoma" pitchFamily="34" charset="0"/>
                <a:cs typeface="Tahoma" pitchFamily="34" charset="0"/>
              </a:rPr>
              <a:t>Enforcement</a:t>
            </a:r>
            <a:endParaRPr lang="en-US" sz="4000" dirty="0">
              <a:solidFill>
                <a:schemeClr val="bg1"/>
              </a:solidFill>
              <a:latin typeface="Tahoma" pitchFamily="34" charset="0"/>
              <a:cs typeface="Tahoma" pitchFamily="34" charset="0"/>
            </a:endParaRPr>
          </a:p>
        </p:txBody>
      </p:sp>
      <p:sp>
        <p:nvSpPr>
          <p:cNvPr id="107523" name="Content Placeholder 2"/>
          <p:cNvSpPr>
            <a:spLocks noGrp="1"/>
          </p:cNvSpPr>
          <p:nvPr>
            <p:ph idx="1"/>
          </p:nvPr>
        </p:nvSpPr>
        <p:spPr>
          <a:xfrm>
            <a:off x="482600" y="1905000"/>
            <a:ext cx="8229600" cy="4343400"/>
          </a:xfrm>
        </p:spPr>
        <p:txBody>
          <a:bodyPr/>
          <a:lstStyle/>
          <a:p>
            <a:pPr eaLnBrk="1" hangingPunct="1">
              <a:spcBef>
                <a:spcPct val="0"/>
              </a:spcBef>
              <a:buClrTx/>
              <a:buFont typeface="Arial" charset="0"/>
              <a:buChar char="•"/>
            </a:pPr>
            <a:r>
              <a:rPr lang="en-US" dirty="0">
                <a:latin typeface="Tahoma" pitchFamily="34" charset="0"/>
                <a:cs typeface="Tahoma" pitchFamily="34" charset="0"/>
              </a:rPr>
              <a:t>Establish adequate enforcement mechanisms and provide for employee sanctions or other administrative actions to ensure Investigator compliance.</a:t>
            </a:r>
          </a:p>
        </p:txBody>
      </p:sp>
      <p:sp>
        <p:nvSpPr>
          <p:cNvPr id="1065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94BA904-640C-41B2-9C02-3016C77246BD}" type="slidenum">
              <a:rPr lang="en-US" smtClean="0">
                <a:solidFill>
                  <a:schemeClr val="tx2"/>
                </a:solidFill>
              </a:rPr>
              <a:pPr eaLnBrk="1" hangingPunct="1">
                <a:defRPr/>
              </a:pPr>
              <a:t>17</a:t>
            </a:fld>
            <a:endParaRPr lang="en-US">
              <a:solidFill>
                <a:schemeClr val="tx2"/>
              </a:solidFill>
            </a:endParaRPr>
          </a:p>
        </p:txBody>
      </p:sp>
    </p:spTree>
    <p:extLst>
      <p:ext uri="{BB962C8B-B14F-4D97-AF65-F5344CB8AC3E}">
        <p14:creationId xmlns:p14="http://schemas.microsoft.com/office/powerpoint/2010/main" val="35025756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Autofit/>
          </a:bodyPr>
          <a:lstStyle/>
          <a:p>
            <a:pPr eaLnBrk="1" fontAlgn="auto" hangingPunct="1">
              <a:spcAft>
                <a:spcPts val="0"/>
              </a:spcAft>
              <a:defRPr/>
            </a:pPr>
            <a:r>
              <a:rPr lang="en-US" sz="4000" dirty="0">
                <a:solidFill>
                  <a:schemeClr val="bg1"/>
                </a:solidFill>
                <a:latin typeface="Tahoma" pitchFamily="34" charset="0"/>
                <a:cs typeface="Tahoma" pitchFamily="34" charset="0"/>
              </a:rPr>
              <a:t>Retrospective Review </a:t>
            </a:r>
          </a:p>
        </p:txBody>
      </p:sp>
      <p:sp>
        <p:nvSpPr>
          <p:cNvPr id="3" name="Content Placeholder 2"/>
          <p:cNvSpPr>
            <a:spLocks noGrp="1"/>
          </p:cNvSpPr>
          <p:nvPr>
            <p:ph idx="1"/>
          </p:nvPr>
        </p:nvSpPr>
        <p:spPr>
          <a:xfrm>
            <a:off x="152400" y="1709737"/>
            <a:ext cx="8694738" cy="4800600"/>
          </a:xfrm>
        </p:spPr>
        <p:txBody>
          <a:bodyPr rtlCol="0">
            <a:normAutofit fontScale="70000" lnSpcReduction="20000"/>
          </a:bodyPr>
          <a:lstStyle/>
          <a:p>
            <a:pPr lvl="1" algn="ctr" eaLnBrk="1" fontAlgn="auto" hangingPunct="1">
              <a:spcAft>
                <a:spcPts val="0"/>
              </a:spcAft>
              <a:buFont typeface="Courier New" pitchFamily="49" charset="0"/>
              <a:buNone/>
              <a:defRPr/>
            </a:pPr>
            <a:endParaRPr lang="en-US" sz="2200" dirty="0"/>
          </a:p>
          <a:p>
            <a:pPr lvl="1" eaLnBrk="1" fontAlgn="auto" hangingPunct="1">
              <a:lnSpc>
                <a:spcPct val="110000"/>
              </a:lnSpc>
              <a:spcBef>
                <a:spcPts val="0"/>
              </a:spcBef>
              <a:spcAft>
                <a:spcPts val="800"/>
              </a:spcAft>
              <a:buClrTx/>
              <a:buSzPct val="100000"/>
              <a:buFont typeface="Arial" pitchFamily="34" charset="0"/>
              <a:buChar char="•"/>
              <a:defRPr/>
            </a:pPr>
            <a:r>
              <a:rPr lang="en-US" sz="3800" dirty="0">
                <a:solidFill>
                  <a:schemeClr val="tx2"/>
                </a:solidFill>
                <a:latin typeface="Tahoma" pitchFamily="34" charset="0"/>
                <a:cs typeface="Tahoma" pitchFamily="34" charset="0"/>
              </a:rPr>
              <a:t>Whenever an FCOI is not identified or managed in a timely manner, including failure by the Investigator to disclose an SFI, failure by the Institution to review or manage an FCOI, or failure to comply with the management plan, the institution shall within </a:t>
            </a:r>
            <a:r>
              <a:rPr lang="en-US" sz="3800" i="1" dirty="0">
                <a:solidFill>
                  <a:schemeClr val="tx2"/>
                </a:solidFill>
                <a:latin typeface="Tahoma" pitchFamily="34" charset="0"/>
                <a:cs typeface="Tahoma" pitchFamily="34" charset="0"/>
              </a:rPr>
              <a:t>120 days </a:t>
            </a:r>
            <a:r>
              <a:rPr lang="en-US" sz="3800" dirty="0">
                <a:solidFill>
                  <a:schemeClr val="tx2"/>
                </a:solidFill>
                <a:latin typeface="Tahoma" pitchFamily="34" charset="0"/>
                <a:cs typeface="Tahoma" pitchFamily="34" charset="0"/>
              </a:rPr>
              <a:t>of the determination of noncompliance, complete a retrospective review of the Investigator’s activities and the project to determine bias in the design, conduct or reporting of such research.</a:t>
            </a:r>
            <a:endParaRPr lang="en-US" sz="3800" dirty="0">
              <a:solidFill>
                <a:schemeClr val="tx2"/>
              </a:solidFill>
            </a:endParaRPr>
          </a:p>
        </p:txBody>
      </p:sp>
      <p:sp>
        <p:nvSpPr>
          <p:cNvPr id="1024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F9C5652-6BF0-4B35-9C5A-818F96C73F58}" type="slidenum">
              <a:rPr lang="en-US" smtClean="0">
                <a:solidFill>
                  <a:schemeClr val="tx2"/>
                </a:solidFill>
              </a:rPr>
              <a:pPr eaLnBrk="1" hangingPunct="1">
                <a:defRPr/>
              </a:pPr>
              <a:t>18</a:t>
            </a:fld>
            <a:endParaRPr lang="en-US">
              <a:solidFill>
                <a:schemeClr val="tx2"/>
              </a:solidFill>
            </a:endParaRPr>
          </a:p>
        </p:txBody>
      </p:sp>
    </p:spTree>
    <p:extLst>
      <p:ext uri="{BB962C8B-B14F-4D97-AF65-F5344CB8AC3E}">
        <p14:creationId xmlns:p14="http://schemas.microsoft.com/office/powerpoint/2010/main" val="27999572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Tahoma" pitchFamily="34" charset="0"/>
                <a:cs typeface="Tahoma" pitchFamily="34" charset="0"/>
              </a:rPr>
              <a:t>Retrospective Review </a:t>
            </a:r>
            <a:endParaRPr lang="en-US" sz="4000" dirty="0"/>
          </a:p>
        </p:txBody>
      </p:sp>
      <p:sp>
        <p:nvSpPr>
          <p:cNvPr id="3" name="Content Placeholder 2"/>
          <p:cNvSpPr>
            <a:spLocks noGrp="1"/>
          </p:cNvSpPr>
          <p:nvPr>
            <p:ph idx="1"/>
          </p:nvPr>
        </p:nvSpPr>
        <p:spPr/>
        <p:txBody>
          <a:bodyPr/>
          <a:lstStyle/>
          <a:p>
            <a:r>
              <a:rPr lang="en-US" dirty="0"/>
              <a:t>Notify NIH promptly and submit a mitigation report when bias is found (“Revised” FCOI report).</a:t>
            </a:r>
          </a:p>
          <a:p>
            <a:pPr marL="0" indent="0">
              <a:buNone/>
            </a:pPr>
            <a:endParaRPr lang="en-US" dirty="0"/>
          </a:p>
          <a:p>
            <a:r>
              <a:rPr lang="en-US" dirty="0"/>
              <a:t>Recipients should submit a Revised FCOI report, if new FCOI information is found that results in a change to a previously submitted FCOI report (e.g., an increase in value of a previously reported significant financial interest (SFI), discovery of a new SFI, or changes to the management of the FCOI).</a:t>
            </a: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19</a:t>
            </a:fld>
            <a:endParaRPr lang="en-US" dirty="0"/>
          </a:p>
        </p:txBody>
      </p:sp>
    </p:spTree>
    <p:extLst>
      <p:ext uri="{BB962C8B-B14F-4D97-AF65-F5344CB8AC3E}">
        <p14:creationId xmlns:p14="http://schemas.microsoft.com/office/powerpoint/2010/main" val="268699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9144000" cy="1447800"/>
          </a:xfrm>
        </p:spPr>
        <p:txBody>
          <a:bodyPr>
            <a:noAutofit/>
          </a:bodyPr>
          <a:lstStyle/>
          <a:p>
            <a:pPr eaLnBrk="1" fontAlgn="auto" hangingPunct="1">
              <a:spcAft>
                <a:spcPts val="0"/>
              </a:spcAft>
              <a:defRPr/>
            </a:pPr>
            <a:r>
              <a:rPr lang="en-US" sz="4000" dirty="0">
                <a:latin typeface="Tahoma" pitchFamily="34" charset="0"/>
                <a:cs typeface="Tahoma" pitchFamily="34" charset="0"/>
              </a:rPr>
              <a:t>Financial Conflict of Interest (FCOI)</a:t>
            </a:r>
            <a:br>
              <a:rPr lang="en-US" sz="4000" dirty="0">
                <a:latin typeface="Tahoma" pitchFamily="34" charset="0"/>
                <a:cs typeface="Tahoma" pitchFamily="34" charset="0"/>
              </a:rPr>
            </a:br>
            <a:r>
              <a:rPr lang="en-US" sz="4000" dirty="0">
                <a:latin typeface="Tahoma" pitchFamily="34" charset="0"/>
                <a:cs typeface="Tahoma" pitchFamily="34" charset="0"/>
              </a:rPr>
              <a:t>Regulations</a:t>
            </a:r>
          </a:p>
        </p:txBody>
      </p:sp>
      <p:sp>
        <p:nvSpPr>
          <p:cNvPr id="435203" name="Rectangle 3"/>
          <p:cNvSpPr>
            <a:spLocks noGrp="1" noChangeArrowheads="1"/>
          </p:cNvSpPr>
          <p:nvPr>
            <p:ph idx="1"/>
          </p:nvPr>
        </p:nvSpPr>
        <p:spPr>
          <a:xfrm>
            <a:off x="228600" y="1905000"/>
            <a:ext cx="8610600" cy="4953000"/>
          </a:xfrm>
        </p:spPr>
        <p:txBody>
          <a:bodyPr rtlCol="0">
            <a:normAutofit/>
          </a:bodyPr>
          <a:lstStyle/>
          <a:p>
            <a:pPr eaLnBrk="1" fontAlgn="auto" hangingPunct="1">
              <a:lnSpc>
                <a:spcPct val="120000"/>
              </a:lnSpc>
              <a:buSzPct val="120000"/>
              <a:buFont typeface="Wingdings" pitchFamily="2" charset="2"/>
              <a:buChar char="§"/>
              <a:defRPr/>
            </a:pPr>
            <a:r>
              <a:rPr lang="en-US" dirty="0">
                <a:latin typeface="Tahoma" pitchFamily="34" charset="0"/>
                <a:cs typeface="Tahoma" pitchFamily="34" charset="0"/>
              </a:rPr>
              <a:t>42 CFR Part 50 Subpart F (grants and cooperative agreements)</a:t>
            </a:r>
          </a:p>
          <a:p>
            <a:pPr eaLnBrk="1" fontAlgn="auto" hangingPunct="1">
              <a:lnSpc>
                <a:spcPct val="80000"/>
              </a:lnSpc>
              <a:buSzPct val="120000"/>
              <a:defRPr/>
            </a:pPr>
            <a:endParaRPr lang="en-US" sz="1100" dirty="0">
              <a:latin typeface="Tahoma" pitchFamily="34" charset="0"/>
              <a:cs typeface="Tahoma" pitchFamily="34" charset="0"/>
            </a:endParaRPr>
          </a:p>
          <a:p>
            <a:pPr eaLnBrk="1" fontAlgn="auto" hangingPunct="1">
              <a:lnSpc>
                <a:spcPct val="20000"/>
              </a:lnSpc>
              <a:buSzPct val="120000"/>
              <a:defRPr/>
            </a:pPr>
            <a:endParaRPr lang="en-US" sz="1050" dirty="0">
              <a:latin typeface="Tahoma" pitchFamily="34" charset="0"/>
              <a:cs typeface="Tahoma" pitchFamily="34" charset="0"/>
            </a:endParaRPr>
          </a:p>
          <a:p>
            <a:pPr eaLnBrk="1" fontAlgn="auto" hangingPunct="1">
              <a:lnSpc>
                <a:spcPct val="80000"/>
              </a:lnSpc>
              <a:buSzPct val="120000"/>
              <a:buFont typeface="Wingdings" pitchFamily="2" charset="2"/>
              <a:buChar char="§"/>
              <a:defRPr/>
            </a:pPr>
            <a:r>
              <a:rPr lang="en-US" dirty="0">
                <a:latin typeface="Tahoma" pitchFamily="34" charset="0"/>
                <a:cs typeface="Tahoma" pitchFamily="34" charset="0"/>
              </a:rPr>
              <a:t>45 CFR Part 94 (contracts)</a:t>
            </a:r>
            <a:endParaRPr lang="en-US" sz="2400" dirty="0">
              <a:solidFill>
                <a:schemeClr val="accent6">
                  <a:lumMod val="75000"/>
                </a:schemeClr>
              </a:solidFill>
              <a:latin typeface="Tahoma" pitchFamily="34" charset="0"/>
              <a:cs typeface="Tahoma" pitchFamily="34" charset="0"/>
            </a:endParaRPr>
          </a:p>
          <a:p>
            <a:pPr marL="1200150" lvl="3" indent="-342900" eaLnBrk="1" fontAlgn="auto" hangingPunct="1">
              <a:spcAft>
                <a:spcPts val="0"/>
              </a:spcAft>
              <a:buClr>
                <a:schemeClr val="tx1"/>
              </a:buClr>
              <a:buSzPct val="120000"/>
              <a:buFont typeface="Arial" pitchFamily="34" charset="0"/>
              <a:buNone/>
              <a:defRPr/>
            </a:pPr>
            <a:r>
              <a:rPr lang="en-US" sz="2400" dirty="0">
                <a:solidFill>
                  <a:schemeClr val="accent6">
                    <a:lumMod val="75000"/>
                  </a:schemeClr>
                </a:solidFill>
                <a:latin typeface="Tahoma" pitchFamily="34" charset="0"/>
                <a:cs typeface="Tahoma" pitchFamily="34" charset="0"/>
              </a:rPr>
              <a:t>Revised Final Rule published on 8-25-11</a:t>
            </a:r>
          </a:p>
          <a:p>
            <a:pPr marL="1200150" lvl="3" indent="-342900" eaLnBrk="1" fontAlgn="auto" hangingPunct="1">
              <a:spcAft>
                <a:spcPts val="0"/>
              </a:spcAft>
              <a:buClr>
                <a:schemeClr val="tx1"/>
              </a:buClr>
              <a:buSzPct val="120000"/>
              <a:buFont typeface="Arial" pitchFamily="34" charset="0"/>
              <a:buNone/>
              <a:defRPr/>
            </a:pPr>
            <a:r>
              <a:rPr lang="en-US" sz="2400" dirty="0">
                <a:solidFill>
                  <a:schemeClr val="accent6">
                    <a:lumMod val="75000"/>
                  </a:schemeClr>
                </a:solidFill>
                <a:latin typeface="Tahoma" pitchFamily="34" charset="0"/>
                <a:cs typeface="Tahoma" pitchFamily="34" charset="0"/>
              </a:rPr>
              <a:t>Compliance date 8-24-2012</a:t>
            </a:r>
          </a:p>
          <a:p>
            <a:pPr marL="1200150" lvl="3" indent="-342900" eaLnBrk="1" fontAlgn="auto" hangingPunct="1">
              <a:spcAft>
                <a:spcPts val="0"/>
              </a:spcAft>
              <a:buClr>
                <a:srgbClr val="00B050"/>
              </a:buClr>
              <a:buSzPct val="120000"/>
              <a:buFont typeface="Arial" pitchFamily="34" charset="0"/>
              <a:buChar char="•"/>
              <a:defRPr/>
            </a:pPr>
            <a:r>
              <a:rPr lang="en-US" sz="2400" dirty="0">
                <a:solidFill>
                  <a:schemeClr val="accent6">
                    <a:lumMod val="75000"/>
                  </a:schemeClr>
                </a:solidFill>
                <a:latin typeface="Tahoma" pitchFamily="34" charset="0"/>
                <a:cs typeface="Tahoma" pitchFamily="34" charset="0"/>
                <a:hlinkClick r:id="rId3"/>
              </a:rPr>
              <a:t>http://www.gpo.gov/fdsys/pkg/FR-2011-08-25/pdf/2011-21633.pdf</a:t>
            </a:r>
            <a:r>
              <a:rPr lang="en-US" sz="2400" dirty="0">
                <a:solidFill>
                  <a:schemeClr val="accent6">
                    <a:lumMod val="75000"/>
                  </a:schemeClr>
                </a:solidFill>
                <a:latin typeface="Tahoma" pitchFamily="34" charset="0"/>
                <a:cs typeface="Tahoma" pitchFamily="34" charset="0"/>
              </a:rPr>
              <a:t> </a:t>
            </a:r>
          </a:p>
          <a:p>
            <a:pPr eaLnBrk="1" fontAlgn="auto" hangingPunct="1">
              <a:lnSpc>
                <a:spcPct val="80000"/>
              </a:lnSpc>
              <a:buClr>
                <a:schemeClr val="tx1"/>
              </a:buClr>
              <a:buFont typeface="Arial" pitchFamily="34" charset="0"/>
              <a:buNone/>
              <a:defRPr/>
            </a:pPr>
            <a:endParaRPr lang="en-US" sz="2600" dirty="0">
              <a:latin typeface="Tahoma" pitchFamily="34" charset="0"/>
            </a:endParaRPr>
          </a:p>
        </p:txBody>
      </p:sp>
      <p:sp>
        <p:nvSpPr>
          <p:cNvPr id="6656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1229E03-6073-44F6-B32D-9882501221CD}" type="slidenum">
              <a:rPr lang="en-US" smtClean="0">
                <a:solidFill>
                  <a:schemeClr val="tx2"/>
                </a:solidFill>
              </a:rPr>
              <a:pPr eaLnBrk="1" hangingPunct="1">
                <a:defRPr/>
              </a:pPr>
              <a:t>2</a:t>
            </a:fld>
            <a:endParaRPr lang="en-US">
              <a:solidFill>
                <a:schemeClr val="tx2"/>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pPr eaLnBrk="1" fontAlgn="auto" hangingPunct="1">
              <a:spcAft>
                <a:spcPts val="0"/>
              </a:spcAft>
              <a:defRPr/>
            </a:pPr>
            <a:r>
              <a:rPr lang="en-US" sz="4000" dirty="0">
                <a:solidFill>
                  <a:schemeClr val="bg1"/>
                </a:solidFill>
                <a:latin typeface="Tahoma" pitchFamily="34" charset="0"/>
                <a:cs typeface="Tahoma" pitchFamily="34" charset="0"/>
              </a:rPr>
              <a:t>Retrospective Review </a:t>
            </a:r>
          </a:p>
        </p:txBody>
      </p:sp>
      <p:sp>
        <p:nvSpPr>
          <p:cNvPr id="3" name="Content Placeholder 2"/>
          <p:cNvSpPr>
            <a:spLocks noGrp="1"/>
          </p:cNvSpPr>
          <p:nvPr>
            <p:ph idx="1"/>
          </p:nvPr>
        </p:nvSpPr>
        <p:spPr>
          <a:xfrm>
            <a:off x="152400" y="1447800"/>
            <a:ext cx="8686800" cy="5273675"/>
          </a:xfrm>
        </p:spPr>
        <p:txBody>
          <a:bodyPr rtlCol="0">
            <a:normAutofit fontScale="70000" lnSpcReduction="20000"/>
          </a:bodyPr>
          <a:lstStyle/>
          <a:p>
            <a:pPr lvl="1" algn="ctr" eaLnBrk="1" fontAlgn="auto" hangingPunct="1">
              <a:spcAft>
                <a:spcPts val="0"/>
              </a:spcAft>
              <a:buClrTx/>
              <a:buFont typeface="Courier New" pitchFamily="49" charset="0"/>
              <a:buNone/>
              <a:defRPr/>
            </a:pPr>
            <a:endParaRPr lang="en-US" sz="4000" dirty="0">
              <a:latin typeface="Tahoma" pitchFamily="34" charset="0"/>
              <a:cs typeface="Tahoma" pitchFamily="34" charset="0"/>
            </a:endParaRPr>
          </a:p>
          <a:p>
            <a:pPr eaLnBrk="1" fontAlgn="auto" hangingPunct="1">
              <a:buClrTx/>
              <a:buSzPct val="95000"/>
              <a:defRPr/>
            </a:pPr>
            <a:r>
              <a:rPr lang="en-US" sz="4000" dirty="0">
                <a:latin typeface="Tahoma" pitchFamily="34" charset="0"/>
                <a:cs typeface="Tahoma" pitchFamily="34" charset="0"/>
              </a:rPr>
              <a:t>Documentation of the key elements of a retrospective review:</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Project number;</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Project title;  </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PD/PI or contact PD/PI if a multiple PD/PI model is used;</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Name of the Investigator with the FCOI;</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Name of the entity with which the Investigator has an FCOI;</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Reason(s) for the retrospective review; </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Detailed methodology used for the retrospective review (e.g., methodology of the review process, composition of the review panel, documents reviewed);</a:t>
            </a:r>
          </a:p>
          <a:p>
            <a:pPr marL="1024128" lvl="1" indent="-514350" eaLnBrk="1" fontAlgn="auto" hangingPunct="1">
              <a:spcAft>
                <a:spcPts val="0"/>
              </a:spcAft>
              <a:buClrTx/>
              <a:buSzPct val="95000"/>
              <a:defRPr/>
            </a:pPr>
            <a:r>
              <a:rPr lang="en-US" sz="3000" dirty="0">
                <a:solidFill>
                  <a:schemeClr val="accent2"/>
                </a:solidFill>
                <a:latin typeface="Tahoma" pitchFamily="34" charset="0"/>
                <a:cs typeface="Tahoma" pitchFamily="34" charset="0"/>
              </a:rPr>
              <a:t>Findings and conclusions of the review.</a:t>
            </a:r>
          </a:p>
          <a:p>
            <a:pPr marL="624078" indent="-514350" eaLnBrk="1" fontAlgn="auto" hangingPunct="1">
              <a:buSzPct val="95000"/>
              <a:buFont typeface="Arial" pitchFamily="34" charset="0"/>
              <a:buNone/>
              <a:defRPr/>
            </a:pPr>
            <a:endParaRPr lang="en-US" sz="2400" dirty="0">
              <a:latin typeface="Tahoma" pitchFamily="34" charset="0"/>
              <a:cs typeface="Tahoma" pitchFamily="34" charset="0"/>
            </a:endParaRPr>
          </a:p>
          <a:p>
            <a:pPr marL="624078" indent="-514350" eaLnBrk="1" fontAlgn="auto" hangingPunct="1">
              <a:buSzPct val="95000"/>
              <a:buFont typeface="Arial" pitchFamily="34" charset="0"/>
              <a:buNone/>
              <a:defRPr/>
            </a:pPr>
            <a:r>
              <a:rPr lang="en-US" sz="3400" dirty="0">
                <a:latin typeface="Tahoma" pitchFamily="34" charset="0"/>
                <a:cs typeface="Tahoma" pitchFamily="34" charset="0"/>
              </a:rPr>
              <a:t>	</a:t>
            </a:r>
            <a:endParaRPr lang="en-US" dirty="0"/>
          </a:p>
        </p:txBody>
      </p:sp>
      <p:sp>
        <p:nvSpPr>
          <p:cNvPr id="1034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B6661C1-55C0-4B3A-8BA1-6A0217E67418}" type="slidenum">
              <a:rPr lang="en-US" smtClean="0">
                <a:solidFill>
                  <a:schemeClr val="tx2"/>
                </a:solidFill>
              </a:rPr>
              <a:pPr eaLnBrk="1" hangingPunct="1">
                <a:defRPr/>
              </a:pPr>
              <a:t>20</a:t>
            </a:fld>
            <a:endParaRPr lang="en-US">
              <a:solidFill>
                <a:schemeClr val="tx2"/>
              </a:solidFill>
            </a:endParaRPr>
          </a:p>
        </p:txBody>
      </p:sp>
    </p:spTree>
    <p:extLst>
      <p:ext uri="{BB962C8B-B14F-4D97-AF65-F5344CB8AC3E}">
        <p14:creationId xmlns:p14="http://schemas.microsoft.com/office/powerpoint/2010/main" val="23895631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a:normAutofit/>
          </a:bodyPr>
          <a:lstStyle/>
          <a:p>
            <a:pPr eaLnBrk="1" fontAlgn="auto" hangingPunct="1">
              <a:spcAft>
                <a:spcPts val="0"/>
              </a:spcAft>
              <a:defRPr/>
            </a:pPr>
            <a:r>
              <a:rPr lang="en-US" sz="4000" dirty="0">
                <a:solidFill>
                  <a:schemeClr val="bg1"/>
                </a:solidFill>
                <a:latin typeface="Tahoma" pitchFamily="34" charset="0"/>
                <a:cs typeface="Tahoma" pitchFamily="34" charset="0"/>
              </a:rPr>
              <a:t>Mitigation Report </a:t>
            </a:r>
            <a:endParaRPr lang="en-US" sz="4000" dirty="0">
              <a:solidFill>
                <a:schemeClr val="bg1"/>
              </a:solidFill>
            </a:endParaRPr>
          </a:p>
        </p:txBody>
      </p:sp>
      <p:sp>
        <p:nvSpPr>
          <p:cNvPr id="105475" name="Content Placeholder 2"/>
          <p:cNvSpPr>
            <a:spLocks noGrp="1"/>
          </p:cNvSpPr>
          <p:nvPr>
            <p:ph idx="1"/>
          </p:nvPr>
        </p:nvSpPr>
        <p:spPr>
          <a:xfrm>
            <a:off x="533400" y="1752600"/>
            <a:ext cx="8229600" cy="4876800"/>
          </a:xfrm>
        </p:spPr>
        <p:txBody>
          <a:bodyPr/>
          <a:lstStyle/>
          <a:p>
            <a:pPr eaLnBrk="1" hangingPunct="1">
              <a:spcBef>
                <a:spcPct val="0"/>
              </a:spcBef>
              <a:buClrTx/>
              <a:buFont typeface="Arial" charset="0"/>
              <a:buChar char="•"/>
            </a:pPr>
            <a:r>
              <a:rPr lang="en-US" sz="2400" dirty="0">
                <a:latin typeface="Tahoma" pitchFamily="34" charset="0"/>
                <a:cs typeface="Tahoma" pitchFamily="34" charset="0"/>
              </a:rPr>
              <a:t>If bias is found through retrospective review, notify the NIH Awarding Component  promptly (through the eRA Commons) and submit a mitigation report (“Revised” FCOI report).</a:t>
            </a:r>
          </a:p>
          <a:p>
            <a:pPr eaLnBrk="1" hangingPunct="1">
              <a:spcBef>
                <a:spcPct val="0"/>
              </a:spcBef>
              <a:buClrTx/>
              <a:buFont typeface="Arial" charset="0"/>
              <a:buChar char="•"/>
            </a:pPr>
            <a:endParaRPr lang="en-US" sz="1200" dirty="0">
              <a:latin typeface="Tahoma" pitchFamily="34" charset="0"/>
              <a:cs typeface="Tahoma" pitchFamily="34" charset="0"/>
            </a:endParaRPr>
          </a:p>
          <a:p>
            <a:pPr eaLnBrk="1" hangingPunct="1">
              <a:spcBef>
                <a:spcPct val="0"/>
              </a:spcBef>
              <a:buClrTx/>
              <a:buFont typeface="Arial" charset="0"/>
              <a:buChar char="•"/>
            </a:pPr>
            <a:r>
              <a:rPr lang="en-US" sz="2400" dirty="0">
                <a:latin typeface="Tahoma" pitchFamily="34" charset="0"/>
                <a:cs typeface="Tahoma" pitchFamily="34" charset="0"/>
              </a:rPr>
              <a:t>Mitigation Report</a:t>
            </a:r>
          </a:p>
          <a:p>
            <a:pPr lvl="1" eaLnBrk="1" hangingPunct="1">
              <a:lnSpc>
                <a:spcPct val="90000"/>
              </a:lnSpc>
              <a:spcAft>
                <a:spcPts val="800"/>
              </a:spcAft>
              <a:buClrTx/>
            </a:pPr>
            <a:r>
              <a:rPr lang="en-US" sz="2200" dirty="0">
                <a:latin typeface="Tahoma" pitchFamily="34" charset="0"/>
                <a:cs typeface="Tahoma" pitchFamily="34" charset="0"/>
              </a:rPr>
              <a:t>Key elements documented in retrospective review</a:t>
            </a:r>
          </a:p>
          <a:p>
            <a:pPr lvl="1" eaLnBrk="1" hangingPunct="1">
              <a:lnSpc>
                <a:spcPct val="90000"/>
              </a:lnSpc>
              <a:spcAft>
                <a:spcPts val="800"/>
              </a:spcAft>
              <a:buClrTx/>
            </a:pPr>
            <a:r>
              <a:rPr lang="en-US" sz="2200" dirty="0">
                <a:latin typeface="Tahoma" pitchFamily="34" charset="0"/>
                <a:cs typeface="Tahoma" pitchFamily="34" charset="0"/>
              </a:rPr>
              <a:t>Description of the impact of the bias on the research project</a:t>
            </a:r>
          </a:p>
          <a:p>
            <a:pPr lvl="1" eaLnBrk="1" hangingPunct="1">
              <a:lnSpc>
                <a:spcPct val="90000"/>
              </a:lnSpc>
              <a:spcAft>
                <a:spcPts val="800"/>
              </a:spcAft>
              <a:buClrTx/>
            </a:pPr>
            <a:r>
              <a:rPr lang="en-US" sz="2200" dirty="0">
                <a:latin typeface="Tahoma" pitchFamily="34" charset="0"/>
                <a:cs typeface="Tahoma" pitchFamily="34" charset="0"/>
              </a:rPr>
              <a:t>Plan of action(s) to eliminate or mitigate the effect of the bias</a:t>
            </a:r>
          </a:p>
          <a:p>
            <a:pPr lvl="1" eaLnBrk="1" hangingPunct="1">
              <a:lnSpc>
                <a:spcPct val="90000"/>
              </a:lnSpc>
              <a:spcAft>
                <a:spcPts val="800"/>
              </a:spcAft>
              <a:buClrTx/>
              <a:buFont typeface="Arial" charset="0"/>
              <a:buChar char="•"/>
            </a:pPr>
            <a:endParaRPr lang="en-US" sz="1200" dirty="0">
              <a:latin typeface="Tahoma" pitchFamily="34" charset="0"/>
              <a:cs typeface="Tahoma" pitchFamily="34" charset="0"/>
            </a:endParaRPr>
          </a:p>
          <a:p>
            <a:pPr eaLnBrk="1" hangingPunct="1">
              <a:spcBef>
                <a:spcPct val="0"/>
              </a:spcBef>
              <a:buClrTx/>
              <a:buFont typeface="Arial" charset="0"/>
              <a:buChar char="•"/>
            </a:pPr>
            <a:r>
              <a:rPr lang="en-US" sz="2400" dirty="0">
                <a:latin typeface="Tahoma" pitchFamily="34" charset="0"/>
                <a:cs typeface="Tahoma" pitchFamily="34" charset="0"/>
              </a:rPr>
              <a:t>Thereafter, submit FCOI reports annually.</a:t>
            </a:r>
          </a:p>
          <a:p>
            <a:pPr eaLnBrk="1" hangingPunct="1">
              <a:spcBef>
                <a:spcPct val="0"/>
              </a:spcBef>
              <a:buFont typeface="Arial" charset="0"/>
              <a:buChar char="•"/>
            </a:pPr>
            <a:endParaRPr lang="en-US" dirty="0">
              <a:latin typeface="Arial" charset="0"/>
              <a:cs typeface="Arial" charset="0"/>
            </a:endParaRPr>
          </a:p>
          <a:p>
            <a:pPr lvl="1" eaLnBrk="1" hangingPunct="1"/>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p:txBody>
      </p:sp>
      <p:sp>
        <p:nvSpPr>
          <p:cNvPr id="1044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60D714C-E1D6-4AC6-943A-A62F21E32995}" type="slidenum">
              <a:rPr lang="en-US" smtClean="0">
                <a:solidFill>
                  <a:schemeClr val="tx2"/>
                </a:solidFill>
              </a:rPr>
              <a:pPr eaLnBrk="1" hangingPunct="1">
                <a:defRPr/>
              </a:pPr>
              <a:t>21</a:t>
            </a:fld>
            <a:endParaRPr lang="en-US">
              <a:solidFill>
                <a:schemeClr val="tx2"/>
              </a:solidFill>
            </a:endParaRPr>
          </a:p>
        </p:txBody>
      </p:sp>
    </p:spTree>
    <p:extLst>
      <p:ext uri="{BB962C8B-B14F-4D97-AF65-F5344CB8AC3E}">
        <p14:creationId xmlns:p14="http://schemas.microsoft.com/office/powerpoint/2010/main" val="15801415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a:noAutofit/>
          </a:bodyPr>
          <a:lstStyle/>
          <a:p>
            <a:pPr eaLnBrk="1" fontAlgn="auto" hangingPunct="1">
              <a:spcAft>
                <a:spcPts val="0"/>
              </a:spcAft>
              <a:defRPr/>
            </a:pPr>
            <a:r>
              <a:rPr lang="en-US" sz="4000" dirty="0">
                <a:solidFill>
                  <a:schemeClr val="bg1"/>
                </a:solidFill>
                <a:latin typeface="Tahoma" pitchFamily="34" charset="0"/>
                <a:cs typeface="Tahoma" pitchFamily="34" charset="0"/>
              </a:rPr>
              <a:t>Senior Key Personnel – </a:t>
            </a:r>
            <a:br>
              <a:rPr lang="en-US" sz="4000" dirty="0">
                <a:solidFill>
                  <a:schemeClr val="bg1"/>
                </a:solidFill>
                <a:latin typeface="Tahoma" pitchFamily="34" charset="0"/>
                <a:cs typeface="Tahoma" pitchFamily="34" charset="0"/>
              </a:rPr>
            </a:br>
            <a:r>
              <a:rPr lang="en-US" sz="4000" dirty="0">
                <a:solidFill>
                  <a:schemeClr val="bg1"/>
                </a:solidFill>
                <a:latin typeface="Tahoma" pitchFamily="34" charset="0"/>
                <a:cs typeface="Tahoma" pitchFamily="34" charset="0"/>
              </a:rPr>
              <a:t>Public Accessibility Requirement</a:t>
            </a:r>
            <a:endParaRPr lang="en-US" sz="4000" dirty="0">
              <a:solidFill>
                <a:schemeClr val="bg1"/>
              </a:solidFill>
            </a:endParaRPr>
          </a:p>
        </p:txBody>
      </p:sp>
      <p:sp>
        <p:nvSpPr>
          <p:cNvPr id="105475" name="Content Placeholder 2"/>
          <p:cNvSpPr>
            <a:spLocks noGrp="1"/>
          </p:cNvSpPr>
          <p:nvPr>
            <p:ph idx="1"/>
          </p:nvPr>
        </p:nvSpPr>
        <p:spPr>
          <a:xfrm>
            <a:off x="381000" y="1600200"/>
            <a:ext cx="8382000" cy="5121275"/>
          </a:xfrm>
        </p:spPr>
        <p:txBody>
          <a:bodyPr/>
          <a:lstStyle/>
          <a:p>
            <a:pPr eaLnBrk="1" hangingPunct="1">
              <a:spcBef>
                <a:spcPct val="0"/>
              </a:spcBef>
              <a:buClrTx/>
              <a:buFont typeface="Arial"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regulation includes a definition of Senior/Key personnel as it relates to the public accessibility requirement.  </a:t>
            </a:r>
          </a:p>
          <a:p>
            <a:pPr eaLnBrk="1" hangingPunct="1">
              <a:spcBef>
                <a:spcPct val="0"/>
              </a:spcBef>
              <a:buClrTx/>
              <a:buFont typeface="Arial"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concept of Senior/Key personnel should be incorporated into a policy, not necessarily as a definition but correctly used when describing public disclosure requirements.</a:t>
            </a:r>
          </a:p>
          <a:p>
            <a:pPr lvl="1" eaLnBrk="1" hangingPunct="1">
              <a:spcBef>
                <a:spcPct val="0"/>
              </a:spcBef>
              <a:buClrTx/>
            </a:pPr>
            <a:r>
              <a:rPr lang="en-US" sz="1800" dirty="0">
                <a:latin typeface="Tahoma" panose="020B0604030504040204" pitchFamily="34" charset="0"/>
                <a:ea typeface="Tahoma" panose="020B0604030504040204" pitchFamily="34" charset="0"/>
                <a:cs typeface="Tahoma" panose="020B0604030504040204" pitchFamily="34" charset="0"/>
              </a:rPr>
              <a:t>Prior to the Institution’s expenditure of any funds under a NIH-funded research project, the Institution shall ensure public accessibility, via a publicly accessible Web site or written response within five business days of a request, of information concerning any Significant Financial Interest disclosed to the Institution that meets the following three criteria:</a:t>
            </a:r>
          </a:p>
          <a:p>
            <a:pPr marL="1314450" lvl="1" indent="0" eaLnBrk="1" hangingPunct="1">
              <a:spcBef>
                <a:spcPct val="0"/>
              </a:spcBef>
              <a:buClrTx/>
              <a:buNone/>
            </a:pPr>
            <a:r>
              <a:rPr lang="en-US" sz="1600" dirty="0">
                <a:latin typeface="Tahoma" pitchFamily="34" charset="0"/>
                <a:ea typeface="Tahoma" panose="020B0604030504040204" pitchFamily="34" charset="0"/>
                <a:cs typeface="Tahoma" panose="020B0604030504040204" pitchFamily="34" charset="0"/>
              </a:rPr>
              <a:t>(A) The SFI was disclosed and is held by </a:t>
            </a:r>
            <a:r>
              <a:rPr lang="en-US" sz="1600" i="1" dirty="0">
                <a:latin typeface="Tahoma" panose="020B0604030504040204" pitchFamily="34" charset="0"/>
                <a:ea typeface="Tahoma" panose="020B0604030504040204" pitchFamily="34" charset="0"/>
                <a:cs typeface="Tahoma" panose="020B0604030504040204" pitchFamily="34" charset="0"/>
              </a:rPr>
              <a:t>Senior Key Personnel  </a:t>
            </a:r>
            <a:r>
              <a:rPr lang="en-US" sz="1600" dirty="0">
                <a:latin typeface="Tahoma" pitchFamily="34" charset="0"/>
                <a:ea typeface="Tahoma" panose="020B0604030504040204" pitchFamily="34" charset="0"/>
                <a:cs typeface="Tahoma" panose="020B0604030504040204" pitchFamily="34" charset="0"/>
              </a:rPr>
              <a:t>for the NIH-funded research project identified by the Institution in the grant application, the progress report, or any other required report submitted to the NIH;</a:t>
            </a:r>
          </a:p>
          <a:p>
            <a:pPr marL="1314450" lvl="1" indent="0" eaLnBrk="1" hangingPunct="1">
              <a:spcBef>
                <a:spcPct val="0"/>
              </a:spcBef>
              <a:buClrTx/>
              <a:buNone/>
            </a:pPr>
            <a:r>
              <a:rPr lang="en-US" sz="1600" dirty="0">
                <a:latin typeface="Tahoma" pitchFamily="34" charset="0"/>
                <a:ea typeface="Tahoma" panose="020B0604030504040204" pitchFamily="34" charset="0"/>
                <a:cs typeface="Tahoma" panose="020B0604030504040204" pitchFamily="34" charset="0"/>
              </a:rPr>
              <a:t>(B) The Institution determines that the SFI is related to the NIH-funded research; and</a:t>
            </a:r>
          </a:p>
          <a:p>
            <a:pPr marL="1314450" lvl="1" indent="0" eaLnBrk="1" hangingPunct="1">
              <a:spcBef>
                <a:spcPct val="0"/>
              </a:spcBef>
              <a:buClrTx/>
              <a:buNone/>
            </a:pPr>
            <a:r>
              <a:rPr lang="en-US" sz="1600" dirty="0">
                <a:latin typeface="Tahoma" pitchFamily="34" charset="0"/>
                <a:ea typeface="Tahoma" panose="020B0604030504040204" pitchFamily="34" charset="0"/>
                <a:cs typeface="Tahoma" panose="020B0604030504040204" pitchFamily="34" charset="0"/>
              </a:rPr>
              <a:t>(C) The institution determines that the SFI is an FCOI.</a:t>
            </a:r>
          </a:p>
          <a:p>
            <a:pPr marL="0" indent="0" eaLnBrk="1" hangingPunct="1">
              <a:spcBef>
                <a:spcPct val="0"/>
              </a:spcBef>
              <a:buClrTx/>
              <a:buNone/>
            </a:pPr>
            <a:endParaRPr lang="en-US" dirty="0"/>
          </a:p>
          <a:p>
            <a:pPr eaLnBrk="1" hangingPunct="1">
              <a:spcBef>
                <a:spcPct val="0"/>
              </a:spcBef>
              <a:buClrTx/>
              <a:buFont typeface="Arial" charset="0"/>
              <a:buChar char="•"/>
            </a:pPr>
            <a:endParaRPr lang="en-US" sz="2400" dirty="0">
              <a:latin typeface="Tahoma" pitchFamily="34" charset="0"/>
              <a:cs typeface="Tahoma" pitchFamily="34" charset="0"/>
            </a:endParaRPr>
          </a:p>
          <a:p>
            <a:pPr marL="0" indent="0" eaLnBrk="1" hangingPunct="1">
              <a:spcBef>
                <a:spcPct val="0"/>
              </a:spcBef>
              <a:buNone/>
            </a:pPr>
            <a:endParaRPr lang="en-US" dirty="0">
              <a:latin typeface="Arial" charset="0"/>
              <a:cs typeface="Arial" charset="0"/>
            </a:endParaRPr>
          </a:p>
          <a:p>
            <a:pPr lvl="1" eaLnBrk="1" hangingPunct="1"/>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p:txBody>
      </p:sp>
      <p:sp>
        <p:nvSpPr>
          <p:cNvPr id="1044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60D714C-E1D6-4AC6-943A-A62F21E32995}" type="slidenum">
              <a:rPr lang="en-US" smtClean="0">
                <a:solidFill>
                  <a:schemeClr val="tx2"/>
                </a:solidFill>
              </a:rPr>
              <a:pPr eaLnBrk="1" hangingPunct="1">
                <a:defRPr/>
              </a:pPr>
              <a:t>22</a:t>
            </a:fld>
            <a:endParaRPr lang="en-US" dirty="0">
              <a:solidFill>
                <a:schemeClr val="tx2"/>
              </a:solidFill>
            </a:endParaRPr>
          </a:p>
        </p:txBody>
      </p:sp>
    </p:spTree>
    <p:extLst>
      <p:ext uri="{BB962C8B-B14F-4D97-AF65-F5344CB8AC3E}">
        <p14:creationId xmlns:p14="http://schemas.microsoft.com/office/powerpoint/2010/main" val="32871981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762001"/>
          </a:xfrm>
        </p:spPr>
        <p:txBody>
          <a:bodyPr>
            <a:normAutofit/>
          </a:bodyPr>
          <a:lstStyle/>
          <a:p>
            <a:pPr eaLnBrk="1" fontAlgn="auto" hangingPunct="1">
              <a:spcAft>
                <a:spcPts val="0"/>
              </a:spcAft>
              <a:defRPr/>
            </a:pPr>
            <a:r>
              <a:rPr lang="en-US" sz="4000" dirty="0">
                <a:latin typeface="Tahoma" pitchFamily="34" charset="0"/>
                <a:cs typeface="Tahoma" pitchFamily="34" charset="0"/>
              </a:rPr>
              <a:t>Clinical Research </a:t>
            </a:r>
          </a:p>
        </p:txBody>
      </p:sp>
      <p:sp>
        <p:nvSpPr>
          <p:cNvPr id="116739" name="Content Placeholder 2"/>
          <p:cNvSpPr>
            <a:spLocks noGrp="1"/>
          </p:cNvSpPr>
          <p:nvPr>
            <p:ph idx="1"/>
          </p:nvPr>
        </p:nvSpPr>
        <p:spPr>
          <a:xfrm>
            <a:off x="457200" y="1752600"/>
            <a:ext cx="8229600" cy="4759325"/>
          </a:xfrm>
        </p:spPr>
        <p:txBody>
          <a:bodyPr/>
          <a:lstStyle/>
          <a:p>
            <a:pPr marL="342900" lvl="1" indent="-342900" eaLnBrk="1" hangingPunct="1">
              <a:buClrTx/>
              <a:buSzPct val="100000"/>
              <a:buFont typeface="Arial" charset="0"/>
              <a:buChar char="•"/>
            </a:pPr>
            <a:r>
              <a:rPr lang="en-US" dirty="0">
                <a:solidFill>
                  <a:schemeClr val="tx2"/>
                </a:solidFill>
                <a:latin typeface="Tahoma" pitchFamily="34" charset="0"/>
                <a:cs typeface="Tahoma" pitchFamily="34" charset="0"/>
              </a:rPr>
              <a:t>In any case in which NIH determines that an NIH-funded project of clinical research whose purpose is to evaluate the safety or effectiveness of a drug, medical device, or treatment has been designed, conducted, or reported by an Investigator with an FCOI that was not managed or reported by the Institution as required by regulation, the Institution shall require the Investigator involved to disclose the FCOI in each public presentation of the results of the research and to request an addendum to previously published presentations.  </a:t>
            </a:r>
          </a:p>
          <a:p>
            <a:pPr marL="342900" lvl="1" indent="-342900" eaLnBrk="1" hangingPunct="1">
              <a:buClr>
                <a:schemeClr val="hlink"/>
              </a:buClr>
              <a:buSzPct val="60000"/>
              <a:buFont typeface="Courier New" pitchFamily="49" charset="0"/>
              <a:buNone/>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p:txBody>
      </p:sp>
      <p:sp>
        <p:nvSpPr>
          <p:cNvPr id="1157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7D11558-8D90-4D21-9627-E676F8323E69}" type="slidenum">
              <a:rPr lang="en-US" smtClean="0">
                <a:solidFill>
                  <a:schemeClr val="tx2"/>
                </a:solidFill>
              </a:rPr>
              <a:pPr eaLnBrk="1" hangingPunct="1">
                <a:defRPr/>
              </a:pPr>
              <a:t>23</a:t>
            </a:fld>
            <a:endParaRPr lang="en-US">
              <a:solidFill>
                <a:schemeClr val="tx2"/>
              </a:solidFill>
            </a:endParaRPr>
          </a:p>
        </p:txBody>
      </p:sp>
    </p:spTree>
    <p:extLst>
      <p:ext uri="{BB962C8B-B14F-4D97-AF65-F5344CB8AC3E}">
        <p14:creationId xmlns:p14="http://schemas.microsoft.com/office/powerpoint/2010/main" val="40119338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ln w="13970" cmpd="sng">
                <a:noFill/>
                <a:prstDash val="solid"/>
              </a:ln>
              <a:latin typeface="Tahoma" pitchFamily="34" charset="0"/>
              <a:cs typeface="Tahoma" pitchFamily="34" charset="0"/>
            </a:endParaRPr>
          </a:p>
          <a:p>
            <a:pPr marL="0" indent="0" algn="ctr">
              <a:buNone/>
            </a:pPr>
            <a:r>
              <a:rPr lang="en-US" sz="6000" dirty="0">
                <a:ln w="13970" cmpd="sng">
                  <a:noFill/>
                  <a:prstDash val="solid"/>
                </a:ln>
                <a:latin typeface="Tahoma" pitchFamily="34" charset="0"/>
                <a:ea typeface="Tahoma" pitchFamily="34" charset="0"/>
                <a:cs typeface="Tahoma" pitchFamily="34" charset="0"/>
              </a:rPr>
              <a:t>Other Important Reminders for Institutions and </a:t>
            </a:r>
            <a:r>
              <a:rPr lang="en-US" sz="6000" dirty="0" err="1">
                <a:ln w="13970" cmpd="sng">
                  <a:noFill/>
                  <a:prstDash val="solid"/>
                </a:ln>
                <a:latin typeface="Tahoma" pitchFamily="34" charset="0"/>
                <a:ea typeface="Tahoma" pitchFamily="34" charset="0"/>
                <a:cs typeface="Tahoma" pitchFamily="34" charset="0"/>
              </a:rPr>
              <a:t>Subrecipients</a:t>
            </a:r>
            <a:r>
              <a:rPr lang="en-US" sz="6000" dirty="0">
                <a:latin typeface="Tahoma" pitchFamily="34" charset="0"/>
                <a:ea typeface="Tahoma" pitchFamily="34" charset="0"/>
                <a:cs typeface="Tahoma" pitchFamily="34" charset="0"/>
              </a:rPr>
              <a:t/>
            </a:r>
            <a:br>
              <a:rPr lang="en-US" sz="6000" dirty="0">
                <a:latin typeface="Tahoma" pitchFamily="34" charset="0"/>
                <a:ea typeface="Tahoma" pitchFamily="34" charset="0"/>
                <a:cs typeface="Tahoma" pitchFamily="34" charset="0"/>
              </a:rPr>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24</a:t>
            </a:fld>
            <a:endParaRPr lang="en-US" dirty="0"/>
          </a:p>
        </p:txBody>
      </p:sp>
    </p:spTree>
    <p:extLst>
      <p:ext uri="{BB962C8B-B14F-4D97-AF65-F5344CB8AC3E}">
        <p14:creationId xmlns:p14="http://schemas.microsoft.com/office/powerpoint/2010/main" val="2114520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pPr eaLnBrk="1" fontAlgn="auto" hangingPunct="1">
              <a:spcAft>
                <a:spcPts val="0"/>
              </a:spcAft>
              <a:defRPr/>
            </a:pPr>
            <a:r>
              <a:rPr lang="en-US" sz="4000" dirty="0">
                <a:latin typeface="Tahoma" pitchFamily="34" charset="0"/>
                <a:cs typeface="Tahoma" pitchFamily="34" charset="0"/>
              </a:rPr>
              <a:t>Inform “Investigators</a:t>
            </a:r>
            <a:r>
              <a:rPr lang="en-US" sz="4000" dirty="0">
                <a:solidFill>
                  <a:schemeClr val="bg1"/>
                </a:solidFill>
                <a:latin typeface="Tahoma" pitchFamily="34" charset="0"/>
                <a:cs typeface="Tahoma" pitchFamily="34" charset="0"/>
              </a:rPr>
              <a:t>”</a:t>
            </a:r>
          </a:p>
        </p:txBody>
      </p:sp>
      <p:sp>
        <p:nvSpPr>
          <p:cNvPr id="3" name="Content Placeholder 2"/>
          <p:cNvSpPr>
            <a:spLocks noGrp="1"/>
          </p:cNvSpPr>
          <p:nvPr>
            <p:ph idx="1"/>
          </p:nvPr>
        </p:nvSpPr>
        <p:spPr>
          <a:xfrm>
            <a:off x="533400" y="2089149"/>
            <a:ext cx="8153400" cy="4449763"/>
          </a:xfrm>
        </p:spPr>
        <p:txBody>
          <a:bodyPr rtlCol="0">
            <a:normAutofit/>
          </a:bodyPr>
          <a:lstStyle/>
          <a:p>
            <a:pPr eaLnBrk="1" fontAlgn="auto" hangingPunct="1">
              <a:buSzPct val="85000"/>
              <a:buFont typeface="Wingdings" panose="05000000000000000000" pitchFamily="2" charset="2"/>
              <a:buChar char="§"/>
              <a:defRPr/>
            </a:pPr>
            <a:r>
              <a:rPr lang="en-US" sz="3200" dirty="0">
                <a:latin typeface="Tahoma" pitchFamily="34" charset="0"/>
                <a:cs typeface="Tahoma" pitchFamily="34" charset="0"/>
              </a:rPr>
              <a:t>Inform each Investigator of the following:</a:t>
            </a:r>
          </a:p>
          <a:p>
            <a:pPr marL="1025525" lvl="1" indent="-571500" eaLnBrk="1" fontAlgn="auto" hangingPunct="1">
              <a:lnSpc>
                <a:spcPct val="90000"/>
              </a:lnSpc>
              <a:spcAft>
                <a:spcPts val="800"/>
              </a:spcAft>
              <a:buClrTx/>
              <a:buSzPct val="80000"/>
              <a:defRPr/>
            </a:pPr>
            <a:r>
              <a:rPr lang="en-US" sz="3200" dirty="0">
                <a:solidFill>
                  <a:schemeClr val="accent4"/>
                </a:solidFill>
                <a:latin typeface="Tahoma" pitchFamily="34" charset="0"/>
                <a:ea typeface="Tahoma" pitchFamily="34" charset="0"/>
                <a:cs typeface="Tahoma" pitchFamily="34" charset="0"/>
              </a:rPr>
              <a:t>FCOI R</a:t>
            </a:r>
            <a:r>
              <a:rPr lang="en-US" sz="3200" dirty="0">
                <a:solidFill>
                  <a:schemeClr val="accent4"/>
                </a:solidFill>
                <a:latin typeface="Tahoma" pitchFamily="34" charset="0"/>
                <a:cs typeface="Tahoma" pitchFamily="34" charset="0"/>
              </a:rPr>
              <a:t>egulation;</a:t>
            </a:r>
          </a:p>
          <a:p>
            <a:pPr marL="1025525" lvl="1" indent="-571500" eaLnBrk="1" fontAlgn="auto" hangingPunct="1">
              <a:lnSpc>
                <a:spcPct val="90000"/>
              </a:lnSpc>
              <a:spcAft>
                <a:spcPts val="800"/>
              </a:spcAft>
              <a:buClrTx/>
              <a:buSzPct val="75000"/>
              <a:defRPr/>
            </a:pPr>
            <a:r>
              <a:rPr lang="en-US" sz="3200" dirty="0">
                <a:solidFill>
                  <a:schemeClr val="accent4"/>
                </a:solidFill>
                <a:latin typeface="Tahoma" pitchFamily="34" charset="0"/>
                <a:cs typeface="Tahoma" pitchFamily="34" charset="0"/>
              </a:rPr>
              <a:t>Institution’s policy on FCOI; and</a:t>
            </a:r>
          </a:p>
          <a:p>
            <a:pPr marL="1025525" lvl="1" indent="-571500" eaLnBrk="1" fontAlgn="auto" hangingPunct="1">
              <a:lnSpc>
                <a:spcPct val="90000"/>
              </a:lnSpc>
              <a:spcAft>
                <a:spcPts val="800"/>
              </a:spcAft>
              <a:buClrTx/>
              <a:buSzPct val="75000"/>
              <a:defRPr/>
            </a:pPr>
            <a:r>
              <a:rPr lang="en-US" sz="3200" dirty="0">
                <a:solidFill>
                  <a:schemeClr val="accent4"/>
                </a:solidFill>
                <a:latin typeface="Tahoma" pitchFamily="34" charset="0"/>
                <a:cs typeface="Tahoma" pitchFamily="34" charset="0"/>
              </a:rPr>
              <a:t>Investigator’s responsibilities regarding disclosure of SFIs</a:t>
            </a:r>
          </a:p>
        </p:txBody>
      </p:sp>
      <p:sp>
        <p:nvSpPr>
          <p:cNvPr id="8806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A11DBA0-3500-4FFB-AB0B-1F407B70352D}" type="slidenum">
              <a:rPr lang="en-US" smtClean="0">
                <a:solidFill>
                  <a:schemeClr val="tx2"/>
                </a:solidFill>
              </a:rPr>
              <a:pPr eaLnBrk="1" hangingPunct="1">
                <a:defRPr/>
              </a:pPr>
              <a:t>25</a:t>
            </a:fld>
            <a:endParaRPr lang="en-US">
              <a:solidFill>
                <a:schemeClr val="tx2"/>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a:latin typeface="Tahoma" pitchFamily="34" charset="0"/>
                <a:cs typeface="Tahoma" pitchFamily="34" charset="0"/>
              </a:rPr>
              <a:t>Investigator Training</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a:solidFill>
                  <a:schemeClr val="tx1"/>
                </a:solidFill>
                <a:latin typeface="Tahoma" pitchFamily="34" charset="0"/>
                <a:cs typeface="Tahoma" pitchFamily="34" charset="0"/>
              </a:rPr>
              <a:t> </a:t>
            </a:r>
          </a:p>
          <a:p>
            <a:pPr eaLnBrk="1" fontAlgn="auto" hangingPunct="1">
              <a:buFont typeface="Arial" pitchFamily="34" charset="0"/>
              <a:buNone/>
              <a:defRPr/>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Investigator training applies to any individual that is defined as an “Investigator” under the regulation, including </a:t>
            </a:r>
            <a:r>
              <a:rPr lang="en-US" dirty="0" err="1">
                <a:latin typeface="Tahoma" pitchFamily="34" charset="0"/>
                <a:cs typeface="Tahoma" pitchFamily="34" charset="0"/>
              </a:rPr>
              <a:t>subrecipient</a:t>
            </a:r>
            <a:r>
              <a:rPr lang="en-US" dirty="0">
                <a:latin typeface="Tahoma" pitchFamily="34" charset="0"/>
                <a:cs typeface="Tahoma" pitchFamily="34" charset="0"/>
              </a:rPr>
              <a:t> Investigators.  </a:t>
            </a: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26</a:t>
            </a:fld>
            <a:endParaRPr lang="en-US">
              <a:solidFill>
                <a:schemeClr val="tx2"/>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000" dirty="0">
                <a:latin typeface="Tahoma" pitchFamily="34" charset="0"/>
                <a:cs typeface="Tahoma" pitchFamily="34" charset="0"/>
              </a:rPr>
              <a:t>Investigator Training (cont’d)</a:t>
            </a:r>
            <a:endParaRPr lang="en-US" sz="40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686800" cy="5121275"/>
          </a:xfrm>
        </p:spPr>
        <p:txBody>
          <a:bodyPr rtlCol="0">
            <a:noAutofit/>
          </a:bodyPr>
          <a:lstStyle/>
          <a:p>
            <a:pPr eaLnBrk="1" fontAlgn="auto" hangingPunct="1">
              <a:buFont typeface="Arial" pitchFamily="34" charset="0"/>
              <a:buNone/>
              <a:defRPr/>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Institutions must require that each Investigator complete FCOI training:</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Prior to engaging in research related to any NIH funded project; </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At least every four years, and </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Immediately when any of the following circumstances apply:</a:t>
            </a:r>
          </a:p>
          <a:p>
            <a:pPr marL="770382" lvl="1" indent="-514350" eaLnBrk="1" fontAlgn="auto" hangingPunct="1">
              <a:spcAft>
                <a:spcPts val="0"/>
              </a:spcAft>
              <a:buClrTx/>
              <a:buSzPct val="100000"/>
              <a:defRPr/>
            </a:pPr>
            <a:endParaRPr lang="en-US" sz="500" dirty="0">
              <a:solidFill>
                <a:schemeClr val="accent2"/>
              </a:solidFill>
              <a:latin typeface="Tahoma" pitchFamily="34" charset="0"/>
              <a:cs typeface="Tahoma" pitchFamily="34" charset="0"/>
            </a:endParaRP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Institution revises its policy in a manner that affects the investigator;</a:t>
            </a: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When an investigator is new to the Institution; or</a:t>
            </a: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When the Institution finds an Investigator is not in compliance with the Institution’s policy or management plan.</a:t>
            </a: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27</a:t>
            </a:fld>
            <a:endParaRPr lang="en-US">
              <a:solidFill>
                <a:schemeClr val="tx2"/>
              </a:solidFill>
            </a:endParaRPr>
          </a:p>
        </p:txBody>
      </p:sp>
    </p:spTree>
    <p:extLst>
      <p:ext uri="{BB962C8B-B14F-4D97-AF65-F5344CB8AC3E}">
        <p14:creationId xmlns:p14="http://schemas.microsoft.com/office/powerpoint/2010/main" val="36080871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noAutofit/>
          </a:bodyPr>
          <a:lstStyle/>
          <a:p>
            <a:pPr eaLnBrk="1" fontAlgn="auto" hangingPunct="1">
              <a:spcAft>
                <a:spcPts val="0"/>
              </a:spcAft>
              <a:defRPr/>
            </a:pPr>
            <a:r>
              <a:rPr lang="en-US" sz="4000" dirty="0">
                <a:latin typeface="Tahoma" pitchFamily="34" charset="0"/>
                <a:cs typeface="Tahoma" pitchFamily="34" charset="0"/>
              </a:rPr>
              <a:t>Institutional Responsibilities (</a:t>
            </a:r>
            <a:r>
              <a:rPr lang="en-US" sz="4000" dirty="0" err="1">
                <a:latin typeface="Tahoma" pitchFamily="34" charset="0"/>
                <a:cs typeface="Tahoma" pitchFamily="34" charset="0"/>
              </a:rPr>
              <a:t>Subrecipient</a:t>
            </a:r>
            <a:r>
              <a:rPr lang="en-US" sz="4000" dirty="0">
                <a:latin typeface="Tahoma" pitchFamily="34" charset="0"/>
                <a:cs typeface="Tahoma" pitchFamily="34" charset="0"/>
              </a:rPr>
              <a:t> Requirements)</a:t>
            </a:r>
            <a:r>
              <a:rPr lang="en-US" sz="4400" dirty="0">
                <a:latin typeface="Tahoma" pitchFamily="34" charset="0"/>
                <a:cs typeface="Tahoma" pitchFamily="34" charset="0"/>
              </a:rPr>
              <a:t/>
            </a:r>
            <a:br>
              <a:rPr lang="en-US" sz="4400" dirty="0">
                <a:latin typeface="Tahoma" pitchFamily="34" charset="0"/>
                <a:cs typeface="Tahoma" pitchFamily="34" charset="0"/>
              </a:rPr>
            </a:br>
            <a:endParaRPr lang="en-US" sz="4400" dirty="0">
              <a:latin typeface="Tahoma" pitchFamily="34" charset="0"/>
              <a:cs typeface="Tahoma" pitchFamily="34" charset="0"/>
            </a:endParaRPr>
          </a:p>
        </p:txBody>
      </p:sp>
      <p:sp>
        <p:nvSpPr>
          <p:cNvPr id="3" name="Content Placeholder 2"/>
          <p:cNvSpPr>
            <a:spLocks noGrp="1"/>
          </p:cNvSpPr>
          <p:nvPr>
            <p:ph idx="1"/>
          </p:nvPr>
        </p:nvSpPr>
        <p:spPr>
          <a:xfrm>
            <a:off x="609600" y="1676400"/>
            <a:ext cx="8305800" cy="4953000"/>
          </a:xfrm>
        </p:spPr>
        <p:txBody>
          <a:bodyPr rtlCol="0">
            <a:normAutofit/>
          </a:bodyPr>
          <a:lstStyle/>
          <a:p>
            <a:pPr eaLnBrk="1" fontAlgn="auto" hangingPunct="1">
              <a:buClr>
                <a:schemeClr val="tx2"/>
              </a:buClr>
              <a:defRPr/>
            </a:pPr>
            <a:r>
              <a:rPr lang="en-US" sz="2400" dirty="0">
                <a:latin typeface="Tahoma" pitchFamily="34" charset="0"/>
                <a:cs typeface="Tahoma" pitchFamily="34" charset="0"/>
              </a:rPr>
              <a:t>Incorporate as part of a written agreement terms that establish whether the FCOI policy of the awardee Institution or that of the subrecipient will apply to subrecipient Investigators and include time periods to meet SFI disclosure, if applicable, and FCOI reporting requirements.</a:t>
            </a:r>
            <a:endParaRPr lang="en-US" sz="1400" dirty="0">
              <a:latin typeface="Tahoma" pitchFamily="34" charset="0"/>
              <a:cs typeface="Tahoma" pitchFamily="34" charset="0"/>
            </a:endParaRPr>
          </a:p>
          <a:p>
            <a:pPr eaLnBrk="1" fontAlgn="auto" hangingPunct="1">
              <a:buClr>
                <a:schemeClr val="tx2"/>
              </a:buClr>
              <a:defRPr/>
            </a:pPr>
            <a:endParaRPr lang="en-US" sz="1000" dirty="0">
              <a:latin typeface="Tahoma" pitchFamily="34" charset="0"/>
              <a:cs typeface="Tahoma" pitchFamily="34" charset="0"/>
            </a:endParaRPr>
          </a:p>
          <a:p>
            <a:pPr eaLnBrk="1" fontAlgn="auto" hangingPunct="1">
              <a:buClr>
                <a:schemeClr val="tx2"/>
              </a:buClr>
              <a:defRPr/>
            </a:pPr>
            <a:r>
              <a:rPr lang="en-US" sz="2400" dirty="0">
                <a:latin typeface="Tahoma" pitchFamily="34" charset="0"/>
                <a:cs typeface="Tahoma" pitchFamily="34" charset="0"/>
              </a:rPr>
              <a:t>Subrecipient Institutions who rely on their FCOI policy must report identified FCOIs to the awardee Institution in sufficient time to allow the awardee Institution to report the FCOI to the PHS/NIH Awarding Component (i.e., to NIH through the eRA Commons FCOI Module) to meet FCOI reporting obligations.</a:t>
            </a:r>
          </a:p>
          <a:p>
            <a:pPr marL="457200" indent="-457200" eaLnBrk="1" fontAlgn="auto" hangingPunct="1">
              <a:buFont typeface="+mj-lt"/>
              <a:buAutoNum type="arabicPeriod"/>
              <a:defRPr/>
            </a:pPr>
            <a:endParaRPr lang="en-US" sz="2400" dirty="0"/>
          </a:p>
          <a:p>
            <a:pPr marL="457200" indent="-457200" eaLnBrk="1" fontAlgn="auto" hangingPunct="1">
              <a:buFont typeface="+mj-lt"/>
              <a:buAutoNum type="arabicPeriod"/>
              <a:defRPr/>
            </a:pPr>
            <a:endParaRPr lang="en-US" sz="2400" dirty="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28</a:t>
            </a:fld>
            <a:endParaRPr lang="en-US">
              <a:solidFill>
                <a:schemeClr val="tx2"/>
              </a:solidFill>
            </a:endParaRPr>
          </a:p>
        </p:txBody>
      </p:sp>
    </p:spTree>
    <p:extLst>
      <p:ext uri="{BB962C8B-B14F-4D97-AF65-F5344CB8AC3E}">
        <p14:creationId xmlns:p14="http://schemas.microsoft.com/office/powerpoint/2010/main" val="41975974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p:spPr>
        <p:txBody>
          <a:bodyPr>
            <a:normAutofit fontScale="90000"/>
          </a:bodyPr>
          <a:lstStyle/>
          <a:p>
            <a:pPr eaLnBrk="1" fontAlgn="auto" hangingPunct="1">
              <a:spcAft>
                <a:spcPts val="0"/>
              </a:spcAft>
              <a:defRPr/>
            </a:pPr>
            <a:r>
              <a:rPr lang="en-US" sz="4900" dirty="0">
                <a:latin typeface="Tahoma" pitchFamily="34" charset="0"/>
                <a:cs typeface="Tahoma" pitchFamily="34" charset="0"/>
              </a:rPr>
              <a:t/>
            </a:r>
            <a:br>
              <a:rPr lang="en-US" sz="4900" dirty="0">
                <a:latin typeface="Tahoma" pitchFamily="34" charset="0"/>
                <a:cs typeface="Tahoma" pitchFamily="34" charset="0"/>
              </a:rPr>
            </a:br>
            <a:r>
              <a:rPr lang="en-US" sz="4400" dirty="0">
                <a:latin typeface="Tahoma" pitchFamily="34" charset="0"/>
                <a:cs typeface="Tahoma" pitchFamily="34" charset="0"/>
              </a:rPr>
              <a:t>Institutional Responsibilities </a:t>
            </a:r>
            <a:br>
              <a:rPr lang="en-US" sz="4400" dirty="0">
                <a:latin typeface="Tahoma" pitchFamily="34" charset="0"/>
                <a:cs typeface="Tahoma" pitchFamily="34" charset="0"/>
              </a:rPr>
            </a:br>
            <a:r>
              <a:rPr lang="en-US" sz="4400" dirty="0">
                <a:latin typeface="Tahoma" pitchFamily="34" charset="0"/>
                <a:cs typeface="Tahoma" pitchFamily="34" charset="0"/>
              </a:rPr>
              <a:t>(</a:t>
            </a:r>
            <a:r>
              <a:rPr lang="en-US" sz="4400" dirty="0" err="1">
                <a:latin typeface="Tahoma" pitchFamily="34" charset="0"/>
                <a:cs typeface="Tahoma" pitchFamily="34" charset="0"/>
              </a:rPr>
              <a:t>Subrecipient</a:t>
            </a:r>
            <a:r>
              <a:rPr lang="en-US" sz="4400" dirty="0">
                <a:latin typeface="Tahoma" pitchFamily="34" charset="0"/>
                <a:cs typeface="Tahoma" pitchFamily="34" charset="0"/>
              </a:rPr>
              <a:t> Requirements)</a:t>
            </a:r>
            <a:r>
              <a:rPr lang="en-US" sz="4900" dirty="0">
                <a:latin typeface="Tahoma" pitchFamily="34" charset="0"/>
                <a:cs typeface="Tahoma" pitchFamily="34" charset="0"/>
              </a:rPr>
              <a:t/>
            </a:r>
            <a:br>
              <a:rPr lang="en-US" sz="4900" dirty="0">
                <a:latin typeface="Tahoma" pitchFamily="34" charset="0"/>
                <a:cs typeface="Tahoma" pitchFamily="34" charset="0"/>
              </a:rPr>
            </a:br>
            <a:r>
              <a:rPr lang="en-US" dirty="0">
                <a:latin typeface="Tahoma" pitchFamily="34" charset="0"/>
                <a:cs typeface="Tahoma" pitchFamily="34" charset="0"/>
              </a:rPr>
              <a:t/>
            </a:r>
            <a:br>
              <a:rPr lang="en-US" dirty="0">
                <a:latin typeface="Tahoma" pitchFamily="34" charset="0"/>
                <a:cs typeface="Tahoma" pitchFamily="34" charset="0"/>
              </a:rPr>
            </a:br>
            <a:endParaRPr lang="en-US" dirty="0">
              <a:latin typeface="Tahoma" pitchFamily="34" charset="0"/>
              <a:cs typeface="Tahoma" pitchFamily="34" charset="0"/>
            </a:endParaRPr>
          </a:p>
        </p:txBody>
      </p:sp>
      <p:sp>
        <p:nvSpPr>
          <p:cNvPr id="3" name="Content Placeholder 2"/>
          <p:cNvSpPr>
            <a:spLocks noGrp="1"/>
          </p:cNvSpPr>
          <p:nvPr>
            <p:ph idx="1"/>
          </p:nvPr>
        </p:nvSpPr>
        <p:spPr>
          <a:xfrm>
            <a:off x="609600" y="1981200"/>
            <a:ext cx="8305800" cy="4648200"/>
          </a:xfrm>
        </p:spPr>
        <p:txBody>
          <a:bodyPr rtlCol="0">
            <a:normAutofit/>
          </a:bodyPr>
          <a:lstStyle/>
          <a:p>
            <a:pPr eaLnBrk="1" fontAlgn="auto" hangingPunct="1">
              <a:buClr>
                <a:schemeClr val="tx2"/>
              </a:buClr>
              <a:defRPr/>
            </a:pPr>
            <a:r>
              <a:rPr lang="en-US" dirty="0">
                <a:latin typeface="Tahoma" pitchFamily="34" charset="0"/>
                <a:cs typeface="Tahoma" pitchFamily="34" charset="0"/>
              </a:rPr>
              <a:t>Ensure </a:t>
            </a:r>
            <a:r>
              <a:rPr lang="en-US" dirty="0" err="1">
                <a:latin typeface="Tahoma" pitchFamily="34" charset="0"/>
                <a:cs typeface="Tahoma" pitchFamily="34" charset="0"/>
              </a:rPr>
              <a:t>subrecipient</a:t>
            </a:r>
            <a:r>
              <a:rPr lang="en-US" dirty="0">
                <a:latin typeface="Tahoma" pitchFamily="34" charset="0"/>
                <a:cs typeface="Tahoma" pitchFamily="34" charset="0"/>
              </a:rPr>
              <a:t> Investigators meet FCOI training requirements.</a:t>
            </a:r>
          </a:p>
          <a:p>
            <a:pPr eaLnBrk="1" fontAlgn="auto" hangingPunct="1">
              <a:buClr>
                <a:schemeClr val="tx2"/>
              </a:buClr>
              <a:defRPr/>
            </a:pPr>
            <a:endParaRPr lang="en-US" dirty="0">
              <a:latin typeface="Tahoma" pitchFamily="34" charset="0"/>
              <a:cs typeface="Tahoma" pitchFamily="34" charset="0"/>
            </a:endParaRPr>
          </a:p>
          <a:p>
            <a:pPr eaLnBrk="1" fontAlgn="auto" hangingPunct="1">
              <a:buClr>
                <a:schemeClr val="tx2"/>
              </a:buClr>
              <a:defRPr/>
            </a:pPr>
            <a:r>
              <a:rPr lang="en-US" dirty="0">
                <a:latin typeface="Tahoma" pitchFamily="34" charset="0"/>
                <a:cs typeface="Tahoma" pitchFamily="34" charset="0"/>
              </a:rPr>
              <a:t>Provide oversight of FCOI requirements for </a:t>
            </a:r>
            <a:r>
              <a:rPr lang="en-US" dirty="0" err="1">
                <a:latin typeface="Tahoma" pitchFamily="34" charset="0"/>
                <a:cs typeface="Tahoma" pitchFamily="34" charset="0"/>
              </a:rPr>
              <a:t>subrecipients</a:t>
            </a:r>
            <a:r>
              <a:rPr lang="en-US" dirty="0">
                <a:latin typeface="Tahoma" pitchFamily="34" charset="0"/>
                <a:cs typeface="Tahoma" pitchFamily="34" charset="0"/>
              </a:rPr>
              <a:t> and consultants.</a:t>
            </a:r>
          </a:p>
          <a:p>
            <a:pPr marL="457200" indent="-457200" eaLnBrk="1" fontAlgn="auto" hangingPunct="1">
              <a:buFont typeface="+mj-lt"/>
              <a:buAutoNum type="arabicPeriod"/>
              <a:defRPr/>
            </a:pPr>
            <a:endParaRPr lang="en-US" sz="2400" dirty="0"/>
          </a:p>
          <a:p>
            <a:pPr marL="457200" indent="-457200" eaLnBrk="1" fontAlgn="auto" hangingPunct="1">
              <a:buFont typeface="+mj-lt"/>
              <a:buAutoNum type="arabicPeriod"/>
              <a:defRPr/>
            </a:pPr>
            <a:endParaRPr lang="en-US" sz="2400" dirty="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29</a:t>
            </a:fld>
            <a:endParaRPr lang="en-US">
              <a:solidFill>
                <a:schemeClr val="tx2"/>
              </a:solidFill>
            </a:endParaRPr>
          </a:p>
        </p:txBody>
      </p:sp>
    </p:spTree>
    <p:extLst>
      <p:ext uri="{BB962C8B-B14F-4D97-AF65-F5344CB8AC3E}">
        <p14:creationId xmlns:p14="http://schemas.microsoft.com/office/powerpoint/2010/main" val="36334444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228600" y="228601"/>
            <a:ext cx="8686800" cy="990599"/>
          </a:xfrm>
        </p:spPr>
        <p:txBody>
          <a:bodyPr>
            <a:noAutofit/>
          </a:bodyPr>
          <a:lstStyle/>
          <a:p>
            <a:pPr eaLnBrk="1" fontAlgn="auto" hangingPunct="1">
              <a:spcAft>
                <a:spcPts val="0"/>
              </a:spcAft>
              <a:defRPr/>
            </a:pPr>
            <a:r>
              <a:rPr lang="en-US" sz="4000" dirty="0">
                <a:latin typeface="Tahoma" pitchFamily="34" charset="0"/>
                <a:cs typeface="Tahoma" pitchFamily="34" charset="0"/>
              </a:rPr>
              <a:t>What is the Purpose of the Regulation?</a:t>
            </a:r>
          </a:p>
        </p:txBody>
      </p:sp>
      <p:sp>
        <p:nvSpPr>
          <p:cNvPr id="70659" name="Rectangle 3"/>
          <p:cNvSpPr>
            <a:spLocks noGrp="1" noChangeArrowheads="1"/>
          </p:cNvSpPr>
          <p:nvPr>
            <p:ph idx="1"/>
          </p:nvPr>
        </p:nvSpPr>
        <p:spPr>
          <a:xfrm>
            <a:off x="457200" y="1828800"/>
            <a:ext cx="8229600" cy="4343400"/>
          </a:xfrm>
        </p:spPr>
        <p:txBody>
          <a:bodyPr/>
          <a:lstStyle/>
          <a:p>
            <a:pPr eaLnBrk="1" hangingPunct="1">
              <a:spcBef>
                <a:spcPct val="0"/>
              </a:spcBef>
              <a:buFont typeface="Arial" charset="0"/>
              <a:buNone/>
            </a:pPr>
            <a:r>
              <a:rPr lang="en-US" dirty="0">
                <a:solidFill>
                  <a:schemeClr val="tx1"/>
                </a:solidFill>
                <a:latin typeface="Arial" charset="0"/>
                <a:cs typeface="Arial" charset="0"/>
              </a:rPr>
              <a:t>   </a:t>
            </a:r>
          </a:p>
          <a:p>
            <a:pPr eaLnBrk="1" hangingPunct="1">
              <a:spcBef>
                <a:spcPct val="0"/>
              </a:spcBef>
              <a:buFont typeface="Arial" charset="0"/>
              <a:buNone/>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This regulation promotes objectivity in research by establishing standards that provide a reasonable expectation that the design, conduct, and reporting of research funded under NIH grants or cooperative agreements will be free from bias resulting from Investigator financial conflicts of interest.  </a:t>
            </a:r>
            <a:endParaRPr lang="en-US" sz="3200" dirty="0">
              <a:latin typeface="Tahoma" pitchFamily="34" charset="0"/>
              <a:cs typeface="Tahoma" pitchFamily="34" charset="0"/>
            </a:endParaRPr>
          </a:p>
          <a:p>
            <a:pPr eaLnBrk="1" hangingPunct="1">
              <a:spcBef>
                <a:spcPct val="0"/>
              </a:spcBef>
              <a:buFont typeface="Arial" charset="0"/>
              <a:buChar char="•"/>
            </a:pPr>
            <a:endParaRPr lang="en-US" dirty="0">
              <a:latin typeface="Arial" charset="0"/>
              <a:cs typeface="Arial" charset="0"/>
            </a:endParaRPr>
          </a:p>
          <a:p>
            <a:pPr eaLnBrk="1" hangingPunct="1">
              <a:spcBef>
                <a:spcPct val="0"/>
              </a:spcBef>
              <a:buFont typeface="Arial" charset="0"/>
              <a:buChar char="•"/>
            </a:pPr>
            <a:endParaRPr lang="en-US" dirty="0">
              <a:latin typeface="Arial" charset="0"/>
              <a:cs typeface="Arial" charset="0"/>
            </a:endParaRPr>
          </a:p>
        </p:txBody>
      </p:sp>
      <p:sp>
        <p:nvSpPr>
          <p:cNvPr id="6963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927464E3-E8BF-4ED5-9D2D-3BAAD40AF0FA}" type="slidenum">
              <a:rPr lang="en-US" smtClean="0">
                <a:solidFill>
                  <a:schemeClr val="tx2"/>
                </a:solidFill>
              </a:rPr>
              <a:pPr eaLnBrk="1" hangingPunct="1">
                <a:defRPr/>
              </a:pPr>
              <a:t>3</a:t>
            </a:fld>
            <a:endParaRPr lang="en-US">
              <a:solidFill>
                <a:schemeClr val="tx2"/>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13544"/>
          </a:xfrm>
        </p:spPr>
        <p:txBody>
          <a:bodyPr>
            <a:normAutofit fontScale="90000"/>
          </a:bodyPr>
          <a:lstStyle/>
          <a:p>
            <a:pPr eaLnBrk="1" fontAlgn="auto" hangingPunct="1">
              <a:spcAft>
                <a:spcPts val="0"/>
              </a:spcAft>
              <a:defRPr/>
            </a:pPr>
            <a:r>
              <a:rPr lang="en-US" sz="4900" dirty="0">
                <a:latin typeface="Tahoma" pitchFamily="34" charset="0"/>
                <a:cs typeface="Tahoma" pitchFamily="34" charset="0"/>
              </a:rPr>
              <a:t/>
            </a:r>
            <a:br>
              <a:rPr lang="en-US" sz="4900" dirty="0">
                <a:latin typeface="Tahoma" pitchFamily="34" charset="0"/>
                <a:cs typeface="Tahoma" pitchFamily="34" charset="0"/>
              </a:rPr>
            </a:br>
            <a:r>
              <a:rPr lang="en-US" sz="4400" dirty="0">
                <a:latin typeface="Tahoma" pitchFamily="34" charset="0"/>
                <a:cs typeface="Tahoma" pitchFamily="34" charset="0"/>
              </a:rPr>
              <a:t>Investigator Disclosure of SFIs</a:t>
            </a:r>
            <a:r>
              <a:rPr lang="en-US" dirty="0">
                <a:latin typeface="Tahoma" pitchFamily="34" charset="0"/>
                <a:cs typeface="Tahoma" pitchFamily="34" charset="0"/>
              </a:rPr>
              <a:t/>
            </a:r>
            <a:br>
              <a:rPr lang="en-US" dirty="0">
                <a:latin typeface="Tahoma" pitchFamily="34" charset="0"/>
                <a:cs typeface="Tahoma" pitchFamily="34" charset="0"/>
              </a:rPr>
            </a:br>
            <a:endParaRPr lang="en-US" dirty="0">
              <a:solidFill>
                <a:schemeClr val="bg1"/>
              </a:solidFill>
            </a:endParaRPr>
          </a:p>
        </p:txBody>
      </p:sp>
      <p:sp>
        <p:nvSpPr>
          <p:cNvPr id="91139" name="Content Placeholder 1"/>
          <p:cNvSpPr>
            <a:spLocks noGrp="1"/>
          </p:cNvSpPr>
          <p:nvPr>
            <p:ph idx="1"/>
          </p:nvPr>
        </p:nvSpPr>
        <p:spPr>
          <a:xfrm>
            <a:off x="437147" y="1905000"/>
            <a:ext cx="8229600" cy="4451350"/>
          </a:xfrm>
        </p:spPr>
        <p:txBody>
          <a:bodyPr/>
          <a:lstStyle/>
          <a:p>
            <a:pPr eaLnBrk="1" hangingPunct="1">
              <a:spcBef>
                <a:spcPct val="0"/>
              </a:spcBef>
              <a:buClrTx/>
              <a:buFont typeface="Arial" charset="0"/>
              <a:buChar char="•"/>
            </a:pPr>
            <a:r>
              <a:rPr lang="en-US" dirty="0">
                <a:latin typeface="Tahoma" pitchFamily="34" charset="0"/>
                <a:cs typeface="Tahoma" pitchFamily="34" charset="0"/>
              </a:rPr>
              <a:t>SFIs include financial interests that are related to an Investigator’s institutional responsibilities</a:t>
            </a:r>
          </a:p>
          <a:p>
            <a:pPr lvl="1" eaLnBrk="1" hangingPunct="1">
              <a:spcBef>
                <a:spcPct val="0"/>
              </a:spcBef>
              <a:buClrTx/>
            </a:pPr>
            <a:r>
              <a:rPr lang="en-US" dirty="0">
                <a:latin typeface="Tahoma" pitchFamily="34" charset="0"/>
                <a:cs typeface="Tahoma" pitchFamily="34" charset="0"/>
              </a:rPr>
              <a:t>Consider verifying Investigator disclosures</a:t>
            </a:r>
          </a:p>
          <a:p>
            <a:pPr lvl="1" eaLnBrk="1" hangingPunct="1">
              <a:spcBef>
                <a:spcPct val="0"/>
              </a:spcBef>
              <a:buClrTx/>
            </a:pPr>
            <a:endParaRPr lang="en-US" dirty="0">
              <a:latin typeface="Tahoma" pitchFamily="34" charset="0"/>
              <a:cs typeface="Tahoma" pitchFamily="34" charset="0"/>
            </a:endParaRPr>
          </a:p>
          <a:p>
            <a:pPr eaLnBrk="1" hangingPunct="1">
              <a:spcBef>
                <a:spcPct val="0"/>
              </a:spcBef>
              <a:buClrTx/>
              <a:buFont typeface="Arial" charset="0"/>
              <a:buChar char="•"/>
            </a:pPr>
            <a:r>
              <a:rPr lang="en-US" dirty="0">
                <a:latin typeface="Tahoma" pitchFamily="34" charset="0"/>
                <a:cs typeface="Tahoma" pitchFamily="34" charset="0"/>
              </a:rPr>
              <a:t>Institutions are responsible for determining whether an SFI relates to NIH-funded research and if it is an FCOI</a:t>
            </a:r>
          </a:p>
          <a:p>
            <a:pPr lvl="1" eaLnBrk="1" hangingPunct="1">
              <a:spcBef>
                <a:spcPct val="0"/>
              </a:spcBef>
              <a:buClrTx/>
              <a:buFont typeface="Arial" charset="0"/>
              <a:buChar char="•"/>
            </a:pPr>
            <a:endParaRPr lang="en-US" dirty="0">
              <a:latin typeface="Tahoma" pitchFamily="34" charset="0"/>
              <a:cs typeface="Tahoma" pitchFamily="34" charset="0"/>
            </a:endParaRPr>
          </a:p>
          <a:p>
            <a:pPr marL="0" indent="0" eaLnBrk="1" hangingPunct="1">
              <a:spcBef>
                <a:spcPct val="0"/>
              </a:spcBef>
              <a:buClrTx/>
              <a:buNone/>
            </a:pPr>
            <a:endParaRPr lang="en-US" dirty="0">
              <a:latin typeface="Tahoma" pitchFamily="34" charset="0"/>
              <a:cs typeface="Tahoma" pitchFamily="34" charset="0"/>
            </a:endParaRPr>
          </a:p>
        </p:txBody>
      </p:sp>
      <p:sp>
        <p:nvSpPr>
          <p:cNvPr id="90116"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DDCD6D2-B0DD-4C02-A393-17ECF9F0ED1B}" type="slidenum">
              <a:rPr lang="en-US" smtClean="0">
                <a:solidFill>
                  <a:schemeClr val="tx2"/>
                </a:solidFill>
              </a:rPr>
              <a:pPr eaLnBrk="1" hangingPunct="1">
                <a:defRPr/>
              </a:pPr>
              <a:t>30</a:t>
            </a:fld>
            <a:endParaRPr lang="en-US">
              <a:solidFill>
                <a:schemeClr val="tx2"/>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1"/>
          </a:xfrm>
        </p:spPr>
        <p:txBody>
          <a:bodyPr>
            <a:noAutofit/>
          </a:bodyPr>
          <a:lstStyle/>
          <a:p>
            <a:pPr eaLnBrk="1" fontAlgn="auto" hangingPunct="1">
              <a:spcAft>
                <a:spcPts val="0"/>
              </a:spcAft>
              <a:defRPr/>
            </a:pPr>
            <a:r>
              <a:rPr lang="en-US" sz="4000" dirty="0">
                <a:latin typeface="Tahoma" pitchFamily="34" charset="0"/>
                <a:cs typeface="Tahoma" pitchFamily="34" charset="0"/>
              </a:rPr>
              <a:t>Investigator Disclosure of SFIs</a:t>
            </a:r>
            <a:endParaRPr lang="en-US" sz="4000" dirty="0">
              <a:solidFill>
                <a:schemeClr val="bg1"/>
              </a:solidFill>
              <a:latin typeface="Tahoma" pitchFamily="34" charset="0"/>
              <a:cs typeface="Tahoma" pitchFamily="34" charset="0"/>
            </a:endParaRPr>
          </a:p>
        </p:txBody>
      </p:sp>
      <p:sp>
        <p:nvSpPr>
          <p:cNvPr id="2" name="Content Placeholder 1"/>
          <p:cNvSpPr>
            <a:spLocks noGrp="1"/>
          </p:cNvSpPr>
          <p:nvPr>
            <p:ph idx="1"/>
          </p:nvPr>
        </p:nvSpPr>
        <p:spPr>
          <a:xfrm>
            <a:off x="228600" y="1600200"/>
            <a:ext cx="8763000" cy="5121275"/>
          </a:xfrm>
        </p:spPr>
        <p:txBody>
          <a:bodyPr rtlCol="0">
            <a:noAutofit/>
          </a:bodyPr>
          <a:lstStyle/>
          <a:p>
            <a:pPr eaLnBrk="1" fontAlgn="auto" hangingPunct="1">
              <a:buClr>
                <a:schemeClr val="tx2"/>
              </a:buClr>
              <a:defRPr/>
            </a:pPr>
            <a:r>
              <a:rPr lang="en-US" sz="2200" dirty="0">
                <a:solidFill>
                  <a:schemeClr val="accent4"/>
                </a:solidFill>
                <a:latin typeface="Tahoma" pitchFamily="34" charset="0"/>
                <a:cs typeface="Tahoma" pitchFamily="34" charset="0"/>
              </a:rPr>
              <a:t>At time of Application</a:t>
            </a:r>
            <a:r>
              <a:rPr lang="en-US" sz="2200" dirty="0">
                <a:latin typeface="Tahoma" pitchFamily="34" charset="0"/>
                <a:cs typeface="Tahoma" pitchFamily="34" charset="0"/>
              </a:rPr>
              <a:t>: Require each Investigator, including subrecipient Investigators, if applicable, planning to participate in PHS/NIH-funded research to disclose SFI(s) to the designated official(s) at time of application. </a:t>
            </a:r>
          </a:p>
          <a:p>
            <a:pPr eaLnBrk="1" fontAlgn="auto" hangingPunct="1">
              <a:buClr>
                <a:schemeClr val="tx2"/>
              </a:buClr>
              <a:defRPr/>
            </a:pPr>
            <a:r>
              <a:rPr lang="en-US" sz="2200" dirty="0">
                <a:solidFill>
                  <a:schemeClr val="accent4"/>
                </a:solidFill>
                <a:latin typeface="Tahoma" pitchFamily="34" charset="0"/>
                <a:cs typeface="Tahoma" pitchFamily="34" charset="0"/>
              </a:rPr>
              <a:t>Annually</a:t>
            </a:r>
            <a:r>
              <a:rPr lang="en-US" sz="2200" dirty="0">
                <a:latin typeface="Tahoma" pitchFamily="34" charset="0"/>
                <a:cs typeface="Tahoma" pitchFamily="34" charset="0"/>
              </a:rPr>
              <a:t>: Require each Investigator, including subrecipient Investigator, if applicable, to submit an updated disclosure of SFI(s) at least annually, in accordance with the specific time period prescribed by the Institution, during the period of the award.</a:t>
            </a:r>
          </a:p>
          <a:p>
            <a:pPr eaLnBrk="1" fontAlgn="auto" hangingPunct="1">
              <a:buClr>
                <a:schemeClr val="tx2"/>
              </a:buClr>
              <a:defRPr/>
            </a:pPr>
            <a:r>
              <a:rPr lang="en-US" sz="2200" dirty="0">
                <a:solidFill>
                  <a:schemeClr val="accent4"/>
                </a:solidFill>
                <a:latin typeface="Tahoma" pitchFamily="34" charset="0"/>
                <a:cs typeface="Tahoma" pitchFamily="34" charset="0"/>
              </a:rPr>
              <a:t>Within 30 days</a:t>
            </a:r>
            <a:r>
              <a:rPr lang="en-US" sz="2200" dirty="0">
                <a:latin typeface="Tahoma" pitchFamily="34" charset="0"/>
                <a:cs typeface="Tahoma" pitchFamily="34" charset="0"/>
              </a:rPr>
              <a:t>: Require each Investigator, including subrecipient Investigator, if applicable, who is participating in the NIH-funded research to submit an updated disclosure of SFI(s) within thirty days of discovering or acquiring (</a:t>
            </a:r>
            <a:r>
              <a:rPr lang="en-US" sz="2200" i="1" dirty="0">
                <a:latin typeface="Tahoma" pitchFamily="34" charset="0"/>
                <a:cs typeface="Tahoma" pitchFamily="34" charset="0"/>
              </a:rPr>
              <a:t>e.g., through </a:t>
            </a:r>
            <a:r>
              <a:rPr lang="en-US" sz="2200" dirty="0">
                <a:latin typeface="Tahoma" pitchFamily="34" charset="0"/>
                <a:cs typeface="Tahoma" pitchFamily="34" charset="0"/>
              </a:rPr>
              <a:t>purchase, marriage, or inheritance) a new SFI.</a:t>
            </a:r>
          </a:p>
          <a:p>
            <a:pPr eaLnBrk="1" fontAlgn="auto" hangingPunct="1">
              <a:buClr>
                <a:schemeClr val="tx1"/>
              </a:buClr>
              <a:buSzPct val="90000"/>
              <a:defRPr/>
            </a:pPr>
            <a:endParaRPr lang="en-US" sz="2000" dirty="0">
              <a:solidFill>
                <a:srgbClr val="FF0000"/>
              </a:solidFill>
            </a:endParaRPr>
          </a:p>
        </p:txBody>
      </p:sp>
      <p:sp>
        <p:nvSpPr>
          <p:cNvPr id="911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C0D0A44-070F-4D1F-A96C-AD139D5C2497}" type="slidenum">
              <a:rPr lang="en-US" smtClean="0">
                <a:solidFill>
                  <a:schemeClr val="tx2"/>
                </a:solidFill>
              </a:rPr>
              <a:pPr eaLnBrk="1" hangingPunct="1">
                <a:defRPr/>
              </a:pPr>
              <a:t>31</a:t>
            </a:fld>
            <a:endParaRPr lang="en-US">
              <a:solidFill>
                <a:schemeClr val="tx2"/>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ln w="13970" cmpd="sng">
                <a:noFill/>
                <a:prstDash val="solid"/>
              </a:ln>
              <a:latin typeface="Tahoma" pitchFamily="34" charset="0"/>
              <a:cs typeface="Tahoma" pitchFamily="34" charset="0"/>
            </a:endParaRPr>
          </a:p>
          <a:p>
            <a:pPr marL="0" indent="0" algn="ctr">
              <a:buNone/>
            </a:pPr>
            <a:endParaRPr lang="en-US" sz="3600" dirty="0">
              <a:ln w="13970" cmpd="sng">
                <a:noFill/>
                <a:prstDash val="solid"/>
              </a:ln>
              <a:latin typeface="Tahoma" pitchFamily="34" charset="0"/>
              <a:ea typeface="Tahoma" pitchFamily="34" charset="0"/>
              <a:cs typeface="Tahoma" pitchFamily="34" charset="0"/>
            </a:endParaRPr>
          </a:p>
          <a:p>
            <a:pPr marL="0" indent="0" algn="ctr">
              <a:buNone/>
            </a:pPr>
            <a:r>
              <a:rPr lang="en-US" sz="6000" dirty="0">
                <a:ln w="13970" cmpd="sng">
                  <a:noFill/>
                  <a:prstDash val="solid"/>
                </a:ln>
                <a:latin typeface="Tahoma" pitchFamily="34" charset="0"/>
                <a:ea typeface="Tahoma" pitchFamily="34" charset="0"/>
                <a:cs typeface="Tahoma" pitchFamily="34" charset="0"/>
              </a:rPr>
              <a:t>Lessons Learned </a:t>
            </a:r>
            <a:r>
              <a:rPr lang="en-US" sz="6000" dirty="0">
                <a:latin typeface="Tahoma" pitchFamily="34" charset="0"/>
                <a:ea typeface="Tahoma" pitchFamily="34" charset="0"/>
                <a:cs typeface="Tahoma" pitchFamily="34" charset="0"/>
              </a:rPr>
              <a:t/>
            </a:r>
            <a:br>
              <a:rPr lang="en-US" sz="6000" dirty="0">
                <a:latin typeface="Tahoma" pitchFamily="34" charset="0"/>
                <a:ea typeface="Tahoma" pitchFamily="34" charset="0"/>
                <a:cs typeface="Tahoma" pitchFamily="34" charset="0"/>
              </a:rPr>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32</a:t>
            </a:fld>
            <a:endParaRPr lang="en-US" dirty="0"/>
          </a:p>
        </p:txBody>
      </p:sp>
    </p:spTree>
    <p:extLst>
      <p:ext uri="{BB962C8B-B14F-4D97-AF65-F5344CB8AC3E}">
        <p14:creationId xmlns:p14="http://schemas.microsoft.com/office/powerpoint/2010/main" val="3896464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457200" y="1600200"/>
            <a:ext cx="8077200" cy="4648200"/>
          </a:xfrm>
        </p:spPr>
        <p:txBody>
          <a:bodyPr rtlCol="0">
            <a:noAutofit/>
          </a:bodyPr>
          <a:lstStyle/>
          <a:p>
            <a:pPr marL="0" lvl="0" indent="0">
              <a:buNone/>
            </a:pPr>
            <a:r>
              <a:rPr lang="en-US" dirty="0">
                <a:latin typeface="Tahoma" panose="020B0604030504040204" pitchFamily="34" charset="0"/>
                <a:ea typeface="Tahoma" panose="020B0604030504040204" pitchFamily="34" charset="0"/>
                <a:cs typeface="Tahoma" panose="020B0604030504040204" pitchFamily="34" charset="0"/>
              </a:rPr>
              <a:t>When submitting an FCOI report consider the following: </a:t>
            </a:r>
          </a:p>
          <a:p>
            <a:pPr marL="0" lv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dirty="0">
                <a:latin typeface="Tahoma" panose="020B0604030504040204" pitchFamily="34" charset="0"/>
                <a:ea typeface="Tahoma" panose="020B0604030504040204" pitchFamily="34" charset="0"/>
                <a:cs typeface="Tahoma" panose="020B0604030504040204" pitchFamily="34" charset="0"/>
              </a:rPr>
              <a:t>Does the FCOI report clearly describe the following?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How the financial interest relates to the NIH-funded research, and </a:t>
            </a:r>
          </a:p>
          <a:p>
            <a:pPr lvl="1"/>
            <a:endParaRPr lang="en-US" sz="8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Why the Institution determined that the financial interest conflicts with such research.</a:t>
            </a:r>
          </a:p>
          <a:p>
            <a:pPr marL="0" indent="0" eaLnBrk="1" fontAlgn="auto" hangingPunct="1">
              <a:buClr>
                <a:schemeClr val="tx1"/>
              </a:buClr>
              <a:buSzPct val="80000"/>
              <a:buNone/>
              <a:defRPr/>
            </a:pPr>
            <a:endParaRPr lang="en-US" dirty="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33</a:t>
            </a:fld>
            <a:endParaRPr lang="en-US">
              <a:solidFill>
                <a:schemeClr val="tx2"/>
              </a:solidFill>
            </a:endParaRPr>
          </a:p>
        </p:txBody>
      </p:sp>
    </p:spTree>
    <p:extLst>
      <p:ext uri="{BB962C8B-B14F-4D97-AF65-F5344CB8AC3E}">
        <p14:creationId xmlns:p14="http://schemas.microsoft.com/office/powerpoint/2010/main" val="3962980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04800" y="1447799"/>
            <a:ext cx="8229600" cy="5273675"/>
          </a:xfrm>
        </p:spPr>
        <p:txBody>
          <a:bodyPr rtlCol="0">
            <a:noAutofit/>
          </a:bodyPr>
          <a:lstStyle/>
          <a:p>
            <a:pPr lvl="0">
              <a:lnSpc>
                <a:spcPct val="100000"/>
              </a:lnSpc>
              <a:spcAft>
                <a:spcPts val="0"/>
              </a:spcAft>
            </a:pPr>
            <a:r>
              <a:rPr lang="en-US" dirty="0">
                <a:latin typeface="Tahoma" panose="020B0604030504040204" pitchFamily="34" charset="0"/>
                <a:ea typeface="Tahoma" panose="020B0604030504040204" pitchFamily="34" charset="0"/>
                <a:cs typeface="Tahoma" panose="020B0604030504040204" pitchFamily="34" charset="0"/>
              </a:rPr>
              <a:t>Does the FCOI report clearly address all of the Key Elements of the Management Plan as required by the regulation, including: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2200" dirty="0">
                <a:latin typeface="Tahoma" panose="020B0604030504040204" pitchFamily="34" charset="0"/>
                <a:ea typeface="Tahoma" panose="020B0604030504040204" pitchFamily="34" charset="0"/>
                <a:cs typeface="Tahoma" panose="020B0604030504040204" pitchFamily="34" charset="0"/>
              </a:rPr>
              <a:t>Role and principal duties of the conflicted Investigator in the research project; </a:t>
            </a:r>
          </a:p>
          <a:p>
            <a:pPr lvl="1"/>
            <a:r>
              <a:rPr lang="en-US" sz="2200" dirty="0">
                <a:latin typeface="Tahoma" panose="020B0604030504040204" pitchFamily="34" charset="0"/>
                <a:ea typeface="Tahoma" panose="020B0604030504040204" pitchFamily="34" charset="0"/>
                <a:cs typeface="Tahoma" panose="020B0604030504040204" pitchFamily="34" charset="0"/>
              </a:rPr>
              <a:t>Conditions of the management plan;</a:t>
            </a:r>
          </a:p>
          <a:p>
            <a:pPr lvl="1"/>
            <a:r>
              <a:rPr lang="en-US" sz="2200" dirty="0">
                <a:latin typeface="Tahoma" panose="020B0604030504040204" pitchFamily="34" charset="0"/>
                <a:ea typeface="Tahoma" panose="020B0604030504040204" pitchFamily="34" charset="0"/>
                <a:cs typeface="Tahoma" panose="020B0604030504040204" pitchFamily="34" charset="0"/>
              </a:rPr>
              <a:t>How the management plan is designed to safeguard objectivity in the research project; </a:t>
            </a:r>
          </a:p>
          <a:p>
            <a:pPr lvl="1"/>
            <a:r>
              <a:rPr lang="en-US" sz="2200" dirty="0">
                <a:latin typeface="Tahoma" panose="020B0604030504040204" pitchFamily="34" charset="0"/>
                <a:ea typeface="Tahoma" panose="020B0604030504040204" pitchFamily="34" charset="0"/>
                <a:cs typeface="Tahoma" panose="020B0604030504040204" pitchFamily="34" charset="0"/>
              </a:rPr>
              <a:t>Confirmation of the Investigator's agreement to the management plan; </a:t>
            </a:r>
          </a:p>
          <a:p>
            <a:pPr lvl="1"/>
            <a:r>
              <a:rPr lang="en-US" sz="2200" dirty="0">
                <a:latin typeface="Tahoma" panose="020B0604030504040204" pitchFamily="34" charset="0"/>
                <a:ea typeface="Tahoma" panose="020B0604030504040204" pitchFamily="34" charset="0"/>
                <a:cs typeface="Tahoma" panose="020B0604030504040204" pitchFamily="34" charset="0"/>
              </a:rPr>
              <a:t>How the management plan will be monitored to ensure Investigator compliance; and</a:t>
            </a:r>
          </a:p>
          <a:p>
            <a:pPr lvl="1"/>
            <a:r>
              <a:rPr lang="en-US" sz="2200" dirty="0">
                <a:latin typeface="Tahoma" panose="020B0604030504040204" pitchFamily="34" charset="0"/>
                <a:ea typeface="Tahoma" panose="020B0604030504040204" pitchFamily="34" charset="0"/>
                <a:cs typeface="Tahoma" panose="020B0604030504040204" pitchFamily="34" charset="0"/>
              </a:rPr>
              <a:t>Other information as needed. </a:t>
            </a:r>
          </a:p>
          <a:p>
            <a:pPr marL="457200" lvl="1" indent="0">
              <a:buNone/>
            </a:pPr>
            <a:endParaRPr lang="en-US" sz="2000" dirty="0"/>
          </a:p>
          <a:p>
            <a:pPr eaLnBrk="1" fontAlgn="auto" hangingPunct="1">
              <a:buClr>
                <a:schemeClr val="tx1"/>
              </a:buClr>
              <a:buSzPct val="80000"/>
              <a:defRPr/>
            </a:pPr>
            <a:endParaRPr lang="en-US" dirty="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34</a:t>
            </a:fld>
            <a:endParaRPr lang="en-US" dirty="0">
              <a:solidFill>
                <a:schemeClr val="tx2"/>
              </a:solidFill>
            </a:endParaRPr>
          </a:p>
        </p:txBody>
      </p:sp>
    </p:spTree>
    <p:extLst>
      <p:ext uri="{BB962C8B-B14F-4D97-AF65-F5344CB8AC3E}">
        <p14:creationId xmlns:p14="http://schemas.microsoft.com/office/powerpoint/2010/main" val="22833175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152400" y="1600199"/>
            <a:ext cx="8915400" cy="5121275"/>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Does the FCOI report provide confirmation of the Investigator’s agreement to the management plan?</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Examples of an Investigator’s confirmation can include a statement that</a:t>
            </a: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a signed management plan is on file at the Institution or</a:t>
            </a: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the Investigator has agreed to and signed the management plan.  </a:t>
            </a:r>
          </a:p>
          <a:p>
            <a:pPr lvl="2">
              <a:buClr>
                <a:schemeClr val="accent1"/>
              </a:buClr>
              <a:buFont typeface="Courier New" panose="02070309020205020404" pitchFamily="49" charset="0"/>
              <a:buChar char="o"/>
            </a:pPr>
            <a:endParaRPr lang="en-US" sz="800" dirty="0">
              <a:latin typeface="Tahoma" panose="020B0604030504040204" pitchFamily="34" charset="0"/>
              <a:ea typeface="Tahoma" panose="020B0604030504040204" pitchFamily="34" charset="0"/>
              <a:cs typeface="Tahoma" panose="020B0604030504040204" pitchFamily="34" charset="0"/>
            </a:endParaRPr>
          </a:p>
          <a:p>
            <a:pPr marL="914400" lvl="2" indent="0">
              <a:buNone/>
            </a:pPr>
            <a:r>
              <a:rPr lang="en-US" dirty="0">
                <a:latin typeface="Tahoma" panose="020B0604030504040204" pitchFamily="34" charset="0"/>
                <a:ea typeface="Tahoma" panose="020B0604030504040204" pitchFamily="34" charset="0"/>
                <a:cs typeface="Tahoma" panose="020B0604030504040204" pitchFamily="34" charset="0"/>
              </a:rPr>
              <a:t>Stating that the Investigator is given a copy of the management plan and was provided an opportunity to appeal the plan is not responsive. </a:t>
            </a:r>
          </a:p>
          <a:p>
            <a:pPr marL="914400" lvl="2" indent="0">
              <a:buNone/>
            </a:pPr>
            <a:r>
              <a:rPr lang="en-US" dirty="0">
                <a:solidFill>
                  <a:schemeClr val="accent4"/>
                </a:solidFill>
                <a:latin typeface="Tahoma" panose="020B0604030504040204" pitchFamily="34" charset="0"/>
                <a:ea typeface="Tahoma" panose="020B0604030504040204" pitchFamily="34" charset="0"/>
                <a:cs typeface="Tahoma" panose="020B0604030504040204" pitchFamily="34" charset="0"/>
              </a:rPr>
              <a:t>Sending copies of signed management plans is discouraged.  </a:t>
            </a:r>
          </a:p>
          <a:p>
            <a:pPr marL="914400" lvl="2" indent="0">
              <a:buNone/>
            </a:pPr>
            <a:r>
              <a:rPr lang="en-US" dirty="0">
                <a:solidFill>
                  <a:schemeClr val="accent4"/>
                </a:solidFill>
                <a:latin typeface="Tahoma" panose="020B0604030504040204" pitchFamily="34" charset="0"/>
                <a:ea typeface="Tahoma" panose="020B0604030504040204" pitchFamily="34" charset="0"/>
                <a:cs typeface="Tahoma" panose="020B0604030504040204" pitchFamily="34" charset="0"/>
              </a:rPr>
              <a:t>See NIH FAQs H.26 and H.43. </a:t>
            </a:r>
          </a:p>
          <a:p>
            <a:pPr marL="0" indent="0" eaLnBrk="1" fontAlgn="auto" hangingPunct="1">
              <a:buClr>
                <a:schemeClr val="tx1"/>
              </a:buClr>
              <a:buSzPct val="80000"/>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35</a:t>
            </a:fld>
            <a:endParaRPr lang="en-US">
              <a:solidFill>
                <a:schemeClr val="tx2"/>
              </a:solidFill>
            </a:endParaRPr>
          </a:p>
        </p:txBody>
      </p:sp>
    </p:spTree>
    <p:extLst>
      <p:ext uri="{BB962C8B-B14F-4D97-AF65-F5344CB8AC3E}">
        <p14:creationId xmlns:p14="http://schemas.microsoft.com/office/powerpoint/2010/main" val="8169987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81000" y="1676400"/>
            <a:ext cx="8305800" cy="4419600"/>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When a Retrospective Review is required, take the following actions, as appropriate:</a:t>
            </a:r>
          </a:p>
          <a:p>
            <a:pPr lvl="1"/>
            <a:r>
              <a:rPr lang="en-US" dirty="0">
                <a:latin typeface="Tahoma" panose="020B0604030504040204" pitchFamily="34" charset="0"/>
                <a:ea typeface="Tahoma" panose="020B0604030504040204" pitchFamily="34" charset="0"/>
                <a:cs typeface="Tahoma" panose="020B0604030504040204" pitchFamily="34" charset="0"/>
              </a:rPr>
              <a:t>Submit a “Revised” FCOI report per NIH Guidance (see FAQ. H.22)</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“Revised” FCOI reports should only be submitted when:  </a:t>
            </a: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additional information is found during the Retrospective Review that changes the information originally submitted or</a:t>
            </a:r>
            <a:endParaRPr lang="en-US" dirty="0">
              <a:latin typeface="Tahoma" panose="020B0604030504040204" pitchFamily="34" charset="0"/>
              <a:ea typeface="Tahoma" panose="020B0604030504040204" pitchFamily="34" charset="0"/>
              <a:cs typeface="Tahoma" panose="020B0604030504040204" pitchFamily="34" charset="0"/>
            </a:endParaRP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to report identified BIAS which requires a Mitigation Report.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Clr>
                <a:schemeClr val="tx1"/>
              </a:buClr>
              <a:buSzPct val="80000"/>
              <a:buNone/>
              <a:defRP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36</a:t>
            </a:fld>
            <a:endParaRPr lang="en-US">
              <a:solidFill>
                <a:schemeClr val="tx2"/>
              </a:solidFill>
            </a:endParaRPr>
          </a:p>
        </p:txBody>
      </p:sp>
    </p:spTree>
    <p:extLst>
      <p:ext uri="{BB962C8B-B14F-4D97-AF65-F5344CB8AC3E}">
        <p14:creationId xmlns:p14="http://schemas.microsoft.com/office/powerpoint/2010/main" val="27102713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81000" y="1676400"/>
            <a:ext cx="8305800" cy="4419600"/>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Should an Institution report changes in status of an FCOI prior to the Annual FCOI Report due date?</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No, changes in status of an FCOI is reported at the time when the Annual Report is due</a:t>
            </a:r>
          </a:p>
          <a:p>
            <a:pPr lvl="1"/>
            <a:endParaRPr lang="en-US" sz="8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If an Annual Report is not required (last year of the project and project will not be extended), no reporting is needed.  </a:t>
            </a:r>
          </a:p>
          <a:p>
            <a:pPr lvl="1"/>
            <a:endParaRPr lang="en-US" sz="500" dirty="0">
              <a:latin typeface="Tahoma" panose="020B0604030504040204" pitchFamily="34" charset="0"/>
              <a:ea typeface="Tahoma" panose="020B0604030504040204" pitchFamily="34" charset="0"/>
              <a:cs typeface="Tahoma" panose="020B0604030504040204" pitchFamily="34" charset="0"/>
            </a:endParaRPr>
          </a:p>
          <a:p>
            <a:pPr lvl="2">
              <a:buClr>
                <a:schemeClr val="accent1"/>
              </a:buClr>
              <a:buFont typeface="Courier New" panose="02070309020205020404" pitchFamily="49" charset="0"/>
              <a:buChar char="o"/>
            </a:pPr>
            <a:r>
              <a:rPr lang="en-US" sz="2000" dirty="0">
                <a:latin typeface="Tahoma" panose="020B0604030504040204" pitchFamily="34" charset="0"/>
                <a:ea typeface="Tahoma" panose="020B0604030504040204" pitchFamily="34" charset="0"/>
                <a:cs typeface="Tahoma" panose="020B0604030504040204" pitchFamily="34" charset="0"/>
              </a:rPr>
              <a:t>Institutions may want to document internal files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Clr>
                <a:schemeClr val="tx1"/>
              </a:buClr>
              <a:buSzPct val="80000"/>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37</a:t>
            </a:fld>
            <a:endParaRPr lang="en-US">
              <a:solidFill>
                <a:schemeClr val="tx2"/>
              </a:solidFill>
            </a:endParaRPr>
          </a:p>
        </p:txBody>
      </p:sp>
    </p:spTree>
    <p:extLst>
      <p:ext uri="{BB962C8B-B14F-4D97-AF65-F5344CB8AC3E}">
        <p14:creationId xmlns:p14="http://schemas.microsoft.com/office/powerpoint/2010/main" val="13144924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Autofit/>
          </a:bodyPr>
          <a:lstStyle/>
          <a:p>
            <a:pPr eaLnBrk="1" fontAlgn="auto" hangingPunct="1">
              <a:spcAft>
                <a:spcPts val="0"/>
              </a:spcAft>
              <a:defRPr/>
            </a:pPr>
            <a:r>
              <a:rPr lang="en-US" sz="4000" dirty="0">
                <a:latin typeface="Tahoma" pitchFamily="34" charset="0"/>
              </a:rPr>
              <a:t>Lessons Learned About </a:t>
            </a:r>
            <a:br>
              <a:rPr lang="en-US" sz="4000" dirty="0">
                <a:latin typeface="Tahoma" pitchFamily="34" charset="0"/>
              </a:rPr>
            </a:br>
            <a:r>
              <a:rPr lang="en-US" sz="4000" dirty="0">
                <a:latin typeface="Tahoma" pitchFamily="34" charset="0"/>
              </a:rPr>
              <a:t>FCOI Reporting</a:t>
            </a:r>
            <a:endParaRPr lang="en-US" sz="4000" dirty="0">
              <a:latin typeface="Tahoma" pitchFamily="34" charset="0"/>
              <a:cs typeface="Tahoma" pitchFamily="34" charset="0"/>
            </a:endParaRPr>
          </a:p>
        </p:txBody>
      </p:sp>
      <p:sp>
        <p:nvSpPr>
          <p:cNvPr id="568323" name="Rectangle 3"/>
          <p:cNvSpPr>
            <a:spLocks noGrp="1" noChangeArrowheads="1"/>
          </p:cNvSpPr>
          <p:nvPr>
            <p:ph idx="1"/>
          </p:nvPr>
        </p:nvSpPr>
        <p:spPr>
          <a:xfrm>
            <a:off x="304800" y="1600200"/>
            <a:ext cx="8382000" cy="4495800"/>
          </a:xfrm>
        </p:spPr>
        <p:txBody>
          <a:bodyPr rtlCol="0">
            <a:noAutofit/>
          </a:bodyPr>
          <a:lstStyle/>
          <a:p>
            <a:pPr marL="0" lvl="0" indent="0">
              <a:buNone/>
            </a:pPr>
            <a:r>
              <a:rPr lang="en-US" sz="2400" dirty="0">
                <a:latin typeface="Tahoma" panose="020B0604030504040204" pitchFamily="34" charset="0"/>
                <a:ea typeface="Tahoma" panose="020B0604030504040204" pitchFamily="34" charset="0"/>
                <a:cs typeface="Tahoma" panose="020B0604030504040204" pitchFamily="34" charset="0"/>
              </a:rPr>
              <a:t>Consider the following when developing management plans: </a:t>
            </a:r>
          </a:p>
          <a:p>
            <a:pPr lvl="1"/>
            <a:r>
              <a:rPr lang="en-US" dirty="0">
                <a:latin typeface="Tahoma" panose="020B0604030504040204" pitchFamily="34" charset="0"/>
                <a:ea typeface="Tahoma" panose="020B0604030504040204" pitchFamily="34" charset="0"/>
                <a:cs typeface="Tahoma" panose="020B0604030504040204" pitchFamily="34" charset="0"/>
              </a:rPr>
              <a:t>Does the management plan limit the Investigator’s ability to fulfill his/her responsibilities? </a:t>
            </a:r>
          </a:p>
          <a:p>
            <a:pPr marL="45720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lvl="2">
              <a:buClr>
                <a:schemeClr val="accent1"/>
              </a:buClr>
              <a:buFont typeface="Courier New" panose="02070309020205020404" pitchFamily="49" charset="0"/>
              <a:buChar char="o"/>
            </a:pPr>
            <a:r>
              <a:rPr lang="en-US" sz="2400" dirty="0">
                <a:latin typeface="Tahoma" panose="020B0604030504040204" pitchFamily="34" charset="0"/>
                <a:ea typeface="Tahoma" panose="020B0604030504040204" pitchFamily="34" charset="0"/>
                <a:cs typeface="Tahoma" panose="020B0604030504040204" pitchFamily="34" charset="0"/>
              </a:rPr>
              <a:t>PD/PI involvement with patient accrual activity and/or data analysis</a:t>
            </a:r>
          </a:p>
          <a:p>
            <a:pPr eaLnBrk="1" fontAlgn="auto" hangingPunct="1">
              <a:buSzPct val="80000"/>
              <a:buFont typeface="Courier New" panose="02070309020205020404" pitchFamily="49" charset="0"/>
              <a:buChar char="o"/>
              <a:defRPr/>
            </a:pPr>
            <a:endParaRPr lang="en-US" dirty="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38</a:t>
            </a:fld>
            <a:endParaRPr lang="en-US">
              <a:solidFill>
                <a:schemeClr val="tx2"/>
              </a:solidFill>
            </a:endParaRPr>
          </a:p>
        </p:txBody>
      </p:sp>
    </p:spTree>
    <p:extLst>
      <p:ext uri="{BB962C8B-B14F-4D97-AF65-F5344CB8AC3E}">
        <p14:creationId xmlns:p14="http://schemas.microsoft.com/office/powerpoint/2010/main" val="150561689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Dos and Don’ts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with FCOI Reporting</a:t>
            </a:r>
          </a:p>
        </p:txBody>
      </p:sp>
      <p:sp>
        <p:nvSpPr>
          <p:cNvPr id="3" name="Content Placeholder 2"/>
          <p:cNvSpPr>
            <a:spLocks noGrp="1"/>
          </p:cNvSpPr>
          <p:nvPr>
            <p:ph idx="1"/>
          </p:nvPr>
        </p:nvSpPr>
        <p:spPr>
          <a:xfrm>
            <a:off x="152400" y="1600200"/>
            <a:ext cx="8763000" cy="4800600"/>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Do….</a:t>
            </a:r>
          </a:p>
          <a:p>
            <a:r>
              <a:rPr lang="en-US" dirty="0">
                <a:latin typeface="Tahoma" panose="020B0604030504040204" pitchFamily="34" charset="0"/>
                <a:ea typeface="Tahoma" panose="020B0604030504040204" pitchFamily="34" charset="0"/>
                <a:cs typeface="Tahoma" panose="020B0604030504040204" pitchFamily="34" charset="0"/>
              </a:rPr>
              <a:t>Submit FCOI reports for awardee and </a:t>
            </a:r>
            <a:r>
              <a:rPr lang="en-US" dirty="0" err="1">
                <a:latin typeface="Tahoma" panose="020B0604030504040204" pitchFamily="34" charset="0"/>
                <a:ea typeface="Tahoma" panose="020B0604030504040204" pitchFamily="34" charset="0"/>
                <a:cs typeface="Tahoma" panose="020B0604030504040204" pitchFamily="34" charset="0"/>
              </a:rPr>
              <a:t>subrecipient</a:t>
            </a:r>
            <a:r>
              <a:rPr lang="en-US" dirty="0">
                <a:latin typeface="Tahoma" panose="020B0604030504040204" pitchFamily="34" charset="0"/>
                <a:ea typeface="Tahoma" panose="020B0604030504040204" pitchFamily="34" charset="0"/>
                <a:cs typeface="Tahoma" panose="020B0604030504040204" pitchFamily="34" charset="0"/>
              </a:rPr>
              <a:t> institution(s) using the eRA Commons FCOI Module</a:t>
            </a:r>
          </a:p>
          <a:p>
            <a:r>
              <a:rPr lang="en-US" dirty="0">
                <a:solidFill>
                  <a:schemeClr val="accent1"/>
                </a:solidFill>
                <a:latin typeface="Tahoma" panose="020B0604030504040204" pitchFamily="34" charset="0"/>
                <a:ea typeface="Tahoma" panose="020B0604030504040204" pitchFamily="34" charset="0"/>
                <a:cs typeface="Tahoma" panose="020B0604030504040204" pitchFamily="34" charset="0"/>
              </a:rPr>
              <a:t>Monitor </a:t>
            </a:r>
            <a:r>
              <a:rPr lang="en-US" dirty="0" err="1">
                <a:solidFill>
                  <a:schemeClr val="accent1"/>
                </a:solidFill>
                <a:latin typeface="Tahoma" panose="020B0604030504040204" pitchFamily="34" charset="0"/>
                <a:ea typeface="Tahoma" panose="020B0604030504040204" pitchFamily="34" charset="0"/>
                <a:cs typeface="Tahoma" panose="020B0604030504040204" pitchFamily="34" charset="0"/>
              </a:rPr>
              <a:t>subrecipient</a:t>
            </a:r>
            <a:r>
              <a:rPr lang="en-US" dirty="0">
                <a:solidFill>
                  <a:schemeClr val="accent1"/>
                </a:solidFill>
                <a:latin typeface="Tahoma" panose="020B0604030504040204" pitchFamily="34" charset="0"/>
                <a:ea typeface="Tahoma" panose="020B0604030504040204" pitchFamily="34" charset="0"/>
                <a:cs typeface="Tahoma" panose="020B0604030504040204" pitchFamily="34" charset="0"/>
              </a:rPr>
              <a:t> compliance</a:t>
            </a:r>
          </a:p>
          <a:p>
            <a:r>
              <a:rPr lang="en-US" dirty="0">
                <a:latin typeface="Tahoma" panose="020B0604030504040204" pitchFamily="34" charset="0"/>
                <a:ea typeface="Tahoma" panose="020B0604030504040204" pitchFamily="34" charset="0"/>
                <a:cs typeface="Tahoma" panose="020B0604030504040204" pitchFamily="34" charset="0"/>
              </a:rPr>
              <a:t>Submit complete, timely and responsive FCOI reports</a:t>
            </a:r>
          </a:p>
          <a:p>
            <a:r>
              <a:rPr lang="en-US" dirty="0">
                <a:latin typeface="Tahoma" panose="020B0604030504040204" pitchFamily="34" charset="0"/>
                <a:ea typeface="Tahoma" panose="020B0604030504040204" pitchFamily="34" charset="0"/>
                <a:cs typeface="Tahoma" panose="020B0604030504040204" pitchFamily="34" charset="0"/>
              </a:rPr>
              <a:t>Submit information in response to NIH’s request for additional information through the FCOI Module – see “Upload PDF documents” under item #4.</a:t>
            </a:r>
          </a:p>
          <a:p>
            <a:endParaRPr lang="en-US"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39</a:t>
            </a:fld>
            <a:endParaRPr lang="en-US" dirty="0"/>
          </a:p>
        </p:txBody>
      </p:sp>
    </p:spTree>
    <p:extLst>
      <p:ext uri="{BB962C8B-B14F-4D97-AF65-F5344CB8AC3E}">
        <p14:creationId xmlns:p14="http://schemas.microsoft.com/office/powerpoint/2010/main" val="366447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a:bodyPr>
          <a:lstStyle/>
          <a:p>
            <a:pPr eaLnBrk="1" fontAlgn="auto" hangingPunct="1">
              <a:spcAft>
                <a:spcPts val="0"/>
              </a:spcAft>
              <a:defRPr/>
            </a:pPr>
            <a:r>
              <a:rPr lang="en-US" sz="4000" dirty="0">
                <a:latin typeface="Tahoma" pitchFamily="34" charset="0"/>
                <a:cs typeface="Tahoma" pitchFamily="34" charset="0"/>
              </a:rPr>
              <a:t>Who is Covered?</a:t>
            </a:r>
          </a:p>
        </p:txBody>
      </p:sp>
      <p:sp>
        <p:nvSpPr>
          <p:cNvPr id="568323" name="Rectangle 3"/>
          <p:cNvSpPr>
            <a:spLocks noGrp="1" noChangeArrowheads="1"/>
          </p:cNvSpPr>
          <p:nvPr>
            <p:ph idx="1"/>
          </p:nvPr>
        </p:nvSpPr>
        <p:spPr>
          <a:xfrm>
            <a:off x="457200" y="1600200"/>
            <a:ext cx="8229600" cy="4495800"/>
          </a:xfrm>
        </p:spPr>
        <p:txBody>
          <a:bodyPr rtlCol="0">
            <a:noAutofit/>
          </a:bodyPr>
          <a:lstStyle/>
          <a:p>
            <a:pPr eaLnBrk="1" fontAlgn="auto" hangingPunct="1">
              <a:buClrTx/>
              <a:defRPr/>
            </a:pPr>
            <a:r>
              <a:rPr lang="en-US" sz="2400" dirty="0">
                <a:latin typeface="Tahoma" pitchFamily="34" charset="0"/>
                <a:cs typeface="Tahoma" pitchFamily="34" charset="0"/>
              </a:rPr>
              <a:t>Each Institution that applies for or receives PHS/NIH grants or cooperative agreements for research</a:t>
            </a:r>
          </a:p>
          <a:p>
            <a:pPr lvl="1" eaLnBrk="1" fontAlgn="auto" hangingPunct="1">
              <a:lnSpc>
                <a:spcPct val="90000"/>
              </a:lnSpc>
              <a:spcAft>
                <a:spcPts val="0"/>
              </a:spcAft>
              <a:buClrTx/>
              <a:buSzPct val="100000"/>
              <a:defRPr/>
            </a:pPr>
            <a:r>
              <a:rPr lang="en-US" sz="2000" dirty="0">
                <a:solidFill>
                  <a:schemeClr val="accent2"/>
                </a:solidFill>
                <a:latin typeface="Tahoma" pitchFamily="34" charset="0"/>
                <a:cs typeface="Tahoma" pitchFamily="34" charset="0"/>
              </a:rPr>
              <a:t>Domestic, foreign, public, private (not Federal)</a:t>
            </a:r>
          </a:p>
          <a:p>
            <a:pPr lvl="1" eaLnBrk="1" fontAlgn="auto" hangingPunct="1">
              <a:lnSpc>
                <a:spcPct val="90000"/>
              </a:lnSpc>
              <a:spcAft>
                <a:spcPts val="0"/>
              </a:spcAft>
              <a:buClrTx/>
              <a:buSzPct val="100000"/>
              <a:buFont typeface="Arial" pitchFamily="34" charset="0"/>
              <a:buChar char="•"/>
              <a:defRPr/>
            </a:pPr>
            <a:endParaRPr lang="en-US" sz="1000" dirty="0">
              <a:solidFill>
                <a:schemeClr val="tx1"/>
              </a:solidFill>
              <a:latin typeface="Tahoma" pitchFamily="34" charset="0"/>
              <a:cs typeface="Tahoma" pitchFamily="34" charset="0"/>
            </a:endParaRPr>
          </a:p>
          <a:p>
            <a:pPr eaLnBrk="1" fontAlgn="auto" hangingPunct="1">
              <a:buClrTx/>
              <a:defRPr/>
            </a:pPr>
            <a:r>
              <a:rPr lang="en-US" sz="2400" dirty="0">
                <a:latin typeface="Tahoma" pitchFamily="34" charset="0"/>
                <a:cs typeface="Tahoma" pitchFamily="34" charset="0"/>
              </a:rPr>
              <a:t>Any Investigator, as defined by the regulation, planning to participate in or participating in the research</a:t>
            </a:r>
          </a:p>
          <a:p>
            <a:pPr eaLnBrk="1" fontAlgn="auto" hangingPunct="1">
              <a:buClrTx/>
              <a:defRPr/>
            </a:pPr>
            <a:endParaRPr lang="en-US" sz="1000" dirty="0">
              <a:solidFill>
                <a:schemeClr val="tx1"/>
              </a:solidFill>
              <a:latin typeface="Tahoma" pitchFamily="34" charset="0"/>
              <a:cs typeface="Tahoma" pitchFamily="34" charset="0"/>
            </a:endParaRPr>
          </a:p>
          <a:p>
            <a:pPr eaLnBrk="1" fontAlgn="auto" hangingPunct="1">
              <a:buClrTx/>
              <a:defRPr/>
            </a:pPr>
            <a:r>
              <a:rPr lang="en-US" sz="2400" dirty="0">
                <a:latin typeface="Tahoma" pitchFamily="34" charset="0"/>
                <a:cs typeface="Tahoma" pitchFamily="34" charset="0"/>
              </a:rPr>
              <a:t>When an individual, rather than an Institution, is applying for or receives PHS/NIH research funding</a:t>
            </a:r>
          </a:p>
          <a:p>
            <a:pPr eaLnBrk="1" fontAlgn="auto" hangingPunct="1">
              <a:buClrTx/>
              <a:defRPr/>
            </a:pPr>
            <a:endParaRPr lang="en-US" sz="1000" dirty="0">
              <a:latin typeface="Tahoma" pitchFamily="34" charset="0"/>
              <a:cs typeface="Tahoma" pitchFamily="34" charset="0"/>
            </a:endParaRPr>
          </a:p>
          <a:p>
            <a:pPr eaLnBrk="1" fontAlgn="auto" hangingPunct="1">
              <a:buClrTx/>
              <a:defRPr/>
            </a:pPr>
            <a:r>
              <a:rPr lang="en-US" sz="2400" dirty="0">
                <a:latin typeface="Tahoma" pitchFamily="34" charset="0"/>
                <a:cs typeface="Tahoma" pitchFamily="34" charset="0"/>
              </a:rPr>
              <a:t>SBIR/STTR Phase II applicants/awardees </a:t>
            </a:r>
          </a:p>
          <a:p>
            <a:pPr lvl="1" algn="ctr" eaLnBrk="1" fontAlgn="auto" hangingPunct="1">
              <a:lnSpc>
                <a:spcPct val="90000"/>
              </a:lnSpc>
              <a:spcAft>
                <a:spcPts val="0"/>
              </a:spcAft>
              <a:buClrTx/>
              <a:buSzPct val="100000"/>
              <a:buFont typeface="Courier New" pitchFamily="49" charset="0"/>
              <a:buNone/>
              <a:defRPr/>
            </a:pPr>
            <a:r>
              <a:rPr lang="en-US" sz="2000" dirty="0">
                <a:solidFill>
                  <a:schemeClr val="accent4"/>
                </a:solidFill>
                <a:latin typeface="Tahoma" pitchFamily="34" charset="0"/>
                <a:cs typeface="Tahoma" pitchFamily="34" charset="0"/>
              </a:rPr>
              <a:t>(Phase I SBIR/STTRs are exempt) </a:t>
            </a:r>
          </a:p>
          <a:p>
            <a:pPr eaLnBrk="1" fontAlgn="auto" hangingPunct="1">
              <a:buClr>
                <a:schemeClr val="tx1"/>
              </a:buClr>
              <a:buSzPct val="80000"/>
              <a:defRPr/>
            </a:pPr>
            <a:endParaRPr lang="en-US" dirty="0">
              <a:solidFill>
                <a:schemeClr val="tx1"/>
              </a:solidFill>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4</a:t>
            </a:fld>
            <a:endParaRPr lang="en-US" dirty="0">
              <a:solidFill>
                <a:schemeClr val="tx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Dos and Don’ts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with FCOI Reporting</a:t>
            </a:r>
            <a:endParaRPr lang="en-US" sz="4000" dirty="0"/>
          </a:p>
        </p:txBody>
      </p:sp>
      <p:sp>
        <p:nvSpPr>
          <p:cNvPr id="3" name="Content Placeholder 2"/>
          <p:cNvSpPr>
            <a:spLocks noGrp="1"/>
          </p:cNvSpPr>
          <p:nvPr>
            <p:ph idx="1"/>
          </p:nvPr>
        </p:nvSpPr>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Do… </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Select “Other” when IP rights are FROM the awardee institution and provide an explanation </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Refer to the FAQs, eRA Commons FCOI User Guide and/or the eRA Commons helpdesk when questions arise  </a:t>
            </a:r>
          </a:p>
          <a:p>
            <a:pPr>
              <a:lnSpc>
                <a:spcPct val="100000"/>
              </a:lnSpc>
            </a:pPr>
            <a:r>
              <a:rPr lang="en-US" dirty="0">
                <a:latin typeface="Tahoma" panose="020B0604030504040204" pitchFamily="34" charset="0"/>
                <a:ea typeface="Tahoma" panose="020B0604030504040204" pitchFamily="34" charset="0"/>
                <a:cs typeface="Tahoma" panose="020B0604030504040204" pitchFamily="34" charset="0"/>
              </a:rPr>
              <a:t>Contact the GMS named on the </a:t>
            </a:r>
            <a:r>
              <a:rPr lang="en-US" dirty="0" err="1">
                <a:latin typeface="Tahoma" panose="020B0604030504040204" pitchFamily="34" charset="0"/>
                <a:ea typeface="Tahoma" panose="020B0604030504040204" pitchFamily="34" charset="0"/>
                <a:cs typeface="Tahoma" panose="020B0604030504040204" pitchFamily="34" charset="0"/>
              </a:rPr>
              <a:t>NoA</a:t>
            </a:r>
            <a:r>
              <a:rPr lang="en-US" dirty="0">
                <a:latin typeface="Tahoma" panose="020B0604030504040204" pitchFamily="34" charset="0"/>
                <a:ea typeface="Tahoma" panose="020B0604030504040204" pitchFamily="34" charset="0"/>
                <a:cs typeface="Tahoma" panose="020B0604030504040204" pitchFamily="34" charset="0"/>
              </a:rPr>
              <a:t> when errors are identified in the FCOI report to determine the action needed to correct the error or refer to the FAQ H.36.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40</a:t>
            </a:fld>
            <a:endParaRPr lang="en-US" dirty="0"/>
          </a:p>
        </p:txBody>
      </p:sp>
    </p:spTree>
    <p:extLst>
      <p:ext uri="{BB962C8B-B14F-4D97-AF65-F5344CB8AC3E}">
        <p14:creationId xmlns:p14="http://schemas.microsoft.com/office/powerpoint/2010/main" val="297320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Dos and Don’ts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with FCOI Reporting</a:t>
            </a:r>
            <a:endParaRPr lang="en-US" sz="4000" dirty="0"/>
          </a:p>
        </p:txBody>
      </p:sp>
      <p:sp>
        <p:nvSpPr>
          <p:cNvPr id="3" name="Content Placeholder 2"/>
          <p:cNvSpPr>
            <a:spLocks noGrp="1"/>
          </p:cNvSpPr>
          <p:nvPr>
            <p:ph idx="1"/>
          </p:nvPr>
        </p:nvSpPr>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Don’t….</a:t>
            </a:r>
          </a:p>
          <a:p>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Submit private or sensitive information such as business plans, license agreements, equity agreements or similar agreements</a:t>
            </a:r>
          </a:p>
          <a:p>
            <a:r>
              <a:rPr lang="en-US" dirty="0">
                <a:latin typeface="Tahoma" panose="020B0604030504040204" pitchFamily="34" charset="0"/>
                <a:ea typeface="Tahoma" panose="020B0604030504040204" pitchFamily="34" charset="0"/>
                <a:cs typeface="Tahoma" panose="020B0604030504040204" pitchFamily="34" charset="0"/>
              </a:rPr>
              <a:t>Contact NIH at the completion of a retrospective review if bias is </a:t>
            </a:r>
            <a:r>
              <a:rPr lang="en-US" i="1" dirty="0">
                <a:latin typeface="Tahoma" panose="020B0604030504040204" pitchFamily="34" charset="0"/>
                <a:ea typeface="Tahoma" panose="020B0604030504040204" pitchFamily="34" charset="0"/>
                <a:cs typeface="Tahoma" panose="020B0604030504040204" pitchFamily="34" charset="0"/>
              </a:rPr>
              <a:t>not</a:t>
            </a:r>
            <a:r>
              <a:rPr lang="en-US" dirty="0">
                <a:latin typeface="Tahoma" panose="020B0604030504040204" pitchFamily="34" charset="0"/>
                <a:ea typeface="Tahoma" panose="020B0604030504040204" pitchFamily="34" charset="0"/>
                <a:cs typeface="Tahoma" panose="020B0604030504040204" pitchFamily="34" charset="0"/>
              </a:rPr>
              <a:t> found</a:t>
            </a:r>
          </a:p>
          <a:p>
            <a:r>
              <a:rPr lang="en-US" dirty="0">
                <a:latin typeface="Tahoma" panose="020B0604030504040204" pitchFamily="34" charset="0"/>
                <a:ea typeface="Tahoma" panose="020B0604030504040204" pitchFamily="34" charset="0"/>
                <a:cs typeface="Tahoma" panose="020B0604030504040204" pitchFamily="34" charset="0"/>
              </a:rPr>
              <a:t>Report non-NIH related FCOIs</a:t>
            </a:r>
          </a:p>
          <a:p>
            <a:r>
              <a:rPr lang="en-US" dirty="0">
                <a:latin typeface="Tahoma" panose="020B0604030504040204" pitchFamily="34" charset="0"/>
                <a:ea typeface="Tahoma" panose="020B0604030504040204" pitchFamily="34" charset="0"/>
                <a:cs typeface="Tahoma" panose="020B0604030504040204" pitchFamily="34" charset="0"/>
              </a:rPr>
              <a:t>Submit a negative report</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41</a:t>
            </a:fld>
            <a:endParaRPr lang="en-US" dirty="0"/>
          </a:p>
        </p:txBody>
      </p:sp>
    </p:spTree>
    <p:extLst>
      <p:ext uri="{BB962C8B-B14F-4D97-AF65-F5344CB8AC3E}">
        <p14:creationId xmlns:p14="http://schemas.microsoft.com/office/powerpoint/2010/main" val="243183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0"/>
            <a:ext cx="9144000" cy="1139825"/>
          </a:xfrm>
        </p:spPr>
        <p:txBody>
          <a:bodyPr>
            <a:normAutofit/>
          </a:bodyPr>
          <a:lstStyle/>
          <a:p>
            <a:pPr eaLnBrk="1" fontAlgn="auto" hangingPunct="1">
              <a:spcAft>
                <a:spcPts val="0"/>
              </a:spcAft>
              <a:defRPr/>
            </a:pPr>
            <a:r>
              <a:rPr lang="en-US" sz="4000" dirty="0">
                <a:solidFill>
                  <a:schemeClr val="bg1"/>
                </a:solidFill>
                <a:latin typeface="Tahoma" pitchFamily="34" charset="0"/>
                <a:cs typeface="Tahoma" pitchFamily="34" charset="0"/>
              </a:rPr>
              <a:t>Information/Resources</a:t>
            </a:r>
          </a:p>
        </p:txBody>
      </p:sp>
      <p:sp>
        <p:nvSpPr>
          <p:cNvPr id="698371" name="Rectangle 3"/>
          <p:cNvSpPr>
            <a:spLocks noGrp="1" noChangeArrowheads="1"/>
          </p:cNvSpPr>
          <p:nvPr>
            <p:ph idx="1"/>
          </p:nvPr>
        </p:nvSpPr>
        <p:spPr>
          <a:xfrm>
            <a:off x="0" y="1600200"/>
            <a:ext cx="8763000" cy="4343400"/>
          </a:xfrm>
        </p:spPr>
        <p:txBody>
          <a:bodyPr rtlCol="0">
            <a:normAutofit/>
          </a:bodyPr>
          <a:lstStyle/>
          <a:p>
            <a:pPr eaLnBrk="1" fontAlgn="auto" hangingPunct="1">
              <a:buClrTx/>
              <a:defRPr/>
            </a:pPr>
            <a:r>
              <a:rPr lang="en-US" dirty="0">
                <a:latin typeface="Tahoma" pitchFamily="34" charset="0"/>
                <a:cs typeface="Tahoma" pitchFamily="34" charset="0"/>
              </a:rPr>
              <a:t>Mailbox for inquiries</a:t>
            </a:r>
          </a:p>
          <a:p>
            <a:pPr lvl="1" eaLnBrk="1" fontAlgn="auto" hangingPunct="1">
              <a:lnSpc>
                <a:spcPct val="90000"/>
              </a:lnSpc>
              <a:spcAft>
                <a:spcPts val="0"/>
              </a:spcAft>
              <a:buClrTx/>
              <a:buFont typeface="Arial" pitchFamily="34" charset="0"/>
              <a:buChar char="•"/>
              <a:defRPr/>
            </a:pPr>
            <a:r>
              <a:rPr lang="en-US" u="sng" dirty="0">
                <a:latin typeface="Tahoma" pitchFamily="34" charset="0"/>
                <a:cs typeface="Tahoma" pitchFamily="34" charset="0"/>
                <a:hlinkClick r:id="rId3"/>
              </a:rPr>
              <a:t>FCOICompliance@mail.nih.gov</a:t>
            </a:r>
            <a:r>
              <a:rPr lang="en-US" dirty="0">
                <a:latin typeface="Tahoma" pitchFamily="34" charset="0"/>
                <a:cs typeface="Tahoma" pitchFamily="34" charset="0"/>
              </a:rPr>
              <a:t> </a:t>
            </a:r>
          </a:p>
          <a:p>
            <a:pPr lvl="1" eaLnBrk="1" fontAlgn="auto" hangingPunct="1">
              <a:lnSpc>
                <a:spcPct val="90000"/>
              </a:lnSpc>
              <a:spcAft>
                <a:spcPts val="0"/>
              </a:spcAft>
              <a:buClrTx/>
              <a:buFont typeface="Wingdings" pitchFamily="2" charset="2"/>
              <a:buChar char="§"/>
              <a:defRPr/>
            </a:pPr>
            <a:endParaRPr lang="en-US" sz="2600" dirty="0">
              <a:latin typeface="Tahoma" pitchFamily="34" charset="0"/>
              <a:cs typeface="Tahoma" pitchFamily="34" charset="0"/>
            </a:endParaRPr>
          </a:p>
          <a:p>
            <a:pPr eaLnBrk="1" fontAlgn="auto" hangingPunct="1">
              <a:buClrTx/>
              <a:defRPr/>
            </a:pPr>
            <a:r>
              <a:rPr lang="en-US" dirty="0">
                <a:latin typeface="Tahoma" pitchFamily="34" charset="0"/>
                <a:cs typeface="Tahoma" pitchFamily="34" charset="0"/>
              </a:rPr>
              <a:t>OER FCOI Web Site</a:t>
            </a:r>
            <a:endParaRPr lang="en-US" dirty="0">
              <a:solidFill>
                <a:srgbClr val="333399"/>
              </a:solidFill>
              <a:latin typeface="Tahoma" pitchFamily="34" charset="0"/>
              <a:cs typeface="Tahoma" pitchFamily="34" charset="0"/>
              <a:hlinkClick r:id="rId4"/>
            </a:endParaRPr>
          </a:p>
          <a:p>
            <a:pPr lvl="1" eaLnBrk="1" fontAlgn="auto" hangingPunct="1">
              <a:lnSpc>
                <a:spcPct val="90000"/>
              </a:lnSpc>
              <a:spcAft>
                <a:spcPts val="0"/>
              </a:spcAft>
              <a:buClrTx/>
              <a:buFont typeface="Arial" pitchFamily="34" charset="0"/>
              <a:buChar char="•"/>
              <a:defRPr/>
            </a:pPr>
            <a:r>
              <a:rPr lang="en-US" dirty="0">
                <a:latin typeface="Tahoma" pitchFamily="34" charset="0"/>
                <a:cs typeface="Tahoma" pitchFamily="34" charset="0"/>
                <a:hlinkClick r:id="rId4"/>
              </a:rPr>
              <a:t>http://grants.nih.gov/grants/policy/coi/</a:t>
            </a:r>
            <a:endParaRPr lang="en-US" dirty="0">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endParaRPr lang="en-US" dirty="0">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r>
              <a:rPr lang="en-US" dirty="0">
                <a:latin typeface="Tahoma" pitchFamily="34" charset="0"/>
                <a:cs typeface="Tahoma" pitchFamily="34" charset="0"/>
              </a:rPr>
              <a:t>301-435-0938</a:t>
            </a:r>
          </a:p>
          <a:p>
            <a:pPr lvl="1" eaLnBrk="1" fontAlgn="auto" hangingPunct="1">
              <a:lnSpc>
                <a:spcPct val="90000"/>
              </a:lnSpc>
              <a:spcAft>
                <a:spcPts val="0"/>
              </a:spcAft>
              <a:buClrTx/>
              <a:buFont typeface="Courier New" pitchFamily="49" charset="0"/>
              <a:buNone/>
              <a:defRPr/>
            </a:pPr>
            <a:endParaRPr lang="en-US" dirty="0">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r>
              <a:rPr lang="en-US" dirty="0">
                <a:solidFill>
                  <a:schemeClr val="accent4"/>
                </a:solidFill>
                <a:latin typeface="Tahoma" pitchFamily="34" charset="0"/>
                <a:cs typeface="Tahoma" pitchFamily="34" charset="0"/>
              </a:rPr>
              <a:t>FCOI resources including FAQs, webinars, web-based tutorial, etc. </a:t>
            </a:r>
            <a:endParaRPr lang="en-US" dirty="0">
              <a:solidFill>
                <a:schemeClr val="accent1"/>
              </a:solidFill>
              <a:latin typeface="Tahoma" pitchFamily="34" charset="0"/>
              <a:cs typeface="Tahoma" pitchFamily="34" charset="0"/>
            </a:endParaRPr>
          </a:p>
          <a:p>
            <a:pPr lvl="1" eaLnBrk="1" fontAlgn="auto" hangingPunct="1">
              <a:lnSpc>
                <a:spcPct val="90000"/>
              </a:lnSpc>
              <a:spcAft>
                <a:spcPts val="0"/>
              </a:spcAft>
              <a:buClrTx/>
              <a:buFont typeface="Courier New" pitchFamily="49" charset="0"/>
              <a:buNone/>
              <a:defRPr/>
            </a:pPr>
            <a:endParaRPr lang="en-US" dirty="0">
              <a:solidFill>
                <a:srgbClr val="333399"/>
              </a:solidFill>
              <a:hlinkClick r:id="rId5"/>
            </a:endParaRPr>
          </a:p>
          <a:p>
            <a:pPr lvl="1" eaLnBrk="1" fontAlgn="auto" hangingPunct="1">
              <a:lnSpc>
                <a:spcPct val="90000"/>
              </a:lnSpc>
              <a:spcAft>
                <a:spcPts val="0"/>
              </a:spcAft>
              <a:buFont typeface="Courier New" pitchFamily="49" charset="0"/>
              <a:buNone/>
              <a:defRPr/>
            </a:pPr>
            <a:endParaRPr lang="en-US" dirty="0">
              <a:solidFill>
                <a:srgbClr val="333399"/>
              </a:solidFill>
            </a:endParaRPr>
          </a:p>
          <a:p>
            <a:pPr lvl="1" eaLnBrk="1" fontAlgn="auto" hangingPunct="1">
              <a:lnSpc>
                <a:spcPct val="90000"/>
              </a:lnSpc>
              <a:spcAft>
                <a:spcPts val="0"/>
              </a:spcAft>
              <a:buFont typeface="Arial" charset="0"/>
              <a:buNone/>
              <a:defRPr/>
            </a:pPr>
            <a:endParaRPr lang="en-US" dirty="0">
              <a:solidFill>
                <a:srgbClr val="333399"/>
              </a:solidFill>
            </a:endParaRPr>
          </a:p>
          <a:p>
            <a:pPr lvl="1" eaLnBrk="1" fontAlgn="auto" hangingPunct="1">
              <a:lnSpc>
                <a:spcPct val="90000"/>
              </a:lnSpc>
              <a:spcAft>
                <a:spcPts val="0"/>
              </a:spcAft>
              <a:buFont typeface="Arial" charset="0"/>
              <a:buNone/>
              <a:defRPr/>
            </a:pPr>
            <a:endParaRPr lang="en-US" dirty="0">
              <a:solidFill>
                <a:srgbClr val="339933"/>
              </a:solidFill>
            </a:endParaRPr>
          </a:p>
          <a:p>
            <a:pPr lvl="1" eaLnBrk="1" fontAlgn="auto" hangingPunct="1">
              <a:lnSpc>
                <a:spcPct val="90000"/>
              </a:lnSpc>
              <a:spcAft>
                <a:spcPts val="0"/>
              </a:spcAft>
              <a:buFont typeface="Arial" charset="0"/>
              <a:buNone/>
              <a:defRPr/>
            </a:pPr>
            <a:endParaRPr lang="en-US" dirty="0">
              <a:solidFill>
                <a:srgbClr val="339933"/>
              </a:solidFill>
            </a:endParaRPr>
          </a:p>
          <a:p>
            <a:pPr lvl="1" algn="r" eaLnBrk="1" fontAlgn="auto" hangingPunct="1">
              <a:lnSpc>
                <a:spcPct val="90000"/>
              </a:lnSpc>
              <a:spcAft>
                <a:spcPts val="0"/>
              </a:spcAft>
              <a:buFont typeface="Arial" charset="0"/>
              <a:buNone/>
              <a:defRPr/>
            </a:pPr>
            <a:endParaRPr lang="en-US" dirty="0">
              <a:solidFill>
                <a:srgbClr val="339933"/>
              </a:solidFill>
            </a:endParaRPr>
          </a:p>
          <a:p>
            <a:pPr lvl="1" algn="r" eaLnBrk="1" fontAlgn="auto" hangingPunct="1">
              <a:lnSpc>
                <a:spcPct val="90000"/>
              </a:lnSpc>
              <a:spcAft>
                <a:spcPts val="0"/>
              </a:spcAft>
              <a:buFont typeface="Arial" charset="0"/>
              <a:buNone/>
              <a:defRPr/>
            </a:pPr>
            <a:endParaRPr lang="en-US" dirty="0">
              <a:solidFill>
                <a:srgbClr val="339933"/>
              </a:solidFill>
            </a:endParaRPr>
          </a:p>
          <a:p>
            <a:pPr lvl="1" eaLnBrk="1" fontAlgn="auto" hangingPunct="1">
              <a:lnSpc>
                <a:spcPct val="90000"/>
              </a:lnSpc>
              <a:spcAft>
                <a:spcPts val="0"/>
              </a:spcAft>
              <a:buFont typeface="Arial" charset="0"/>
              <a:buNone/>
              <a:defRPr/>
            </a:pPr>
            <a:endParaRPr lang="en-US" dirty="0"/>
          </a:p>
          <a:p>
            <a:pPr eaLnBrk="1" fontAlgn="auto" hangingPunct="1">
              <a:buFont typeface="Arial" charset="0"/>
              <a:buChar char="•"/>
              <a:defRPr/>
            </a:pPr>
            <a:endParaRPr lang="en-US" dirty="0"/>
          </a:p>
          <a:p>
            <a:pPr lvl="1" eaLnBrk="1" fontAlgn="auto" hangingPunct="1">
              <a:lnSpc>
                <a:spcPct val="90000"/>
              </a:lnSpc>
              <a:spcAft>
                <a:spcPts val="0"/>
              </a:spcAft>
              <a:buFontTx/>
              <a:buNone/>
              <a:defRPr/>
            </a:pPr>
            <a:endParaRPr lang="en-US" dirty="0"/>
          </a:p>
        </p:txBody>
      </p:sp>
      <p:sp>
        <p:nvSpPr>
          <p:cNvPr id="2" name="Slide Number Placeholder 1"/>
          <p:cNvSpPr>
            <a:spLocks noGrp="1"/>
          </p:cNvSpPr>
          <p:nvPr>
            <p:ph type="sldNum" sz="quarter" idx="12"/>
          </p:nvPr>
        </p:nvSpPr>
        <p:spPr/>
        <p:txBody>
          <a:bodyPr/>
          <a:lstStyle/>
          <a:p>
            <a:pPr>
              <a:defRPr/>
            </a:pPr>
            <a:fld id="{F01D5585-DCCB-4465-80B9-EA5BACC91EA0}" type="slidenum">
              <a:rPr lang="en-US" smtClean="0"/>
              <a:pPr>
                <a:defRPr/>
              </a:pPr>
              <a:t>42</a:t>
            </a:fld>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Content Placeholder 2"/>
          <p:cNvSpPr>
            <a:spLocks noGrp="1"/>
          </p:cNvSpPr>
          <p:nvPr>
            <p:ph idx="1"/>
          </p:nvPr>
        </p:nvSpPr>
        <p:spPr/>
        <p:txBody>
          <a:bodyPr/>
          <a:lstStyle/>
          <a:p>
            <a:pPr marL="0" indent="0" eaLnBrk="1" hangingPunct="1">
              <a:spcBef>
                <a:spcPct val="0"/>
              </a:spcBef>
              <a:buFont typeface="Arial" charset="0"/>
              <a:buNone/>
            </a:pPr>
            <a:endParaRPr lang="en-US" dirty="0">
              <a:latin typeface="Arial" charset="0"/>
              <a:cs typeface="Arial" charset="0"/>
            </a:endParaRPr>
          </a:p>
          <a:p>
            <a:pPr marL="0" indent="0" eaLnBrk="1" hangingPunct="1">
              <a:spcBef>
                <a:spcPct val="0"/>
              </a:spcBef>
              <a:buFont typeface="Arial" charset="0"/>
              <a:buNone/>
            </a:pPr>
            <a:endParaRPr lang="en-US" dirty="0">
              <a:latin typeface="Arial" charset="0"/>
              <a:cs typeface="Arial" charset="0"/>
            </a:endParaRPr>
          </a:p>
          <a:p>
            <a:pPr marL="0" indent="0" algn="ctr" eaLnBrk="1" hangingPunct="1">
              <a:spcBef>
                <a:spcPct val="0"/>
              </a:spcBef>
              <a:buFont typeface="Arial" charset="0"/>
              <a:buNone/>
            </a:pPr>
            <a:r>
              <a:rPr lang="en-US" sz="6000" dirty="0">
                <a:latin typeface="Tahoma" pitchFamily="34" charset="0"/>
                <a:cs typeface="Tahoma" pitchFamily="34" charset="0"/>
              </a:rPr>
              <a:t>FCOI</a:t>
            </a:r>
          </a:p>
          <a:p>
            <a:pPr marL="0" indent="0" algn="ctr" eaLnBrk="1" hangingPunct="1">
              <a:spcBef>
                <a:spcPct val="0"/>
              </a:spcBef>
              <a:buFont typeface="Arial" charset="0"/>
              <a:buNone/>
            </a:pPr>
            <a:r>
              <a:rPr lang="en-US" sz="6000" dirty="0">
                <a:latin typeface="Tahoma" pitchFamily="34" charset="0"/>
                <a:cs typeface="Tahoma" pitchFamily="34" charset="0"/>
              </a:rPr>
              <a:t>CASE STUDIES</a:t>
            </a:r>
          </a:p>
        </p:txBody>
      </p:sp>
      <p:sp>
        <p:nvSpPr>
          <p:cNvPr id="11776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350A11F-7097-4682-A206-8CF7997D069B}" type="slidenum">
              <a:rPr lang="en-US" smtClean="0">
                <a:solidFill>
                  <a:srgbClr val="00359E"/>
                </a:solidFill>
              </a:rPr>
              <a:pPr eaLnBrk="1" hangingPunct="1">
                <a:defRPr/>
              </a:pPr>
              <a:t>43</a:t>
            </a:fld>
            <a:endParaRPr lang="en-US">
              <a:solidFill>
                <a:srgbClr val="00359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1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Reporting Requirements</a:t>
            </a:r>
            <a:endParaRPr lang="en-US" sz="4000" dirty="0"/>
          </a:p>
        </p:txBody>
      </p:sp>
      <p:sp>
        <p:nvSpPr>
          <p:cNvPr id="3" name="Content Placeholder 2"/>
          <p:cNvSpPr>
            <a:spLocks noGrp="1"/>
          </p:cNvSpPr>
          <p:nvPr>
            <p:ph idx="1"/>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 recipient needs to submit an Annual FCOI Report for an FCOI identified for Dr. Financial since the annual progress report is due.  Should the FCOI report include information regarding the increase in SFI value from what was previously reported to NIH in the initial FCOI report? </a:t>
            </a: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44</a:t>
            </a:fld>
            <a:endParaRPr lang="en-US" dirty="0"/>
          </a:p>
        </p:txBody>
      </p:sp>
    </p:spTree>
    <p:extLst>
      <p:ext uri="{BB962C8B-B14F-4D97-AF65-F5344CB8AC3E}">
        <p14:creationId xmlns:p14="http://schemas.microsoft.com/office/powerpoint/2010/main" val="2515308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1 (Answer)</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Reporting Requirements</a:t>
            </a:r>
            <a:endParaRPr lang="en-US" sz="4000" dirty="0"/>
          </a:p>
        </p:txBody>
      </p:sp>
      <p:sp>
        <p:nvSpPr>
          <p:cNvPr id="3" name="Content Placeholder 2"/>
          <p:cNvSpPr>
            <a:spLocks noGrp="1"/>
          </p:cNvSpPr>
          <p:nvPr>
            <p:ph idx="1"/>
          </p:nvPr>
        </p:nvSpPr>
        <p:spPr>
          <a:xfrm>
            <a:off x="457200" y="1828800"/>
            <a:ext cx="8229600" cy="4297363"/>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No.  While NIH expects Institutions to obtain changes in the value of an SFI as part of the Institution’s annual disclosure requirements, this information is not required for submission as part of the Annual FCOI report.  The Annual FCOI report requires Institutions to report on the status of the FCOI and whether there are any changes to the management plan, if applicable, which may or may not occur due to the increase in value of an SFI. </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45</a:t>
            </a:fld>
            <a:endParaRPr lang="en-US" dirty="0"/>
          </a:p>
        </p:txBody>
      </p:sp>
    </p:spTree>
    <p:extLst>
      <p:ext uri="{BB962C8B-B14F-4D97-AF65-F5344CB8AC3E}">
        <p14:creationId xmlns:p14="http://schemas.microsoft.com/office/powerpoint/2010/main" val="1878162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1 (Answer)</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Reporting Requirements</a:t>
            </a:r>
            <a:endParaRPr lang="en-US" sz="4000" dirty="0"/>
          </a:p>
        </p:txBody>
      </p:sp>
      <p:sp>
        <p:nvSpPr>
          <p:cNvPr id="3" name="Content Placeholder 2"/>
          <p:cNvSpPr>
            <a:spLocks noGrp="1"/>
          </p:cNvSpPr>
          <p:nvPr>
            <p:ph idx="1"/>
          </p:nvPr>
        </p:nvSpPr>
        <p:spPr>
          <a:xfrm>
            <a:off x="76200" y="1600200"/>
            <a:ext cx="8991600" cy="4525963"/>
          </a:xfrm>
        </p:spPr>
        <p:txBody>
          <a:bodyPr/>
          <a:lstStyle/>
          <a:p>
            <a:r>
              <a:rPr lang="en-US" sz="2000" dirty="0">
                <a:latin typeface="Tahoma" panose="020B0604030504040204" pitchFamily="34" charset="0"/>
                <a:ea typeface="Tahoma" panose="020B0604030504040204" pitchFamily="34" charset="0"/>
                <a:cs typeface="Tahoma" panose="020B0604030504040204" pitchFamily="34" charset="0"/>
              </a:rPr>
              <a:t>The Institution must submit a new FCOI report if any of the following elements of a previously submitted FCOI report changes: </a:t>
            </a:r>
          </a:p>
          <a:p>
            <a:pPr lvl="1"/>
            <a:r>
              <a:rPr lang="en-US" sz="1600" dirty="0">
                <a:latin typeface="Tahoma" panose="020B0604030504040204" pitchFamily="34" charset="0"/>
                <a:ea typeface="Tahoma" panose="020B0604030504040204" pitchFamily="34" charset="0"/>
                <a:cs typeface="Tahoma" panose="020B0604030504040204" pitchFamily="34" charset="0"/>
              </a:rPr>
              <a:t>Project Number</a:t>
            </a:r>
          </a:p>
          <a:p>
            <a:pPr lvl="1"/>
            <a:r>
              <a:rPr lang="en-US" sz="1600" dirty="0">
                <a:latin typeface="Tahoma" panose="020B0604030504040204" pitchFamily="34" charset="0"/>
                <a:ea typeface="Tahoma" panose="020B0604030504040204" pitchFamily="34" charset="0"/>
                <a:cs typeface="Tahoma" panose="020B0604030504040204" pitchFamily="34" charset="0"/>
              </a:rPr>
              <a:t>Name of Investigator with the conflict</a:t>
            </a:r>
          </a:p>
          <a:p>
            <a:pPr lvl="1"/>
            <a:r>
              <a:rPr lang="en-US" sz="1600" dirty="0">
                <a:latin typeface="Tahoma" panose="020B0604030504040204" pitchFamily="34" charset="0"/>
                <a:ea typeface="Tahoma" panose="020B0604030504040204" pitchFamily="34" charset="0"/>
                <a:cs typeface="Tahoma" panose="020B0604030504040204" pitchFamily="34" charset="0"/>
              </a:rPr>
              <a:t>Entity Name </a:t>
            </a:r>
          </a:p>
          <a:p>
            <a:pPr lvl="1"/>
            <a:r>
              <a:rPr lang="en-US" sz="1600" dirty="0" err="1">
                <a:latin typeface="Tahoma" panose="020B0604030504040204" pitchFamily="34" charset="0"/>
                <a:ea typeface="Tahoma" panose="020B0604030504040204" pitchFamily="34" charset="0"/>
                <a:cs typeface="Tahoma" panose="020B0604030504040204" pitchFamily="34" charset="0"/>
              </a:rPr>
              <a:t>Subrecipient</a:t>
            </a:r>
            <a:r>
              <a:rPr lang="en-US" sz="1600" dirty="0">
                <a:latin typeface="Tahoma" panose="020B0604030504040204" pitchFamily="34" charset="0"/>
                <a:ea typeface="Tahoma" panose="020B0604030504040204" pitchFamily="34" charset="0"/>
                <a:cs typeface="Tahoma" panose="020B0604030504040204" pitchFamily="34" charset="0"/>
              </a:rPr>
              <a:t> information</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The annual FCOI report will provide the status of the existing FCOI and any changes to the management plan that may result due to the increase in value. </a:t>
            </a:r>
          </a:p>
          <a:p>
            <a:r>
              <a:rPr lang="en-US" sz="2000" dirty="0">
                <a:latin typeface="Tahoma" panose="020B0604030504040204" pitchFamily="34" charset="0"/>
                <a:ea typeface="Tahoma" panose="020B0604030504040204" pitchFamily="34" charset="0"/>
                <a:cs typeface="Tahoma" panose="020B0604030504040204" pitchFamily="34" charset="0"/>
              </a:rPr>
              <a:t>NOTE: Annual FCOI reports are submitted at the same time as when the Institution is required to submit the annual progress report, including a multi-year funded progress report, or at the time of extension.</a:t>
            </a: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46</a:t>
            </a:fld>
            <a:endParaRPr lang="en-US" dirty="0"/>
          </a:p>
        </p:txBody>
      </p:sp>
    </p:spTree>
    <p:extLst>
      <p:ext uri="{BB962C8B-B14F-4D97-AF65-F5344CB8AC3E}">
        <p14:creationId xmlns:p14="http://schemas.microsoft.com/office/powerpoint/2010/main" val="3545066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2 (Part 1)</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Disclosure Requirements</a:t>
            </a:r>
            <a:r>
              <a:rPr lang="en-US" sz="4400" dirty="0"/>
              <a:t/>
            </a:r>
            <a:br>
              <a:rPr lang="en-US" sz="4400" dirty="0"/>
            </a:br>
            <a:endParaRPr lang="en-US" sz="4400" dirty="0"/>
          </a:p>
        </p:txBody>
      </p:sp>
      <p:sp>
        <p:nvSpPr>
          <p:cNvPr id="3" name="Content Placeholder 2"/>
          <p:cNvSpPr>
            <a:spLocks noGrp="1"/>
          </p:cNvSpPr>
          <p:nvPr>
            <p:ph idx="1"/>
          </p:nvPr>
        </p:nvSpPr>
        <p:spPr>
          <a:xfrm>
            <a:off x="457200" y="1600200"/>
            <a:ext cx="8229600" cy="4953000"/>
          </a:xfrm>
        </p:spPr>
        <p:txBody>
          <a:bodyPr rtlCol="0">
            <a:normAutofit/>
          </a:bodyPr>
          <a:lstStyle/>
          <a:p>
            <a:pPr marL="0" indent="0" eaLnBrk="1" fontAlgn="auto" hangingPunct="1">
              <a:buFont typeface="Arial" pitchFamily="34" charset="0"/>
              <a:buNone/>
              <a:defRPr/>
            </a:pPr>
            <a:r>
              <a:rPr lang="en-US" sz="3000" dirty="0">
                <a:latin typeface="Tahoma" pitchFamily="34" charset="0"/>
                <a:ea typeface="Tahoma" pitchFamily="34" charset="0"/>
                <a:cs typeface="Tahoma" pitchFamily="34" charset="0"/>
              </a:rPr>
              <a:t>Dr. Startup is the PD/PI of a Phase II SBIR grant awarded to his company.  Dr. Startup has ownership interest in his company.  Dr. Startup is also employed by a University and receives funding under an NIH research grant.  </a:t>
            </a:r>
          </a:p>
          <a:p>
            <a:pPr marL="0" indent="0" eaLnBrk="1" fontAlgn="auto" hangingPunct="1">
              <a:buFont typeface="Arial" pitchFamily="34" charset="0"/>
              <a:buNone/>
              <a:defRPr/>
            </a:pPr>
            <a:endParaRPr lang="en-US" sz="3000" dirty="0">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sz="3000" i="1" dirty="0">
                <a:latin typeface="Tahoma" pitchFamily="34" charset="0"/>
                <a:ea typeface="Tahoma" pitchFamily="34" charset="0"/>
                <a:cs typeface="Tahoma" pitchFamily="34" charset="0"/>
              </a:rPr>
              <a:t>Is Dr. Startup required to disclose his SFI (ownership equity interest) to the company?</a:t>
            </a:r>
            <a:endParaRPr lang="en-US" sz="3000"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a:p>
            <a:pPr eaLnBrk="1" fontAlgn="auto" hangingPunct="1">
              <a:defRPr/>
            </a:pPr>
            <a:endParaRPr lang="en-US" dirty="0"/>
          </a:p>
        </p:txBody>
      </p:sp>
      <p:sp>
        <p:nvSpPr>
          <p:cNvPr id="1228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CC8FAA-DEDF-4746-86A9-3939B0CBD9EB}" type="slidenum">
              <a:rPr lang="en-US" smtClean="0">
                <a:solidFill>
                  <a:srgbClr val="00359E"/>
                </a:solidFill>
              </a:rPr>
              <a:pPr eaLnBrk="1" hangingPunct="1">
                <a:defRPr/>
              </a:pPr>
              <a:t>47</a:t>
            </a:fld>
            <a:endParaRPr lang="en-US">
              <a:solidFill>
                <a:srgbClr val="00359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2 (Part 1) - Answer</a:t>
            </a:r>
            <a:endParaRPr lang="en-US" sz="4000" dirty="0"/>
          </a:p>
        </p:txBody>
      </p:sp>
      <p:sp>
        <p:nvSpPr>
          <p:cNvPr id="125955" name="Content Placeholder 2"/>
          <p:cNvSpPr>
            <a:spLocks noGrp="1"/>
          </p:cNvSpPr>
          <p:nvPr>
            <p:ph idx="1"/>
          </p:nvPr>
        </p:nvSpPr>
        <p:spPr>
          <a:xfrm>
            <a:off x="533400" y="1600200"/>
            <a:ext cx="8153400" cy="4953000"/>
          </a:xfrm>
        </p:spPr>
        <p:txBody>
          <a:bodyPr/>
          <a:lstStyle/>
          <a:p>
            <a:pPr marL="0" indent="0" eaLnBrk="1" hangingPunct="1">
              <a:spcBef>
                <a:spcPct val="0"/>
              </a:spcBef>
              <a:buFont typeface="Arial" charset="0"/>
              <a:buNone/>
            </a:pPr>
            <a:endParaRPr lang="en-US" sz="3400" dirty="0">
              <a:latin typeface="Tahoma" pitchFamily="34" charset="0"/>
              <a:cs typeface="Tahoma" pitchFamily="34" charset="0"/>
            </a:endParaRPr>
          </a:p>
          <a:p>
            <a:pPr marL="0" indent="0" eaLnBrk="1" hangingPunct="1">
              <a:spcBef>
                <a:spcPct val="0"/>
              </a:spcBef>
              <a:buFont typeface="Arial" charset="0"/>
              <a:buNone/>
            </a:pPr>
            <a:r>
              <a:rPr lang="en-US" sz="3400" dirty="0">
                <a:latin typeface="Tahoma" pitchFamily="34" charset="0"/>
                <a:cs typeface="Tahoma" pitchFamily="34" charset="0"/>
              </a:rPr>
              <a:t>No, ownership interest in the Institution held by the Investigator, if the Institution is a commercial or for-profit organization, is exempt from disclosure.  </a:t>
            </a:r>
            <a:endParaRPr lang="en-US" sz="3400" dirty="0">
              <a:latin typeface="Arial" charset="0"/>
              <a:cs typeface="Arial" charset="0"/>
            </a:endParaRPr>
          </a:p>
        </p:txBody>
      </p:sp>
      <p:sp>
        <p:nvSpPr>
          <p:cNvPr id="12390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E1E3207-10D7-4082-8FD0-34D32076567B}" type="slidenum">
              <a:rPr lang="en-US" smtClean="0">
                <a:solidFill>
                  <a:srgbClr val="00359E"/>
                </a:solidFill>
              </a:rPr>
              <a:pPr eaLnBrk="1" hangingPunct="1">
                <a:defRPr/>
              </a:pPr>
              <a:t>48</a:t>
            </a:fld>
            <a:endParaRPr lang="en-US">
              <a:solidFill>
                <a:srgbClr val="00359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2 (Part 2)</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Disclosure Requirements</a:t>
            </a:r>
            <a:r>
              <a:rPr lang="en-US" dirty="0"/>
              <a:t/>
            </a:r>
            <a:br>
              <a:rPr lang="en-US" dirty="0"/>
            </a:br>
            <a:endParaRPr lang="en-US" dirty="0"/>
          </a:p>
        </p:txBody>
      </p:sp>
      <p:sp>
        <p:nvSpPr>
          <p:cNvPr id="126979" name="Content Placeholder 2"/>
          <p:cNvSpPr>
            <a:spLocks noGrp="1"/>
          </p:cNvSpPr>
          <p:nvPr>
            <p:ph idx="1"/>
          </p:nvPr>
        </p:nvSpPr>
        <p:spPr>
          <a:xfrm>
            <a:off x="381000" y="1905000"/>
            <a:ext cx="8229600" cy="4953000"/>
          </a:xfrm>
        </p:spPr>
        <p:txBody>
          <a:bodyPr/>
          <a:lstStyle/>
          <a:p>
            <a:pPr marL="400050" lvl="1" indent="0" eaLnBrk="1" hangingPunct="1">
              <a:buFont typeface="Courier New" pitchFamily="49" charset="0"/>
              <a:buNone/>
            </a:pPr>
            <a:r>
              <a:rPr lang="en-US" sz="4200" i="1" dirty="0">
                <a:solidFill>
                  <a:schemeClr val="accent2"/>
                </a:solidFill>
                <a:latin typeface="Tahoma" pitchFamily="34" charset="0"/>
                <a:cs typeface="Tahoma" pitchFamily="34" charset="0"/>
              </a:rPr>
              <a:t>Is Dr. Startup required to disclose his ownership interest in the company to the University?</a:t>
            </a:r>
            <a:endParaRPr lang="en-US" sz="4200" dirty="0">
              <a:solidFill>
                <a:schemeClr val="accent2"/>
              </a:solidFill>
              <a:latin typeface="Tahoma" pitchFamily="34" charset="0"/>
              <a:cs typeface="Tahoma" pitchFamily="34" charset="0"/>
            </a:endParaRPr>
          </a:p>
          <a:p>
            <a:pPr marL="0" indent="0" eaLnBrk="1" hangingPunct="1">
              <a:spcBef>
                <a:spcPct val="0"/>
              </a:spcBef>
              <a:buFont typeface="Arial" charset="0"/>
              <a:buNone/>
            </a:pPr>
            <a:endParaRPr lang="en-US" sz="4600" dirty="0">
              <a:latin typeface="Tahoma" pitchFamily="34" charset="0"/>
              <a:cs typeface="Tahoma" pitchFamily="34" charset="0"/>
            </a:endParaRPr>
          </a:p>
          <a:p>
            <a:pPr marL="0" indent="0" eaLnBrk="1" hangingPunct="1">
              <a:spcBef>
                <a:spcPct val="0"/>
              </a:spcBef>
              <a:buFont typeface="Arial" charset="0"/>
              <a:buNone/>
            </a:pPr>
            <a:r>
              <a:rPr lang="en-US" sz="4100" dirty="0">
                <a:latin typeface="Arial" charset="0"/>
                <a:cs typeface="Arial" charset="0"/>
              </a:rPr>
              <a:t> </a:t>
            </a:r>
          </a:p>
          <a:p>
            <a:pPr marL="0" indent="0" eaLnBrk="1" hangingPunct="1">
              <a:spcBef>
                <a:spcPct val="0"/>
              </a:spcBef>
              <a:buFont typeface="Arial" charset="0"/>
              <a:buNone/>
            </a:pPr>
            <a:endParaRPr lang="en-US" dirty="0">
              <a:latin typeface="Arial" charset="0"/>
              <a:cs typeface="Arial" charset="0"/>
            </a:endParaRPr>
          </a:p>
        </p:txBody>
      </p:sp>
      <p:sp>
        <p:nvSpPr>
          <p:cNvPr id="1249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C15211F-8557-4636-8161-D08319EFD5DF}" type="slidenum">
              <a:rPr lang="en-US" smtClean="0">
                <a:solidFill>
                  <a:srgbClr val="00359E"/>
                </a:solidFill>
              </a:rPr>
              <a:pPr eaLnBrk="1" hangingPunct="1">
                <a:defRPr/>
              </a:pPr>
              <a:t>49</a:t>
            </a:fld>
            <a:endParaRPr lang="en-US">
              <a:solidFill>
                <a:srgbClr val="00359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000" dirty="0">
                <a:effectLst/>
                <a:latin typeface="Tahoma" pitchFamily="34" charset="0"/>
                <a:ea typeface="Tahoma" pitchFamily="34" charset="0"/>
                <a:cs typeface="Tahoma" pitchFamily="34" charset="0"/>
              </a:rPr>
              <a:t>NIH FCOI Resources</a:t>
            </a:r>
          </a:p>
        </p:txBody>
      </p:sp>
      <p:sp>
        <p:nvSpPr>
          <p:cNvPr id="3" name="Content Placeholder 2"/>
          <p:cNvSpPr>
            <a:spLocks noGrp="1"/>
          </p:cNvSpPr>
          <p:nvPr>
            <p:ph idx="4294967295"/>
          </p:nvPr>
        </p:nvSpPr>
        <p:spPr>
          <a:xfrm>
            <a:off x="457200" y="1447800"/>
            <a:ext cx="8229600" cy="5257800"/>
          </a:xfrm>
        </p:spPr>
        <p:txBody>
          <a:bodyPr rtlCol="0">
            <a:noAutofit/>
          </a:bodyPr>
          <a:lstStyle/>
          <a:p>
            <a:pPr eaLnBrk="1" fontAlgn="auto" hangingPunct="1">
              <a:lnSpc>
                <a:spcPct val="120000"/>
              </a:lnSpc>
              <a:spcAft>
                <a:spcPts val="0"/>
              </a:spcAft>
              <a:buFont typeface="Arial" pitchFamily="34" charset="0"/>
              <a:buChar char="•"/>
              <a:defRPr/>
            </a:pPr>
            <a:r>
              <a:rPr lang="en-US" sz="1900" dirty="0">
                <a:latin typeface="Tahoma" panose="020B0604030504040204" pitchFamily="34" charset="0"/>
                <a:ea typeface="Tahoma" panose="020B0604030504040204" pitchFamily="34" charset="0"/>
                <a:cs typeface="Tahoma" panose="020B0604030504040204" pitchFamily="34" charset="0"/>
              </a:rPr>
              <a:t>eRA FCOI Module and User Guide;</a:t>
            </a:r>
          </a:p>
          <a:p>
            <a:pPr eaLnBrk="1" fontAlgn="auto" hangingPunct="1">
              <a:lnSpc>
                <a:spcPct val="120000"/>
              </a:lnSpc>
              <a:spcAft>
                <a:spcPts val="0"/>
              </a:spcAft>
              <a:buFont typeface="Arial" pitchFamily="34" charset="0"/>
              <a:buChar char="•"/>
              <a:defRPr/>
            </a:pPr>
            <a:r>
              <a:rPr lang="en-US" sz="1900" dirty="0">
                <a:latin typeface="Tahoma" panose="020B0604030504040204" pitchFamily="34" charset="0"/>
                <a:ea typeface="Tahoma" panose="020B0604030504040204" pitchFamily="34" charset="0"/>
                <a:cs typeface="Tahoma" panose="020B0604030504040204" pitchFamily="34" charset="0"/>
              </a:rPr>
              <a:t>Training Webinar on FCOI Reporting Requirements and eRA FCOI Module Demo (archived) found at </a:t>
            </a:r>
            <a:r>
              <a:rPr lang="en-US" sz="1900" dirty="0">
                <a:latin typeface="Tahoma" panose="020B0604030504040204" pitchFamily="34" charset="0"/>
                <a:ea typeface="Tahoma" panose="020B0604030504040204" pitchFamily="34" charset="0"/>
                <a:cs typeface="Tahoma" panose="020B0604030504040204" pitchFamily="34" charset="0"/>
                <a:hlinkClick r:id="rId3"/>
              </a:rPr>
              <a:t> </a:t>
            </a:r>
            <a:r>
              <a:rPr lang="en-US" sz="1900" dirty="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hlinkClick r:id="rId3"/>
              </a:rPr>
              <a:t>http://grants.nih.gov/grants/policy/coi/index.htm</a:t>
            </a:r>
            <a:r>
              <a:rPr lang="en-US" sz="1900" dirty="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a:t>
            </a:r>
          </a:p>
          <a:p>
            <a:pPr eaLnBrk="1" fontAlgn="auto" hangingPunct="1">
              <a:lnSpc>
                <a:spcPct val="120000"/>
              </a:lnSpc>
              <a:spcAft>
                <a:spcPts val="0"/>
              </a:spcAft>
              <a:buFont typeface="Arial" pitchFamily="34" charset="0"/>
              <a:buChar char="•"/>
              <a:defRPr/>
            </a:pPr>
            <a:r>
              <a:rPr lang="en-US" sz="1900" dirty="0">
                <a:latin typeface="Tahoma" panose="020B0604030504040204" pitchFamily="34" charset="0"/>
                <a:ea typeface="Tahoma" panose="020B0604030504040204" pitchFamily="34" charset="0"/>
                <a:cs typeface="Tahoma" panose="020B0604030504040204" pitchFamily="34" charset="0"/>
              </a:rPr>
              <a:t>Checklist for Policy Development for recipients; </a:t>
            </a:r>
          </a:p>
          <a:p>
            <a:pPr eaLnBrk="1" fontAlgn="auto" hangingPunct="1">
              <a:lnSpc>
                <a:spcPct val="120000"/>
              </a:lnSpc>
              <a:spcAft>
                <a:spcPts val="0"/>
              </a:spcAft>
              <a:buFont typeface="Arial" pitchFamily="34" charset="0"/>
              <a:buChar char="•"/>
              <a:defRPr/>
            </a:pPr>
            <a:r>
              <a:rPr lang="en-US" sz="1900" dirty="0">
                <a:latin typeface="Tahoma" panose="020B0604030504040204" pitchFamily="34" charset="0"/>
                <a:ea typeface="Tahoma" panose="020B0604030504040204" pitchFamily="34" charset="0"/>
                <a:cs typeface="Tahoma" panose="020B0604030504040204" pitchFamily="34" charset="0"/>
              </a:rPr>
              <a:t>Presentations and Case Studies;</a:t>
            </a:r>
          </a:p>
          <a:p>
            <a:pPr eaLnBrk="1" fontAlgn="auto" hangingPunct="1">
              <a:lnSpc>
                <a:spcPct val="120000"/>
              </a:lnSpc>
              <a:spcAft>
                <a:spcPts val="0"/>
              </a:spcAft>
              <a:buFont typeface="Arial" pitchFamily="34" charset="0"/>
              <a:buChar char="•"/>
              <a:defRPr/>
            </a:pPr>
            <a:r>
              <a:rPr lang="en-US" sz="1900" dirty="0">
                <a:latin typeface="Tahoma" panose="020B0604030504040204" pitchFamily="34" charset="0"/>
                <a:ea typeface="Tahoma" panose="020B0604030504040204" pitchFamily="34" charset="0"/>
                <a:cs typeface="Tahoma" panose="020B0604030504040204" pitchFamily="34" charset="0"/>
              </a:rPr>
              <a:t>Summary Charts on FCOI Reporting Requirements;</a:t>
            </a:r>
          </a:p>
          <a:p>
            <a:pPr eaLnBrk="1" fontAlgn="auto" hangingPunct="1">
              <a:lnSpc>
                <a:spcPct val="120000"/>
              </a:lnSpc>
              <a:spcAft>
                <a:spcPts val="0"/>
              </a:spcAft>
              <a:buFont typeface="Arial" pitchFamily="34" charset="0"/>
              <a:buChar char="•"/>
              <a:defRPr/>
            </a:pPr>
            <a:r>
              <a:rPr lang="en-US" sz="1900" dirty="0">
                <a:latin typeface="Tahoma" panose="020B0604030504040204" pitchFamily="34" charset="0"/>
                <a:ea typeface="Tahoma" panose="020B0604030504040204" pitchFamily="34" charset="0"/>
                <a:cs typeface="Tahoma" panose="020B0604030504040204" pitchFamily="34" charset="0"/>
              </a:rPr>
              <a:t>Frequently Asked Questions (FAQs) (continually updating) </a:t>
            </a:r>
            <a:r>
              <a:rPr lang="en-US" sz="1900" dirty="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hlinkClick r:id="rId4"/>
              </a:rPr>
              <a:t>http://grants.nih.gov/grants/policy/coi/coi_faqs.htm</a:t>
            </a:r>
            <a:r>
              <a:rPr lang="en-US" sz="1900" dirty="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 </a:t>
            </a:r>
          </a:p>
          <a:p>
            <a:pPr eaLnBrk="1" fontAlgn="auto" hangingPunct="1">
              <a:lnSpc>
                <a:spcPct val="120000"/>
              </a:lnSpc>
              <a:spcAft>
                <a:spcPts val="0"/>
              </a:spcAft>
              <a:buFont typeface="Arial" pitchFamily="34" charset="0"/>
              <a:buChar char="•"/>
              <a:defRPr/>
            </a:pPr>
            <a:r>
              <a:rPr lang="en-US" sz="1900" dirty="0">
                <a:latin typeface="Tahoma" panose="020B0604030504040204" pitchFamily="34" charset="0"/>
                <a:ea typeface="Tahoma" panose="020B0604030504040204" pitchFamily="34" charset="0"/>
                <a:cs typeface="Tahoma" panose="020B0604030504040204" pitchFamily="34" charset="0"/>
              </a:rPr>
              <a:t>Tutorial (with certificate of completion);</a:t>
            </a:r>
          </a:p>
          <a:p>
            <a:pPr>
              <a:defRPr/>
            </a:pPr>
            <a:r>
              <a:rPr lang="en-US" sz="1900" dirty="0">
                <a:latin typeface="Tahoma" panose="020B0604030504040204" pitchFamily="34" charset="0"/>
                <a:ea typeface="Tahoma" panose="020B0604030504040204" pitchFamily="34" charset="0"/>
                <a:cs typeface="Tahoma" panose="020B0604030504040204" pitchFamily="34" charset="0"/>
              </a:rPr>
              <a:t>Policy clarifications - see NIH Guide Notices: NOT-OD-18-160 at </a:t>
            </a:r>
            <a:r>
              <a:rPr lang="en-US" sz="1900" dirty="0">
                <a:latin typeface="Tahoma" panose="020B0604030504040204" pitchFamily="34" charset="0"/>
                <a:ea typeface="Tahoma" panose="020B0604030504040204" pitchFamily="34" charset="0"/>
                <a:cs typeface="Tahoma" panose="020B0604030504040204" pitchFamily="34" charset="0"/>
                <a:hlinkClick r:id="rId5"/>
              </a:rPr>
              <a:t>https://grants.nih.gov/grants/guide/notice-files/NOT-OD-18-160.html</a:t>
            </a:r>
            <a:r>
              <a:rPr lang="en-US" sz="1900" dirty="0">
                <a:latin typeface="Tahoma" panose="020B0604030504040204" pitchFamily="34" charset="0"/>
                <a:ea typeface="Tahoma" panose="020B0604030504040204" pitchFamily="34" charset="0"/>
                <a:cs typeface="Tahoma" panose="020B0604030504040204" pitchFamily="34" charset="0"/>
              </a:rPr>
              <a:t> and NOT-OD-13-004 (10/18/2012)</a:t>
            </a:r>
            <a:r>
              <a:rPr lang="en-US" sz="19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1900" u="sng" dirty="0">
                <a:solidFill>
                  <a:srgbClr val="FF0000"/>
                </a:solidFill>
                <a:latin typeface="Tahoma" panose="020B0604030504040204" pitchFamily="34" charset="0"/>
                <a:ea typeface="Tahoma" panose="020B0604030504040204" pitchFamily="34" charset="0"/>
                <a:cs typeface="Tahoma" panose="020B0604030504040204" pitchFamily="34" charset="0"/>
                <a:hlinkClick r:id="rId6"/>
              </a:rPr>
              <a:t>http://</a:t>
            </a:r>
            <a:r>
              <a:rPr lang="en-US" sz="1900" dirty="0">
                <a:solidFill>
                  <a:srgbClr val="FF0000"/>
                </a:solidFill>
                <a:latin typeface="Tahoma" panose="020B0604030504040204" pitchFamily="34" charset="0"/>
                <a:ea typeface="Tahoma" panose="020B0604030504040204" pitchFamily="34" charset="0"/>
                <a:cs typeface="Tahoma" panose="020B0604030504040204" pitchFamily="34" charset="0"/>
                <a:hlinkClick r:id="rId6"/>
              </a:rPr>
              <a:t>grants.nih.gov/grants/guide/notice-files/NOT-OD-13-004.html</a:t>
            </a:r>
            <a:r>
              <a:rPr lang="en-US" sz="19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900" dirty="0">
                <a:latin typeface="Tahoma" panose="020B0604030504040204" pitchFamily="34" charset="0"/>
                <a:ea typeface="Tahoma" panose="020B0604030504040204" pitchFamily="34" charset="0"/>
                <a:cs typeface="Tahoma" panose="020B0604030504040204" pitchFamily="34" charset="0"/>
              </a:rPr>
              <a:t> </a:t>
            </a:r>
          </a:p>
          <a:p>
            <a:pPr marL="0" indent="0" eaLnBrk="1" fontAlgn="auto" hangingPunct="1">
              <a:lnSpc>
                <a:spcPct val="120000"/>
              </a:lnSpc>
              <a:spcAft>
                <a:spcPts val="0"/>
              </a:spcAft>
              <a:buFont typeface="Arial" charset="0"/>
              <a:buNone/>
              <a:defRPr/>
            </a:pPr>
            <a:endParaRPr lang="en-US" sz="2400" dirty="0">
              <a:solidFill>
                <a:schemeClr val="accent3">
                  <a:lumMod val="25000"/>
                </a:schemeClr>
              </a:solidFill>
            </a:endParaRPr>
          </a:p>
        </p:txBody>
      </p:sp>
      <p:sp>
        <p:nvSpPr>
          <p:cNvPr id="16388" name="Slide Number Placeholder 3"/>
          <p:cNvSpPr>
            <a:spLocks noGrp="1"/>
          </p:cNvSpPr>
          <p:nvPr>
            <p:ph type="sldNum" sz="quarter" idx="12"/>
          </p:nvPr>
        </p:nvSpPr>
        <p:spPr bwMode="auto">
          <a:xfrm>
            <a:off x="6553200" y="63404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7A4F29E-BB1D-4187-9B2D-B2204463EF98}" type="slidenum">
              <a:rPr lang="en-US" smtClean="0"/>
              <a:pPr fontAlgn="base">
                <a:spcBef>
                  <a:spcPct val="0"/>
                </a:spcBef>
                <a:spcAft>
                  <a:spcPct val="0"/>
                </a:spcAft>
                <a:defRPr/>
              </a:pPr>
              <a:t>5</a:t>
            </a:fld>
            <a:endParaRPr lang="en-US" dirty="0"/>
          </a:p>
        </p:txBody>
      </p:sp>
    </p:spTree>
    <p:extLst>
      <p:ext uri="{BB962C8B-B14F-4D97-AF65-F5344CB8AC3E}">
        <p14:creationId xmlns:p14="http://schemas.microsoft.com/office/powerpoint/2010/main" val="3342571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2 (Part 2) - Answer</a:t>
            </a:r>
            <a:endParaRPr lang="en-US" sz="4000" dirty="0"/>
          </a:p>
        </p:txBody>
      </p:sp>
      <p:sp>
        <p:nvSpPr>
          <p:cNvPr id="3" name="Content Placeholder 2"/>
          <p:cNvSpPr>
            <a:spLocks noGrp="1"/>
          </p:cNvSpPr>
          <p:nvPr>
            <p:ph idx="1"/>
          </p:nvPr>
        </p:nvSpPr>
        <p:spPr>
          <a:xfrm>
            <a:off x="457200" y="1905000"/>
            <a:ext cx="8229600" cy="4572000"/>
          </a:xfrm>
        </p:spPr>
        <p:txBody>
          <a:bodyPr rtlCol="0">
            <a:normAutofit/>
          </a:bodyPr>
          <a:lstStyle/>
          <a:p>
            <a:pPr marL="0" lvl="1" indent="0" eaLnBrk="1" fontAlgn="auto" hangingPunct="1">
              <a:lnSpc>
                <a:spcPct val="90000"/>
              </a:lnSpc>
              <a:spcBef>
                <a:spcPts val="0"/>
              </a:spcBef>
              <a:spcAft>
                <a:spcPts val="800"/>
              </a:spcAft>
              <a:buClr>
                <a:schemeClr val="accent1"/>
              </a:buClr>
              <a:buSzPct val="100000"/>
              <a:buFont typeface="Courier New" pitchFamily="49" charset="0"/>
              <a:buNone/>
              <a:defRPr/>
            </a:pPr>
            <a:r>
              <a:rPr lang="en-US" sz="3400" dirty="0">
                <a:solidFill>
                  <a:schemeClr val="accent1"/>
                </a:solidFill>
                <a:latin typeface="Tahoma" pitchFamily="34" charset="0"/>
                <a:ea typeface="Tahoma" pitchFamily="34" charset="0"/>
                <a:cs typeface="Tahoma" pitchFamily="34" charset="0"/>
              </a:rPr>
              <a:t>Yes.  If the Investigator seeks support or is supported by an NIH grant awarded to the University, the Investigator must disclose this SFI (i.e., ownership interest or equity interest) to the University if the SFI is related to the Investigator’s institutional responsibilities.  </a:t>
            </a:r>
          </a:p>
          <a:p>
            <a:pPr eaLnBrk="1" fontAlgn="auto" hangingPunct="1">
              <a:defRPr/>
            </a:pPr>
            <a:endParaRPr lang="en-US" dirty="0"/>
          </a:p>
        </p:txBody>
      </p:sp>
      <p:sp>
        <p:nvSpPr>
          <p:cNvPr id="12595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A9CC8C9-B85E-4EEF-AF14-E91514E43EFB}" type="slidenum">
              <a:rPr lang="en-US" smtClean="0">
                <a:solidFill>
                  <a:srgbClr val="00359E"/>
                </a:solidFill>
              </a:rPr>
              <a:pPr eaLnBrk="1" hangingPunct="1">
                <a:defRPr/>
              </a:pPr>
              <a:t>50</a:t>
            </a:fld>
            <a:endParaRPr lang="en-US">
              <a:solidFill>
                <a:srgbClr val="00359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p:spPr>
        <p:txBody>
          <a:bodyPr>
            <a:no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3</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Investigator Disclosure Responsibilities</a:t>
            </a:r>
            <a:endParaRPr lang="en-US" sz="4000" dirty="0"/>
          </a:p>
        </p:txBody>
      </p:sp>
      <p:sp>
        <p:nvSpPr>
          <p:cNvPr id="3" name="Content Placeholder 2"/>
          <p:cNvSpPr>
            <a:spLocks noGrp="1"/>
          </p:cNvSpPr>
          <p:nvPr>
            <p:ph idx="1"/>
          </p:nvPr>
        </p:nvSpPr>
        <p:spPr>
          <a:xfrm>
            <a:off x="457200" y="1600200"/>
            <a:ext cx="8229600" cy="5410200"/>
          </a:xfrm>
        </p:spPr>
        <p:txBody>
          <a:bodyPr rtlCol="0">
            <a:normAutofit fontScale="92500" lnSpcReduction="10000"/>
          </a:bodyPr>
          <a:lstStyle/>
          <a:p>
            <a:pPr marL="0" indent="0" eaLnBrk="1" fontAlgn="auto" hangingPunct="1">
              <a:buFont typeface="Arial" pitchFamily="34" charset="0"/>
              <a:buNone/>
              <a:defRPr/>
            </a:pPr>
            <a:r>
              <a:rPr lang="en-US" dirty="0">
                <a:latin typeface="Tahoma" pitchFamily="34" charset="0"/>
                <a:ea typeface="Tahoma" pitchFamily="34" charset="0"/>
                <a:cs typeface="Tahoma" pitchFamily="34" charset="0"/>
              </a:rPr>
              <a:t>Dr. Zebra received $3,000 over the previous 12 months from ABC Company for her consulting services and, therefore, did not disclose this financial interest to the Institution at the time of annual disclosure.  </a:t>
            </a:r>
          </a:p>
          <a:p>
            <a:pPr marL="0" indent="0" eaLnBrk="1" fontAlgn="auto" hangingPunct="1">
              <a:buFont typeface="Arial" pitchFamily="34" charset="0"/>
              <a:buNone/>
              <a:defRPr/>
            </a:pPr>
            <a:endParaRPr lang="en-US" dirty="0">
              <a:latin typeface="Tahoma" pitchFamily="34" charset="0"/>
              <a:ea typeface="Tahoma" pitchFamily="34" charset="0"/>
              <a:cs typeface="Tahoma" pitchFamily="34" charset="0"/>
            </a:endParaRPr>
          </a:p>
          <a:p>
            <a:pPr marL="0" indent="0" eaLnBrk="1" fontAlgn="auto" hangingPunct="1">
              <a:buFont typeface="Arial" pitchFamily="34" charset="0"/>
              <a:buNone/>
              <a:defRPr/>
            </a:pPr>
            <a:r>
              <a:rPr lang="en-US" dirty="0">
                <a:latin typeface="Tahoma" pitchFamily="34" charset="0"/>
                <a:ea typeface="Tahoma" pitchFamily="34" charset="0"/>
                <a:cs typeface="Tahoma" pitchFamily="34" charset="0"/>
              </a:rPr>
              <a:t>Two months after the annual disclosure Dr. Zebra receives another payment of $3,000 from the same source.  </a:t>
            </a:r>
          </a:p>
          <a:p>
            <a:pPr marL="400050" lvl="1" indent="0" eaLnBrk="1" fontAlgn="auto" hangingPunct="1">
              <a:spcAft>
                <a:spcPts val="0"/>
              </a:spcAft>
              <a:buFont typeface="Courier New" pitchFamily="49" charset="0"/>
              <a:buNone/>
              <a:defRPr/>
            </a:pPr>
            <a:r>
              <a:rPr lang="en-US" i="1" dirty="0">
                <a:latin typeface="Tahoma" pitchFamily="34" charset="0"/>
                <a:ea typeface="Tahoma" pitchFamily="34" charset="0"/>
                <a:cs typeface="Tahoma" pitchFamily="34" charset="0"/>
              </a:rPr>
              <a:t>Is Dr. Zebra required to disclose the SFI (i.e., consulting fees)  to the Institution that were acquired 2 months after the time of annual disclosure?  </a:t>
            </a:r>
          </a:p>
          <a:p>
            <a:pPr marL="400050" lvl="1" indent="0" eaLnBrk="1" fontAlgn="auto" hangingPunct="1">
              <a:spcAft>
                <a:spcPts val="0"/>
              </a:spcAft>
              <a:buFont typeface="Courier New" pitchFamily="49" charset="0"/>
              <a:buNone/>
              <a:defRPr/>
            </a:pPr>
            <a:endParaRPr lang="en-US" i="1" dirty="0">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i="1" dirty="0">
                <a:latin typeface="Tahoma" pitchFamily="34" charset="0"/>
                <a:ea typeface="Tahoma" pitchFamily="34" charset="0"/>
                <a:cs typeface="Tahoma" pitchFamily="34" charset="0"/>
              </a:rPr>
              <a:t>If so, when should Dr. Zebra disclose the SFI to the Institution?</a:t>
            </a:r>
            <a:endParaRPr lang="en-US"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a:p>
            <a:pPr marL="0" indent="0" eaLnBrk="1" fontAlgn="auto" hangingPunct="1">
              <a:buFont typeface="Arial" pitchFamily="34" charset="0"/>
              <a:buNone/>
              <a:defRPr/>
            </a:pPr>
            <a:endParaRPr lang="en-US" dirty="0"/>
          </a:p>
        </p:txBody>
      </p:sp>
      <p:sp>
        <p:nvSpPr>
          <p:cNvPr id="1269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6EB6835-0636-47A7-A52E-543C8B567F1D}" type="slidenum">
              <a:rPr lang="en-US" smtClean="0">
                <a:solidFill>
                  <a:srgbClr val="00359E"/>
                </a:solidFill>
              </a:rPr>
              <a:pPr eaLnBrk="1" hangingPunct="1">
                <a:defRPr/>
              </a:pPr>
              <a:t>51</a:t>
            </a:fld>
            <a:endParaRPr lang="en-US">
              <a:solidFill>
                <a:srgbClr val="00359E"/>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p:spPr>
        <p:txBody>
          <a:bodyPr>
            <a:no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3 – Answers to both Qs</a:t>
            </a:r>
            <a:endParaRPr lang="en-US" sz="4000" dirty="0"/>
          </a:p>
        </p:txBody>
      </p:sp>
      <p:sp>
        <p:nvSpPr>
          <p:cNvPr id="130051" name="Content Placeholder 2"/>
          <p:cNvSpPr>
            <a:spLocks noGrp="1"/>
          </p:cNvSpPr>
          <p:nvPr>
            <p:ph idx="1"/>
          </p:nvPr>
        </p:nvSpPr>
        <p:spPr/>
        <p:txBody>
          <a:bodyPr/>
          <a:lstStyle/>
          <a:p>
            <a:pPr marL="400050" lvl="1" indent="0" eaLnBrk="1" hangingPunct="1">
              <a:buFont typeface="Courier New" pitchFamily="49" charset="0"/>
              <a:buNone/>
            </a:pPr>
            <a:r>
              <a:rPr lang="en-US" sz="3200" dirty="0">
                <a:solidFill>
                  <a:schemeClr val="accent1"/>
                </a:solidFill>
                <a:latin typeface="Tahoma" pitchFamily="34" charset="0"/>
                <a:cs typeface="Tahoma" pitchFamily="34" charset="0"/>
              </a:rPr>
              <a:t>Yes.  The Investigator is required to disclose the SFI to the Institution since the aggregated payment for services exceeds $5,000.</a:t>
            </a:r>
          </a:p>
          <a:p>
            <a:pPr marL="400050" lvl="1" indent="0" eaLnBrk="1" hangingPunct="1">
              <a:buFont typeface="Courier New" pitchFamily="49" charset="0"/>
              <a:buNone/>
            </a:pPr>
            <a:endParaRPr lang="en-US" sz="3200" dirty="0">
              <a:solidFill>
                <a:schemeClr val="accent1"/>
              </a:solidFill>
              <a:latin typeface="Tahoma" pitchFamily="34" charset="0"/>
              <a:cs typeface="Tahoma" pitchFamily="34" charset="0"/>
            </a:endParaRPr>
          </a:p>
          <a:p>
            <a:pPr marL="400050" lvl="1" indent="0" eaLnBrk="1" hangingPunct="1">
              <a:buFont typeface="Courier New" pitchFamily="49" charset="0"/>
              <a:buNone/>
            </a:pPr>
            <a:r>
              <a:rPr lang="en-US" sz="3200" dirty="0">
                <a:solidFill>
                  <a:schemeClr val="accent1"/>
                </a:solidFill>
                <a:latin typeface="Tahoma" pitchFamily="34" charset="0"/>
                <a:cs typeface="Tahoma" pitchFamily="34" charset="0"/>
              </a:rPr>
              <a:t>The SFI must be disclosed within 30 days of acquiring or discovering the “new” SFI.  </a:t>
            </a:r>
          </a:p>
          <a:p>
            <a:pPr eaLnBrk="1" hangingPunct="1">
              <a:spcBef>
                <a:spcPct val="0"/>
              </a:spcBef>
              <a:buFont typeface="Arial" charset="0"/>
              <a:buChar char="•"/>
            </a:pPr>
            <a:endParaRPr lang="en-US" dirty="0">
              <a:latin typeface="Tahoma" pitchFamily="34" charset="0"/>
              <a:cs typeface="Tahoma" pitchFamily="34" charset="0"/>
            </a:endParaRPr>
          </a:p>
        </p:txBody>
      </p:sp>
      <p:sp>
        <p:nvSpPr>
          <p:cNvPr id="1280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E0C0A51-F004-4357-AB19-C24930B5BCED}" type="slidenum">
              <a:rPr lang="en-US" smtClean="0">
                <a:solidFill>
                  <a:srgbClr val="00359E"/>
                </a:solidFill>
              </a:rPr>
              <a:pPr eaLnBrk="1" hangingPunct="1">
                <a:defRPr/>
              </a:pPr>
              <a:t>52</a:t>
            </a:fld>
            <a:endParaRPr lang="en-US">
              <a:solidFill>
                <a:srgbClr val="00359E"/>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3 – Additional Info.</a:t>
            </a:r>
            <a:endParaRPr lang="en-US" sz="4000" dirty="0"/>
          </a:p>
        </p:txBody>
      </p:sp>
      <p:sp>
        <p:nvSpPr>
          <p:cNvPr id="3" name="Content Placeholder 2"/>
          <p:cNvSpPr>
            <a:spLocks noGrp="1"/>
          </p:cNvSpPr>
          <p:nvPr>
            <p:ph idx="1"/>
          </p:nvPr>
        </p:nvSpPr>
        <p:spPr>
          <a:xfrm>
            <a:off x="457200" y="1600200"/>
            <a:ext cx="8229600" cy="4953000"/>
          </a:xfrm>
        </p:spPr>
        <p:txBody>
          <a:bodyPr rtlCol="0">
            <a:normAutofit fontScale="85000" lnSpcReduction="10000"/>
          </a:bodyPr>
          <a:lstStyle/>
          <a:p>
            <a:pPr marL="0" indent="0" eaLnBrk="1" fontAlgn="auto" hangingPunct="1">
              <a:lnSpc>
                <a:spcPct val="110000"/>
              </a:lnSpc>
              <a:spcAft>
                <a:spcPts val="0"/>
              </a:spcAft>
              <a:buFont typeface="Arial" pitchFamily="34" charset="0"/>
              <a:buNone/>
              <a:defRPr/>
            </a:pPr>
            <a:r>
              <a:rPr lang="en-US" u="sng" dirty="0">
                <a:latin typeface="Tahoma" pitchFamily="34" charset="0"/>
                <a:ea typeface="Tahoma" pitchFamily="34" charset="0"/>
                <a:cs typeface="Tahoma" pitchFamily="34" charset="0"/>
              </a:rPr>
              <a:t>Note</a:t>
            </a:r>
            <a:r>
              <a:rPr lang="en-US" dirty="0">
                <a:latin typeface="Tahoma" pitchFamily="34" charset="0"/>
                <a:ea typeface="Tahoma" pitchFamily="34" charset="0"/>
                <a:cs typeface="Tahoma" pitchFamily="34" charset="0"/>
              </a:rPr>
              <a:t>:  If the Investigator previously disclosed the financial interest to the Institution as part of her annual disclosure, additional income received from the same source during the year does not need to be disclosed until the next annual disclosure.  The annual disclosure should require the Investigator to include updated information regarding any previously disclosed SFI (e.g., the updated value of any previously disclosed SFI).  The Institution should consider the updated value of the SFI and determine whether any changes to an existing management plan, if applicable, are required as a result of this updated information.  </a:t>
            </a:r>
          </a:p>
          <a:p>
            <a:pPr marL="0" indent="0" eaLnBrk="1" fontAlgn="auto" hangingPunct="1">
              <a:buFont typeface="Arial" pitchFamily="34" charset="0"/>
              <a:buNone/>
              <a:defRPr/>
            </a:pPr>
            <a:endParaRPr lang="en-US" dirty="0"/>
          </a:p>
          <a:p>
            <a:pPr eaLnBrk="1" fontAlgn="auto" hangingPunct="1">
              <a:defRPr/>
            </a:pPr>
            <a:endParaRPr lang="en-US" dirty="0"/>
          </a:p>
        </p:txBody>
      </p:sp>
      <p:sp>
        <p:nvSpPr>
          <p:cNvPr id="1290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99E9B50-2AFE-405D-BDBB-7690A60921A2}" type="slidenum">
              <a:rPr lang="en-US" smtClean="0">
                <a:solidFill>
                  <a:srgbClr val="00359E"/>
                </a:solidFill>
              </a:rPr>
              <a:pPr eaLnBrk="1" hangingPunct="1">
                <a:defRPr/>
              </a:pPr>
              <a:t>53</a:t>
            </a:fld>
            <a:endParaRPr lang="en-US">
              <a:solidFill>
                <a:srgbClr val="00359E"/>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4</a:t>
            </a:r>
            <a:br>
              <a:rPr lang="en-US" sz="4000" dirty="0">
                <a:latin typeface="Tahoma" pitchFamily="34" charset="0"/>
                <a:ea typeface="Tahoma" pitchFamily="34" charset="0"/>
                <a:cs typeface="Tahoma" pitchFamily="34" charset="0"/>
              </a:rPr>
            </a:br>
            <a:r>
              <a:rPr lang="en-US" sz="4000" dirty="0" err="1">
                <a:latin typeface="Tahoma" pitchFamily="34" charset="0"/>
                <a:ea typeface="Tahoma" pitchFamily="34" charset="0"/>
                <a:cs typeface="Tahoma" pitchFamily="34" charset="0"/>
              </a:rPr>
              <a:t>Subrecipient</a:t>
            </a:r>
            <a:r>
              <a:rPr lang="en-US" sz="4000" dirty="0">
                <a:latin typeface="Tahoma" pitchFamily="34" charset="0"/>
                <a:ea typeface="Tahoma" pitchFamily="34" charset="0"/>
                <a:cs typeface="Tahoma" pitchFamily="34" charset="0"/>
              </a:rPr>
              <a:t> Requirements</a:t>
            </a:r>
            <a:endParaRPr lang="en-US" sz="4000" dirty="0"/>
          </a:p>
        </p:txBody>
      </p:sp>
      <p:sp>
        <p:nvSpPr>
          <p:cNvPr id="3" name="Content Placeholder 2"/>
          <p:cNvSpPr>
            <a:spLocks noGrp="1"/>
          </p:cNvSpPr>
          <p:nvPr>
            <p:ph idx="1"/>
          </p:nvPr>
        </p:nvSpPr>
        <p:spPr>
          <a:xfrm>
            <a:off x="457200" y="1600200"/>
            <a:ext cx="8229600" cy="5121275"/>
          </a:xfrm>
        </p:spPr>
        <p:txBody>
          <a:bodyPr rtlCol="0">
            <a:normAutofit fontScale="77500" lnSpcReduction="20000"/>
          </a:bodyPr>
          <a:lstStyle/>
          <a:p>
            <a:pPr marL="0" indent="0" eaLnBrk="1" fontAlgn="auto" hangingPunct="1">
              <a:lnSpc>
                <a:spcPct val="100000"/>
              </a:lnSpc>
              <a:buFont typeface="Arial" pitchFamily="34" charset="0"/>
              <a:buNone/>
              <a:defRPr/>
            </a:pPr>
            <a:r>
              <a:rPr lang="en-US" sz="3700" dirty="0">
                <a:latin typeface="Tahoma" pitchFamily="34" charset="0"/>
                <a:ea typeface="Tahoma" pitchFamily="34" charset="0"/>
                <a:cs typeface="Tahoma" pitchFamily="34" charset="0"/>
              </a:rPr>
              <a:t>A University will be participating as a </a:t>
            </a:r>
            <a:r>
              <a:rPr lang="en-US" sz="3700" dirty="0" err="1">
                <a:latin typeface="Tahoma" pitchFamily="34" charset="0"/>
                <a:ea typeface="Tahoma" pitchFamily="34" charset="0"/>
                <a:cs typeface="Tahoma" pitchFamily="34" charset="0"/>
              </a:rPr>
              <a:t>subrecipient</a:t>
            </a:r>
            <a:r>
              <a:rPr lang="en-US" sz="3700" dirty="0">
                <a:latin typeface="Tahoma" pitchFamily="34" charset="0"/>
                <a:ea typeface="Tahoma" pitchFamily="34" charset="0"/>
                <a:cs typeface="Tahoma" pitchFamily="34" charset="0"/>
              </a:rPr>
              <a:t> under an award to Bear Hospital, the prime awardee.  </a:t>
            </a:r>
          </a:p>
          <a:p>
            <a:pPr marL="0" indent="0" eaLnBrk="1" fontAlgn="auto" hangingPunct="1">
              <a:lnSpc>
                <a:spcPct val="100000"/>
              </a:lnSpc>
              <a:buFont typeface="Arial" pitchFamily="34" charset="0"/>
              <a:buNone/>
              <a:defRPr/>
            </a:pPr>
            <a:endParaRPr lang="en-US" sz="2100" dirty="0">
              <a:latin typeface="Tahoma" pitchFamily="34" charset="0"/>
              <a:ea typeface="Tahoma" pitchFamily="34" charset="0"/>
              <a:cs typeface="Tahoma" pitchFamily="34" charset="0"/>
            </a:endParaRPr>
          </a:p>
          <a:p>
            <a:pPr marL="0" indent="0" eaLnBrk="1" fontAlgn="auto" hangingPunct="1">
              <a:lnSpc>
                <a:spcPct val="100000"/>
              </a:lnSpc>
              <a:buFont typeface="Arial" pitchFamily="34" charset="0"/>
              <a:buNone/>
              <a:defRPr/>
            </a:pPr>
            <a:r>
              <a:rPr lang="en-US" sz="3700" dirty="0">
                <a:latin typeface="Tahoma" pitchFamily="34" charset="0"/>
                <a:ea typeface="Tahoma" pitchFamily="34" charset="0"/>
                <a:cs typeface="Tahoma" pitchFamily="34" charset="0"/>
              </a:rPr>
              <a:t>The University’s FCOI policy applies to </a:t>
            </a:r>
            <a:r>
              <a:rPr lang="en-US" sz="3700" dirty="0" err="1">
                <a:latin typeface="Tahoma" pitchFamily="34" charset="0"/>
                <a:ea typeface="Tahoma" pitchFamily="34" charset="0"/>
                <a:cs typeface="Tahoma" pitchFamily="34" charset="0"/>
              </a:rPr>
              <a:t>subrecipient</a:t>
            </a:r>
            <a:r>
              <a:rPr lang="en-US" sz="3700" dirty="0">
                <a:latin typeface="Tahoma" pitchFamily="34" charset="0"/>
                <a:ea typeface="Tahoma" pitchFamily="34" charset="0"/>
                <a:cs typeface="Tahoma" pitchFamily="34" charset="0"/>
              </a:rPr>
              <a:t> investigators.  </a:t>
            </a:r>
          </a:p>
          <a:p>
            <a:pPr marL="0" indent="0" eaLnBrk="1" fontAlgn="auto" hangingPunct="1">
              <a:lnSpc>
                <a:spcPct val="100000"/>
              </a:lnSpc>
              <a:buFont typeface="Arial" pitchFamily="34" charset="0"/>
              <a:buNone/>
              <a:defRPr/>
            </a:pPr>
            <a:endParaRPr lang="en-US" sz="2100" dirty="0">
              <a:latin typeface="Tahoma" pitchFamily="34" charset="0"/>
              <a:ea typeface="Tahoma" pitchFamily="34" charset="0"/>
              <a:cs typeface="Tahoma" pitchFamily="34" charset="0"/>
            </a:endParaRPr>
          </a:p>
          <a:p>
            <a:pPr marL="0" indent="0" eaLnBrk="1" fontAlgn="auto" hangingPunct="1">
              <a:lnSpc>
                <a:spcPct val="100000"/>
              </a:lnSpc>
              <a:buFont typeface="Arial" pitchFamily="34" charset="0"/>
              <a:buNone/>
              <a:defRPr/>
            </a:pPr>
            <a:r>
              <a:rPr lang="en-US" sz="3700" dirty="0">
                <a:latin typeface="Tahoma" pitchFamily="34" charset="0"/>
                <a:ea typeface="Tahoma" pitchFamily="34" charset="0"/>
                <a:cs typeface="Tahoma" pitchFamily="34" charset="0"/>
              </a:rPr>
              <a:t>A conflict is identified for Dr. Compliance, a </a:t>
            </a:r>
            <a:r>
              <a:rPr lang="en-US" sz="3700" dirty="0" err="1">
                <a:latin typeface="Tahoma" pitchFamily="34" charset="0"/>
                <a:ea typeface="Tahoma" pitchFamily="34" charset="0"/>
                <a:cs typeface="Tahoma" pitchFamily="34" charset="0"/>
              </a:rPr>
              <a:t>subrecipient</a:t>
            </a:r>
            <a:r>
              <a:rPr lang="en-US" sz="3700" dirty="0">
                <a:latin typeface="Tahoma" pitchFamily="34" charset="0"/>
                <a:ea typeface="Tahoma" pitchFamily="34" charset="0"/>
                <a:cs typeface="Tahoma" pitchFamily="34" charset="0"/>
              </a:rPr>
              <a:t> Investigator.  </a:t>
            </a:r>
          </a:p>
          <a:p>
            <a:pPr marL="400050" lvl="1" indent="0" eaLnBrk="1" fontAlgn="auto" hangingPunct="1">
              <a:spcAft>
                <a:spcPts val="800"/>
              </a:spcAft>
              <a:buFont typeface="Courier New" pitchFamily="49" charset="0"/>
              <a:buNone/>
              <a:defRPr/>
            </a:pPr>
            <a:r>
              <a:rPr lang="en-US" sz="2600" i="1" dirty="0">
                <a:latin typeface="Tahoma" pitchFamily="34" charset="0"/>
                <a:ea typeface="Tahoma" pitchFamily="34" charset="0"/>
                <a:cs typeface="Tahoma" pitchFamily="34" charset="0"/>
              </a:rPr>
              <a:t>Who is responsible for reporting the identified FCOI to the NIH?</a:t>
            </a:r>
          </a:p>
          <a:p>
            <a:pPr marL="400050" lvl="1" indent="0" eaLnBrk="1" fontAlgn="auto" hangingPunct="1">
              <a:spcAft>
                <a:spcPts val="800"/>
              </a:spcAft>
              <a:buFont typeface="Courier New" pitchFamily="49" charset="0"/>
              <a:buNone/>
              <a:defRPr/>
            </a:pPr>
            <a:r>
              <a:rPr lang="en-US" sz="2600" i="1" dirty="0">
                <a:latin typeface="Tahoma" pitchFamily="34" charset="0"/>
                <a:ea typeface="Tahoma" pitchFamily="34" charset="0"/>
                <a:cs typeface="Tahoma" pitchFamily="34" charset="0"/>
              </a:rPr>
              <a:t>Which Institution (i.e., prime or </a:t>
            </a:r>
            <a:r>
              <a:rPr lang="en-US" sz="2600" i="1" dirty="0" err="1">
                <a:latin typeface="Tahoma" pitchFamily="34" charset="0"/>
                <a:ea typeface="Tahoma" pitchFamily="34" charset="0"/>
                <a:cs typeface="Tahoma" pitchFamily="34" charset="0"/>
              </a:rPr>
              <a:t>subrecipient</a:t>
            </a:r>
            <a:r>
              <a:rPr lang="en-US" sz="2600" i="1" dirty="0">
                <a:latin typeface="Tahoma" pitchFamily="34" charset="0"/>
                <a:ea typeface="Tahoma" pitchFamily="34" charset="0"/>
                <a:cs typeface="Tahoma" pitchFamily="34" charset="0"/>
              </a:rPr>
              <a:t>) is responsible for making the FCOI information publicly available?</a:t>
            </a:r>
          </a:p>
          <a:p>
            <a:pPr marL="400050" lvl="1" indent="0" eaLnBrk="1" fontAlgn="auto" hangingPunct="1">
              <a:spcAft>
                <a:spcPts val="0"/>
              </a:spcAft>
              <a:buFont typeface="Courier New" pitchFamily="49" charset="0"/>
              <a:buNone/>
              <a:defRPr/>
            </a:pPr>
            <a:endParaRPr lang="en-US" sz="2600" i="1"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p:txBody>
      </p:sp>
      <p:sp>
        <p:nvSpPr>
          <p:cNvPr id="1300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D278CD2-E33C-4C38-9B13-7232939E6DA3}" type="slidenum">
              <a:rPr lang="en-US" smtClean="0">
                <a:solidFill>
                  <a:srgbClr val="00359E"/>
                </a:solidFill>
              </a:rPr>
              <a:pPr eaLnBrk="1" hangingPunct="1">
                <a:defRPr/>
              </a:pPr>
              <a:t>54</a:t>
            </a:fld>
            <a:endParaRPr lang="en-US">
              <a:solidFill>
                <a:srgbClr val="00359E"/>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4 – Answer Q. #1</a:t>
            </a:r>
            <a:endParaRPr lang="en-US" sz="4000" dirty="0"/>
          </a:p>
        </p:txBody>
      </p:sp>
      <p:sp>
        <p:nvSpPr>
          <p:cNvPr id="3" name="Content Placeholder 2"/>
          <p:cNvSpPr>
            <a:spLocks noGrp="1"/>
          </p:cNvSpPr>
          <p:nvPr>
            <p:ph idx="1"/>
          </p:nvPr>
        </p:nvSpPr>
        <p:spPr/>
        <p:txBody>
          <a:bodyPr rtlCol="0">
            <a:normAutofit/>
          </a:bodyPr>
          <a:lstStyle/>
          <a:p>
            <a:pPr marL="0" indent="0" eaLnBrk="1" fontAlgn="auto" hangingPunct="1">
              <a:buFont typeface="Arial" pitchFamily="34" charset="0"/>
              <a:buNone/>
              <a:defRPr/>
            </a:pPr>
            <a:endParaRPr lang="en-US" dirty="0"/>
          </a:p>
          <a:p>
            <a:pPr marL="400050" lvl="1" indent="0" eaLnBrk="1" fontAlgn="auto" hangingPunct="1">
              <a:lnSpc>
                <a:spcPct val="80000"/>
              </a:lnSpc>
              <a:spcBef>
                <a:spcPts val="0"/>
              </a:spcBef>
              <a:spcAft>
                <a:spcPts val="800"/>
              </a:spcAft>
              <a:buFont typeface="Courier New" pitchFamily="49" charset="0"/>
              <a:buNone/>
              <a:defRPr/>
            </a:pPr>
            <a:r>
              <a:rPr lang="en-US" sz="3200" dirty="0">
                <a:solidFill>
                  <a:schemeClr val="accent1"/>
                </a:solidFill>
                <a:latin typeface="Tahoma" pitchFamily="34" charset="0"/>
                <a:ea typeface="Tahoma" pitchFamily="34" charset="0"/>
                <a:cs typeface="Tahoma" pitchFamily="34" charset="0"/>
              </a:rPr>
              <a:t>The prime Institution is always required to report identified FCOIs to the NIH through the eRA Commons FCOI Module.</a:t>
            </a:r>
          </a:p>
          <a:p>
            <a:pPr marL="0" indent="0" eaLnBrk="1" fontAlgn="auto" hangingPunct="1">
              <a:buNone/>
              <a:defRPr/>
            </a:pPr>
            <a:endParaRPr lang="en-US" dirty="0"/>
          </a:p>
        </p:txBody>
      </p:sp>
      <p:sp>
        <p:nvSpPr>
          <p:cNvPr id="13107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FD55242-8234-4E87-847F-7E0957F0C0EE}" type="slidenum">
              <a:rPr lang="en-US" smtClean="0">
                <a:solidFill>
                  <a:srgbClr val="00359E"/>
                </a:solidFill>
              </a:rPr>
              <a:pPr eaLnBrk="1" hangingPunct="1">
                <a:defRPr/>
              </a:pPr>
              <a:t>55</a:t>
            </a:fld>
            <a:endParaRPr lang="en-US">
              <a:solidFill>
                <a:srgbClr val="00359E"/>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4 – Answer Q. #2</a:t>
            </a:r>
            <a:endParaRPr lang="en-US" sz="4000" dirty="0"/>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lnSpc>
                <a:spcPct val="100000"/>
              </a:lnSpc>
              <a:buFont typeface="Arial" pitchFamily="34" charset="0"/>
              <a:buNone/>
              <a:defRPr/>
            </a:pPr>
            <a:endParaRPr lang="en-US" dirty="0"/>
          </a:p>
          <a:p>
            <a:pPr marL="400050" lvl="1" indent="0" eaLnBrk="1" fontAlgn="auto" hangingPunct="1">
              <a:spcBef>
                <a:spcPts val="0"/>
              </a:spcBef>
              <a:spcAft>
                <a:spcPts val="0"/>
              </a:spcAft>
              <a:buFont typeface="Courier New" pitchFamily="49" charset="0"/>
              <a:buNone/>
              <a:defRPr/>
            </a:pPr>
            <a:r>
              <a:rPr lang="en-US" sz="2800" dirty="0">
                <a:solidFill>
                  <a:schemeClr val="accent1"/>
                </a:solidFill>
                <a:latin typeface="Tahoma" pitchFamily="34" charset="0"/>
                <a:ea typeface="Tahoma" pitchFamily="34" charset="0"/>
                <a:cs typeface="Tahoma" pitchFamily="34" charset="0"/>
              </a:rPr>
              <a:t>In all cases the prime Institute is responsible for making FCOI information publicly accessible.  However, when the </a:t>
            </a:r>
            <a:r>
              <a:rPr lang="en-US" sz="2800" dirty="0" err="1">
                <a:solidFill>
                  <a:schemeClr val="accent1"/>
                </a:solidFill>
                <a:latin typeface="Tahoma" pitchFamily="34" charset="0"/>
                <a:ea typeface="Tahoma" pitchFamily="34" charset="0"/>
                <a:cs typeface="Tahoma" pitchFamily="34" charset="0"/>
              </a:rPr>
              <a:t>subrecipient</a:t>
            </a:r>
            <a:r>
              <a:rPr lang="en-US" sz="2800" dirty="0">
                <a:solidFill>
                  <a:schemeClr val="accent1"/>
                </a:solidFill>
                <a:latin typeface="Tahoma" pitchFamily="34" charset="0"/>
                <a:ea typeface="Tahoma" pitchFamily="34" charset="0"/>
                <a:cs typeface="Tahoma" pitchFamily="34" charset="0"/>
              </a:rPr>
              <a:t> Investigator is required to comply with the </a:t>
            </a:r>
            <a:r>
              <a:rPr lang="en-US" sz="2800" dirty="0" err="1">
                <a:solidFill>
                  <a:schemeClr val="accent1"/>
                </a:solidFill>
                <a:latin typeface="Tahoma" pitchFamily="34" charset="0"/>
                <a:ea typeface="Tahoma" pitchFamily="34" charset="0"/>
                <a:cs typeface="Tahoma" pitchFamily="34" charset="0"/>
              </a:rPr>
              <a:t>subrecipient’s</a:t>
            </a:r>
            <a:r>
              <a:rPr lang="en-US" sz="2800" dirty="0">
                <a:solidFill>
                  <a:schemeClr val="accent1"/>
                </a:solidFill>
                <a:latin typeface="Tahoma" pitchFamily="34" charset="0"/>
                <a:ea typeface="Tahoma" pitchFamily="34" charset="0"/>
                <a:cs typeface="Tahoma" pitchFamily="34" charset="0"/>
              </a:rPr>
              <a:t> FCOI policy, the </a:t>
            </a:r>
            <a:r>
              <a:rPr lang="en-US" sz="2800" dirty="0" err="1">
                <a:solidFill>
                  <a:schemeClr val="accent1"/>
                </a:solidFill>
                <a:latin typeface="Tahoma" pitchFamily="34" charset="0"/>
                <a:ea typeface="Tahoma" pitchFamily="34" charset="0"/>
                <a:cs typeface="Tahoma" pitchFamily="34" charset="0"/>
              </a:rPr>
              <a:t>subrecipient</a:t>
            </a:r>
            <a:r>
              <a:rPr lang="en-US" sz="2800" dirty="0">
                <a:solidFill>
                  <a:schemeClr val="accent1"/>
                </a:solidFill>
                <a:latin typeface="Tahoma" pitchFamily="34" charset="0"/>
                <a:ea typeface="Tahoma" pitchFamily="34" charset="0"/>
                <a:cs typeface="Tahoma" pitchFamily="34" charset="0"/>
              </a:rPr>
              <a:t> Institution will also make such information publicly accessible.  </a:t>
            </a:r>
          </a:p>
          <a:p>
            <a:pPr marL="400050" lvl="1" indent="0" eaLnBrk="1" fontAlgn="auto" hangingPunct="1">
              <a:spcBef>
                <a:spcPts val="0"/>
              </a:spcBef>
              <a:spcAft>
                <a:spcPts val="0"/>
              </a:spcAft>
              <a:buFont typeface="Courier New" pitchFamily="49" charset="0"/>
              <a:buNone/>
              <a:defRPr/>
            </a:pPr>
            <a:endParaRPr lang="en-US" sz="2800" dirty="0">
              <a:solidFill>
                <a:schemeClr val="accent1"/>
              </a:solidFill>
              <a:latin typeface="Tahoma" pitchFamily="34" charset="0"/>
              <a:ea typeface="Tahoma" pitchFamily="34" charset="0"/>
              <a:cs typeface="Tahoma" pitchFamily="34" charset="0"/>
            </a:endParaRPr>
          </a:p>
          <a:p>
            <a:pPr marL="400050" lvl="1" indent="0" eaLnBrk="1" fontAlgn="auto" hangingPunct="1">
              <a:spcBef>
                <a:spcPts val="0"/>
              </a:spcBef>
              <a:spcAft>
                <a:spcPts val="0"/>
              </a:spcAft>
              <a:buFont typeface="Courier New" pitchFamily="49" charset="0"/>
              <a:buNone/>
              <a:defRPr/>
            </a:pPr>
            <a:r>
              <a:rPr lang="en-US" sz="2800" dirty="0">
                <a:solidFill>
                  <a:schemeClr val="accent1"/>
                </a:solidFill>
                <a:latin typeface="Tahoma" pitchFamily="34" charset="0"/>
                <a:ea typeface="Tahoma" pitchFamily="34" charset="0"/>
                <a:cs typeface="Tahoma" pitchFamily="34" charset="0"/>
              </a:rPr>
              <a:t>The prime Institution may consider including this public accessibility requirement in the </a:t>
            </a:r>
            <a:r>
              <a:rPr lang="en-US" sz="2800" dirty="0" err="1">
                <a:solidFill>
                  <a:schemeClr val="accent1"/>
                </a:solidFill>
                <a:latin typeface="Tahoma" pitchFamily="34" charset="0"/>
                <a:ea typeface="Tahoma" pitchFamily="34" charset="0"/>
                <a:cs typeface="Tahoma" pitchFamily="34" charset="0"/>
              </a:rPr>
              <a:t>subaward</a:t>
            </a:r>
            <a:r>
              <a:rPr lang="en-US" sz="2800" dirty="0">
                <a:solidFill>
                  <a:schemeClr val="accent1"/>
                </a:solidFill>
                <a:latin typeface="Tahoma" pitchFamily="34" charset="0"/>
                <a:ea typeface="Tahoma" pitchFamily="34" charset="0"/>
                <a:cs typeface="Tahoma" pitchFamily="34" charset="0"/>
              </a:rPr>
              <a:t> agreement.  </a:t>
            </a:r>
          </a:p>
          <a:p>
            <a:pPr eaLnBrk="1" fontAlgn="auto" hangingPunct="1">
              <a:defRPr/>
            </a:pPr>
            <a:endParaRPr lang="en-US" dirty="0"/>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56</a:t>
            </a:fld>
            <a:endParaRPr lang="en-US">
              <a:solidFill>
                <a:srgbClr val="00359E"/>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5 –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Reimbursed or Sponsored Travel</a:t>
            </a:r>
            <a:endParaRPr lang="en-US" sz="4000" dirty="0"/>
          </a:p>
        </p:txBody>
      </p:sp>
      <p:sp>
        <p:nvSpPr>
          <p:cNvPr id="3" name="Content Placeholder 2"/>
          <p:cNvSpPr>
            <a:spLocks noGrp="1"/>
          </p:cNvSpPr>
          <p:nvPr>
            <p:ph idx="1"/>
          </p:nvPr>
        </p:nvSpPr>
        <p:spPr/>
        <p:txBody>
          <a:bodyPr rtlCol="0">
            <a:normAutofit/>
          </a:bodyPr>
          <a:lstStyle/>
          <a:p>
            <a:pPr marL="0" indent="0" eaLnBrk="1" fontAlgn="auto" hangingPunct="1">
              <a:buFont typeface="Arial" pitchFamily="34" charset="0"/>
              <a:buNone/>
              <a:defRPr/>
            </a:pPr>
            <a:endParaRPr lang="en-US" dirty="0"/>
          </a:p>
          <a:p>
            <a:pPr marL="0" indent="0" eaLnBrk="1" fontAlgn="auto" hangingPunct="1">
              <a:buNone/>
              <a:defRPr/>
            </a:pPr>
            <a:r>
              <a:rPr lang="en-US" dirty="0">
                <a:latin typeface="Tahoma" panose="020B0604030504040204" pitchFamily="34" charset="0"/>
                <a:ea typeface="Tahoma" panose="020B0604030504040204" pitchFamily="34" charset="0"/>
                <a:cs typeface="Tahoma" panose="020B0604030504040204" pitchFamily="34" charset="0"/>
              </a:rPr>
              <a:t>An Institution is developing and/or reviewing its FCOI policy for compliance with the regulation.  </a:t>
            </a:r>
          </a:p>
          <a:p>
            <a:pPr marL="0" indent="0" eaLnBrk="1" fontAlgn="auto" hangingPunct="1">
              <a:buNone/>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None/>
              <a:defRPr/>
            </a:pPr>
            <a:r>
              <a:rPr lang="en-US" i="1" dirty="0">
                <a:solidFill>
                  <a:srgbClr val="339966"/>
                </a:solidFill>
                <a:latin typeface="Tahoma" panose="020B0604030504040204" pitchFamily="34" charset="0"/>
                <a:ea typeface="Tahoma" panose="020B0604030504040204" pitchFamily="34" charset="0"/>
                <a:cs typeface="Tahoma" panose="020B0604030504040204" pitchFamily="34" charset="0"/>
              </a:rPr>
              <a:t>What specific details must the policy address with regard to reimbursed or sponsored travel?</a:t>
            </a:r>
          </a:p>
          <a:p>
            <a:pPr marL="0" indent="0" eaLnBrk="1" fontAlgn="auto" hangingPunct="1">
              <a:buNone/>
              <a:defRPr/>
            </a:pPr>
            <a:endParaRPr lang="en-US" dirty="0">
              <a:solidFill>
                <a:srgbClr val="339966"/>
              </a:solidFill>
              <a:latin typeface="Tahoma" panose="020B0604030504040204" pitchFamily="34" charset="0"/>
              <a:ea typeface="Tahoma" panose="020B0604030504040204" pitchFamily="34" charset="0"/>
              <a:cs typeface="Tahoma" panose="020B0604030504040204" pitchFamily="34" charset="0"/>
            </a:endParaRPr>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57</a:t>
            </a:fld>
            <a:endParaRPr lang="en-US">
              <a:solidFill>
                <a:srgbClr val="00359E"/>
              </a:solidFill>
            </a:endParaRPr>
          </a:p>
        </p:txBody>
      </p:sp>
    </p:spTree>
    <p:extLst>
      <p:ext uri="{BB962C8B-B14F-4D97-AF65-F5344CB8AC3E}">
        <p14:creationId xmlns:p14="http://schemas.microsoft.com/office/powerpoint/2010/main" val="1862322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5 – Answer</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Reimbursed or Sponsored Travel</a:t>
            </a:r>
            <a:endParaRPr lang="en-US" sz="4000" dirty="0"/>
          </a:p>
        </p:txBody>
      </p:sp>
      <p:sp>
        <p:nvSpPr>
          <p:cNvPr id="3" name="Content Placeholder 2"/>
          <p:cNvSpPr>
            <a:spLocks noGrp="1"/>
          </p:cNvSpPr>
          <p:nvPr>
            <p:ph idx="1"/>
          </p:nvPr>
        </p:nvSpPr>
        <p:spPr>
          <a:xfrm>
            <a:off x="457200" y="1736724"/>
            <a:ext cx="8229600" cy="5121276"/>
          </a:xfrm>
        </p:spPr>
        <p:txBody>
          <a:bodyPr rtlCol="0">
            <a:normAutofit fontScale="77500" lnSpcReduction="20000"/>
          </a:bodyPr>
          <a:lstStyle/>
          <a:p>
            <a:pPr marL="0" indent="0" eaLnBrk="1" fontAlgn="auto" hangingPunct="1">
              <a:lnSpc>
                <a:spcPct val="100000"/>
              </a:lnSpc>
              <a:buNone/>
              <a:defRPr/>
            </a:pPr>
            <a:r>
              <a:rPr lang="en-US" dirty="0">
                <a:latin typeface="Tahoma" panose="020B0604030504040204" pitchFamily="34" charset="0"/>
                <a:ea typeface="Tahoma" panose="020B0604030504040204" pitchFamily="34" charset="0"/>
                <a:cs typeface="Tahoma" panose="020B0604030504040204" pitchFamily="34" charset="0"/>
              </a:rPr>
              <a:t>The FCOI policy must prescribe the details of disclosure which must include at a minimum  the following:</a:t>
            </a:r>
          </a:p>
          <a:p>
            <a:pPr eaLnBrk="1" fontAlgn="auto" hangingPunct="1">
              <a:lnSpc>
                <a:spcPct val="100000"/>
              </a:lnSpc>
              <a:defRPr/>
            </a:pPr>
            <a:r>
              <a:rPr lang="en-US" dirty="0">
                <a:latin typeface="Tahoma" panose="020B0604030504040204" pitchFamily="34" charset="0"/>
                <a:ea typeface="Tahoma" panose="020B0604030504040204" pitchFamily="34" charset="0"/>
                <a:cs typeface="Tahoma" panose="020B0604030504040204" pitchFamily="34" charset="0"/>
              </a:rPr>
              <a:t>Purpose of the trip</a:t>
            </a:r>
          </a:p>
          <a:p>
            <a:pPr eaLnBrk="1" fontAlgn="auto" hangingPunct="1">
              <a:lnSpc>
                <a:spcPct val="100000"/>
              </a:lnSpc>
              <a:defRPr/>
            </a:pPr>
            <a:r>
              <a:rPr lang="en-US" dirty="0">
                <a:latin typeface="Tahoma" panose="020B0604030504040204" pitchFamily="34" charset="0"/>
                <a:ea typeface="Tahoma" panose="020B0604030504040204" pitchFamily="34" charset="0"/>
                <a:cs typeface="Tahoma" panose="020B0604030504040204" pitchFamily="34" charset="0"/>
              </a:rPr>
              <a:t>The identity of the sponsor/organizer</a:t>
            </a:r>
          </a:p>
          <a:p>
            <a:pPr eaLnBrk="1" fontAlgn="auto" hangingPunct="1">
              <a:lnSpc>
                <a:spcPct val="100000"/>
              </a:lnSpc>
              <a:defRPr/>
            </a:pPr>
            <a:r>
              <a:rPr lang="en-US" dirty="0">
                <a:latin typeface="Tahoma" panose="020B0604030504040204" pitchFamily="34" charset="0"/>
                <a:ea typeface="Tahoma" panose="020B0604030504040204" pitchFamily="34" charset="0"/>
                <a:cs typeface="Tahoma" panose="020B0604030504040204" pitchFamily="34" charset="0"/>
              </a:rPr>
              <a:t>The destination and</a:t>
            </a:r>
          </a:p>
          <a:p>
            <a:pPr eaLnBrk="1" fontAlgn="auto" hangingPunct="1">
              <a:lnSpc>
                <a:spcPct val="100000"/>
              </a:lnSpc>
              <a:defRPr/>
            </a:pPr>
            <a:r>
              <a:rPr lang="en-US" dirty="0">
                <a:latin typeface="Tahoma" panose="020B0604030504040204" pitchFamily="34" charset="0"/>
                <a:ea typeface="Tahoma" panose="020B0604030504040204" pitchFamily="34" charset="0"/>
                <a:cs typeface="Tahoma" panose="020B0604030504040204" pitchFamily="34" charset="0"/>
              </a:rPr>
              <a:t>Duration</a:t>
            </a:r>
          </a:p>
          <a:p>
            <a:pPr marL="0" indent="0" eaLnBrk="1" fontAlgn="auto" hangingPunct="1">
              <a:lnSpc>
                <a:spcPct val="100000"/>
              </a:lnSpc>
              <a:buNone/>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lnSpc>
                <a:spcPct val="100000"/>
              </a:lnSpc>
              <a:buNone/>
              <a:defRPr/>
            </a:pPr>
            <a:r>
              <a:rPr lang="en-US" dirty="0">
                <a:latin typeface="Tahoma" panose="020B0604030504040204" pitchFamily="34" charset="0"/>
                <a:ea typeface="Tahoma" panose="020B0604030504040204" pitchFamily="34" charset="0"/>
                <a:cs typeface="Tahoma" panose="020B0604030504040204" pitchFamily="34" charset="0"/>
              </a:rPr>
              <a:t>Reminders: </a:t>
            </a:r>
          </a:p>
          <a:p>
            <a:pPr eaLnBrk="1" fontAlgn="auto" hangingPunct="1">
              <a:lnSpc>
                <a:spcPct val="100000"/>
              </a:lnSpc>
              <a:defRPr/>
            </a:pPr>
            <a:r>
              <a:rPr lang="en-US" dirty="0">
                <a:latin typeface="Tahoma" panose="020B0604030504040204" pitchFamily="34" charset="0"/>
                <a:ea typeface="Tahoma" panose="020B0604030504040204" pitchFamily="34" charset="0"/>
                <a:cs typeface="Tahoma" panose="020B0604030504040204" pitchFamily="34" charset="0"/>
              </a:rPr>
              <a:t>Initial disclosure must include the occurrence of reimbursed or sponsored travel paid to the Investigator over the previous 12-month period.</a:t>
            </a:r>
          </a:p>
          <a:p>
            <a:pPr marL="0" indent="0" eaLnBrk="1" fontAlgn="auto" hangingPunct="1">
              <a:lnSpc>
                <a:spcPct val="100000"/>
              </a:lnSpc>
              <a:buNone/>
              <a:defRPr/>
            </a:pPr>
            <a:endParaRPr lang="en-US" dirty="0">
              <a:latin typeface="Tahoma" panose="020B0604030504040204" pitchFamily="34" charset="0"/>
              <a:ea typeface="Tahoma" panose="020B0604030504040204" pitchFamily="34" charset="0"/>
              <a:cs typeface="Tahoma" panose="020B0604030504040204" pitchFamily="34" charset="0"/>
            </a:endParaRPr>
          </a:p>
          <a:p>
            <a:pPr eaLnBrk="1" fontAlgn="auto" hangingPunct="1">
              <a:lnSpc>
                <a:spcPct val="100000"/>
              </a:lnSpc>
              <a:defRPr/>
            </a:pPr>
            <a:r>
              <a:rPr lang="en-US" dirty="0">
                <a:latin typeface="Tahoma" panose="020B0604030504040204" pitchFamily="34" charset="0"/>
                <a:ea typeface="Tahoma" panose="020B0604030504040204" pitchFamily="34" charset="0"/>
                <a:cs typeface="Tahoma" panose="020B0604030504040204" pitchFamily="34" charset="0"/>
              </a:rPr>
              <a:t>Institutions may establish a threshold for Investigator disclosure of reimbursed or sponsored travel in their FCOI policy (see FAQ E.34).</a:t>
            </a:r>
            <a:endParaRPr lang="en-US" strike="sngStrike" dirty="0">
              <a:latin typeface="Tahoma" panose="020B0604030504040204" pitchFamily="34" charset="0"/>
              <a:ea typeface="Tahoma" panose="020B0604030504040204" pitchFamily="34" charset="0"/>
              <a:cs typeface="Tahoma" panose="020B0604030504040204" pitchFamily="34" charset="0"/>
            </a:endParaRPr>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58</a:t>
            </a:fld>
            <a:endParaRPr lang="en-US">
              <a:solidFill>
                <a:srgbClr val="00359E"/>
              </a:solidFill>
            </a:endParaRPr>
          </a:p>
        </p:txBody>
      </p:sp>
    </p:spTree>
    <p:extLst>
      <p:ext uri="{BB962C8B-B14F-4D97-AF65-F5344CB8AC3E}">
        <p14:creationId xmlns:p14="http://schemas.microsoft.com/office/powerpoint/2010/main" val="452149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152400"/>
            <a:ext cx="8305800" cy="1143000"/>
          </a:xfrm>
        </p:spPr>
        <p:txBody>
          <a:bodyPr>
            <a:noAutofit/>
          </a:bodyPr>
          <a:lstStyle/>
          <a:p>
            <a:pPr eaLnBrk="1" fontAlgn="auto" hangingPunct="1">
              <a:spcAft>
                <a:spcPts val="0"/>
              </a:spcAft>
              <a:defRPr/>
            </a:pPr>
            <a:r>
              <a:rPr lang="en-US" sz="4000" dirty="0">
                <a:latin typeface="Tahoma" pitchFamily="34" charset="0"/>
                <a:cs typeface="Tahoma" pitchFamily="34" charset="0"/>
              </a:rPr>
              <a:t>Case Study 6 - </a:t>
            </a:r>
            <a:br>
              <a:rPr lang="en-US" sz="4000" dirty="0">
                <a:latin typeface="Tahoma" pitchFamily="34" charset="0"/>
                <a:cs typeface="Tahoma" pitchFamily="34" charset="0"/>
              </a:rPr>
            </a:br>
            <a:r>
              <a:rPr lang="en-US" sz="4000" dirty="0">
                <a:solidFill>
                  <a:schemeClr val="bg1"/>
                </a:solidFill>
                <a:latin typeface="Tahoma" pitchFamily="34" charset="0"/>
                <a:cs typeface="Tahoma" pitchFamily="34" charset="0"/>
              </a:rPr>
              <a:t>Investigator Training</a:t>
            </a: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Dr. Lion will be working for a </a:t>
            </a:r>
            <a:r>
              <a:rPr lang="en-US" dirty="0" err="1">
                <a:latin typeface="Tahoma" pitchFamily="34" charset="0"/>
                <a:cs typeface="Tahoma" pitchFamily="34" charset="0"/>
              </a:rPr>
              <a:t>subrecipient</a:t>
            </a:r>
            <a:r>
              <a:rPr lang="en-US" dirty="0">
                <a:latin typeface="Tahoma" pitchFamily="34" charset="0"/>
                <a:cs typeface="Tahoma" pitchFamily="34" charset="0"/>
              </a:rPr>
              <a:t> Institution on an NIH grant and is defined as an “Investigator” under the regulation.   </a:t>
            </a:r>
          </a:p>
          <a:p>
            <a:pPr eaLnBrk="1" fontAlgn="auto" hangingPunct="1">
              <a:buFont typeface="Arial" pitchFamily="34" charset="0"/>
              <a:buNone/>
              <a:defRPr/>
            </a:pPr>
            <a:endParaRPr lang="en-US" dirty="0">
              <a:solidFill>
                <a:schemeClr val="accent2"/>
              </a:solidFill>
              <a:latin typeface="Tahoma" pitchFamily="34" charset="0"/>
              <a:cs typeface="Tahoma" pitchFamily="34" charset="0"/>
            </a:endParaRPr>
          </a:p>
          <a:p>
            <a:pPr marL="0" indent="0" eaLnBrk="1" fontAlgn="auto" hangingPunct="1">
              <a:lnSpc>
                <a:spcPct val="100000"/>
              </a:lnSpc>
              <a:spcAft>
                <a:spcPts val="0"/>
              </a:spcAft>
              <a:buFont typeface="Arial" pitchFamily="34" charset="0"/>
              <a:buNone/>
              <a:defRPr/>
            </a:pPr>
            <a:r>
              <a:rPr lang="en-US" i="1" dirty="0">
                <a:solidFill>
                  <a:schemeClr val="accent2"/>
                </a:solidFill>
                <a:latin typeface="Tahoma" pitchFamily="34" charset="0"/>
                <a:cs typeface="Tahoma" pitchFamily="34" charset="0"/>
              </a:rPr>
              <a:t>Is Dr. Lion subject to the FCOI regulation?</a:t>
            </a:r>
          </a:p>
          <a:p>
            <a:pPr marL="400050" lvl="1" indent="0" eaLnBrk="1" fontAlgn="auto" hangingPunct="1">
              <a:spcAft>
                <a:spcPts val="0"/>
              </a:spcAft>
              <a:buFont typeface="Arial" pitchFamily="34" charset="0"/>
              <a:buNone/>
              <a:defRPr/>
            </a:pPr>
            <a:r>
              <a:rPr lang="en-US" sz="2800" i="1" dirty="0">
                <a:solidFill>
                  <a:schemeClr val="accent2"/>
                </a:solidFill>
                <a:latin typeface="Tahoma" pitchFamily="34" charset="0"/>
                <a:cs typeface="Tahoma" pitchFamily="34" charset="0"/>
              </a:rPr>
              <a:t>If yes, does Dr. Lion need to complete FCOI training?</a:t>
            </a:r>
          </a:p>
          <a:p>
            <a:pPr marL="400050" lvl="1" indent="0" eaLnBrk="1" fontAlgn="auto" hangingPunct="1">
              <a:spcAft>
                <a:spcPts val="0"/>
              </a:spcAft>
              <a:buFont typeface="Arial" pitchFamily="34" charset="0"/>
              <a:buNone/>
              <a:defRPr/>
            </a:pPr>
            <a:r>
              <a:rPr lang="en-US" sz="2800" i="1" dirty="0">
                <a:solidFill>
                  <a:schemeClr val="accent2"/>
                </a:solidFill>
                <a:latin typeface="Tahoma" pitchFamily="34" charset="0"/>
                <a:cs typeface="Tahoma" pitchFamily="34" charset="0"/>
              </a:rPr>
              <a:t>If yes, when must the training occur? </a:t>
            </a:r>
          </a:p>
          <a:p>
            <a:pPr marL="400050" lvl="1" indent="0" eaLnBrk="1" fontAlgn="auto" hangingPunct="1">
              <a:spcAft>
                <a:spcPts val="0"/>
              </a:spcAft>
              <a:buFont typeface="Arial" pitchFamily="34" charset="0"/>
              <a:buNone/>
              <a:defRPr/>
            </a:pPr>
            <a:r>
              <a:rPr lang="en-US" sz="2800" i="1" dirty="0">
                <a:solidFill>
                  <a:schemeClr val="accent2"/>
                </a:solidFill>
                <a:latin typeface="Tahoma" pitchFamily="34" charset="0"/>
                <a:cs typeface="Tahoma" pitchFamily="34" charset="0"/>
              </a:rPr>
              <a:t>Which Institution has oversight responsibility to ensure that training has been provided?</a:t>
            </a:r>
            <a:endParaRPr lang="en-US" sz="2800" i="1" dirty="0">
              <a:solidFill>
                <a:schemeClr val="accent4"/>
              </a:solidFill>
              <a:latin typeface="Tahoma" pitchFamily="34" charset="0"/>
              <a:cs typeface="Tahoma" pitchFamily="34" charset="0"/>
            </a:endParaRP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59</a:t>
            </a:fld>
            <a:endParaRPr lang="en-US">
              <a:solidFill>
                <a:schemeClr val="tx2"/>
              </a:solidFill>
            </a:endParaRPr>
          </a:p>
        </p:txBody>
      </p:sp>
    </p:spTree>
    <p:extLst>
      <p:ext uri="{BB962C8B-B14F-4D97-AF65-F5344CB8AC3E}">
        <p14:creationId xmlns:p14="http://schemas.microsoft.com/office/powerpoint/2010/main" val="8353412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85F6-6CEB-4A67-B0DE-D6C2BB6204B6}"/>
              </a:ext>
            </a:extLst>
          </p:cNvPr>
          <p:cNvSpPr>
            <a:spLocks noGrp="1"/>
          </p:cNvSpPr>
          <p:nvPr>
            <p:ph type="title"/>
          </p:nvPr>
        </p:nvSpPr>
        <p:spPr/>
        <p:txBody>
          <a:bodyPr>
            <a:noAutofit/>
          </a:bodyPr>
          <a:lstStyle/>
          <a:p>
            <a:r>
              <a:rPr lang="en-US" sz="3600" dirty="0">
                <a:effectLst/>
                <a:latin typeface="Tahoma" pitchFamily="34" charset="0"/>
                <a:ea typeface="Tahoma" pitchFamily="34" charset="0"/>
                <a:cs typeface="Tahoma" pitchFamily="34" charset="0"/>
              </a:rPr>
              <a:t>Disclosure of Foreign </a:t>
            </a:r>
            <a:br>
              <a:rPr lang="en-US" sz="3600" dirty="0">
                <a:effectLst/>
                <a:latin typeface="Tahoma" pitchFamily="34" charset="0"/>
                <a:ea typeface="Tahoma" pitchFamily="34" charset="0"/>
                <a:cs typeface="Tahoma" pitchFamily="34" charset="0"/>
              </a:rPr>
            </a:br>
            <a:r>
              <a:rPr lang="en-US" sz="3600" dirty="0">
                <a:effectLst/>
                <a:latin typeface="Tahoma" pitchFamily="34" charset="0"/>
                <a:ea typeface="Tahoma" pitchFamily="34" charset="0"/>
                <a:cs typeface="Tahoma" pitchFamily="34" charset="0"/>
              </a:rPr>
              <a:t>Financial Interests (NOT-OD-18-160)</a:t>
            </a:r>
            <a:endParaRPr lang="en-US" sz="3600" dirty="0"/>
          </a:p>
        </p:txBody>
      </p:sp>
      <p:sp>
        <p:nvSpPr>
          <p:cNvPr id="5" name="Content Placeholder 4">
            <a:extLst>
              <a:ext uri="{FF2B5EF4-FFF2-40B4-BE49-F238E27FC236}">
                <a16:creationId xmlns:a16="http://schemas.microsoft.com/office/drawing/2014/main" id="{C762A2C9-2AEB-4EE3-8DBE-D07BD22B82F0}"/>
              </a:ext>
            </a:extLst>
          </p:cNvPr>
          <p:cNvSpPr>
            <a:spLocks noGrp="1"/>
          </p:cNvSpPr>
          <p:nvPr>
            <p:ph idx="1"/>
          </p:nvPr>
        </p:nvSpPr>
        <p:spPr>
          <a:xfrm>
            <a:off x="152400" y="1523999"/>
            <a:ext cx="8991600" cy="5197475"/>
          </a:xfrm>
        </p:spPr>
        <p:txBody>
          <a:bodyPr/>
          <a:lstStyle/>
          <a:p>
            <a:pPr eaLnBrk="1" fontAlgn="auto" hangingPunct="1">
              <a:lnSpc>
                <a:spcPct val="12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NIH clarifies Investigator disclosure with respect to foreign financial interests.</a:t>
            </a:r>
          </a:p>
          <a:p>
            <a:pPr lvl="1" eaLnBrk="1" fontAlgn="auto" hangingPunct="1">
              <a:lnSpc>
                <a:spcPct val="12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There is no exclusion from disclosure of financial interests from foreign institutions of higher education. </a:t>
            </a:r>
          </a:p>
          <a:p>
            <a:pPr eaLnBrk="1" fontAlgn="auto" hangingPunct="1">
              <a:lnSpc>
                <a:spcPct val="12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Investigators, including subrecipient investigators must disclose financial interests received from a foreign institution of higher education or the government of another country.   </a:t>
            </a:r>
            <a:endParaRPr lang="en-US" dirty="0"/>
          </a:p>
        </p:txBody>
      </p:sp>
      <p:sp>
        <p:nvSpPr>
          <p:cNvPr id="3" name="Slide Number Placeholder 2">
            <a:extLst>
              <a:ext uri="{FF2B5EF4-FFF2-40B4-BE49-F238E27FC236}">
                <a16:creationId xmlns:a16="http://schemas.microsoft.com/office/drawing/2014/main" id="{6BABE0E0-C9A2-4B2B-81E4-9206F77F7F7B}"/>
              </a:ext>
            </a:extLst>
          </p:cNvPr>
          <p:cNvSpPr>
            <a:spLocks noGrp="1"/>
          </p:cNvSpPr>
          <p:nvPr>
            <p:ph type="sldNum" sz="quarter" idx="12"/>
          </p:nvPr>
        </p:nvSpPr>
        <p:spPr/>
        <p:txBody>
          <a:bodyPr/>
          <a:lstStyle/>
          <a:p>
            <a:pPr>
              <a:defRPr/>
            </a:pPr>
            <a:fld id="{825E10C1-258E-4C90-8BA8-639005618461}" type="slidenum">
              <a:rPr lang="en-US" smtClean="0"/>
              <a:pPr>
                <a:defRPr/>
              </a:pPr>
              <a:t>6</a:t>
            </a:fld>
            <a:endParaRPr lang="en-US"/>
          </a:p>
        </p:txBody>
      </p:sp>
    </p:spTree>
    <p:extLst>
      <p:ext uri="{BB962C8B-B14F-4D97-AF65-F5344CB8AC3E}">
        <p14:creationId xmlns:p14="http://schemas.microsoft.com/office/powerpoint/2010/main" val="2065311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Autofit/>
          </a:bodyPr>
          <a:lstStyle/>
          <a:p>
            <a:pPr eaLnBrk="1" fontAlgn="auto" hangingPunct="1">
              <a:spcAft>
                <a:spcPts val="0"/>
              </a:spcAft>
              <a:defRPr/>
            </a:pPr>
            <a:r>
              <a:rPr lang="en-US" sz="4000" dirty="0">
                <a:latin typeface="Tahoma" pitchFamily="34" charset="0"/>
                <a:cs typeface="Tahoma" pitchFamily="34" charset="0"/>
              </a:rPr>
              <a:t>Case Study 6 -  </a:t>
            </a:r>
            <a:br>
              <a:rPr lang="en-US" sz="4000" dirty="0">
                <a:latin typeface="Tahoma" pitchFamily="34" charset="0"/>
                <a:cs typeface="Tahoma" pitchFamily="34" charset="0"/>
              </a:rPr>
            </a:br>
            <a:r>
              <a:rPr lang="en-US" sz="4000" dirty="0">
                <a:solidFill>
                  <a:schemeClr val="bg1"/>
                </a:solidFill>
                <a:latin typeface="Tahoma" pitchFamily="34" charset="0"/>
                <a:cs typeface="Tahoma" pitchFamily="34" charset="0"/>
              </a:rPr>
              <a:t>Investigator Training</a:t>
            </a: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Institutions must require that each “Investigator” complete FCOI training:</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Prior to engaging in research related to any NIH funded project; </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At least every four years, and </a:t>
            </a:r>
          </a:p>
          <a:p>
            <a:pPr marL="770382" lvl="1" indent="-514350" eaLnBrk="1" fontAlgn="auto" hangingPunct="1">
              <a:spcAft>
                <a:spcPts val="0"/>
              </a:spcAft>
              <a:buClrTx/>
              <a:buSzPct val="100000"/>
              <a:defRPr/>
            </a:pPr>
            <a:r>
              <a:rPr lang="en-US" dirty="0">
                <a:solidFill>
                  <a:schemeClr val="accent2"/>
                </a:solidFill>
                <a:latin typeface="Tahoma" pitchFamily="34" charset="0"/>
                <a:cs typeface="Tahoma" pitchFamily="34" charset="0"/>
              </a:rPr>
              <a:t>Immediately when any of the following circumstances apply:</a:t>
            </a:r>
          </a:p>
          <a:p>
            <a:pPr marL="770382" lvl="1" indent="-514350" eaLnBrk="1" fontAlgn="auto" hangingPunct="1">
              <a:spcAft>
                <a:spcPts val="0"/>
              </a:spcAft>
              <a:buClrTx/>
              <a:buSzPct val="100000"/>
              <a:defRPr/>
            </a:pPr>
            <a:endParaRPr lang="en-US" sz="500" dirty="0">
              <a:solidFill>
                <a:schemeClr val="accent2"/>
              </a:solidFill>
              <a:latin typeface="Tahoma" pitchFamily="34" charset="0"/>
              <a:cs typeface="Tahoma" pitchFamily="34" charset="0"/>
            </a:endParaRP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Institution revises its policy in a manner that affects the Investigator;</a:t>
            </a: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When an Investigator is new to the Institution; or</a:t>
            </a:r>
          </a:p>
          <a:p>
            <a:pPr marL="1314450" lvl="2" indent="-514350" eaLnBrk="1" fontAlgn="auto" hangingPunct="1">
              <a:spcAft>
                <a:spcPts val="0"/>
              </a:spcAft>
              <a:buClrTx/>
              <a:buFont typeface="Courier New" panose="02070309020205020404" pitchFamily="49" charset="0"/>
              <a:buChar char="o"/>
              <a:defRPr/>
            </a:pPr>
            <a:r>
              <a:rPr lang="en-US" sz="2000" dirty="0">
                <a:solidFill>
                  <a:schemeClr val="accent4"/>
                </a:solidFill>
                <a:latin typeface="Tahoma" pitchFamily="34" charset="0"/>
                <a:cs typeface="Tahoma" pitchFamily="34" charset="0"/>
              </a:rPr>
              <a:t>When the Institution finds an Investigator is not in compliance with the Institution’s policy or management plan.</a:t>
            </a: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60</a:t>
            </a:fld>
            <a:endParaRPr lang="en-US">
              <a:solidFill>
                <a:schemeClr val="tx2"/>
              </a:solidFill>
            </a:endParaRPr>
          </a:p>
        </p:txBody>
      </p:sp>
    </p:spTree>
    <p:extLst>
      <p:ext uri="{BB962C8B-B14F-4D97-AF65-F5344CB8AC3E}">
        <p14:creationId xmlns:p14="http://schemas.microsoft.com/office/powerpoint/2010/main" val="83534127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0" y="0"/>
            <a:ext cx="9144000" cy="1219200"/>
          </a:xfrm>
        </p:spPr>
        <p:txBody>
          <a:bodyPr>
            <a:noAutofit/>
          </a:bodyPr>
          <a:lstStyle/>
          <a:p>
            <a:pPr eaLnBrk="1" fontAlgn="auto" hangingPunct="1">
              <a:spcAft>
                <a:spcPts val="0"/>
              </a:spcAft>
              <a:defRPr/>
            </a:pPr>
            <a:r>
              <a:rPr lang="en-US" sz="4000" dirty="0">
                <a:latin typeface="Tahoma" pitchFamily="34" charset="0"/>
                <a:cs typeface="Tahoma" pitchFamily="34" charset="0"/>
              </a:rPr>
              <a:t>Questions?</a:t>
            </a:r>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7E5B97A-496F-4607-A5C5-D1D426CD1027}" type="slidenum">
              <a:rPr lang="en-US" smtClean="0">
                <a:solidFill>
                  <a:schemeClr val="tx2"/>
                </a:solidFill>
              </a:rPr>
              <a:pPr eaLnBrk="1" hangingPunct="1">
                <a:defRPr/>
              </a:pPr>
              <a:t>61</a:t>
            </a:fld>
            <a:endParaRPr lang="en-US">
              <a:solidFill>
                <a:schemeClr val="tx2"/>
              </a:solidFill>
            </a:endParaRPr>
          </a:p>
        </p:txBody>
      </p:sp>
      <p:sp>
        <p:nvSpPr>
          <p:cNvPr id="7" name="Rectangle 3">
            <a:extLst>
              <a:ext uri="{FF2B5EF4-FFF2-40B4-BE49-F238E27FC236}">
                <a16:creationId xmlns:a16="http://schemas.microsoft.com/office/drawing/2014/main" id="{535472AC-B929-4FFE-ACE0-AF20852B5DA7}"/>
              </a:ext>
            </a:extLst>
          </p:cNvPr>
          <p:cNvSpPr>
            <a:spLocks noGrp="1" noChangeArrowheads="1"/>
          </p:cNvSpPr>
          <p:nvPr>
            <p:ph idx="1"/>
          </p:nvPr>
        </p:nvSpPr>
        <p:spPr>
          <a:xfrm>
            <a:off x="381000" y="1600200"/>
            <a:ext cx="8458200" cy="5257800"/>
          </a:xfrm>
        </p:spPr>
        <p:txBody>
          <a:bodyPr/>
          <a:lstStyle/>
          <a:p>
            <a:pPr eaLnBrk="1" hangingPunct="1">
              <a:lnSpc>
                <a:spcPct val="80000"/>
              </a:lnSpc>
              <a:spcBef>
                <a:spcPct val="0"/>
              </a:spcBef>
              <a:buFont typeface="Wingdings" pitchFamily="2" charset="2"/>
              <a:buNone/>
            </a:pPr>
            <a:endParaRPr lang="en-US" sz="1800" dirty="0">
              <a:latin typeface="Tahoma" pitchFamily="34" charset="0"/>
              <a:cs typeface="Arial" charset="0"/>
            </a:endParaRPr>
          </a:p>
          <a:p>
            <a:pPr eaLnBrk="1" hangingPunct="1">
              <a:lnSpc>
                <a:spcPct val="80000"/>
              </a:lnSpc>
              <a:spcBef>
                <a:spcPct val="0"/>
              </a:spcBef>
              <a:buFont typeface="Wingdings" pitchFamily="2" charset="2"/>
              <a:buNone/>
            </a:pPr>
            <a:endParaRPr lang="en-US" sz="2400" dirty="0">
              <a:latin typeface="Tahoma" pitchFamily="34" charset="0"/>
              <a:cs typeface="Arial" charset="0"/>
            </a:endParaRPr>
          </a:p>
          <a:p>
            <a:pPr eaLnBrk="1" hangingPunct="1">
              <a:lnSpc>
                <a:spcPct val="80000"/>
              </a:lnSpc>
              <a:spcBef>
                <a:spcPct val="0"/>
              </a:spcBef>
              <a:buFont typeface="Wingdings" pitchFamily="2" charset="2"/>
              <a:buNone/>
            </a:pPr>
            <a:endParaRPr lang="en-US" sz="1400" dirty="0">
              <a:latin typeface="Tahoma" pitchFamily="34" charset="0"/>
              <a:cs typeface="Arial" charset="0"/>
            </a:endParaRPr>
          </a:p>
          <a:p>
            <a:pPr eaLnBrk="1" hangingPunct="1">
              <a:lnSpc>
                <a:spcPct val="80000"/>
              </a:lnSpc>
              <a:spcBef>
                <a:spcPct val="0"/>
              </a:spcBef>
              <a:buFont typeface="Wingdings" pitchFamily="2" charset="2"/>
              <a:buNone/>
            </a:pPr>
            <a:r>
              <a:rPr lang="en-US" sz="2000" dirty="0">
                <a:latin typeface="Tahoma" pitchFamily="34" charset="0"/>
                <a:cs typeface="Arial" charset="0"/>
              </a:rPr>
              <a:t>FCOI Compliance mailbox:  </a:t>
            </a:r>
            <a:r>
              <a:rPr lang="en-US" sz="2000" dirty="0">
                <a:latin typeface="Tahoma" pitchFamily="34" charset="0"/>
                <a:cs typeface="Arial" charset="0"/>
                <a:hlinkClick r:id="rId3"/>
              </a:rPr>
              <a:t>FCOICompliance@mail.nih.gov</a:t>
            </a:r>
            <a:r>
              <a:rPr lang="en-US" sz="2000" dirty="0">
                <a:latin typeface="Tahoma" pitchFamily="34" charset="0"/>
                <a:cs typeface="Arial" charset="0"/>
              </a:rPr>
              <a:t> </a:t>
            </a:r>
          </a:p>
          <a:p>
            <a:pPr eaLnBrk="1" hangingPunct="1">
              <a:lnSpc>
                <a:spcPct val="80000"/>
              </a:lnSpc>
              <a:spcBef>
                <a:spcPct val="0"/>
              </a:spcBef>
              <a:buFont typeface="Wingdings" pitchFamily="2" charset="2"/>
              <a:buNone/>
            </a:pPr>
            <a:r>
              <a:rPr lang="en-US" sz="2000" dirty="0">
                <a:latin typeface="Tahoma" pitchFamily="34" charset="0"/>
                <a:cs typeface="Arial" charset="0"/>
              </a:rPr>
              <a:t>301-435-0938</a:t>
            </a:r>
          </a:p>
          <a:p>
            <a:pPr eaLnBrk="1" hangingPunct="1">
              <a:lnSpc>
                <a:spcPct val="80000"/>
              </a:lnSpc>
              <a:spcBef>
                <a:spcPct val="0"/>
              </a:spcBef>
              <a:buFont typeface="Wingdings" pitchFamily="2" charset="2"/>
              <a:buNone/>
            </a:pPr>
            <a:endParaRPr lang="en-US" sz="1400" dirty="0">
              <a:latin typeface="Tahoma" pitchFamily="34" charset="0"/>
              <a:cs typeface="Arial"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6000" dirty="0"/>
              <a:t>Reference Information</a:t>
            </a: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62</a:t>
            </a:fld>
            <a:endParaRPr lang="en-US" dirty="0"/>
          </a:p>
        </p:txBody>
      </p:sp>
    </p:spTree>
    <p:extLst>
      <p:ext uri="{BB962C8B-B14F-4D97-AF65-F5344CB8AC3E}">
        <p14:creationId xmlns:p14="http://schemas.microsoft.com/office/powerpoint/2010/main" val="1140903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eaLnBrk="1" fontAlgn="auto" hangingPunct="1">
              <a:spcAft>
                <a:spcPts val="0"/>
              </a:spcAft>
              <a:defRPr/>
            </a:pPr>
            <a:r>
              <a:rPr lang="en-US" sz="3600" dirty="0">
                <a:latin typeface="Tahoma" pitchFamily="34" charset="0"/>
                <a:cs typeface="Tahoma" pitchFamily="34" charset="0"/>
              </a:rPr>
              <a:t>Investigator SFI Disclosure and Institutional FCOI Reporting Requirements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0470217"/>
              </p:ext>
            </p:extLst>
          </p:nvPr>
        </p:nvGraphicFramePr>
        <p:xfrm>
          <a:off x="0" y="1447800"/>
          <a:ext cx="9144000" cy="544674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523979">
                <a:tc>
                  <a:txBody>
                    <a:bodyPr/>
                    <a:lstStyle/>
                    <a:p>
                      <a:r>
                        <a:rPr lang="en-US" sz="2000" b="1" dirty="0">
                          <a:solidFill>
                            <a:schemeClr val="bg1"/>
                          </a:solidFill>
                          <a:latin typeface="Tahoma" pitchFamily="34" charset="0"/>
                          <a:cs typeface="Tahoma" pitchFamily="34" charset="0"/>
                        </a:rPr>
                        <a:t>Investigator</a:t>
                      </a:r>
                      <a:r>
                        <a:rPr lang="en-US" sz="2000" b="1" baseline="0" dirty="0">
                          <a:solidFill>
                            <a:schemeClr val="bg1"/>
                          </a:solidFill>
                          <a:latin typeface="Tahoma" pitchFamily="34" charset="0"/>
                          <a:cs typeface="Tahoma" pitchFamily="34" charset="0"/>
                        </a:rPr>
                        <a:t> Discloses known SFI(s) to the Institution</a:t>
                      </a:r>
                      <a:endParaRPr lang="en-US" sz="2000" b="1" dirty="0">
                        <a:solidFill>
                          <a:schemeClr val="bg1"/>
                        </a:solidFill>
                        <a:latin typeface="Tahoma" pitchFamily="34" charset="0"/>
                        <a:cs typeface="Tahoma" pitchFamily="34" charset="0"/>
                      </a:endParaRPr>
                    </a:p>
                  </a:txBody>
                  <a:tcPr marT="45716" marB="45716"/>
                </a:tc>
                <a:tc>
                  <a:txBody>
                    <a:bodyPr/>
                    <a:lstStyle/>
                    <a:p>
                      <a:r>
                        <a:rPr lang="en-US" sz="2000" dirty="0">
                          <a:solidFill>
                            <a:schemeClr val="bg1"/>
                          </a:solidFill>
                          <a:latin typeface="Tahoma" pitchFamily="34" charset="0"/>
                          <a:cs typeface="Tahoma" pitchFamily="34" charset="0"/>
                        </a:rPr>
                        <a:t>Institution Reports identified FCOI(s) to the NIH  </a:t>
                      </a:r>
                    </a:p>
                    <a:p>
                      <a:r>
                        <a:rPr lang="en-US" sz="1800" b="0" dirty="0">
                          <a:solidFill>
                            <a:schemeClr val="bg1"/>
                          </a:solidFill>
                        </a:rPr>
                        <a:t>(D</a:t>
                      </a:r>
                      <a:r>
                        <a:rPr lang="en-US" sz="1800" b="0" dirty="0">
                          <a:solidFill>
                            <a:schemeClr val="bg1"/>
                          </a:solidFill>
                          <a:latin typeface="Tahoma" pitchFamily="34" charset="0"/>
                          <a:cs typeface="Tahoma" pitchFamily="34" charset="0"/>
                        </a:rPr>
                        <a:t>esignated official(s) review the disclosures to make determinations of FCOIs and report any FCOIs to NIH.)</a:t>
                      </a:r>
                      <a:endParaRPr lang="en-US" sz="1800" b="0" dirty="0">
                        <a:solidFill>
                          <a:schemeClr val="bg1"/>
                        </a:solidFill>
                      </a:endParaRPr>
                    </a:p>
                  </a:txBody>
                  <a:tcPr marT="45716" marB="45716"/>
                </a:tc>
                <a:extLst>
                  <a:ext uri="{0D108BD9-81ED-4DB2-BD59-A6C34878D82A}">
                    <a16:rowId xmlns:a16="http://schemas.microsoft.com/office/drawing/2014/main" val="10000"/>
                  </a:ext>
                </a:extLst>
              </a:tr>
              <a:tr h="89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itchFamily="34" charset="0"/>
                          <a:cs typeface="Tahoma" pitchFamily="34" charset="0"/>
                        </a:rPr>
                        <a:t>At time of Application</a:t>
                      </a:r>
                    </a:p>
                    <a:p>
                      <a:endParaRPr lang="en-US" sz="1800" dirty="0"/>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itchFamily="34" charset="0"/>
                          <a:cs typeface="Tahoma" pitchFamily="34" charset="0"/>
                        </a:rPr>
                        <a:t>Prior to the Expenditure of Funds</a:t>
                      </a:r>
                      <a:endParaRPr lang="en-US" sz="1800" dirty="0">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T="45716" marB="45716"/>
                </a:tc>
                <a:extLst>
                  <a:ext uri="{0D108BD9-81ED-4DB2-BD59-A6C34878D82A}">
                    <a16:rowId xmlns:a16="http://schemas.microsoft.com/office/drawing/2014/main" val="10001"/>
                  </a:ext>
                </a:extLst>
              </a:tr>
              <a:tr h="101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itchFamily="34" charset="0"/>
                          <a:cs typeface="Tahoma" pitchFamily="34" charset="0"/>
                        </a:rPr>
                        <a:t>Within 30 days of acquiring or discovering SFI</a:t>
                      </a:r>
                    </a:p>
                    <a:p>
                      <a:endParaRPr lang="en-US" sz="1800" dirty="0"/>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ahoma" pitchFamily="34" charset="0"/>
                          <a:cs typeface="Tahoma" pitchFamily="34" charset="0"/>
                        </a:rPr>
                        <a:t>Within 60 days of identification  </a:t>
                      </a:r>
                      <a:endParaRPr lang="en-US" sz="1800" dirty="0">
                        <a:latin typeface="Tahoma" pitchFamily="34" charset="0"/>
                        <a:cs typeface="Tahoma" pitchFamily="34" charset="0"/>
                      </a:endParaRPr>
                    </a:p>
                    <a:p>
                      <a:endParaRPr lang="en-US" sz="1800" dirty="0"/>
                    </a:p>
                  </a:txBody>
                  <a:tcPr marT="45716" marB="45716"/>
                </a:tc>
                <a:extLst>
                  <a:ext uri="{0D108BD9-81ED-4DB2-BD59-A6C34878D82A}">
                    <a16:rowId xmlns:a16="http://schemas.microsoft.com/office/drawing/2014/main" val="10002"/>
                  </a:ext>
                </a:extLst>
              </a:tr>
              <a:tr h="2011655">
                <a:tc>
                  <a:txBody>
                    <a:bodyPr/>
                    <a:lstStyle/>
                    <a:p>
                      <a:r>
                        <a:rPr lang="en-US" sz="1800" b="1" dirty="0">
                          <a:latin typeface="Tahoma" pitchFamily="34" charset="0"/>
                          <a:cs typeface="Tahoma" pitchFamily="34" charset="0"/>
                        </a:rPr>
                        <a:t>Annually at the time period prescribed by the Institution during the award period</a:t>
                      </a:r>
                    </a:p>
                  </a:txBody>
                  <a:tcPr marT="45716" marB="45716"/>
                </a:tc>
                <a:tc>
                  <a:txBody>
                    <a:bodyPr/>
                    <a:lstStyle/>
                    <a:p>
                      <a:r>
                        <a:rPr lang="en-US" sz="1800" b="1" dirty="0">
                          <a:latin typeface="Tahoma" pitchFamily="34" charset="0"/>
                          <a:cs typeface="Tahoma" pitchFamily="34" charset="0"/>
                        </a:rPr>
                        <a:t>Annually:  At the same time as when </a:t>
                      </a:r>
                      <a:r>
                        <a:rPr lang="en-US" sz="1800" b="1">
                          <a:latin typeface="Tahoma" pitchFamily="34" charset="0"/>
                          <a:cs typeface="Tahoma" pitchFamily="34" charset="0"/>
                        </a:rPr>
                        <a:t>the recipient </a:t>
                      </a:r>
                      <a:r>
                        <a:rPr lang="en-US" sz="1800" b="1" dirty="0">
                          <a:latin typeface="Tahoma" pitchFamily="34" charset="0"/>
                          <a:cs typeface="Tahoma" pitchFamily="34" charset="0"/>
                        </a:rPr>
                        <a:t>is required</a:t>
                      </a:r>
                      <a:r>
                        <a:rPr lang="en-US" sz="1800" b="1" baseline="0" dirty="0">
                          <a:latin typeface="Tahoma" pitchFamily="34" charset="0"/>
                          <a:cs typeface="Tahoma" pitchFamily="34" charset="0"/>
                        </a:rPr>
                        <a:t> to </a:t>
                      </a:r>
                      <a:r>
                        <a:rPr lang="en-US" sz="1800" b="1" dirty="0">
                          <a:latin typeface="Tahoma" pitchFamily="34" charset="0"/>
                          <a:cs typeface="Tahoma" pitchFamily="34" charset="0"/>
                        </a:rPr>
                        <a:t>submit the annual progress report, including multi-year progress report, or at time of extension.  Annual FCOI report is submitted through </a:t>
                      </a:r>
                      <a:r>
                        <a:rPr lang="en-US" sz="1800" b="1" dirty="0" err="1">
                          <a:latin typeface="Tahoma" pitchFamily="34" charset="0"/>
                          <a:cs typeface="Tahoma" pitchFamily="34" charset="0"/>
                        </a:rPr>
                        <a:t>eRA</a:t>
                      </a:r>
                      <a:r>
                        <a:rPr lang="en-US" sz="1800" b="1" baseline="0" dirty="0">
                          <a:latin typeface="Tahoma" pitchFamily="34" charset="0"/>
                          <a:cs typeface="Tahoma" pitchFamily="34" charset="0"/>
                        </a:rPr>
                        <a:t> Commons </a:t>
                      </a:r>
                      <a:r>
                        <a:rPr lang="en-US" sz="1800" b="1" dirty="0">
                          <a:latin typeface="Tahoma" pitchFamily="34" charset="0"/>
                          <a:cs typeface="Tahoma" pitchFamily="34" charset="0"/>
                        </a:rPr>
                        <a:t>FCOI Module.</a:t>
                      </a:r>
                    </a:p>
                  </a:txBody>
                  <a:tcPr marT="45716" marB="4571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157155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3360077877"/>
              </p:ext>
            </p:extLst>
          </p:nvPr>
        </p:nvGraphicFramePr>
        <p:xfrm>
          <a:off x="457200" y="927100"/>
          <a:ext cx="8229600" cy="593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a:extLst>
              <a:ext uri="{C183D7F6-B498-43B3-948B-1728B52AA6E4}">
                <adec:decorative xmlns:adec="http://schemas.microsoft.com/office/drawing/2017/decorative" xmlns="" val="1"/>
              </a:ext>
            </a:extLst>
          </p:cNvPr>
          <p:cNvSpPr/>
          <p:nvPr/>
        </p:nvSpPr>
        <p:spPr>
          <a:xfrm>
            <a:off x="8305800" y="1371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a:extLst>
              <a:ext uri="{C183D7F6-B498-43B3-948B-1728B52AA6E4}">
                <adec:decorative xmlns:adec="http://schemas.microsoft.com/office/drawing/2017/decorative" xmlns="" val="1"/>
              </a:ext>
            </a:extLst>
          </p:cNvPr>
          <p:cNvSpPr/>
          <p:nvPr/>
        </p:nvSpPr>
        <p:spPr>
          <a:xfrm>
            <a:off x="8305800" y="2514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a:extLst>
              <a:ext uri="{C183D7F6-B498-43B3-948B-1728B52AA6E4}">
                <adec:decorative xmlns:adec="http://schemas.microsoft.com/office/drawing/2017/decorative" xmlns="" val="1"/>
              </a:ext>
            </a:extLst>
          </p:cNvPr>
          <p:cNvSpPr/>
          <p:nvPr/>
        </p:nvSpPr>
        <p:spPr>
          <a:xfrm>
            <a:off x="8305800" y="37338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a:extLst>
              <a:ext uri="{C183D7F6-B498-43B3-948B-1728B52AA6E4}">
                <adec:decorative xmlns:adec="http://schemas.microsoft.com/office/drawing/2017/decorative" xmlns="" val="1"/>
              </a:ext>
            </a:extLst>
          </p:cNvPr>
          <p:cNvSpPr/>
          <p:nvPr/>
        </p:nvSpPr>
        <p:spPr>
          <a:xfrm>
            <a:off x="8305800" y="49530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7">
            <a:extLst>
              <a:ext uri="{FF2B5EF4-FFF2-40B4-BE49-F238E27FC236}">
                <a16:creationId xmlns:a16="http://schemas.microsoft.com/office/drawing/2014/main" id="{56CFF65F-79D5-496B-A0EF-9DFD3987BA93}"/>
              </a:ext>
            </a:extLst>
          </p:cNvPr>
          <p:cNvSpPr>
            <a:spLocks noGrp="1"/>
          </p:cNvSpPr>
          <p:nvPr>
            <p:ph type="title"/>
          </p:nvPr>
        </p:nvSpPr>
        <p:spPr>
          <a:xfrm>
            <a:off x="457200" y="182563"/>
            <a:ext cx="8229600" cy="490537"/>
          </a:xfrm>
        </p:spPr>
        <p:txBody>
          <a:bodyPr>
            <a:normAutofit fontScale="90000"/>
          </a:bodyPr>
          <a:lstStyle/>
          <a:p>
            <a:r>
              <a:rPr lang="en-US" sz="4000" dirty="0">
                <a:solidFill>
                  <a:schemeClr val="bg1"/>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Summary of FCOI Noncompliance</a:t>
            </a:r>
            <a:endParaRPr lang="en-US" sz="4000" dirty="0"/>
          </a:p>
        </p:txBody>
      </p:sp>
    </p:spTree>
    <p:extLst>
      <p:ext uri="{BB962C8B-B14F-4D97-AF65-F5344CB8AC3E}">
        <p14:creationId xmlns:p14="http://schemas.microsoft.com/office/powerpoint/2010/main" val="1648136025"/>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2562"/>
            <a:ext cx="9143999" cy="1722437"/>
          </a:xfrm>
        </p:spPr>
        <p:txBody>
          <a:bodyPr>
            <a:normAutofit fontScale="90000"/>
          </a:bodyPr>
          <a:lstStyle/>
          <a:p>
            <a:r>
              <a:rPr lang="en-US" sz="3600" dirty="0">
                <a:latin typeface="Tahoma" pitchFamily="34" charset="0"/>
                <a:cs typeface="Tahoma" pitchFamily="34" charset="0"/>
              </a:rPr>
              <a:t>REQUIRED FCOI REPORTS TO BE PROVIDED TO NIH THROUGH </a:t>
            </a:r>
            <a:r>
              <a:rPr lang="en-US" sz="3600" dirty="0" err="1">
                <a:latin typeface="Tahoma" pitchFamily="34" charset="0"/>
                <a:cs typeface="Tahoma" pitchFamily="34" charset="0"/>
              </a:rPr>
              <a:t>eRA</a:t>
            </a:r>
            <a:r>
              <a:rPr lang="en-US" sz="3600" dirty="0">
                <a:latin typeface="Tahoma" pitchFamily="34" charset="0"/>
                <a:cs typeface="Tahoma" pitchFamily="34" charset="0"/>
              </a:rPr>
              <a:t> COMMONS FCOI MODULE</a:t>
            </a:r>
            <a:r>
              <a:rPr lang="en-US" dirty="0">
                <a:latin typeface="Tahoma" pitchFamily="34" charset="0"/>
                <a:cs typeface="Tahoma" pitchFamily="34" charset="0"/>
              </a:rPr>
              <a:t/>
            </a:r>
            <a:br>
              <a:rPr lang="en-US" dirty="0">
                <a:latin typeface="Tahoma" pitchFamily="34" charset="0"/>
                <a:cs typeface="Tahoma" pitchFamily="34" charset="0"/>
              </a:rPr>
            </a:br>
            <a:endParaRPr lang="en-US" dirty="0"/>
          </a:p>
        </p:txBody>
      </p:sp>
      <p:pic>
        <p:nvPicPr>
          <p:cNvPr id="6" name="Content Placeholder 5">
            <a:extLst>
              <a:ext uri="{C183D7F6-B498-43B3-948B-1728B52AA6E4}">
                <adec:decorative xmlns:adec="http://schemas.microsoft.com/office/drawing/2017/decorative" xmlns="" val="1"/>
              </a:ext>
            </a:extLst>
          </p:cNvPr>
          <p:cNvPicPr>
            <a:picLocks noGrp="1" noChangeAspect="1"/>
          </p:cNvPicPr>
          <p:nvPr>
            <p:ph idx="1"/>
          </p:nvPr>
        </p:nvPicPr>
        <p:blipFill>
          <a:blip r:embed="rId3"/>
          <a:stretch>
            <a:fillRect/>
          </a:stretch>
        </p:blipFill>
        <p:spPr>
          <a:xfrm>
            <a:off x="1" y="1293813"/>
            <a:ext cx="9144000" cy="5564187"/>
          </a:xfrm>
          <a:prstGeom prst="rect">
            <a:avLst/>
          </a:prstGeom>
        </p:spPr>
      </p:pic>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65</a:t>
            </a:fld>
            <a:endParaRPr lang="en-US" dirty="0"/>
          </a:p>
        </p:txBody>
      </p:sp>
    </p:spTree>
    <p:extLst>
      <p:ext uri="{BB962C8B-B14F-4D97-AF65-F5344CB8AC3E}">
        <p14:creationId xmlns:p14="http://schemas.microsoft.com/office/powerpoint/2010/main" val="132802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DBFB5B-0233-4D6C-93D4-C3E028E77CAB}" type="slidenum">
              <a:rPr lang="en-US" smtClean="0">
                <a:solidFill>
                  <a:schemeClr val="tx2"/>
                </a:solidFill>
              </a:rPr>
              <a:pPr eaLnBrk="1" hangingPunct="1">
                <a:defRPr/>
              </a:pPr>
              <a:t>66</a:t>
            </a:fld>
            <a:endParaRPr lang="en-US">
              <a:solidFill>
                <a:schemeClr val="tx2"/>
              </a:solidFill>
            </a:endParaRPr>
          </a:p>
        </p:txBody>
      </p:sp>
      <p:sp>
        <p:nvSpPr>
          <p:cNvPr id="72708" name="Rectangle 5"/>
          <p:cNvSpPr>
            <a:spLocks noChangeArrowheads="1"/>
          </p:cNvSpPr>
          <p:nvPr/>
        </p:nvSpPr>
        <p:spPr bwMode="auto">
          <a:xfrm>
            <a:off x="0" y="28194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dirty="0">
                <a:solidFill>
                  <a:schemeClr val="tx2"/>
                </a:solidFill>
                <a:latin typeface="Tahoma" pitchFamily="34" charset="0"/>
                <a:cs typeface="Tahoma" pitchFamily="34" charset="0"/>
              </a:rPr>
              <a:t>Key Definitions</a:t>
            </a:r>
            <a:endParaRPr lang="en-US" sz="6000" b="1" dirty="0">
              <a:solidFill>
                <a:schemeClr val="tx2"/>
              </a:solidFill>
            </a:endParaRPr>
          </a:p>
        </p:txBody>
      </p:sp>
    </p:spTree>
    <p:extLst>
      <p:ext uri="{BB962C8B-B14F-4D97-AF65-F5344CB8AC3E}">
        <p14:creationId xmlns:p14="http://schemas.microsoft.com/office/powerpoint/2010/main" val="389824667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57200" y="0"/>
            <a:ext cx="8229600" cy="1294544"/>
          </a:xfrm>
        </p:spPr>
        <p:txBody>
          <a:bodyPr>
            <a:noAutofit/>
          </a:bodyPr>
          <a:lstStyle/>
          <a:p>
            <a:pPr eaLnBrk="1" fontAlgn="auto" hangingPunct="1">
              <a:spcAft>
                <a:spcPts val="0"/>
              </a:spcAft>
              <a:defRPr/>
            </a:pPr>
            <a:r>
              <a:rPr lang="en-US" sz="4000" dirty="0">
                <a:latin typeface="Tahoma" pitchFamily="34" charset="0"/>
                <a:cs typeface="Tahoma" pitchFamily="34" charset="0"/>
              </a:rPr>
              <a:t>Investigator</a:t>
            </a:r>
          </a:p>
        </p:txBody>
      </p:sp>
      <p:sp>
        <p:nvSpPr>
          <p:cNvPr id="73731" name="Rectangle 3"/>
          <p:cNvSpPr>
            <a:spLocks noGrp="1" noChangeArrowheads="1"/>
          </p:cNvSpPr>
          <p:nvPr>
            <p:ph idx="1"/>
          </p:nvPr>
        </p:nvSpPr>
        <p:spPr>
          <a:xfrm>
            <a:off x="457200" y="1600200"/>
            <a:ext cx="8297863" cy="4953000"/>
          </a:xfrm>
        </p:spPr>
        <p:txBody>
          <a:bodyPr/>
          <a:lstStyle/>
          <a:p>
            <a:pPr eaLnBrk="1" hangingPunct="1">
              <a:spcBef>
                <a:spcPct val="0"/>
              </a:spcBef>
              <a:buClr>
                <a:schemeClr val="tx1"/>
              </a:buClr>
              <a:buFont typeface="Arial" charset="0"/>
              <a:buNone/>
            </a:pPr>
            <a:r>
              <a:rPr lang="en-US" dirty="0">
                <a:solidFill>
                  <a:schemeClr val="tx1"/>
                </a:solidFill>
                <a:latin typeface="Tahoma" pitchFamily="34" charset="0"/>
                <a:cs typeface="Tahoma" pitchFamily="34" charset="0"/>
              </a:rPr>
              <a:t>   </a:t>
            </a:r>
          </a:p>
          <a:p>
            <a:pPr eaLnBrk="1" hangingPunct="1">
              <a:spcBef>
                <a:spcPct val="0"/>
              </a:spcBef>
              <a:buClr>
                <a:schemeClr val="tx1"/>
              </a:buClr>
              <a:buFont typeface="Arial" charset="0"/>
              <a:buNone/>
            </a:pPr>
            <a:r>
              <a:rPr lang="en-US" dirty="0">
                <a:solidFill>
                  <a:schemeClr val="tx1"/>
                </a:solidFill>
                <a:latin typeface="Tahoma" pitchFamily="34" charset="0"/>
                <a:cs typeface="Tahoma" pitchFamily="34" charset="0"/>
              </a:rPr>
              <a:t>   </a:t>
            </a:r>
            <a:r>
              <a:rPr lang="en-US" dirty="0">
                <a:latin typeface="Tahoma" pitchFamily="34" charset="0"/>
                <a:cs typeface="Tahoma" pitchFamily="34" charset="0"/>
              </a:rPr>
              <a:t>Investigator means  the project director or principal Investigator and any other person, regardless of title or position, who is responsible for the design, conduct, or reporting of research funded by the NIH, or proposed for such funding, which may include, for example, collaborators or consultants.</a:t>
            </a:r>
          </a:p>
          <a:p>
            <a:pPr eaLnBrk="1" hangingPunct="1">
              <a:spcBef>
                <a:spcPct val="0"/>
              </a:spcBef>
              <a:buClr>
                <a:schemeClr val="tx1"/>
              </a:buClr>
              <a:buFont typeface="Arial" charset="0"/>
              <a:buNone/>
            </a:pPr>
            <a:endParaRPr lang="en-US" dirty="0">
              <a:latin typeface="Tahoma" pitchFamily="34" charset="0"/>
              <a:cs typeface="Tahoma" pitchFamily="34" charset="0"/>
            </a:endParaRPr>
          </a:p>
          <a:p>
            <a:pPr eaLnBrk="1" hangingPunct="1">
              <a:spcBef>
                <a:spcPct val="0"/>
              </a:spcBef>
              <a:buClr>
                <a:schemeClr val="tx1"/>
              </a:buClr>
              <a:buFont typeface="Arial" charset="0"/>
              <a:buNone/>
            </a:pPr>
            <a:r>
              <a:rPr lang="en-US" dirty="0">
                <a:latin typeface="Tahoma" pitchFamily="34" charset="0"/>
                <a:cs typeface="Tahoma" pitchFamily="34" charset="0"/>
              </a:rPr>
              <a:t>   Note:  Institutions make the determination of who meets the definition.</a:t>
            </a:r>
          </a:p>
        </p:txBody>
      </p:sp>
      <p:sp>
        <p:nvSpPr>
          <p:cNvPr id="7270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0EFD7A3-5443-4959-A10F-D7576E39D051}" type="slidenum">
              <a:rPr lang="en-US" smtClean="0">
                <a:solidFill>
                  <a:schemeClr val="tx2"/>
                </a:solidFill>
              </a:rPr>
              <a:pPr eaLnBrk="1" hangingPunct="1">
                <a:defRPr/>
              </a:pPr>
              <a:t>67</a:t>
            </a:fld>
            <a:endParaRPr lang="en-US">
              <a:solidFill>
                <a:schemeClr val="tx2"/>
              </a:solidFill>
            </a:endParaRPr>
          </a:p>
        </p:txBody>
      </p:sp>
    </p:spTree>
    <p:extLst>
      <p:ext uri="{BB962C8B-B14F-4D97-AF65-F5344CB8AC3E}">
        <p14:creationId xmlns:p14="http://schemas.microsoft.com/office/powerpoint/2010/main" val="326491088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0" y="0"/>
            <a:ext cx="9144000" cy="1524000"/>
          </a:xfrm>
        </p:spPr>
        <p:txBody>
          <a:bodyPr>
            <a:normAutofit fontScale="90000"/>
          </a:bodyPr>
          <a:lstStyle/>
          <a:p>
            <a:pPr eaLnBrk="1" fontAlgn="auto" hangingPunct="1">
              <a:spcAft>
                <a:spcPts val="0"/>
              </a:spcAft>
              <a:defRPr/>
            </a:pPr>
            <a:r>
              <a:rPr lang="en-US" sz="4000" dirty="0">
                <a:latin typeface="Tahoma" pitchFamily="34" charset="0"/>
                <a:cs typeface="Tahoma" pitchFamily="34" charset="0"/>
              </a:rPr>
              <a:t/>
            </a:r>
            <a:br>
              <a:rPr lang="en-US" sz="4000" dirty="0">
                <a:latin typeface="Tahoma" pitchFamily="34" charset="0"/>
                <a:cs typeface="Tahoma" pitchFamily="34" charset="0"/>
              </a:rPr>
            </a:br>
            <a:r>
              <a:rPr lang="en-US" sz="4400" dirty="0">
                <a:latin typeface="Tahoma" pitchFamily="34" charset="0"/>
                <a:cs typeface="Tahoma" pitchFamily="34" charset="0"/>
              </a:rPr>
              <a:t>Investigator’s Institutional Responsibilities</a:t>
            </a:r>
            <a:r>
              <a:rPr lang="en-US" sz="4900" dirty="0">
                <a:latin typeface="Tahoma" pitchFamily="34" charset="0"/>
                <a:cs typeface="Tahoma" pitchFamily="34" charset="0"/>
              </a:rPr>
              <a:t/>
            </a:r>
            <a:br>
              <a:rPr lang="en-US" sz="4900" dirty="0">
                <a:latin typeface="Tahoma" pitchFamily="34" charset="0"/>
                <a:cs typeface="Tahoma" pitchFamily="34" charset="0"/>
              </a:rPr>
            </a:br>
            <a:endParaRPr lang="en-US" sz="4900" dirty="0">
              <a:latin typeface="Tahoma" pitchFamily="34" charset="0"/>
              <a:cs typeface="Tahoma" pitchFamily="34" charset="0"/>
            </a:endParaRPr>
          </a:p>
        </p:txBody>
      </p:sp>
      <p:sp>
        <p:nvSpPr>
          <p:cNvPr id="49155" name="Rectangle 3"/>
          <p:cNvSpPr>
            <a:spLocks noGrp="1" noChangeArrowheads="1"/>
          </p:cNvSpPr>
          <p:nvPr>
            <p:ph idx="1"/>
          </p:nvPr>
        </p:nvSpPr>
        <p:spPr>
          <a:xfrm>
            <a:off x="0" y="1806575"/>
            <a:ext cx="8686800" cy="4419600"/>
          </a:xfrm>
        </p:spPr>
        <p:txBody>
          <a:bodyPr rtlCol="0">
            <a:normAutofit fontScale="92500" lnSpcReduction="10000"/>
          </a:bodyPr>
          <a:lstStyle/>
          <a:p>
            <a:pPr lvl="1" eaLnBrk="1" fontAlgn="auto" hangingPunct="1">
              <a:spcAft>
                <a:spcPts val="0"/>
              </a:spcAft>
              <a:buFont typeface="Courier New" pitchFamily="49" charset="0"/>
              <a:buNone/>
              <a:defRPr/>
            </a:pPr>
            <a:endParaRPr lang="en-US" dirty="0"/>
          </a:p>
          <a:p>
            <a:pPr lvl="1" eaLnBrk="1" fontAlgn="auto" hangingPunct="1">
              <a:spcAft>
                <a:spcPts val="0"/>
              </a:spcAft>
              <a:buFont typeface="Courier New" pitchFamily="49" charset="0"/>
              <a:buNone/>
              <a:defRPr/>
            </a:pPr>
            <a:r>
              <a:rPr lang="en-US" dirty="0">
                <a:solidFill>
                  <a:schemeClr val="tx1"/>
                </a:solidFill>
                <a:latin typeface="Tahoma" pitchFamily="34" charset="0"/>
                <a:cs typeface="Tahoma" pitchFamily="34" charset="0"/>
              </a:rPr>
              <a:t>    </a:t>
            </a:r>
            <a:r>
              <a:rPr lang="en-US" sz="2800" dirty="0">
                <a:solidFill>
                  <a:schemeClr val="tx2"/>
                </a:solidFill>
                <a:latin typeface="Tahoma" pitchFamily="34" charset="0"/>
                <a:cs typeface="Tahoma" pitchFamily="34" charset="0"/>
              </a:rPr>
              <a:t>Institutional responsibilities means an Investigator's professional responsibilities on behalf of the Institution, and as defined by the Institution in its policy on financial conflicts of interest, which may include for example: activities such as research, research consultation, teaching, professional practice, institutional committee memberships, and service on panels such as Institutional Review Boards or Data and Safety Monitoring Boards.</a:t>
            </a:r>
          </a:p>
          <a:p>
            <a:pPr lvl="1" eaLnBrk="1" fontAlgn="auto" hangingPunct="1">
              <a:spcAft>
                <a:spcPts val="0"/>
              </a:spcAft>
              <a:defRPr/>
            </a:pPr>
            <a:endParaRPr lang="en-US" dirty="0"/>
          </a:p>
        </p:txBody>
      </p:sp>
      <p:sp>
        <p:nvSpPr>
          <p:cNvPr id="7373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7D18C07-EA59-420E-BEFE-295946C33F15}" type="slidenum">
              <a:rPr lang="en-US" smtClean="0">
                <a:solidFill>
                  <a:schemeClr val="tx2"/>
                </a:solidFill>
              </a:rPr>
              <a:pPr eaLnBrk="1" hangingPunct="1">
                <a:defRPr/>
              </a:pPr>
              <a:t>68</a:t>
            </a:fld>
            <a:endParaRPr lang="en-US">
              <a:solidFill>
                <a:schemeClr val="tx2"/>
              </a:solidFill>
            </a:endParaRPr>
          </a:p>
        </p:txBody>
      </p:sp>
    </p:spTree>
    <p:extLst>
      <p:ext uri="{BB962C8B-B14F-4D97-AF65-F5344CB8AC3E}">
        <p14:creationId xmlns:p14="http://schemas.microsoft.com/office/powerpoint/2010/main" val="252813159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76200"/>
            <a:ext cx="9144000" cy="1219200"/>
          </a:xfrm>
        </p:spPr>
        <p:txBody>
          <a:bodyPr>
            <a:noAutofit/>
          </a:bodyPr>
          <a:lstStyle/>
          <a:p>
            <a:pPr eaLnBrk="1" fontAlgn="auto" hangingPunct="1">
              <a:spcAft>
                <a:spcPts val="0"/>
              </a:spcAft>
              <a:defRPr/>
            </a:pPr>
            <a:r>
              <a:rPr lang="en-US" sz="4000" dirty="0">
                <a:latin typeface="Tahoma" pitchFamily="34" charset="0"/>
                <a:cs typeface="Tahoma" pitchFamily="34" charset="0"/>
              </a:rPr>
              <a:t>Significant Financial Interest (SFI)</a:t>
            </a:r>
          </a:p>
        </p:txBody>
      </p:sp>
      <p:sp>
        <p:nvSpPr>
          <p:cNvPr id="574467" name="Rectangle 3"/>
          <p:cNvSpPr>
            <a:spLocks noGrp="1" noChangeArrowheads="1"/>
          </p:cNvSpPr>
          <p:nvPr>
            <p:ph idx="1"/>
          </p:nvPr>
        </p:nvSpPr>
        <p:spPr>
          <a:xfrm>
            <a:off x="537368" y="1735137"/>
            <a:ext cx="8069263" cy="4953000"/>
          </a:xfrm>
        </p:spPr>
        <p:txBody>
          <a:bodyPr rtlCol="0">
            <a:normAutofit fontScale="25000" lnSpcReduction="20000"/>
          </a:bodyPr>
          <a:lstStyle/>
          <a:p>
            <a:pPr eaLnBrk="1" fontAlgn="auto" hangingPunct="1">
              <a:lnSpc>
                <a:spcPct val="120000"/>
              </a:lnSpc>
              <a:defRPr/>
            </a:pPr>
            <a:r>
              <a:rPr lang="en-US" sz="7200" dirty="0">
                <a:latin typeface="Tahoma" pitchFamily="34" charset="0"/>
                <a:cs typeface="Tahoma" pitchFamily="34" charset="0"/>
              </a:rPr>
              <a:t>A financial interest consisting of one or more of the following interests of the Investigator (and those of the Investigator’s spouse and dependent children) that reasonably appears to be related to the Investigator’s institutional responsibilities:</a:t>
            </a:r>
          </a:p>
          <a:p>
            <a:pPr lvl="1" eaLnBrk="1" fontAlgn="auto" hangingPunct="1">
              <a:lnSpc>
                <a:spcPct val="120000"/>
              </a:lnSpc>
              <a:spcAft>
                <a:spcPts val="0"/>
              </a:spcAft>
              <a:buClr>
                <a:schemeClr val="accent4"/>
              </a:buClr>
              <a:defRPr/>
            </a:pPr>
            <a:r>
              <a:rPr lang="en-US" sz="7200" dirty="0">
                <a:solidFill>
                  <a:schemeClr val="accent4"/>
                </a:solidFill>
                <a:latin typeface="Tahoma" pitchFamily="34" charset="0"/>
                <a:cs typeface="Tahoma" pitchFamily="34" charset="0"/>
              </a:rPr>
              <a:t>With regard to any publicly traded entity, a </a:t>
            </a:r>
            <a:r>
              <a:rPr lang="en-US" sz="7200" i="1" dirty="0">
                <a:solidFill>
                  <a:schemeClr val="accent4"/>
                </a:solidFill>
                <a:latin typeface="Tahoma" pitchFamily="34" charset="0"/>
                <a:cs typeface="Tahoma" pitchFamily="34" charset="0"/>
              </a:rPr>
              <a:t>significant financial interest  </a:t>
            </a:r>
            <a:r>
              <a:rPr lang="en-US" sz="7200" dirty="0">
                <a:solidFill>
                  <a:schemeClr val="accent4"/>
                </a:solidFill>
                <a:latin typeface="Tahoma" pitchFamily="34" charset="0"/>
                <a:cs typeface="Tahoma" pitchFamily="34" charset="0"/>
              </a:rPr>
              <a:t>exists if the value of any remuneration received from the entity in the twelve months preceding the disclosure and the value of any equity interest in the entity as of the date of disclosure, when aggregated, exceeds $5,000.  For purposes of this definition, remuneration includes salary and any payment for services not otherwise identified as salary (e.g., consulting fees, honoraria, paid authorship); equity interest includes any stock, stock option, or other ownership interest, as determined through reference to public prices or other reasonable measures of fair market value;</a:t>
            </a:r>
          </a:p>
          <a:p>
            <a:pPr eaLnBrk="1" fontAlgn="auto" hangingPunct="1">
              <a:lnSpc>
                <a:spcPct val="120000"/>
              </a:lnSpc>
              <a:buFont typeface="Arial" pitchFamily="34" charset="0"/>
              <a:buNone/>
              <a:defRPr/>
            </a:pPr>
            <a:endParaRPr lang="en-US" sz="4000" dirty="0">
              <a:solidFill>
                <a:schemeClr val="tx1"/>
              </a:solidFill>
              <a:latin typeface="Tahoma" pitchFamily="34" charset="0"/>
              <a:cs typeface="Tahoma" pitchFamily="34" charset="0"/>
            </a:endParaRPr>
          </a:p>
          <a:p>
            <a:pPr eaLnBrk="1" fontAlgn="auto" hangingPunct="1">
              <a:lnSpc>
                <a:spcPct val="120000"/>
              </a:lnSpc>
              <a:buFont typeface="Arial" pitchFamily="34" charset="0"/>
              <a:buNone/>
              <a:defRPr/>
            </a:pPr>
            <a:r>
              <a:rPr lang="en-US" sz="4000" dirty="0">
                <a:solidFill>
                  <a:schemeClr val="tx1"/>
                </a:solidFill>
                <a:latin typeface="Tahoma" pitchFamily="34" charset="0"/>
                <a:cs typeface="Tahoma" pitchFamily="34" charset="0"/>
              </a:rPr>
              <a:t>   </a:t>
            </a:r>
            <a:endParaRPr lang="en-US" dirty="0">
              <a:latin typeface="Tahoma" pitchFamily="34" charset="0"/>
              <a:cs typeface="Tahoma" pitchFamily="34" charset="0"/>
            </a:endParaRPr>
          </a:p>
        </p:txBody>
      </p:sp>
      <p:sp>
        <p:nvSpPr>
          <p:cNvPr id="7475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D27C6A7-608C-460C-8CFF-46B0FACFF0EF}" type="slidenum">
              <a:rPr lang="en-US" smtClean="0">
                <a:solidFill>
                  <a:schemeClr val="tx2"/>
                </a:solidFill>
              </a:rPr>
              <a:pPr eaLnBrk="1" hangingPunct="1">
                <a:defRPr/>
              </a:pPr>
              <a:t>69</a:t>
            </a:fld>
            <a:endParaRPr lang="en-US">
              <a:solidFill>
                <a:schemeClr val="tx2"/>
              </a:solidFill>
            </a:endParaRPr>
          </a:p>
        </p:txBody>
      </p:sp>
    </p:spTree>
    <p:extLst>
      <p:ext uri="{BB962C8B-B14F-4D97-AF65-F5344CB8AC3E}">
        <p14:creationId xmlns:p14="http://schemas.microsoft.com/office/powerpoint/2010/main" val="39256030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ffectLst/>
                <a:latin typeface="Tahoma" pitchFamily="34" charset="0"/>
                <a:ea typeface="Tahoma" pitchFamily="34" charset="0"/>
                <a:cs typeface="Tahoma" pitchFamily="34" charset="0"/>
              </a:rPr>
              <a:t>Resources Policy Clarification: Disclosure of Travel and SFI  “At Time of Application”</a:t>
            </a:r>
            <a:endParaRPr lang="en-US"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1752600"/>
            <a:ext cx="8686800" cy="4959698"/>
          </a:xfrm>
        </p:spPr>
        <p:txBody>
          <a:bodyPr>
            <a:normAutofit fontScale="92500" lnSpcReduction="10000"/>
          </a:bodyPr>
          <a:lstStyle/>
          <a:p>
            <a:r>
              <a:rPr lang="en-US" dirty="0"/>
              <a:t>NIH clarified certain Investigator FCOI disclosure requirements in the FCOI FAQs:</a:t>
            </a:r>
          </a:p>
          <a:p>
            <a:pPr marL="800100" lvl="1" indent="-342900"/>
            <a:r>
              <a:rPr lang="en-US" b="1" dirty="0"/>
              <a:t>Disclosure of Reimbursed or Sponsored travel</a:t>
            </a:r>
          </a:p>
          <a:p>
            <a:pPr marL="1485900" lvl="2" indent="-342900">
              <a:buClr>
                <a:schemeClr val="accent1"/>
              </a:buClr>
            </a:pPr>
            <a:r>
              <a:rPr lang="en-US" dirty="0"/>
              <a:t>FAQ E.34. clarifies that a recipient’s FCOI policy may establish a threshold for Investigator disclosure of reimbursed or sponsored travel.  </a:t>
            </a:r>
          </a:p>
          <a:p>
            <a:pPr lvl="2" indent="0">
              <a:buNone/>
            </a:pPr>
            <a:endParaRPr lang="en-US" dirty="0"/>
          </a:p>
          <a:p>
            <a:pPr marL="800100" lvl="1" indent="-342900"/>
            <a:r>
              <a:rPr lang="en-US" b="1" dirty="0"/>
              <a:t>Disclosure of Significant Financial Interests “at the time of application”  </a:t>
            </a:r>
          </a:p>
          <a:p>
            <a:pPr marL="1485900" lvl="2" indent="-342900">
              <a:buClr>
                <a:schemeClr val="accent1"/>
              </a:buClr>
            </a:pPr>
            <a:r>
              <a:rPr lang="en-US" dirty="0"/>
              <a:t>FAQ E.35. clarifies that Investigators who have not previously disclosed their Significant Financial Interests (SFIs) to the Institution’s designated official(s) must do so no later than at the time application.   </a:t>
            </a:r>
          </a:p>
          <a:p>
            <a:pPr lvl="2" indent="0">
              <a:buNone/>
            </a:pPr>
            <a:endParaRPr lang="en-US" dirty="0"/>
          </a:p>
          <a:p>
            <a:r>
              <a:rPr lang="en-US" dirty="0"/>
              <a:t>See FAQs at </a:t>
            </a:r>
            <a:r>
              <a:rPr lang="en-US" dirty="0">
                <a:hlinkClick r:id="rId3"/>
              </a:rPr>
              <a:t>http://grants.nih.gov/grants/policy/coi/coi_faqs.htm</a:t>
            </a:r>
            <a:r>
              <a:rPr lang="en-US" dirty="0"/>
              <a:t> </a:t>
            </a: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7</a:t>
            </a:fld>
            <a:endParaRPr lang="en-US" dirty="0"/>
          </a:p>
        </p:txBody>
      </p:sp>
    </p:spTree>
    <p:extLst>
      <p:ext uri="{BB962C8B-B14F-4D97-AF65-F5344CB8AC3E}">
        <p14:creationId xmlns:p14="http://schemas.microsoft.com/office/powerpoint/2010/main" val="3395391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Autofit/>
          </a:bodyPr>
          <a:lstStyle/>
          <a:p>
            <a:pPr eaLnBrk="1" fontAlgn="auto" hangingPunct="1">
              <a:spcAft>
                <a:spcPts val="0"/>
              </a:spcAft>
              <a:defRPr/>
            </a:pPr>
            <a:r>
              <a:rPr lang="en-US" sz="4000" dirty="0">
                <a:latin typeface="Tahoma" pitchFamily="34" charset="0"/>
                <a:cs typeface="Tahoma" pitchFamily="34" charset="0"/>
              </a:rPr>
              <a:t>Significant Financial Interest (SFI)</a:t>
            </a:r>
            <a:endParaRPr lang="en-US" sz="4000" dirty="0"/>
          </a:p>
        </p:txBody>
      </p:sp>
      <p:sp>
        <p:nvSpPr>
          <p:cNvPr id="2" name="Content Placeholder 1"/>
          <p:cNvSpPr>
            <a:spLocks noGrp="1"/>
          </p:cNvSpPr>
          <p:nvPr>
            <p:ph idx="1"/>
          </p:nvPr>
        </p:nvSpPr>
        <p:spPr>
          <a:xfrm>
            <a:off x="457200" y="1371600"/>
            <a:ext cx="8229600" cy="4525963"/>
          </a:xfrm>
        </p:spPr>
        <p:txBody>
          <a:bodyPr rtlCol="0">
            <a:normAutofit fontScale="70000" lnSpcReduction="20000"/>
          </a:bodyPr>
          <a:lstStyle/>
          <a:p>
            <a:pPr eaLnBrk="1" fontAlgn="auto" hangingPunct="1">
              <a:defRPr/>
            </a:pPr>
            <a:endParaRPr lang="en-US" dirty="0"/>
          </a:p>
          <a:p>
            <a:pPr eaLnBrk="1" fontAlgn="auto" hangingPunct="1">
              <a:lnSpc>
                <a:spcPct val="120000"/>
              </a:lnSpc>
              <a:buFont typeface="Arial" pitchFamily="34" charset="0"/>
              <a:buNone/>
              <a:defRPr/>
            </a:pPr>
            <a:endParaRPr lang="en-US" dirty="0">
              <a:solidFill>
                <a:schemeClr val="accent4"/>
              </a:solidFill>
              <a:latin typeface="Tahoma" pitchFamily="34" charset="0"/>
              <a:cs typeface="Tahoma" pitchFamily="34" charset="0"/>
            </a:endParaRPr>
          </a:p>
          <a:p>
            <a:pPr eaLnBrk="1" fontAlgn="auto" hangingPunct="1">
              <a:lnSpc>
                <a:spcPct val="120000"/>
              </a:lnSpc>
              <a:buClr>
                <a:schemeClr val="accent4"/>
              </a:buClr>
              <a:buFont typeface="Courier New" panose="02070309020205020404" pitchFamily="49" charset="0"/>
              <a:buChar char="o"/>
              <a:defRPr/>
            </a:pPr>
            <a:r>
              <a:rPr lang="en-US" dirty="0">
                <a:solidFill>
                  <a:schemeClr val="accent4"/>
                </a:solidFill>
                <a:latin typeface="Tahoma" pitchFamily="34" charset="0"/>
                <a:cs typeface="Tahoma" pitchFamily="34" charset="0"/>
              </a:rPr>
              <a:t>With regard to any non-publicly traded entity, a </a:t>
            </a:r>
            <a:r>
              <a:rPr lang="en-US" i="1" dirty="0">
                <a:solidFill>
                  <a:schemeClr val="accent4"/>
                </a:solidFill>
                <a:latin typeface="Tahoma" pitchFamily="34" charset="0"/>
                <a:cs typeface="Tahoma" pitchFamily="34" charset="0"/>
              </a:rPr>
              <a:t>significant financial interest </a:t>
            </a:r>
            <a:r>
              <a:rPr lang="en-US" dirty="0">
                <a:solidFill>
                  <a:schemeClr val="accent4"/>
                </a:solidFill>
                <a:latin typeface="Tahoma" pitchFamily="34" charset="0"/>
                <a:cs typeface="Tahoma" pitchFamily="34" charset="0"/>
              </a:rPr>
              <a:t>exists if the value of any remuneration received from the entity in the twelve months preceding the disclosure, when aggregated, exceeds $5,000, or when the Investigator (or the Investigator’s spouse or dependent children) holds any equity interest (e.g., stock, stock option, or other ownership interest); or</a:t>
            </a:r>
          </a:p>
          <a:p>
            <a:pPr eaLnBrk="1" fontAlgn="auto" hangingPunct="1">
              <a:lnSpc>
                <a:spcPct val="120000"/>
              </a:lnSpc>
              <a:buClr>
                <a:schemeClr val="accent4"/>
              </a:buClr>
              <a:buFont typeface="Courier New" panose="02070309020205020404" pitchFamily="49" charset="0"/>
              <a:buChar char="o"/>
              <a:defRPr/>
            </a:pPr>
            <a:endParaRPr lang="en-US" dirty="0">
              <a:solidFill>
                <a:schemeClr val="accent4"/>
              </a:solidFill>
              <a:latin typeface="Tahoma" pitchFamily="34" charset="0"/>
              <a:cs typeface="Tahoma" pitchFamily="34" charset="0"/>
            </a:endParaRPr>
          </a:p>
          <a:p>
            <a:pPr eaLnBrk="1" fontAlgn="auto" hangingPunct="1">
              <a:lnSpc>
                <a:spcPct val="120000"/>
              </a:lnSpc>
              <a:buClr>
                <a:schemeClr val="accent4"/>
              </a:buClr>
              <a:buFont typeface="Courier New" panose="02070309020205020404" pitchFamily="49" charset="0"/>
              <a:buChar char="o"/>
              <a:defRPr/>
            </a:pPr>
            <a:r>
              <a:rPr lang="en-US" dirty="0">
                <a:solidFill>
                  <a:schemeClr val="accent4"/>
                </a:solidFill>
                <a:latin typeface="Tahoma" pitchFamily="34" charset="0"/>
                <a:cs typeface="Tahoma" pitchFamily="34" charset="0"/>
              </a:rPr>
              <a:t>Intellectual property rights and interests (e.g., patents, copyrights) exceeding $5,000, upon receipt of income related to such rights and interests. </a:t>
            </a:r>
          </a:p>
          <a:p>
            <a:pPr eaLnBrk="1" fontAlgn="auto" hangingPunct="1">
              <a:defRPr/>
            </a:pPr>
            <a:endParaRPr lang="en-US" dirty="0"/>
          </a:p>
        </p:txBody>
      </p:sp>
      <p:sp>
        <p:nvSpPr>
          <p:cNvPr id="7578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EF684A2-ABA3-4558-9FF4-6D1DE889B80F}" type="slidenum">
              <a:rPr lang="en-US" smtClean="0">
                <a:solidFill>
                  <a:schemeClr val="tx2"/>
                </a:solidFill>
              </a:rPr>
              <a:pPr eaLnBrk="1" hangingPunct="1">
                <a:defRPr/>
              </a:pPr>
              <a:t>70</a:t>
            </a:fld>
            <a:endParaRPr lang="en-US">
              <a:solidFill>
                <a:schemeClr val="tx2"/>
              </a:solidFill>
            </a:endParaRPr>
          </a:p>
        </p:txBody>
      </p:sp>
    </p:spTree>
    <p:extLst>
      <p:ext uri="{BB962C8B-B14F-4D97-AF65-F5344CB8AC3E}">
        <p14:creationId xmlns:p14="http://schemas.microsoft.com/office/powerpoint/2010/main" val="167471075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228600"/>
            <a:ext cx="9144000" cy="1066800"/>
          </a:xfrm>
        </p:spPr>
        <p:txBody>
          <a:bodyPr>
            <a:noAutofit/>
          </a:bodyPr>
          <a:lstStyle/>
          <a:p>
            <a:pPr eaLnBrk="1" fontAlgn="auto" hangingPunct="1">
              <a:spcAft>
                <a:spcPts val="0"/>
              </a:spcAft>
              <a:defRPr/>
            </a:pPr>
            <a:r>
              <a:rPr lang="en-US" sz="4000" dirty="0">
                <a:latin typeface="Tahoma" pitchFamily="34" charset="0"/>
                <a:cs typeface="Tahoma" pitchFamily="34" charset="0"/>
              </a:rPr>
              <a:t>Significant Financial Interest (SFI)</a:t>
            </a:r>
          </a:p>
        </p:txBody>
      </p:sp>
      <p:sp>
        <p:nvSpPr>
          <p:cNvPr id="76803" name="Rectangle 3"/>
          <p:cNvSpPr>
            <a:spLocks noGrp="1" noChangeArrowheads="1"/>
          </p:cNvSpPr>
          <p:nvPr>
            <p:ph idx="1"/>
          </p:nvPr>
        </p:nvSpPr>
        <p:spPr>
          <a:xfrm>
            <a:off x="304800" y="1524000"/>
            <a:ext cx="8450263" cy="5867400"/>
          </a:xfrm>
        </p:spPr>
        <p:txBody>
          <a:bodyPr/>
          <a:lstStyle/>
          <a:p>
            <a:pPr eaLnBrk="1" hangingPunct="1">
              <a:spcBef>
                <a:spcPct val="0"/>
              </a:spcBef>
              <a:buClrTx/>
              <a:buFont typeface="Wingdings" panose="05000000000000000000" pitchFamily="2" charset="2"/>
              <a:buChar char="§"/>
              <a:defRPr/>
            </a:pPr>
            <a:r>
              <a:rPr lang="en-US" sz="2400" dirty="0">
                <a:latin typeface="Tahoma" pitchFamily="34" charset="0"/>
                <a:cs typeface="Tahoma" pitchFamily="34" charset="0"/>
              </a:rPr>
              <a:t>Investigators also must disclose the occurrence of any reimbursed or sponsored travel (i.e., that which is paid on behalf of the Investigator and not reimbursed to the Investigator so that the exact monetary value may not be readily available), related to their Institutional responsibilities, provided, however, that this disclosure requirement does not apply to travel that is reimbursed or sponsored by excluded sources provided in regulation.   </a:t>
            </a:r>
          </a:p>
          <a:p>
            <a:pPr eaLnBrk="1" hangingPunct="1">
              <a:spcBef>
                <a:spcPct val="0"/>
              </a:spcBef>
              <a:buClrTx/>
              <a:buFont typeface="Arial" charset="0"/>
              <a:buNone/>
              <a:defRPr/>
            </a:pPr>
            <a:endParaRPr lang="en-US" sz="2400" dirty="0">
              <a:latin typeface="Tahoma" pitchFamily="34" charset="0"/>
              <a:cs typeface="Tahoma" pitchFamily="34" charset="0"/>
            </a:endParaRPr>
          </a:p>
          <a:p>
            <a:pPr eaLnBrk="1" hangingPunct="1">
              <a:buClr>
                <a:schemeClr val="accent2"/>
              </a:buClr>
              <a:defRPr/>
            </a:pPr>
            <a:r>
              <a:rPr lang="en-US" sz="2000" dirty="0">
                <a:solidFill>
                  <a:srgbClr val="00B050"/>
                </a:solidFill>
                <a:latin typeface="Tahoma" pitchFamily="34" charset="0"/>
                <a:cs typeface="Tahoma" pitchFamily="34" charset="0"/>
              </a:rPr>
              <a:t>Note:  See related NIH Guide Notices and FAQs</a:t>
            </a:r>
            <a:endParaRPr lang="en-US" sz="1800" dirty="0"/>
          </a:p>
          <a:p>
            <a:pPr marL="0" indent="0" eaLnBrk="1" hangingPunct="1">
              <a:buFont typeface="Arial" pitchFamily="34" charset="0"/>
              <a:buNone/>
              <a:defRPr/>
            </a:pPr>
            <a:r>
              <a:rPr lang="en-US" sz="2400" dirty="0"/>
              <a:t> </a:t>
            </a:r>
          </a:p>
          <a:p>
            <a:pPr eaLnBrk="1" hangingPunct="1">
              <a:spcBef>
                <a:spcPct val="0"/>
              </a:spcBef>
              <a:buClrTx/>
              <a:buFont typeface="Arial" charset="0"/>
              <a:buNone/>
              <a:defRPr/>
            </a:pPr>
            <a:endParaRPr lang="en-US" sz="2400" dirty="0">
              <a:solidFill>
                <a:srgbClr val="00B050"/>
              </a:solidFill>
              <a:latin typeface="Tahoma" pitchFamily="34" charset="0"/>
              <a:cs typeface="Tahoma" pitchFamily="34"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BB094A3-803C-4AC9-88EF-DE594573EB9C}" type="slidenum">
              <a:rPr lang="en-US" smtClean="0">
                <a:solidFill>
                  <a:schemeClr val="tx2"/>
                </a:solidFill>
              </a:rPr>
              <a:pPr eaLnBrk="1" hangingPunct="1">
                <a:defRPr/>
              </a:pPr>
              <a:t>71</a:t>
            </a:fld>
            <a:endParaRPr lang="en-US">
              <a:solidFill>
                <a:schemeClr val="tx2"/>
              </a:solidFill>
            </a:endParaRPr>
          </a:p>
        </p:txBody>
      </p:sp>
    </p:spTree>
    <p:extLst>
      <p:ext uri="{BB962C8B-B14F-4D97-AF65-F5344CB8AC3E}">
        <p14:creationId xmlns:p14="http://schemas.microsoft.com/office/powerpoint/2010/main" val="55499529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title"/>
          </p:nvPr>
        </p:nvSpPr>
        <p:spPr>
          <a:xfrm>
            <a:off x="0" y="228600"/>
            <a:ext cx="9144000" cy="1066800"/>
          </a:xfrm>
        </p:spPr>
        <p:txBody>
          <a:bodyPr>
            <a:normAutofit/>
          </a:bodyPr>
          <a:lstStyle/>
          <a:p>
            <a:pPr eaLnBrk="1" fontAlgn="auto" hangingPunct="1">
              <a:spcAft>
                <a:spcPts val="0"/>
              </a:spcAft>
              <a:defRPr/>
            </a:pPr>
            <a:r>
              <a:rPr lang="en-US" sz="4000" dirty="0">
                <a:latin typeface="Tahoma" pitchFamily="34" charset="0"/>
                <a:cs typeface="Tahoma" pitchFamily="34" charset="0"/>
              </a:rPr>
              <a:t>SFI Exclusions</a:t>
            </a:r>
          </a:p>
        </p:txBody>
      </p:sp>
      <p:sp>
        <p:nvSpPr>
          <p:cNvPr id="78851" name="Rectangle 2"/>
          <p:cNvSpPr>
            <a:spLocks noGrp="1" noChangeArrowheads="1"/>
          </p:cNvSpPr>
          <p:nvPr>
            <p:ph idx="1"/>
          </p:nvPr>
        </p:nvSpPr>
        <p:spPr>
          <a:xfrm>
            <a:off x="381000" y="990600"/>
            <a:ext cx="8534400" cy="5562600"/>
          </a:xfrm>
        </p:spPr>
        <p:txBody>
          <a:bodyPr/>
          <a:lstStyle/>
          <a:p>
            <a:pPr marL="609600" indent="-609600" eaLnBrk="1" hangingPunct="1">
              <a:lnSpc>
                <a:spcPct val="20000"/>
              </a:lnSpc>
              <a:spcBef>
                <a:spcPct val="0"/>
              </a:spcBef>
              <a:buFont typeface="Wingdings" pitchFamily="2" charset="2"/>
              <a:buNone/>
            </a:pPr>
            <a:endParaRPr lang="en-US" dirty="0">
              <a:latin typeface="Arial" charset="0"/>
              <a:cs typeface="Arial" charset="0"/>
            </a:endParaRPr>
          </a:p>
          <a:p>
            <a:pPr marL="609600" indent="-609600" eaLnBrk="1" hangingPunct="1">
              <a:spcBef>
                <a:spcPct val="0"/>
              </a:spcBef>
              <a:buClrTx/>
              <a:buFont typeface="Arial" charset="0"/>
              <a:buNone/>
            </a:pPr>
            <a:r>
              <a:rPr lang="en-US" sz="2400" dirty="0">
                <a:solidFill>
                  <a:schemeClr val="tx1"/>
                </a:solidFill>
                <a:latin typeface="Tahoma" pitchFamily="34" charset="0"/>
                <a:cs typeface="Tahoma" pitchFamily="34" charset="0"/>
              </a:rPr>
              <a:t> </a:t>
            </a:r>
            <a:endParaRPr lang="en-US" sz="2400" dirty="0">
              <a:latin typeface="Tahoma" pitchFamily="34" charset="0"/>
              <a:cs typeface="Tahoma" pitchFamily="34" charset="0"/>
            </a:endParaRPr>
          </a:p>
          <a:p>
            <a:pPr marL="609600" indent="-609600" eaLnBrk="1" hangingPunct="1">
              <a:spcBef>
                <a:spcPct val="0"/>
              </a:spcBef>
              <a:buClrTx/>
              <a:buFont typeface="Arial" charset="0"/>
              <a:buChar char="•"/>
            </a:pPr>
            <a:r>
              <a:rPr lang="en-US" sz="2400" dirty="0">
                <a:latin typeface="Tahoma" pitchFamily="34" charset="0"/>
                <a:cs typeface="Tahoma" pitchFamily="34" charset="0"/>
              </a:rPr>
              <a:t>Salary royalties, or other remuneration paid by the Institution to the Investigator if the Investigator is currently employed or otherwise appointed by the Institution;</a:t>
            </a:r>
          </a:p>
          <a:p>
            <a:pPr marL="609600" indent="-609600" eaLnBrk="1" hangingPunct="1">
              <a:spcBef>
                <a:spcPct val="0"/>
              </a:spcBef>
              <a:buClrTx/>
              <a:buFont typeface="Arial" charset="0"/>
              <a:buChar char="•"/>
            </a:pPr>
            <a:endParaRPr lang="en-US" sz="2400" dirty="0">
              <a:latin typeface="Tahoma" pitchFamily="34" charset="0"/>
              <a:cs typeface="Tahoma" pitchFamily="34" charset="0"/>
            </a:endParaRPr>
          </a:p>
          <a:p>
            <a:pPr marL="609600" indent="-609600" eaLnBrk="1" hangingPunct="1">
              <a:spcBef>
                <a:spcPct val="0"/>
              </a:spcBef>
              <a:buClrTx/>
              <a:buFont typeface="Arial" charset="0"/>
              <a:buChar char="•"/>
            </a:pPr>
            <a:r>
              <a:rPr lang="en-US" sz="2400" dirty="0">
                <a:latin typeface="Tahoma" pitchFamily="34" charset="0"/>
                <a:cs typeface="Tahoma" pitchFamily="34" charset="0"/>
              </a:rPr>
              <a:t>Intellectual Property Rights assigned to the Institution and agreements to share in royalties related to such rights;</a:t>
            </a:r>
          </a:p>
          <a:p>
            <a:pPr marL="609600" indent="-609600" eaLnBrk="1" hangingPunct="1">
              <a:spcBef>
                <a:spcPct val="0"/>
              </a:spcBef>
              <a:buClrTx/>
              <a:buFont typeface="Arial" charset="0"/>
              <a:buChar char="•"/>
            </a:pPr>
            <a:endParaRPr lang="en-US" sz="2400" dirty="0">
              <a:latin typeface="Tahoma" pitchFamily="34" charset="0"/>
              <a:cs typeface="Tahoma" pitchFamily="34" charset="0"/>
            </a:endParaRPr>
          </a:p>
          <a:p>
            <a:pPr marL="609600" indent="-609600" eaLnBrk="1" hangingPunct="1">
              <a:spcBef>
                <a:spcPct val="0"/>
              </a:spcBef>
              <a:buClrTx/>
              <a:buFont typeface="Arial" charset="0"/>
              <a:buChar char="•"/>
            </a:pPr>
            <a:r>
              <a:rPr lang="en-US" sz="2400" dirty="0">
                <a:latin typeface="Tahoma" pitchFamily="34" charset="0"/>
                <a:cs typeface="Tahoma" pitchFamily="34" charset="0"/>
              </a:rPr>
              <a:t>Any ownership interest in the Institution held by the Investigator, if the Institution is a commercial or for-profit organization;</a:t>
            </a:r>
          </a:p>
        </p:txBody>
      </p:sp>
      <p:sp>
        <p:nvSpPr>
          <p:cNvPr id="2" name="Slide Number Placeholder 1"/>
          <p:cNvSpPr>
            <a:spLocks noGrp="1"/>
          </p:cNvSpPr>
          <p:nvPr>
            <p:ph type="sldNum" sz="quarter" idx="12"/>
          </p:nvPr>
        </p:nvSpPr>
        <p:spPr/>
        <p:txBody>
          <a:bodyPr/>
          <a:lstStyle/>
          <a:p>
            <a:pPr>
              <a:defRPr/>
            </a:pPr>
            <a:fld id="{F01D5585-DCCB-4465-80B9-EA5BACC91EA0}" type="slidenum">
              <a:rPr lang="en-US" smtClean="0"/>
              <a:pPr>
                <a:defRPr/>
              </a:pPr>
              <a:t>72</a:t>
            </a:fld>
            <a:endParaRPr lang="en-US" dirty="0"/>
          </a:p>
        </p:txBody>
      </p:sp>
    </p:spTree>
    <p:extLst>
      <p:ext uri="{BB962C8B-B14F-4D97-AF65-F5344CB8AC3E}">
        <p14:creationId xmlns:p14="http://schemas.microsoft.com/office/powerpoint/2010/main" val="303129280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pPr eaLnBrk="1" fontAlgn="auto" hangingPunct="1">
              <a:spcAft>
                <a:spcPts val="0"/>
              </a:spcAft>
              <a:defRPr/>
            </a:pPr>
            <a:r>
              <a:rPr lang="en-US" sz="4000" dirty="0">
                <a:latin typeface="Tahoma" pitchFamily="34" charset="0"/>
                <a:cs typeface="Tahoma" pitchFamily="34" charset="0"/>
              </a:rPr>
              <a:t>SFI Exclusions</a:t>
            </a:r>
            <a:endParaRPr lang="en-US" sz="4000" dirty="0"/>
          </a:p>
        </p:txBody>
      </p:sp>
      <p:sp>
        <p:nvSpPr>
          <p:cNvPr id="2" name="Content Placeholder 1"/>
          <p:cNvSpPr>
            <a:spLocks noGrp="1"/>
          </p:cNvSpPr>
          <p:nvPr>
            <p:ph idx="1"/>
          </p:nvPr>
        </p:nvSpPr>
        <p:spPr>
          <a:xfrm>
            <a:off x="457200" y="1600200"/>
            <a:ext cx="8229600" cy="5257800"/>
          </a:xfrm>
        </p:spPr>
        <p:txBody>
          <a:bodyPr rtlCol="0">
            <a:noAutofit/>
          </a:bodyPr>
          <a:lstStyle/>
          <a:p>
            <a:pPr marL="609600" indent="-609600" eaLnBrk="1" fontAlgn="auto" hangingPunct="1">
              <a:buClrTx/>
              <a:defRPr/>
            </a:pPr>
            <a:r>
              <a:rPr lang="en-US" sz="2000" dirty="0">
                <a:latin typeface="Tahoma" pitchFamily="34" charset="0"/>
                <a:cs typeface="Tahoma" pitchFamily="34" charset="0"/>
              </a:rPr>
              <a:t>Income from investment vehicles, such as mutual funds and retirement accounts, as long as the Investigator does not directly control the investment decisions made in these vehicles;</a:t>
            </a:r>
          </a:p>
          <a:p>
            <a:pPr marL="609600" indent="-609600" eaLnBrk="1" fontAlgn="auto" hangingPunct="1">
              <a:buClrTx/>
              <a:defRPr/>
            </a:pPr>
            <a:endParaRPr lang="en-US" sz="800" dirty="0">
              <a:latin typeface="Tahoma" pitchFamily="34" charset="0"/>
              <a:cs typeface="Tahoma" pitchFamily="34" charset="0"/>
            </a:endParaRPr>
          </a:p>
          <a:p>
            <a:pPr marL="609600" indent="-609600" eaLnBrk="1" fontAlgn="auto" hangingPunct="1">
              <a:buClrTx/>
              <a:defRPr/>
            </a:pPr>
            <a:r>
              <a:rPr lang="en-US" sz="2000" dirty="0">
                <a:latin typeface="Tahoma" pitchFamily="34" charset="0"/>
                <a:cs typeface="Tahoma" pitchFamily="34" charset="0"/>
              </a:rPr>
              <a:t>Income from seminars, lectures, or teaching engagements sponsored by a federal, state or local government agency, an Institution of higher education as defined at 20 U.S.C. 1001(a), an academic teaching hospital, a medical center, or a research institute that is affiliated with an Institution of higher education; or</a:t>
            </a:r>
          </a:p>
          <a:p>
            <a:pPr marL="609600" indent="-609600" eaLnBrk="1" fontAlgn="auto" hangingPunct="1">
              <a:buClrTx/>
              <a:defRPr/>
            </a:pPr>
            <a:endParaRPr lang="en-US" sz="800" dirty="0">
              <a:latin typeface="Tahoma" pitchFamily="34" charset="0"/>
              <a:cs typeface="Tahoma" pitchFamily="34" charset="0"/>
            </a:endParaRPr>
          </a:p>
          <a:p>
            <a:pPr marL="609600" indent="-609600" eaLnBrk="1" fontAlgn="auto" hangingPunct="1">
              <a:buClrTx/>
              <a:defRPr/>
            </a:pPr>
            <a:r>
              <a:rPr lang="en-US" sz="2000" dirty="0">
                <a:latin typeface="Tahoma" pitchFamily="34" charset="0"/>
                <a:cs typeface="Tahoma" pitchFamily="34" charset="0"/>
              </a:rPr>
              <a:t>Income from service on advisory committees or review panels for a federal, state or local government agency, Institution of higher education as defined at 20 U.S.C. 1001(a), an academic teaching hospital, a medical center, or a research institute that is affiliated with an Institution of higher education.</a:t>
            </a:r>
          </a:p>
          <a:p>
            <a:pPr eaLnBrk="1" fontAlgn="auto" hangingPunct="1">
              <a:defRPr/>
            </a:pPr>
            <a:endParaRPr lang="en-US" sz="2000" dirty="0"/>
          </a:p>
        </p:txBody>
      </p:sp>
      <p:sp>
        <p:nvSpPr>
          <p:cNvPr id="7885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8BC28CC-838B-4CC6-8664-C8B00D766A42}" type="slidenum">
              <a:rPr lang="en-US" smtClean="0">
                <a:solidFill>
                  <a:schemeClr val="tx2"/>
                </a:solidFill>
              </a:rPr>
              <a:pPr eaLnBrk="1" hangingPunct="1">
                <a:defRPr/>
              </a:pPr>
              <a:t>73</a:t>
            </a:fld>
            <a:endParaRPr lang="en-US">
              <a:solidFill>
                <a:schemeClr val="tx2"/>
              </a:solidFill>
            </a:endParaRPr>
          </a:p>
        </p:txBody>
      </p:sp>
    </p:spTree>
    <p:extLst>
      <p:ext uri="{BB962C8B-B14F-4D97-AF65-F5344CB8AC3E}">
        <p14:creationId xmlns:p14="http://schemas.microsoft.com/office/powerpoint/2010/main" val="415026722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0" y="0"/>
            <a:ext cx="9144000" cy="1371600"/>
          </a:xfrm>
        </p:spPr>
        <p:txBody>
          <a:bodyPr>
            <a:noAutofit/>
          </a:bodyPr>
          <a:lstStyle/>
          <a:p>
            <a:pPr eaLnBrk="1" fontAlgn="auto" hangingPunct="1">
              <a:spcAft>
                <a:spcPts val="0"/>
              </a:spcAft>
              <a:defRPr/>
            </a:pPr>
            <a:r>
              <a:rPr lang="en-US" sz="4000" dirty="0">
                <a:latin typeface="Tahoma" pitchFamily="34" charset="0"/>
                <a:cs typeface="Tahoma" pitchFamily="34" charset="0"/>
              </a:rPr>
              <a:t>Financial Conflict of Interest (FCOI)</a:t>
            </a:r>
          </a:p>
        </p:txBody>
      </p:sp>
      <p:sp>
        <p:nvSpPr>
          <p:cNvPr id="26627" name="Rectangle 3"/>
          <p:cNvSpPr>
            <a:spLocks noGrp="1" noChangeArrowheads="1"/>
          </p:cNvSpPr>
          <p:nvPr>
            <p:ph idx="1"/>
          </p:nvPr>
        </p:nvSpPr>
        <p:spPr>
          <a:xfrm>
            <a:off x="534988" y="2667000"/>
            <a:ext cx="7999412" cy="2895600"/>
          </a:xfrm>
        </p:spPr>
        <p:txBody>
          <a:bodyPr rtlCol="0">
            <a:normAutofit/>
          </a:bodyPr>
          <a:lstStyle/>
          <a:p>
            <a:pPr marL="0" indent="0" eaLnBrk="1" fontAlgn="auto" hangingPunct="1">
              <a:buFont typeface="Arial" pitchFamily="34" charset="0"/>
              <a:buNone/>
              <a:defRPr/>
            </a:pPr>
            <a:r>
              <a:rPr lang="en-US" dirty="0">
                <a:latin typeface="Tahoma" pitchFamily="34" charset="0"/>
                <a:cs typeface="Tahoma" pitchFamily="34" charset="0"/>
              </a:rPr>
              <a:t>An SFI that could directly and significantly affect the design, conduct, or reporting of NIH-funded research.</a:t>
            </a:r>
          </a:p>
          <a:p>
            <a:pPr eaLnBrk="1" fontAlgn="auto" hangingPunct="1">
              <a:defRPr/>
            </a:pPr>
            <a:endParaRPr lang="en-US" dirty="0">
              <a:latin typeface="Tahoma" pitchFamily="34" charset="0"/>
              <a:cs typeface="Tahoma" pitchFamily="34" charset="0"/>
            </a:endParaRPr>
          </a:p>
          <a:p>
            <a:pPr eaLnBrk="1" fontAlgn="auto" hangingPunct="1">
              <a:defRPr/>
            </a:pPr>
            <a:endParaRPr lang="en-US" dirty="0"/>
          </a:p>
        </p:txBody>
      </p:sp>
      <p:sp>
        <p:nvSpPr>
          <p:cNvPr id="7987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FA1E3DC-6CE8-4847-960F-FF472579CE69}" type="slidenum">
              <a:rPr lang="en-US" smtClean="0">
                <a:solidFill>
                  <a:schemeClr val="tx2"/>
                </a:solidFill>
              </a:rPr>
              <a:pPr eaLnBrk="1" hangingPunct="1">
                <a:defRPr/>
              </a:pPr>
              <a:t>74</a:t>
            </a:fld>
            <a:endParaRPr lang="en-US">
              <a:solidFill>
                <a:schemeClr val="tx2"/>
              </a:solidFill>
            </a:endParaRPr>
          </a:p>
        </p:txBody>
      </p:sp>
    </p:spTree>
    <p:extLst>
      <p:ext uri="{BB962C8B-B14F-4D97-AF65-F5344CB8AC3E}">
        <p14:creationId xmlns:p14="http://schemas.microsoft.com/office/powerpoint/2010/main" val="516182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a:bodyPr>
          <a:lstStyle/>
          <a:p>
            <a:pPr eaLnBrk="1" fontAlgn="auto" hangingPunct="1">
              <a:spcAft>
                <a:spcPts val="0"/>
              </a:spcAft>
              <a:defRPr/>
            </a:pPr>
            <a:r>
              <a:rPr lang="en-US" sz="4000" dirty="0">
                <a:latin typeface="Tahoma" pitchFamily="34" charset="0"/>
                <a:cs typeface="Tahoma" pitchFamily="34" charset="0"/>
              </a:rPr>
              <a:t>Senior/Key Personnel</a:t>
            </a:r>
          </a:p>
        </p:txBody>
      </p:sp>
      <p:sp>
        <p:nvSpPr>
          <p:cNvPr id="81923" name="Content Placeholder 2"/>
          <p:cNvSpPr>
            <a:spLocks noGrp="1"/>
          </p:cNvSpPr>
          <p:nvPr>
            <p:ph idx="1"/>
          </p:nvPr>
        </p:nvSpPr>
        <p:spPr>
          <a:xfrm>
            <a:off x="457200" y="1905000"/>
            <a:ext cx="8229600" cy="4454525"/>
          </a:xfrm>
        </p:spPr>
        <p:txBody>
          <a:bodyPr/>
          <a:lstStyle/>
          <a:p>
            <a:pPr marL="0" indent="0" eaLnBrk="1" hangingPunct="1">
              <a:spcBef>
                <a:spcPct val="0"/>
              </a:spcBef>
              <a:buFont typeface="Arial" charset="0"/>
              <a:buNone/>
            </a:pPr>
            <a:r>
              <a:rPr lang="en-US" dirty="0">
                <a:latin typeface="Tahoma" pitchFamily="34" charset="0"/>
                <a:cs typeface="Tahoma" pitchFamily="34" charset="0"/>
              </a:rPr>
              <a:t>Senior/key personnel means the PD/PI and any other person identified as senior/key personnel by the Institution in the grant application, progress report, or any other report submitted to the PHS by the Institution under the regulation.</a:t>
            </a:r>
          </a:p>
          <a:p>
            <a:pPr marL="0" indent="0" eaLnBrk="1" hangingPunct="1">
              <a:spcBef>
                <a:spcPct val="0"/>
              </a:spcBef>
              <a:buFont typeface="Arial" charset="0"/>
              <a:buNone/>
            </a:pPr>
            <a:endParaRPr lang="en-US" dirty="0">
              <a:latin typeface="Tahoma" pitchFamily="34" charset="0"/>
              <a:cs typeface="Tahoma" pitchFamily="34" charset="0"/>
            </a:endParaRPr>
          </a:p>
          <a:p>
            <a:pPr marL="0" indent="0" eaLnBrk="1" hangingPunct="1">
              <a:spcBef>
                <a:spcPct val="0"/>
              </a:spcBef>
              <a:buFont typeface="Arial" charset="0"/>
              <a:buNone/>
            </a:pPr>
            <a:r>
              <a:rPr lang="en-US" dirty="0">
                <a:solidFill>
                  <a:schemeClr val="accent2"/>
                </a:solidFill>
                <a:latin typeface="Tahoma" pitchFamily="34" charset="0"/>
                <a:cs typeface="Tahoma" pitchFamily="34" charset="0"/>
              </a:rPr>
              <a:t>Different definition than the NIH Grants Policy Statement.  </a:t>
            </a:r>
          </a:p>
          <a:p>
            <a:pPr marL="0" indent="0" eaLnBrk="1" hangingPunct="1">
              <a:spcBef>
                <a:spcPct val="0"/>
              </a:spcBef>
              <a:buFont typeface="Arial" charset="0"/>
              <a:buNone/>
            </a:pPr>
            <a:r>
              <a:rPr lang="en-US" dirty="0">
                <a:solidFill>
                  <a:schemeClr val="accent2"/>
                </a:solidFill>
                <a:latin typeface="Tahoma" pitchFamily="34" charset="0"/>
                <a:cs typeface="Tahoma" pitchFamily="34" charset="0"/>
              </a:rPr>
              <a:t>Regulatory definition is applicable to public accessibility requirements.</a:t>
            </a: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7159285-DF00-4618-9FE0-A5B5EB0DD64D}" type="slidenum">
              <a:rPr lang="en-US" smtClean="0">
                <a:solidFill>
                  <a:schemeClr val="tx2"/>
                </a:solidFill>
              </a:rPr>
              <a:pPr eaLnBrk="1" hangingPunct="1">
                <a:defRPr/>
              </a:pPr>
              <a:t>75</a:t>
            </a:fld>
            <a:endParaRPr lang="en-US">
              <a:solidFill>
                <a:schemeClr val="tx2"/>
              </a:solidFill>
            </a:endParaRPr>
          </a:p>
        </p:txBody>
      </p:sp>
    </p:spTree>
    <p:extLst>
      <p:ext uri="{BB962C8B-B14F-4D97-AF65-F5344CB8AC3E}">
        <p14:creationId xmlns:p14="http://schemas.microsoft.com/office/powerpoint/2010/main" val="41002947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915400" cy="1111250"/>
          </a:xfrm>
        </p:spPr>
        <p:txBody>
          <a:bodyPr>
            <a:noAutofit/>
          </a:bodyPr>
          <a:lstStyle/>
          <a:p>
            <a:r>
              <a:rPr lang="en-US" sz="4000" dirty="0">
                <a:effectLst>
                  <a:outerShdw blurRad="38100" dist="38100" dir="2700000" algn="tl">
                    <a:srgbClr val="000000">
                      <a:alpha val="43137"/>
                    </a:srgbClr>
                  </a:outerShdw>
                </a:effectLst>
                <a:latin typeface="Tahoma" pitchFamily="34" charset="0"/>
                <a:ea typeface="Tahoma" pitchFamily="34" charset="0"/>
                <a:cs typeface="Tahoma" pitchFamily="34" charset="0"/>
              </a:rPr>
              <a:t>FCOI Compliance Oversight</a:t>
            </a:r>
            <a:endParaRPr lang="en-US" sz="4000" i="1" dirty="0">
              <a:latin typeface="Tahoma" pitchFamily="34" charset="0"/>
              <a:cs typeface="Tahoma" pitchFamily="34" charset="0"/>
            </a:endParaRPr>
          </a:p>
        </p:txBody>
      </p:sp>
      <p:sp>
        <p:nvSpPr>
          <p:cNvPr id="3" name="Content Placeholder 2"/>
          <p:cNvSpPr>
            <a:spLocks noGrp="1"/>
          </p:cNvSpPr>
          <p:nvPr>
            <p:ph idx="1"/>
          </p:nvPr>
        </p:nvSpPr>
        <p:spPr>
          <a:xfrm>
            <a:off x="228600" y="1600200"/>
            <a:ext cx="8686800" cy="480060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Proactive Compliance Oversight Program</a:t>
            </a:r>
          </a:p>
          <a:p>
            <a:r>
              <a:rPr lang="en-US" dirty="0">
                <a:latin typeface="Tahoma" panose="020B0604030504040204" pitchFamily="34" charset="0"/>
                <a:ea typeface="Tahoma" panose="020B0604030504040204" pitchFamily="34" charset="0"/>
                <a:cs typeface="Tahoma" panose="020B0604030504040204" pitchFamily="34" charset="0"/>
              </a:rPr>
              <a:t>Purpose is to assess institutional implementation and compliance with the 2011 revised FCOI regulation for grants and cooperative agreements</a:t>
            </a:r>
          </a:p>
          <a:p>
            <a:r>
              <a:rPr lang="en-US" dirty="0">
                <a:latin typeface="Tahoma" panose="020B0604030504040204" pitchFamily="34" charset="0"/>
                <a:ea typeface="Tahoma" panose="020B0604030504040204" pitchFamily="34" charset="0"/>
                <a:cs typeface="Tahoma" panose="020B0604030504040204" pitchFamily="34" charset="0"/>
              </a:rPr>
              <a:t>Provides compliance oversight and assistance to recipients in fully developing and implementing the regulatory requirements by providing constructive feedback</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8</a:t>
            </a:fld>
            <a:endParaRPr lang="en-US" dirty="0"/>
          </a:p>
        </p:txBody>
      </p:sp>
    </p:spTree>
    <p:extLst>
      <p:ext uri="{BB962C8B-B14F-4D97-AF65-F5344CB8AC3E}">
        <p14:creationId xmlns:p14="http://schemas.microsoft.com/office/powerpoint/2010/main" val="42484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915400" cy="1111250"/>
          </a:xfrm>
        </p:spPr>
        <p:txBody>
          <a:bodyPr>
            <a:noAutofit/>
          </a:bodyPr>
          <a:lstStyle/>
          <a:p>
            <a:r>
              <a:rPr lang="en-US" sz="4000" dirty="0">
                <a:effectLst>
                  <a:outerShdw blurRad="38100" dist="38100" dir="2700000" algn="tl">
                    <a:srgbClr val="000000">
                      <a:alpha val="43137"/>
                    </a:srgbClr>
                  </a:outerShdw>
                </a:effectLst>
                <a:latin typeface="Tahoma" pitchFamily="34" charset="0"/>
                <a:ea typeface="Tahoma" pitchFamily="34" charset="0"/>
                <a:cs typeface="Tahoma" pitchFamily="34" charset="0"/>
              </a:rPr>
              <a:t>FCOI Compliance Oversight</a:t>
            </a:r>
            <a:endParaRPr lang="en-US" sz="4000" i="1" dirty="0">
              <a:latin typeface="Tahoma" pitchFamily="34" charset="0"/>
              <a:cs typeface="Tahoma" pitchFamily="34" charset="0"/>
            </a:endParaRPr>
          </a:p>
        </p:txBody>
      </p:sp>
      <p:sp>
        <p:nvSpPr>
          <p:cNvPr id="3" name="Content Placeholder 2"/>
          <p:cNvSpPr>
            <a:spLocks noGrp="1"/>
          </p:cNvSpPr>
          <p:nvPr>
            <p:ph idx="1"/>
          </p:nvPr>
        </p:nvSpPr>
        <p:spPr>
          <a:xfrm>
            <a:off x="228600" y="1600200"/>
            <a:ext cx="8686800" cy="4800600"/>
          </a:xfrm>
        </p:spPr>
        <p:txBody>
          <a:bodyPr/>
          <a:lstStyle/>
          <a:p>
            <a:pPr marL="342900" lvl="1" indent="-342900">
              <a:lnSpc>
                <a:spcPct val="90000"/>
              </a:lnSpc>
              <a:spcBef>
                <a:spcPct val="0"/>
              </a:spcBef>
              <a:spcAft>
                <a:spcPts val="800"/>
              </a:spcAft>
              <a:buSzPct val="100000"/>
              <a:buFont typeface="Arial"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Types of policies reviewed to date</a:t>
            </a:r>
          </a:p>
          <a:p>
            <a:pPr marL="742950" lvl="2" indent="-342900">
              <a:lnSpc>
                <a:spcPct val="90000"/>
              </a:lnSpc>
              <a:spcBef>
                <a:spcPct val="0"/>
              </a:spcBef>
              <a:spcAft>
                <a:spcPts val="800"/>
              </a:spcAft>
              <a:buClr>
                <a:schemeClr val="accent1"/>
              </a:buClr>
              <a:buSzPct val="100000"/>
              <a:buFont typeface="Arial"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Educational institutions, small business, nonprofit institutions</a:t>
            </a:r>
          </a:p>
          <a:p>
            <a:pPr marL="342900" lvl="1" indent="-342900">
              <a:lnSpc>
                <a:spcPct val="90000"/>
              </a:lnSpc>
              <a:spcBef>
                <a:spcPct val="0"/>
              </a:spcBef>
              <a:spcAft>
                <a:spcPts val="800"/>
              </a:spcAft>
              <a:buSzPct val="100000"/>
              <a:buFont typeface="Arial" pitchFamily="34" charset="0"/>
              <a:buChar char="•"/>
              <a:defRPr/>
            </a:pPr>
            <a:r>
              <a:rPr lang="en-US" dirty="0">
                <a:latin typeface="Tahoma" panose="020B0604030504040204" pitchFamily="34" charset="0"/>
                <a:ea typeface="Tahoma" panose="020B0604030504040204" pitchFamily="34" charset="0"/>
                <a:cs typeface="Tahoma" panose="020B0604030504040204" pitchFamily="34" charset="0"/>
              </a:rPr>
              <a:t>Following review, letters were sent to the recipients addressing NIH’s findings</a:t>
            </a:r>
          </a:p>
          <a:p>
            <a:pPr marL="0" lvl="0" indent="0">
              <a:buClr>
                <a:prstClr val="black"/>
              </a:buClr>
              <a:buSzPct val="80000"/>
              <a:buNone/>
              <a:defRPr/>
            </a:pPr>
            <a:endParaRPr lang="en-US" sz="400" dirty="0">
              <a:latin typeface="Tahoma" panose="020B0604030504040204" pitchFamily="34" charset="0"/>
              <a:ea typeface="Tahoma" panose="020B0604030504040204" pitchFamily="34" charset="0"/>
              <a:cs typeface="Tahoma" panose="020B0604030504040204" pitchFamily="34" charset="0"/>
            </a:endParaRPr>
          </a:p>
          <a:p>
            <a:pPr lvl="0">
              <a:buSzPct val="80000"/>
              <a:defRPr/>
            </a:pPr>
            <a:r>
              <a:rPr lang="en-US" sz="2400" dirty="0">
                <a:latin typeface="Tahoma" panose="020B0604030504040204" pitchFamily="34" charset="0"/>
                <a:ea typeface="Tahoma" panose="020B0604030504040204" pitchFamily="34" charset="0"/>
                <a:cs typeface="Tahoma" panose="020B0604030504040204" pitchFamily="34" charset="0"/>
              </a:rPr>
              <a:t>Common Policy Areas Needing Clarification </a:t>
            </a:r>
            <a:endPar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lvl="1">
              <a:buSzPct val="80000"/>
              <a:defRPr/>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Initial Travel Disclosure – Include reimbursed or sponsored travel received over the previous 12-month period. </a:t>
            </a:r>
          </a:p>
          <a:p>
            <a:pPr lvl="1">
              <a:buSzPct val="80000"/>
              <a:defRPr/>
            </a:pP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Related Guide Notices and FAQs:</a:t>
            </a:r>
          </a:p>
          <a:p>
            <a:pPr marL="1200150" lvl="3" indent="-342900" eaLnBrk="1" hangingPunct="1">
              <a:lnSpc>
                <a:spcPct val="120000"/>
              </a:lnSpc>
              <a:spcBef>
                <a:spcPct val="0"/>
              </a:spcBef>
              <a:spcAft>
                <a:spcPts val="800"/>
              </a:spcAft>
              <a:buClr>
                <a:schemeClr val="tx2"/>
              </a:buClr>
              <a:buSzPct val="100000"/>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NIH Guide Notice NOT-OD-13-004 dated 10/18/2012 </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200150" lvl="3" indent="-342900" eaLnBrk="1" hangingPunct="1">
              <a:lnSpc>
                <a:spcPct val="120000"/>
              </a:lnSpc>
              <a:spcBef>
                <a:spcPct val="0"/>
              </a:spcBef>
              <a:spcAft>
                <a:spcPts val="800"/>
              </a:spcAft>
              <a:buClr>
                <a:schemeClr val="tx2"/>
              </a:buClr>
              <a:buSzPct val="100000"/>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FAQs E.31, E.32</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accent1"/>
                </a:solidFill>
                <a:latin typeface="Tahoma" panose="020B0604030504040204" pitchFamily="34" charset="0"/>
                <a:ea typeface="Tahoma" panose="020B0604030504040204" pitchFamily="34" charset="0"/>
                <a:cs typeface="Tahoma" panose="020B0604030504040204" pitchFamily="34" charset="0"/>
              </a:rPr>
              <a:t>and E.34.</a:t>
            </a:r>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9</a:t>
            </a:fld>
            <a:endParaRPr lang="en-US" dirty="0"/>
          </a:p>
        </p:txBody>
      </p:sp>
    </p:spTree>
    <p:extLst>
      <p:ext uri="{BB962C8B-B14F-4D97-AF65-F5344CB8AC3E}">
        <p14:creationId xmlns:p14="http://schemas.microsoft.com/office/powerpoint/2010/main" val="4119451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15.xml.rels><?xml version="1.0" encoding="UTF-8" standalone="yes"?>
<Relationships xmlns="http://schemas.openxmlformats.org/package/2006/relationships"><Relationship Id="rId1" Type="http://schemas.openxmlformats.org/officeDocument/2006/relationships/image" Target="../media/image8.jpeg"/></Relationships>
</file>

<file path=ppt/theme/_rels/theme16.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2.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5.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9.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AC5663-93C6-4E00-8C9C-9A4DEC8FB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3B865EB-A38E-4A6E-892C-A0D10AD62990}">
  <ds:schemaRefs>
    <ds:schemaRef ds:uri="http://schemas.microsoft.com/sharepoint/v3/contenttype/forms"/>
  </ds:schemaRefs>
</ds:datastoreItem>
</file>

<file path=customXml/itemProps3.xml><?xml version="1.0" encoding="utf-8"?>
<ds:datastoreItem xmlns:ds="http://schemas.openxmlformats.org/officeDocument/2006/customXml" ds:itemID="{74661236-75DC-454B-A856-35E008BA12C1}">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Flow</Template>
  <TotalTime>35588</TotalTime>
  <Words>4684</Words>
  <Application>Microsoft Office PowerPoint</Application>
  <PresentationFormat>On-screen Show (4:3)</PresentationFormat>
  <Paragraphs>592</Paragraphs>
  <Slides>75</Slides>
  <Notes>75</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75</vt:i4>
      </vt:variant>
    </vt:vector>
  </HeadingPairs>
  <TitlesOfParts>
    <vt:vector size="103" baseType="lpstr">
      <vt:lpstr>Arial</vt:lpstr>
      <vt:lpstr>Bodoni MT Condensed</vt:lpstr>
      <vt:lpstr>Courier New</vt:lpstr>
      <vt:lpstr>Franklin Gothic Book</vt:lpstr>
      <vt:lpstr>Georgia</vt:lpstr>
      <vt:lpstr>Lucida Sans Unicode</vt:lpstr>
      <vt:lpstr>Tahoma</vt:lpstr>
      <vt:lpstr>Trebuchet MS</vt:lpstr>
      <vt:lpstr>Verdana</vt:lpstr>
      <vt:lpstr>Wingdings</vt:lpstr>
      <vt:lpstr>Wingdings 2</vt:lpstr>
      <vt:lpstr>Wingdings 3</vt:lpstr>
      <vt:lpstr>1_Concourse</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Financial Conflict of Interest</vt:lpstr>
      <vt:lpstr>Financial Conflict of Interest (FCOI) Regulations</vt:lpstr>
      <vt:lpstr>What is the Purpose of the Regulation?</vt:lpstr>
      <vt:lpstr>Who is Covered?</vt:lpstr>
      <vt:lpstr>NIH FCOI Resources</vt:lpstr>
      <vt:lpstr>Disclosure of Foreign  Financial Interests (NOT-OD-18-160)</vt:lpstr>
      <vt:lpstr>Resources Policy Clarification: Disclosure of Travel and SFI  “At Time of Application”</vt:lpstr>
      <vt:lpstr>FCOI Compliance Oversight</vt:lpstr>
      <vt:lpstr>FCOI Compliance Oversight</vt:lpstr>
      <vt:lpstr>FCOI Compliance Oversight</vt:lpstr>
      <vt:lpstr>      Important Reminders About Institutional Policies  </vt:lpstr>
      <vt:lpstr>Applicability</vt:lpstr>
      <vt:lpstr>Disclosure of Reimbursed or  Sponsored Travel</vt:lpstr>
      <vt:lpstr>Annual Reporting Requirements</vt:lpstr>
      <vt:lpstr>Documentation Requirements/ Record Retention</vt:lpstr>
      <vt:lpstr>Monitoring Management Plans</vt:lpstr>
      <vt:lpstr>Enforcement</vt:lpstr>
      <vt:lpstr>Retrospective Review </vt:lpstr>
      <vt:lpstr>Retrospective Review </vt:lpstr>
      <vt:lpstr>Retrospective Review </vt:lpstr>
      <vt:lpstr>Mitigation Report </vt:lpstr>
      <vt:lpstr>Senior Key Personnel –  Public Accessibility Requirement</vt:lpstr>
      <vt:lpstr>Clinical Research </vt:lpstr>
      <vt:lpstr>PowerPoint Presentation</vt:lpstr>
      <vt:lpstr>Inform “Investigators”</vt:lpstr>
      <vt:lpstr>Investigator Training</vt:lpstr>
      <vt:lpstr>Investigator Training (cont’d)</vt:lpstr>
      <vt:lpstr>Institutional Responsibilities (Subrecipient Requirements) </vt:lpstr>
      <vt:lpstr> Institutional Responsibilities  (Subrecipient Requirements)  </vt:lpstr>
      <vt:lpstr> Investigator Disclosure of SFIs </vt:lpstr>
      <vt:lpstr>Investigator Disclosure of SFIs</vt:lpstr>
      <vt:lpstr>PowerPoint Presentation</vt:lpstr>
      <vt:lpstr>Lessons Learned About  FCOI Reporting</vt:lpstr>
      <vt:lpstr>Lessons Learned About  FCOI Reporting</vt:lpstr>
      <vt:lpstr>Lessons Learned About  FCOI Reporting</vt:lpstr>
      <vt:lpstr>Lessons Learned About  FCOI Reporting</vt:lpstr>
      <vt:lpstr>Lessons Learned About  FCOI Reporting</vt:lpstr>
      <vt:lpstr>Lessons Learned About  FCOI Reporting</vt:lpstr>
      <vt:lpstr>Dos and Don’ts  with FCOI Reporting</vt:lpstr>
      <vt:lpstr>Dos and Don’ts  with FCOI Reporting</vt:lpstr>
      <vt:lpstr>Dos and Don’ts  with FCOI Reporting</vt:lpstr>
      <vt:lpstr>Information/Resources</vt:lpstr>
      <vt:lpstr>PowerPoint Presentation</vt:lpstr>
      <vt:lpstr>Case Study 1  Reporting Requirements</vt:lpstr>
      <vt:lpstr>Case Study 1 (Answer) Reporting Requirements</vt:lpstr>
      <vt:lpstr>Case Study 1 (Answer) Reporting Requirements</vt:lpstr>
      <vt:lpstr>Case Study 2 (Part 1) Disclosure Requirements </vt:lpstr>
      <vt:lpstr>Case Study 2 (Part 1) - Answer</vt:lpstr>
      <vt:lpstr>Case Study 2 (Part 2) Disclosure Requirements </vt:lpstr>
      <vt:lpstr>Case Study 2 (Part 2) - Answer</vt:lpstr>
      <vt:lpstr>Case Study 3 Investigator Disclosure Responsibilities</vt:lpstr>
      <vt:lpstr>Case Study 3 – Answers to both Qs</vt:lpstr>
      <vt:lpstr>Case Study 3 – Additional Info.</vt:lpstr>
      <vt:lpstr>Case Study 4 Subrecipient Requirements</vt:lpstr>
      <vt:lpstr>Case Study 4 – Answer Q. #1</vt:lpstr>
      <vt:lpstr>Case Study 4 – Answer Q. #2</vt:lpstr>
      <vt:lpstr>Case Study 5 –  Reimbursed or Sponsored Travel</vt:lpstr>
      <vt:lpstr>Case Study 5 – Answer Reimbursed or Sponsored Travel</vt:lpstr>
      <vt:lpstr>Case Study 6 -  Investigator Training</vt:lpstr>
      <vt:lpstr>Case Study 6 -   Investigator Training</vt:lpstr>
      <vt:lpstr>Questions?</vt:lpstr>
      <vt:lpstr>PowerPoint Presentation</vt:lpstr>
      <vt:lpstr>Investigator SFI Disclosure and Institutional FCOI Reporting Requirements </vt:lpstr>
      <vt:lpstr>Summary of FCOI Noncompliance</vt:lpstr>
      <vt:lpstr>REQUIRED FCOI REPORTS TO BE PROVIDED TO NIH THROUGH eRA COMMONS FCOI MODULE </vt:lpstr>
      <vt:lpstr>PowerPoint Presentation</vt:lpstr>
      <vt:lpstr>Investigator</vt:lpstr>
      <vt:lpstr> Investigator’s Institutional Responsibilities </vt:lpstr>
      <vt:lpstr>Significant Financial Interest (SFI)</vt:lpstr>
      <vt:lpstr>Significant Financial Interest (SFI)</vt:lpstr>
      <vt:lpstr>Significant Financial Interest (SFI)</vt:lpstr>
      <vt:lpstr>SFI Exclusions</vt:lpstr>
      <vt:lpstr>SFI Exclusions</vt:lpstr>
      <vt:lpstr>Financial Conflict of Interest (FCOI)</vt:lpstr>
      <vt:lpstr>Senior/Key Personnel</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Regional Seminar</dc:title>
  <dc:creator>kochers</dc:creator>
  <cp:lastModifiedBy>Levan, Sophie B.</cp:lastModifiedBy>
  <cp:revision>1670</cp:revision>
  <cp:lastPrinted>2016-09-29T12:27:51Z</cp:lastPrinted>
  <dcterms:created xsi:type="dcterms:W3CDTF">2007-06-22T15:14:55Z</dcterms:created>
  <dcterms:modified xsi:type="dcterms:W3CDTF">2020-01-07T18:04:10Z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0x010100B813932BB50E0F40A2A420C0FA0699AE</vt:lpwstr>
  </property>
</Properties>
</file>