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64"/>
  </p:notesMasterIdLst>
  <p:handoutMasterIdLst>
    <p:handoutMasterId r:id="rId65"/>
  </p:handoutMasterIdLst>
  <p:sldIdLst>
    <p:sldId id="502" r:id="rId6"/>
    <p:sldId id="455" r:id="rId7"/>
    <p:sldId id="618" r:id="rId8"/>
    <p:sldId id="697" r:id="rId9"/>
    <p:sldId id="662" r:id="rId10"/>
    <p:sldId id="538" r:id="rId11"/>
    <p:sldId id="617" r:id="rId12"/>
    <p:sldId id="656" r:id="rId13"/>
    <p:sldId id="706" r:id="rId14"/>
    <p:sldId id="657" r:id="rId15"/>
    <p:sldId id="705" r:id="rId16"/>
    <p:sldId id="698" r:id="rId17"/>
    <p:sldId id="626" r:id="rId18"/>
    <p:sldId id="663" r:id="rId19"/>
    <p:sldId id="641" r:id="rId20"/>
    <p:sldId id="660" r:id="rId21"/>
    <p:sldId id="643" r:id="rId22"/>
    <p:sldId id="661" r:id="rId23"/>
    <p:sldId id="699" r:id="rId24"/>
    <p:sldId id="677" r:id="rId25"/>
    <p:sldId id="678" r:id="rId26"/>
    <p:sldId id="647" r:id="rId27"/>
    <p:sldId id="679" r:id="rId28"/>
    <p:sldId id="648" r:id="rId29"/>
    <p:sldId id="472" r:id="rId30"/>
    <p:sldId id="666" r:id="rId31"/>
    <p:sldId id="485" r:id="rId32"/>
    <p:sldId id="504" r:id="rId33"/>
    <p:sldId id="505" r:id="rId34"/>
    <p:sldId id="506" r:id="rId35"/>
    <p:sldId id="700" r:id="rId36"/>
    <p:sldId id="701" r:id="rId37"/>
    <p:sldId id="707" r:id="rId38"/>
    <p:sldId id="507" r:id="rId39"/>
    <p:sldId id="508" r:id="rId40"/>
    <p:sldId id="680" r:id="rId41"/>
    <p:sldId id="510" r:id="rId42"/>
    <p:sldId id="511" r:id="rId43"/>
    <p:sldId id="512" r:id="rId44"/>
    <p:sldId id="702" r:id="rId45"/>
    <p:sldId id="703" r:id="rId46"/>
    <p:sldId id="651" r:id="rId47"/>
    <p:sldId id="513" r:id="rId48"/>
    <p:sldId id="667" r:id="rId49"/>
    <p:sldId id="665" r:id="rId50"/>
    <p:sldId id="668" r:id="rId51"/>
    <p:sldId id="498" r:id="rId52"/>
    <p:sldId id="382" r:id="rId53"/>
    <p:sldId id="670" r:id="rId54"/>
    <p:sldId id="531" r:id="rId55"/>
    <p:sldId id="669" r:id="rId56"/>
    <p:sldId id="704" r:id="rId57"/>
    <p:sldId id="674" r:id="rId58"/>
    <p:sldId id="675" r:id="rId59"/>
    <p:sldId id="676" r:id="rId60"/>
    <p:sldId id="514" r:id="rId61"/>
    <p:sldId id="497" r:id="rId62"/>
    <p:sldId id="672" r:id="rId6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6" autoAdjust="0"/>
    <p:restoredTop sz="85170" autoAdjust="0"/>
  </p:normalViewPr>
  <p:slideViewPr>
    <p:cSldViewPr snapToGrid="0">
      <p:cViewPr varScale="1">
        <p:scale>
          <a:sx n="63" d="100"/>
          <a:sy n="63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E4633-B38B-4211-BD5E-C217C5FABE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60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4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08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88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D2970-F932-437F-AD8D-C3FAE08A63F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228600"/>
            <a:ext cx="4165600" cy="3124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212" y="3352435"/>
            <a:ext cx="6541978" cy="59439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080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060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2E1AC-C1DB-4301-9A3A-68574436159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947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713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771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54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163D3-9057-4197-A895-B2FD1094E08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52" y="4415790"/>
            <a:ext cx="5139898" cy="4181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400" dirty="0"/>
          </a:p>
          <a:p>
            <a:pPr eaLnBrk="1" hangingPunct="1"/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81150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2488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</a:t>
            </a:r>
            <a:r>
              <a:rPr lang="en-US" baseline="0" dirty="0"/>
              <a:t> would remind the investigators that although these are average costs it is not a limit and they should request what is actually needed.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28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664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96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3909E3-409D-4C8D-A382-F28F35B8D148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05068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3909E3-409D-4C8D-A382-F28F35B8D148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dirty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60862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32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altLang="en-US" dirty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3717EBA-6416-4D95-B7FF-B1C8FB52315E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2091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356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7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026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357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383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850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234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587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937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consortium costs of $45,000 DC + $22,500 F&amp;A = $67,500</a:t>
            </a:r>
            <a:r>
              <a:rPr lang="en-US" baseline="0" dirty="0"/>
              <a:t> TC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(TDC) $272,500 – (con TC) $68,000 = DC $204,500 &gt;&gt; $205,000;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MTDC: $205,000 – (</a:t>
            </a:r>
            <a:r>
              <a:rPr lang="en-US" dirty="0" err="1"/>
              <a:t>equip+tuit</a:t>
            </a:r>
            <a:r>
              <a:rPr lang="en-US" dirty="0"/>
              <a:t>) $26,000 = $179,000; $179,000 + $25,000 = $204,000 [base]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F&amp;A: 68% x $204,000 [base] = $128,520;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TDC $272,500 + 128,520 = $401,020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785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NOTE: 3% inflation considered for consortium expenses</a:t>
            </a:r>
          </a:p>
          <a:p>
            <a:endParaRPr lang="en-US" dirty="0"/>
          </a:p>
          <a:p>
            <a:r>
              <a:rPr lang="en-US" dirty="0"/>
              <a:t>Consortium costs of $46,350 DC + $23,175 IC = $69,525 TC</a:t>
            </a:r>
          </a:p>
          <a:p>
            <a:r>
              <a:rPr lang="en-US" dirty="0"/>
              <a:t>DC $273,175 - $69,525 = $203,650</a:t>
            </a:r>
          </a:p>
          <a:p>
            <a:r>
              <a:rPr lang="en-US" dirty="0"/>
              <a:t>MTDC $203,650 - $26,000 = $177,650 + 25000 = $202,650 [base]</a:t>
            </a:r>
          </a:p>
          <a:p>
            <a:r>
              <a:rPr lang="en-US" dirty="0"/>
              <a:t>TC 63% of base: $127,670 + $273,175 = $400,865</a:t>
            </a:r>
          </a:p>
        </p:txBody>
      </p:sp>
    </p:spTree>
    <p:extLst>
      <p:ext uri="{BB962C8B-B14F-4D97-AF65-F5344CB8AC3E}">
        <p14:creationId xmlns:p14="http://schemas.microsoft.com/office/powerpoint/2010/main" val="8106969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9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6303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xfrm>
            <a:off x="388758" y="4415791"/>
            <a:ext cx="6387431" cy="4576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 </a:t>
            </a:r>
            <a:fld id="{7FF5A018-9D59-4174-8AFD-FD7EA9EFF910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23985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95095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70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0117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B79CE-17EB-4A26-9605-C0734CB196E6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7032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D236C1-D914-4BD4-A12E-52B510940D7E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31604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5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r>
              <a:rPr lang="en-US" dirty="0"/>
              <a:t>May want to add comment here regarding the Sponsored Programs office/AOR</a:t>
            </a:r>
          </a:p>
        </p:txBody>
      </p:sp>
    </p:spTree>
    <p:extLst>
      <p:ext uri="{BB962C8B-B14F-4D97-AF65-F5344CB8AC3E}">
        <p14:creationId xmlns:p14="http://schemas.microsoft.com/office/powerpoint/2010/main" val="32139985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3476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493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0220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9777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3896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86348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309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D37C8-B942-4F7D-A8C4-CEB90FD49CB5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457200"/>
            <a:ext cx="4368800" cy="32766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82" y="3885704"/>
            <a:ext cx="6541978" cy="5106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3599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5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58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33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37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funding/modular/modular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policy/person_months_faq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9-099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about_grants.htm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ants.nih.gov/grants/funding/modular/modular.htm" TargetMode="External"/><Relationship Id="rId5" Type="http://schemas.openxmlformats.org/officeDocument/2006/relationships/hyperlink" Target="http://grants.nih.gov/grants/ElectronicReceipt/faq_full.htm" TargetMode="External"/><Relationship Id="rId4" Type="http://schemas.openxmlformats.org/officeDocument/2006/relationships/hyperlink" Target="http://grants.nih.gov/grants/funding/424/index.htm#inst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developing_budget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022" y="4091378"/>
            <a:ext cx="8095957" cy="22789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A Sesma,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Phd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Chief, Postdoctoral training Branch 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 of training, workforce development and Diversity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officer, Division of Genetics and MOLECULAR, Cellular, and developmental biology</a:t>
            </a:r>
          </a:p>
          <a:p>
            <a:pPr eaLnBrk="1" hangingPunct="1">
              <a:lnSpc>
                <a:spcPct val="90000"/>
              </a:lnSpc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general medical sciences (NIGMS)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6858000" cy="15462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b="1" dirty="0"/>
              <a:t>Budget Building Blocks</a:t>
            </a:r>
            <a:br>
              <a:rPr lang="en-US" altLang="en-US" sz="4400" b="1" dirty="0"/>
            </a:br>
            <a:r>
              <a:rPr lang="en-US" altLang="en-US" sz="4400" b="1" dirty="0"/>
              <a:t>for Investigators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 Regional Seminar on Program Funding &amp; Grants Administration</a:t>
            </a:r>
            <a:b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2019</a:t>
            </a:r>
          </a:p>
        </p:txBody>
      </p:sp>
      <p:pic>
        <p:nvPicPr>
          <p:cNvPr id="14340" name="Picture 2" descr="National Institutes of Health (NIH) - Turning Discovery Into Heal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438"/>
            <a:ext cx="2514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81C-1349-4838-96AA-60BE26F55E8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46754" y="1034078"/>
            <a:ext cx="8371003" cy="53355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Grant applications with annual direct costs ≤ $250,000 use Modular Budgets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Budget is built on modules of $25,000: </a:t>
            </a:r>
            <a:r>
              <a:rPr lang="en-US" sz="2000" dirty="0">
                <a:ea typeface="ＭＳ Ｐゴシック" charset="0"/>
              </a:rPr>
              <a:t>future year escalations are not allowed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Applicable for “R” grant activities </a:t>
            </a:r>
            <a:r>
              <a:rPr lang="en-US" sz="2000" dirty="0"/>
              <a:t>(R01, R03, R15, R21, R34)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Consortium direct costs are included in the total direct costs being requested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Total itemized* direct costs are rounded to the nearest $25,000 increment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b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No categorical budget required</a:t>
            </a:r>
            <a:r>
              <a:rPr lang="en-US" sz="2400" b="1" dirty="0">
                <a:solidFill>
                  <a:srgbClr val="00B0F0"/>
                </a:solidFill>
              </a:rPr>
              <a:t>*</a:t>
            </a:r>
            <a:r>
              <a:rPr lang="en-US" sz="2400" dirty="0"/>
              <a:t>[unless asked by NIH]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application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award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>
                <a:solidFill>
                  <a:srgbClr val="00B050"/>
                </a:solidFill>
              </a:rPr>
              <a:t>*</a:t>
            </a:r>
            <a:r>
              <a:rPr lang="en-US" sz="1800" i="1" dirty="0"/>
              <a:t>It is advisable to create a detailed budget, for your institution’s records, for each year of support requested. </a:t>
            </a:r>
          </a:p>
          <a:p>
            <a:pPr marL="0" indent="0" algn="ctr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/>
              <a:t>PHS SF424 Research &amp; Related Budget: </a:t>
            </a:r>
            <a:r>
              <a:rPr lang="en-US" sz="1800" b="1" i="1" dirty="0"/>
              <a:t>5.4 Modular Budget Component </a:t>
            </a:r>
            <a:r>
              <a:rPr lang="en-US" sz="1800" i="1" dirty="0"/>
              <a:t>forms</a:t>
            </a:r>
            <a:endParaRPr lang="en-US" sz="1800" b="1" i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  <a:p>
            <a:pPr marL="800100" lvl="1" indent="-342900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5543" y="351970"/>
            <a:ext cx="3852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Modular Budgets</a:t>
            </a:r>
          </a:p>
        </p:txBody>
      </p:sp>
    </p:spTree>
    <p:extLst>
      <p:ext uri="{BB962C8B-B14F-4D97-AF65-F5344CB8AC3E}">
        <p14:creationId xmlns:p14="http://schemas.microsoft.com/office/powerpoint/2010/main" val="335280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034CFE52-2152-4C0B-BF8C-775789311CE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2541" y="177752"/>
            <a:ext cx="9031458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>
                <a:solidFill>
                  <a:schemeClr val="accent1"/>
                </a:solidFill>
              </a:rPr>
              <a:t> Modular Budget Flow Chart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2E6C71-6EBC-F140-BF9B-2F558C05B0CD}"/>
              </a:ext>
            </a:extLst>
          </p:cNvPr>
          <p:cNvSpPr txBox="1"/>
          <p:nvPr/>
        </p:nvSpPr>
        <p:spPr>
          <a:xfrm>
            <a:off x="35812" y="1284877"/>
            <a:ext cx="5025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Do your direct costs</a:t>
            </a:r>
            <a:r>
              <a:rPr lang="en-US" sz="1200" dirty="0"/>
              <a:t> </a:t>
            </a:r>
          </a:p>
          <a:p>
            <a:pPr algn="ctr"/>
            <a:r>
              <a:rPr lang="en-US" sz="1100" dirty="0"/>
              <a:t>(minus any consortium/subcontract F&amp;A costs) </a:t>
            </a:r>
          </a:p>
          <a:p>
            <a:pPr algn="ctr"/>
            <a:r>
              <a:rPr lang="en-US" sz="1400" dirty="0"/>
              <a:t>equal less than $250,000 per year?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22E7B2-21E3-404A-9D3E-F732F36997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21501" y="2029165"/>
            <a:ext cx="4050113" cy="820364"/>
            <a:chOff x="4521501" y="2029165"/>
            <a:chExt cx="4050113" cy="82036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C3E7E4-C500-D243-8572-3302AF7587FB}"/>
                </a:ext>
              </a:extLst>
            </p:cNvPr>
            <p:cNvSpPr/>
            <p:nvPr/>
          </p:nvSpPr>
          <p:spPr>
            <a:xfrm>
              <a:off x="4521501" y="2029165"/>
              <a:ext cx="4050113" cy="820364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8AEC54-34BF-B346-ACF9-D36B00553FE9}"/>
                </a:ext>
              </a:extLst>
            </p:cNvPr>
            <p:cNvSpPr txBox="1"/>
            <p:nvPr/>
          </p:nvSpPr>
          <p:spPr>
            <a:xfrm>
              <a:off x="5148578" y="2131571"/>
              <a:ext cx="2795958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Use</a:t>
              </a:r>
              <a:r>
                <a:rPr lang="en-US" sz="1600" dirty="0"/>
                <a:t> </a:t>
              </a:r>
              <a:r>
                <a:rPr lang="en-US" sz="1600" dirty="0">
                  <a:solidFill>
                    <a:srgbClr val="FF0000"/>
                  </a:solidFill>
                </a:rPr>
                <a:t>Detailed Budget</a:t>
              </a:r>
            </a:p>
            <a:p>
              <a:pPr algn="ctr"/>
              <a:r>
                <a:rPr lang="en-US" sz="1600" dirty="0"/>
                <a:t>(SF 424(R&amp;R) Budget Form)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1726179-0698-4B4A-8DBC-A9B29C412E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521501" y="4973074"/>
            <a:ext cx="4028187" cy="820364"/>
          </a:xfrm>
          <a:prstGeom prst="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8D19B3-05ED-CC48-825C-D04E3FBB5631}"/>
              </a:ext>
            </a:extLst>
          </p:cNvPr>
          <p:cNvSpPr txBox="1"/>
          <p:nvPr/>
        </p:nvSpPr>
        <p:spPr>
          <a:xfrm>
            <a:off x="4948970" y="5090869"/>
            <a:ext cx="3183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Use </a:t>
            </a:r>
            <a:r>
              <a:rPr lang="en-US" sz="1600" dirty="0">
                <a:solidFill>
                  <a:srgbClr val="00B050"/>
                </a:solidFill>
              </a:rPr>
              <a:t>Modular Budget</a:t>
            </a:r>
          </a:p>
          <a:p>
            <a:pPr algn="ctr"/>
            <a:r>
              <a:rPr lang="en-US" sz="1600" dirty="0"/>
              <a:t>(PHS 398 Modular Budget Form)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44E4A-FEB0-C345-B805-00B901EFDA3F}"/>
              </a:ext>
            </a:extLst>
          </p:cNvPr>
          <p:cNvSpPr/>
          <p:nvPr/>
        </p:nvSpPr>
        <p:spPr>
          <a:xfrm>
            <a:off x="144440" y="5998510"/>
            <a:ext cx="8871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https://</a:t>
            </a:r>
            <a:r>
              <a:rPr lang="en-US" sz="1200" b="1" dirty="0" err="1"/>
              <a:t>grants.nih.gov</a:t>
            </a:r>
            <a:r>
              <a:rPr lang="en-US" sz="1200" b="1" dirty="0"/>
              <a:t>/grants/how-to-apply-application-guide/format-and-write/</a:t>
            </a:r>
            <a:r>
              <a:rPr lang="en-US" sz="1200" b="1" dirty="0" err="1"/>
              <a:t>develop-your-budget.htm#modbud</a:t>
            </a:r>
            <a:endParaRPr lang="en-US" sz="1200" b="1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5EF666-E025-1A48-BE8A-4CDAF5DA29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09175" y="2188601"/>
            <a:ext cx="492443" cy="276999"/>
            <a:chOff x="2433356" y="2390623"/>
            <a:chExt cx="492443" cy="276999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02A143E2-06EA-BC4D-834A-8ED97E52804B}"/>
                </a:ext>
              </a:extLst>
            </p:cNvPr>
            <p:cNvSpPr/>
            <p:nvPr/>
          </p:nvSpPr>
          <p:spPr>
            <a:xfrm>
              <a:off x="2470597" y="2406346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03571F-F023-E545-8621-081616EAA6E7}"/>
                </a:ext>
              </a:extLst>
            </p:cNvPr>
            <p:cNvSpPr txBox="1"/>
            <p:nvPr/>
          </p:nvSpPr>
          <p:spPr>
            <a:xfrm>
              <a:off x="2433356" y="2390623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YES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222E25D-4E4B-1D4F-B66A-9495FE9AEE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09175" y="3700930"/>
            <a:ext cx="492443" cy="276999"/>
            <a:chOff x="2433356" y="2390623"/>
            <a:chExt cx="492443" cy="276999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AD3DF7F0-9460-E043-9DB0-C53C8393B507}"/>
                </a:ext>
              </a:extLst>
            </p:cNvPr>
            <p:cNvSpPr/>
            <p:nvPr/>
          </p:nvSpPr>
          <p:spPr>
            <a:xfrm>
              <a:off x="2470597" y="2406346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0828A80-CE86-0B4F-8BEC-666CAB5A0B79}"/>
                </a:ext>
              </a:extLst>
            </p:cNvPr>
            <p:cNvSpPr txBox="1"/>
            <p:nvPr/>
          </p:nvSpPr>
          <p:spPr>
            <a:xfrm>
              <a:off x="2433356" y="2390623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YES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DA72A5-F435-D141-BFC1-9AB13769A2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46416" y="5216675"/>
            <a:ext cx="492443" cy="276999"/>
            <a:chOff x="2433356" y="2390623"/>
            <a:chExt cx="492443" cy="27699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2A095CA6-3209-E94B-AA64-9710684A6430}"/>
                </a:ext>
              </a:extLst>
            </p:cNvPr>
            <p:cNvSpPr/>
            <p:nvPr/>
          </p:nvSpPr>
          <p:spPr>
            <a:xfrm>
              <a:off x="2470597" y="2406346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5C23A8D-73C7-0341-9085-D83946F28310}"/>
                </a:ext>
              </a:extLst>
            </p:cNvPr>
            <p:cNvSpPr txBox="1"/>
            <p:nvPr/>
          </p:nvSpPr>
          <p:spPr>
            <a:xfrm>
              <a:off x="2433356" y="2390623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YES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03145BA0-5A08-304A-AFF6-E58E43453F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6733" y="1284263"/>
            <a:ext cx="3083442" cy="641709"/>
          </a:xfrm>
          <a:prstGeom prst="rect">
            <a:avLst/>
          </a:prstGeom>
          <a:noFill/>
          <a:ln w="15875">
            <a:solidFill>
              <a:srgbClr val="00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4A3B301-3801-4F41-A659-07F45394B1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3675" y="2768880"/>
            <a:ext cx="3083442" cy="661725"/>
            <a:chOff x="1013675" y="2768880"/>
            <a:chExt cx="3083442" cy="66172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F417C0F-C19C-004A-B217-EAEF297EF559}"/>
                </a:ext>
              </a:extLst>
            </p:cNvPr>
            <p:cNvSpPr txBox="1"/>
            <p:nvPr/>
          </p:nvSpPr>
          <p:spPr>
            <a:xfrm>
              <a:off x="1146582" y="2822743"/>
              <a:ext cx="281762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Are you applying for </a:t>
              </a:r>
              <a:r>
                <a:rPr lang="en-US" sz="1600" dirty="0"/>
                <a:t>an</a:t>
              </a:r>
              <a:r>
                <a:rPr lang="en-US" sz="1400" dirty="0"/>
                <a:t> R01, R03, R15, R21 or R34 grant?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B05A79B-3FE9-5C4B-AA10-4F5BB783A550}"/>
                </a:ext>
              </a:extLst>
            </p:cNvPr>
            <p:cNvSpPr/>
            <p:nvPr/>
          </p:nvSpPr>
          <p:spPr>
            <a:xfrm>
              <a:off x="1013675" y="2768880"/>
              <a:ext cx="3083442" cy="661725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BEDF75C-FBEB-2343-AAC3-123FCB3E4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1925" y="4216910"/>
            <a:ext cx="3402422" cy="693482"/>
            <a:chOff x="841925" y="4216910"/>
            <a:chExt cx="3402422" cy="69348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6FDB2AC-F29A-1A43-A079-2E193419A33C}"/>
                </a:ext>
              </a:extLst>
            </p:cNvPr>
            <p:cNvSpPr txBox="1"/>
            <p:nvPr/>
          </p:nvSpPr>
          <p:spPr>
            <a:xfrm>
              <a:off x="841925" y="4302041"/>
              <a:ext cx="34024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Is the applicant organization based in the United States?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3CE9835-6C18-4443-9784-6C2D5B4D2EC0}"/>
                </a:ext>
              </a:extLst>
            </p:cNvPr>
            <p:cNvSpPr/>
            <p:nvPr/>
          </p:nvSpPr>
          <p:spPr>
            <a:xfrm>
              <a:off x="1001415" y="4216910"/>
              <a:ext cx="3083442" cy="693482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2131CBE-6B49-B643-961D-E49E8820B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96753" y="4205499"/>
            <a:ext cx="508367" cy="276999"/>
            <a:chOff x="4882374" y="4205499"/>
            <a:chExt cx="508367" cy="276999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6F3BE878-A4F4-4049-8465-290AF38867DC}"/>
                </a:ext>
              </a:extLst>
            </p:cNvPr>
            <p:cNvSpPr/>
            <p:nvPr/>
          </p:nvSpPr>
          <p:spPr>
            <a:xfrm>
              <a:off x="4882374" y="4221222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3A72C79-7312-1F43-B217-8FE372831AEF}"/>
                </a:ext>
              </a:extLst>
            </p:cNvPr>
            <p:cNvSpPr txBox="1"/>
            <p:nvPr/>
          </p:nvSpPr>
          <p:spPr>
            <a:xfrm>
              <a:off x="4898298" y="4205499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31928EF-0793-274E-A873-927BD6E9AD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96753" y="3072161"/>
            <a:ext cx="508367" cy="276999"/>
            <a:chOff x="4882374" y="4205499"/>
            <a:chExt cx="508367" cy="276999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80516BF6-5983-2B41-AA7B-9351766A34B0}"/>
                </a:ext>
              </a:extLst>
            </p:cNvPr>
            <p:cNvSpPr/>
            <p:nvPr/>
          </p:nvSpPr>
          <p:spPr>
            <a:xfrm>
              <a:off x="4882374" y="4221222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8019DDB-F2A8-2543-B110-FA2313ED7E61}"/>
                </a:ext>
              </a:extLst>
            </p:cNvPr>
            <p:cNvSpPr txBox="1"/>
            <p:nvPr/>
          </p:nvSpPr>
          <p:spPr>
            <a:xfrm>
              <a:off x="4898298" y="4205499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228A273-CE50-FB48-B20F-854B1B4FDC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96753" y="1448719"/>
            <a:ext cx="508367" cy="276999"/>
            <a:chOff x="4882374" y="4205499"/>
            <a:chExt cx="508367" cy="276999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AFC1E74-3473-9449-9A32-B0ED31B1B34E}"/>
                </a:ext>
              </a:extLst>
            </p:cNvPr>
            <p:cNvSpPr/>
            <p:nvPr/>
          </p:nvSpPr>
          <p:spPr>
            <a:xfrm>
              <a:off x="4882374" y="4221222"/>
              <a:ext cx="417960" cy="245013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E4B7853-68A3-3C42-9384-FF9EB8CC39E6}"/>
                </a:ext>
              </a:extLst>
            </p:cNvPr>
            <p:cNvSpPr txBox="1"/>
            <p:nvPr/>
          </p:nvSpPr>
          <p:spPr>
            <a:xfrm>
              <a:off x="4898298" y="4205499"/>
              <a:ext cx="492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NO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0B6CC02-8DD1-F642-8E6C-0BAA0ECFB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097117" y="1594484"/>
            <a:ext cx="799636" cy="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765C35E-AC31-E04C-BD04-EF5F33B73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098430" y="3210390"/>
            <a:ext cx="799636" cy="0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7D3C752-2C7F-484F-BF33-1539AF6DFD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794003" y="5366165"/>
            <a:ext cx="1718021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FFDD13A-4747-4544-9B72-A4782814E7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4084857" y="4343728"/>
            <a:ext cx="799636" cy="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00609B6E-8F93-D547-ACED-EE7EB83913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V="1">
            <a:off x="5341322" y="2849529"/>
            <a:ext cx="1205756" cy="1494470"/>
          </a:xfrm>
          <a:prstGeom prst="bentConnector2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719E240-E858-164D-98E1-CDC7A9107D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5309423" y="3210661"/>
            <a:ext cx="12317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AEA59CC1-EC38-5740-A16F-2B958D7D51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330637" y="1578415"/>
            <a:ext cx="1215921" cy="450750"/>
          </a:xfrm>
          <a:prstGeom prst="bentConnector2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B72B3D3-9CE1-7C4E-B29E-13C538AC3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548454" y="1906307"/>
            <a:ext cx="6943" cy="3035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17B2F45-6AC8-1E45-B4B9-4C11B28DD6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551925" y="2462597"/>
            <a:ext cx="6943" cy="3035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F194ADB6-FD3F-4A41-82F9-3C6FA8723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536193" y="3423482"/>
            <a:ext cx="6943" cy="3035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5C3786E0-1839-A34A-A9D6-87BF967069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551925" y="3980088"/>
            <a:ext cx="6943" cy="3035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DAF1BB2-AD6A-CF4A-AF7F-9943F6B88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2592821" y="4910392"/>
            <a:ext cx="6943" cy="303560"/>
          </a:xfrm>
          <a:prstGeom prst="straightConnector1">
            <a:avLst/>
          </a:prstGeom>
          <a:ln w="28575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6672" y="1143662"/>
            <a:ext cx="8222992" cy="465137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List all personnel involved at Applicant Organization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Name, role and number of person-months for all personnel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 not include salary, fringe benefits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5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Consortia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List all personnel associated with Consortia/Contractual arrangements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Include total costs (DC + F&amp;A) rounded to the nearest $1000 for each consortium/subcontract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/>
              <a:t>Additional Narrative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explanations for any variations in the number of modules requested annually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any direct costs excluded from F&amp;A calculation (e.g. equipment, tuition remission)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400" b="1" dirty="0"/>
              <a:t>NIH may request detailed budget to address specific issues 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79107"/>
            <a:ext cx="8229600" cy="82315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Modular Budget Justification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17418" y="5670352"/>
            <a:ext cx="77375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Additional information on modular budgets: 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http://grants.nih.gov/grants/funding/modular/modular.htm</a:t>
            </a:r>
            <a:r>
              <a:rPr lang="en-US" altLang="en-US" sz="18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0399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4620" y="0"/>
            <a:ext cx="7772400" cy="1752600"/>
          </a:xfrm>
        </p:spPr>
        <p:txBody>
          <a:bodyPr/>
          <a:lstStyle/>
          <a:p>
            <a:r>
              <a:rPr lang="en-US" sz="4000" b="1" dirty="0"/>
              <a:t>Budget Components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05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090954"/>
            <a:ext cx="7769225" cy="4651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Direct costs: </a:t>
            </a:r>
            <a:r>
              <a:rPr lang="en-US" altLang="en-US" sz="2000" dirty="0"/>
              <a:t>directly attributable to the project and allowable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salaries w/ fringe benefits, student fees/tuition, consultants, equipment, supplies, travel, publication, shared facility fees…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</a:rPr>
              <a:t>Modified Total Direct Costs (MTDC): </a:t>
            </a:r>
            <a:r>
              <a:rPr lang="en-US" altLang="en-US" sz="1700" dirty="0">
                <a:solidFill>
                  <a:schemeClr val="tx1"/>
                </a:solidFill>
              </a:rPr>
              <a:t>DC – costs excluded from F&amp;A = MTDC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F&amp;A (Indirect) costs:  </a:t>
            </a:r>
            <a:r>
              <a:rPr lang="en-US" altLang="en-US" sz="2000" u="sng" dirty="0"/>
              <a:t>F</a:t>
            </a:r>
            <a:r>
              <a:rPr lang="en-US" altLang="en-US" sz="2000" dirty="0"/>
              <a:t>acilities &amp; </a:t>
            </a:r>
            <a:r>
              <a:rPr lang="en-US" altLang="en-US" sz="2000" u="sng" dirty="0"/>
              <a:t>A</a:t>
            </a:r>
            <a:r>
              <a:rPr lang="en-US" altLang="en-US" sz="2000" dirty="0"/>
              <a:t>dministrative costs, or “overhead” shared by all cost centers 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Specific rate is negotiated by the institution with the government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Total Costs: </a:t>
            </a:r>
            <a:r>
              <a:rPr lang="en-US" altLang="en-US" sz="2000" dirty="0"/>
              <a:t>Allowable Direct Costs + applicable F&amp;A or “fee” for SBIR/STTR)</a:t>
            </a:r>
            <a:endParaRPr lang="en-US" altLang="en-US" sz="1800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Fee (SBIR/STTR only): </a:t>
            </a:r>
            <a:r>
              <a:rPr lang="en-US" altLang="en-US" sz="2000" dirty="0"/>
              <a:t>reasonable profit factor available to for-profit organizations, consistent with normal profit margins</a:t>
            </a:r>
            <a:r>
              <a:rPr lang="en-US" altLang="en-US" sz="2000" dirty="0">
                <a:solidFill>
                  <a:schemeClr val="tx2"/>
                </a:solidFill>
              </a:rPr>
              <a:t>; n</a:t>
            </a:r>
            <a:r>
              <a:rPr lang="en-US" altLang="en-US" sz="2000" dirty="0">
                <a:solidFill>
                  <a:schemeClr val="tx1"/>
                </a:solidFill>
              </a:rPr>
              <a:t>ot to exceed 7% of total costs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Costs: An NIH Primer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58794" y="5604363"/>
            <a:ext cx="5896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hlinkClick r:id="rId3"/>
              </a:rPr>
              <a:t>http://grants.nih.gov/grants/developing_budget.htm</a:t>
            </a:r>
            <a:r>
              <a:rPr lang="en-US" alt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24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912E9ED-D387-49F6-AA4D-5E9C914497BB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7894" name="TextBox 1" descr="https://grants.nih.gov/grants/policy/person_months_faqs.htm &#10;" title="calculating person months"/>
          <p:cNvSpPr txBox="1">
            <a:spLocks noChangeArrowheads="1"/>
          </p:cNvSpPr>
          <p:nvPr/>
        </p:nvSpPr>
        <p:spPr bwMode="auto">
          <a:xfrm>
            <a:off x="1544564" y="5619898"/>
            <a:ext cx="6994525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Calculating “person months”: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https://grants.nih.gov/grants/policy/person_months_faqs.htm</a:t>
            </a:r>
            <a:r>
              <a:rPr lang="en-US" altLang="en-US" sz="1800" b="1" dirty="0"/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4073" y="1304416"/>
            <a:ext cx="8575323" cy="419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r>
              <a:rPr lang="en-US" altLang="en-US" b="1" u="sng" dirty="0"/>
              <a:t>EFFORT: Person-Months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endParaRPr lang="en-US" altLang="en-US" sz="1000" b="1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Amount of time (effort) committed to project by PI(s).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Calendar vs. Academic/Summer months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v"/>
            </a:pPr>
            <a:endParaRPr lang="en-US" altLang="en-US" sz="12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The number, qualifications and amount of time needed for other 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Co-investigators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Technicians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Postdoctoral Fellows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Undergraduate &amp; Graduate Students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6775" y="-271557"/>
            <a:ext cx="8229600" cy="141763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</a:rPr>
              <a:t>Sections A &amp; B: Personnel</a:t>
            </a:r>
          </a:p>
        </p:txBody>
      </p:sp>
    </p:spTree>
    <p:extLst>
      <p:ext uri="{BB962C8B-B14F-4D97-AF65-F5344CB8AC3E}">
        <p14:creationId xmlns:p14="http://schemas.microsoft.com/office/powerpoint/2010/main" val="239751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517839"/>
            <a:ext cx="8229600" cy="141763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</a:rPr>
              <a:t>Sections A &amp; B: Personnel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6221" y="1681073"/>
            <a:ext cx="7647904" cy="421329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u="sng" dirty="0">
                <a:solidFill>
                  <a:schemeClr val="accent3">
                    <a:lumMod val="50000"/>
                  </a:schemeClr>
                </a:solidFill>
              </a:rPr>
              <a:t>SALARY REQUESTS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Percent SALARY ≤ Percent EFFORT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devote 9 person-months [75%] effort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can request between 0% to 75% of your salary* 			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400" dirty="0"/>
              <a:t>* </a:t>
            </a:r>
            <a:r>
              <a:rPr lang="en-US" altLang="en-US" sz="2400" i="1" dirty="0"/>
              <a:t>up to legislated salary cap</a:t>
            </a:r>
          </a:p>
        </p:txBody>
      </p:sp>
    </p:spTree>
    <p:extLst>
      <p:ext uri="{BB962C8B-B14F-4D97-AF65-F5344CB8AC3E}">
        <p14:creationId xmlns:p14="http://schemas.microsoft.com/office/powerpoint/2010/main" val="345822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784350"/>
            <a:ext cx="7848600" cy="40386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Each individual listed in the budget should have a specific role on the project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Be realistic about what each individual can accomplish and the time necessary for the work.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There is no magic algorithm regarding the qualifications and/or number of individuals needed for each aim.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 Explain any fluctuations in effort levels and/or staffing levels in out years (in the budget justification).</a:t>
            </a:r>
          </a:p>
        </p:txBody>
      </p:sp>
      <p:sp>
        <p:nvSpPr>
          <p:cNvPr id="40964" name="Text Box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38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</p:txBody>
      </p:sp>
      <p:sp>
        <p:nvSpPr>
          <p:cNvPr id="40965" name="Text Box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1800" dirty="0"/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1539704" y="601442"/>
            <a:ext cx="60645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Personnel </a:t>
            </a:r>
            <a:r>
              <a:rPr lang="en-US" altLang="en-US" sz="4000" dirty="0">
                <a:solidFill>
                  <a:schemeClr val="accent1"/>
                </a:solidFill>
                <a:latin typeface="+mj-lt"/>
              </a:rPr>
              <a:t>(continued</a:t>
            </a:r>
            <a:r>
              <a:rPr lang="en-US" altLang="en-US" sz="3200" dirty="0">
                <a:solidFill>
                  <a:schemeClr val="accent1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479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9304"/>
            <a:ext cx="8305800" cy="22679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i="1" dirty="0"/>
              <a:t>Salary Limitation </a:t>
            </a:r>
            <a:r>
              <a:rPr lang="en-US" altLang="en-US" sz="2400" dirty="0"/>
              <a:t>(NOT-OD-19-099) is one of the congressional mandates in the NIH Appropriation</a:t>
            </a:r>
            <a:endParaRPr lang="en-US" altLang="en-US" sz="1200" dirty="0"/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Restricts the amount of </a:t>
            </a:r>
            <a:r>
              <a:rPr lang="en-US" altLang="en-US" sz="2400" b="1" dirty="0"/>
              <a:t>direct salary</a:t>
            </a:r>
            <a:r>
              <a:rPr lang="en-US" altLang="en-US" sz="2400" dirty="0"/>
              <a:t> that can be paid with federal funds under a grant or contract to Executive Level II of the Federal Executive Pay Scale ($192,300)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However, the participant’s </a:t>
            </a:r>
            <a:r>
              <a:rPr lang="en-US" altLang="en-US" sz="2400" b="1" dirty="0"/>
              <a:t>actual base salary </a:t>
            </a:r>
            <a:r>
              <a:rPr lang="en-US" altLang="en-US" sz="2400" dirty="0"/>
              <a:t>(even if exceeding the cap) should be used on the budget page. 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Helps NIH know the current pay scales and justify increases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Grants Specialists will adjust to meet the cap at the time of award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931631" y="5924216"/>
            <a:ext cx="7562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3"/>
              </a:rPr>
              <a:t>https://grants.nih.gov/grants/guide/notice-files/NOT-OD-19-099.html</a:t>
            </a:r>
            <a:r>
              <a:rPr lang="en-US" altLang="en-US" sz="1800" b="1" dirty="0"/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05000" y="576237"/>
            <a:ext cx="5334000" cy="13716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</a:rPr>
              <a:t>Salary Cap</a:t>
            </a:r>
          </a:p>
        </p:txBody>
      </p:sp>
    </p:spTree>
    <p:extLst>
      <p:ext uri="{BB962C8B-B14F-4D97-AF65-F5344CB8AC3E}">
        <p14:creationId xmlns:p14="http://schemas.microsoft.com/office/powerpoint/2010/main" val="83015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79BD12E-270D-4244-AC8E-B9400D6808D1}"/>
              </a:ext>
            </a:extLst>
          </p:cNvPr>
          <p:cNvSpPr txBox="1">
            <a:spLocks/>
          </p:cNvSpPr>
          <p:nvPr/>
        </p:nvSpPr>
        <p:spPr>
          <a:xfrm>
            <a:off x="857851" y="372980"/>
            <a:ext cx="7428298" cy="791327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400" b="1" dirty="0">
                <a:solidFill>
                  <a:schemeClr val="accent1"/>
                </a:solidFill>
              </a:rPr>
              <a:t>Section C: Equipment</a:t>
            </a:r>
            <a:endParaRPr lang="en-US" sz="44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315823F-6207-8342-B094-B55E1DD2D0FD}"/>
              </a:ext>
            </a:extLst>
          </p:cNvPr>
          <p:cNvSpPr txBox="1">
            <a:spLocks noChangeArrowheads="1"/>
          </p:cNvSpPr>
          <p:nvPr/>
        </p:nvSpPr>
        <p:spPr>
          <a:xfrm>
            <a:off x="457131" y="1447113"/>
            <a:ext cx="8302557" cy="4887426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000" b="1" dirty="0"/>
              <a:t>Equipment: </a:t>
            </a:r>
            <a:r>
              <a:rPr lang="en-US" altLang="en-US" sz="3000" dirty="0"/>
              <a:t>defined as having an acquisition cost &gt; $5000; service life &gt; 1yr </a:t>
            </a:r>
            <a:r>
              <a:rPr lang="en-US" altLang="en-US" sz="3000" i="1" dirty="0"/>
              <a:t>(otherwise, “supplies” category)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  <a:r>
              <a:rPr lang="en-US" altLang="en-US" sz="2400" dirty="0"/>
              <a:t>Use is primarily allocated to proposed research project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 Excluded from F&amp;A base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300" b="1" dirty="0"/>
              <a:t>Related Considerations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Most equipment is requested during the first year of the grant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For a modular budget an extra module(s) may be requested to cover equipment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Justification is required (especially if similar equipment is already available)</a:t>
            </a:r>
          </a:p>
          <a:p>
            <a:pPr lvl="1" fontAlgn="auto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Consider including price quote for new equipment within application to aid in the evaluation of equipment cost</a:t>
            </a:r>
          </a:p>
        </p:txBody>
      </p:sp>
    </p:spTree>
    <p:extLst>
      <p:ext uri="{BB962C8B-B14F-4D97-AF65-F5344CB8AC3E}">
        <p14:creationId xmlns:p14="http://schemas.microsoft.com/office/powerpoint/2010/main" val="343815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4112" y="2742705"/>
            <a:ext cx="6617192" cy="2974975"/>
          </a:xfrm>
        </p:spPr>
        <p:txBody>
          <a:bodyPr>
            <a:normAutofit/>
          </a:bodyPr>
          <a:lstStyle/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Getting Started 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Types of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Budget Components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Preparing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Other Considerations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Award Policy Issues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205" y="478302"/>
            <a:ext cx="7772400" cy="1192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Budget Basics</a:t>
            </a:r>
          </a:p>
        </p:txBody>
      </p:sp>
      <p:pic>
        <p:nvPicPr>
          <p:cNvPr id="9" name="Picture 4" descr="Picture of blo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830" y="4084421"/>
            <a:ext cx="1910346" cy="220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9525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D: Travel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433542"/>
            <a:ext cx="8001000" cy="4412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Generally supports travel for presenting the results of the grant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1-2 meetings per year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2-3 personnel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is usually relatively small: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$1,000 - 2,000 per scientific meeting per individual per year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Travel for data collection, to access resources or unique instrumentation or tools may be requested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sz="2000" dirty="0"/>
              <a:t>Justification should clearly state how travel is related to completing the aims and goals of the proposed research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1781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580229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E: Participant/Trainee Support Costs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2278610"/>
            <a:ext cx="8001000" cy="2825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Unless stated in the FOA, this section should be left blank for NIH applications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Tuition remission should be in Section F: Other Direct Costs </a:t>
            </a:r>
          </a:p>
        </p:txBody>
      </p:sp>
    </p:spTree>
    <p:extLst>
      <p:ext uri="{BB962C8B-B14F-4D97-AF65-F5344CB8AC3E}">
        <p14:creationId xmlns:p14="http://schemas.microsoft.com/office/powerpoint/2010/main" val="285161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F: Other Direct Costs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308148"/>
            <a:ext cx="81534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Estimate the materials and supplies needed for the personnel involved</a:t>
            </a:r>
            <a:r>
              <a:rPr lang="en-US" altLang="en-US" sz="2400" dirty="0"/>
              <a:t>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Usually</a:t>
            </a:r>
            <a:r>
              <a:rPr lang="en-US" altLang="en-US" sz="2000" dirty="0">
                <a:solidFill>
                  <a:schemeClr val="tx1"/>
                </a:solidFill>
              </a:rPr>
              <a:t> ~$12,000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altLang="en-US" sz="2000" dirty="0">
                <a:solidFill>
                  <a:schemeClr val="tx1"/>
                </a:solidFill>
              </a:rPr>
              <a:t>15,000/year per FTE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Animal intensive studies, studies involving human subjects, or extensive bioinformatics, nanofabrication/foundary expenses tend to be more costly.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In silico</a:t>
            </a:r>
            <a:r>
              <a:rPr lang="en-US" altLang="en-US" sz="2000" dirty="0">
                <a:solidFill>
                  <a:schemeClr val="tx1"/>
                </a:solidFill>
              </a:rPr>
              <a:t> or </a:t>
            </a:r>
            <a:r>
              <a:rPr lang="en-US" altLang="en-US" sz="2000" i="1" dirty="0">
                <a:solidFill>
                  <a:schemeClr val="tx1"/>
                </a:solidFill>
              </a:rPr>
              <a:t>in vitro</a:t>
            </a:r>
            <a:r>
              <a:rPr lang="en-US" altLang="en-US" sz="2000" dirty="0">
                <a:solidFill>
                  <a:schemeClr val="tx1"/>
                </a:solidFill>
              </a:rPr>
              <a:t> studies may have lower supply costs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Publication costs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Equipment maintenance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Tuition remission </a:t>
            </a:r>
            <a:r>
              <a:rPr lang="en-US" altLang="en-US" sz="1800" dirty="0"/>
              <a:t>[excluded from F&amp;A base]</a:t>
            </a:r>
            <a:endParaRPr lang="en-US" alt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Shared facility fees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Consortium/subcontracts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1752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5525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Budget Justification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288059"/>
            <a:ext cx="8153400" cy="470738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Reviewers and Administrator use this to determine if the scope of work matches the request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Explain the specific responsibilities for each team member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Justify unusual/large expenses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Show the value of subcontracts/consortia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/>
              <a:t>Provide a separate budget request and justification for any subcontract/consortium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Significant over- or under-estimation of budget suggests a lack of investigator understanding of scope of work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9014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Preparing a Budget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27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Allowable vs. Unallowable Costs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81003"/>
              </p:ext>
            </p:extLst>
          </p:nvPr>
        </p:nvGraphicFramePr>
        <p:xfrm>
          <a:off x="609600" y="1397000"/>
          <a:ext cx="7952508" cy="402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Unallowable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Salaries (NIH</a:t>
                      </a:r>
                      <a:r>
                        <a:rPr lang="en-US" baseline="0" dirty="0"/>
                        <a:t> salary cap:  currently $192,300)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Equipment (needed for the project)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Supplies (includes equipment under $5000)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Consortiums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Alterations &amp; Renovations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 (equipment maintenance costs, animal costs, fee for service)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Bad debt (200.426)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(200.423)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Improper payments (200.428)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Advertising (200.421), except for recruitment, procurement of goods, disposal of scraps/surplus materials, program outreach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Public relations (200.421), except for costs required by the federal awardee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Alumni/ae Activities (200.421)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5422" y="57875"/>
            <a:ext cx="8553157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1. R01 Modular Budget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51692" y="1562100"/>
            <a:ext cx="8792308" cy="4838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Start with an itemized budget (R&amp;R budget component)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Create out-year budgets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Divide </a:t>
            </a:r>
            <a:r>
              <a:rPr lang="en-US" b="1" dirty="0"/>
              <a:t>total budget for all years</a:t>
            </a:r>
            <a:r>
              <a:rPr lang="en-US" dirty="0"/>
              <a:t> by </a:t>
            </a:r>
            <a:r>
              <a:rPr lang="en-US" b="1" dirty="0"/>
              <a:t>number of years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Request same number of modules each year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/>
              <a:t>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Consortia total costs are calculated separately and may be rounded to nearest $1,000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1200" dirty="0"/>
          </a:p>
          <a:p>
            <a:pPr marL="0" indent="0" eaLnBrk="1" hangingPunct="1">
              <a:buNone/>
              <a:defRPr/>
            </a:pPr>
            <a:r>
              <a:rPr lang="en-US" sz="2400" b="1" dirty="0">
                <a:solidFill>
                  <a:srgbClr val="00B0F0"/>
                </a:solidFill>
              </a:rPr>
              <a:t>	*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exception for equipment</a:t>
            </a:r>
          </a:p>
        </p:txBody>
      </p:sp>
    </p:spTree>
    <p:extLst>
      <p:ext uri="{BB962C8B-B14F-4D97-AF65-F5344CB8AC3E}">
        <p14:creationId xmlns:p14="http://schemas.microsoft.com/office/powerpoint/2010/main" val="273807792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304800"/>
            <a:ext cx="8153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Direct Costs – Year </a:t>
            </a:r>
            <a:r>
              <a:rPr lang="en-US" altLang="en-US" sz="4000" b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9490" y="950002"/>
            <a:ext cx="8721968" cy="510063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			Cal 	Req.		Fringe		Funds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			</a:t>
            </a:r>
            <a:r>
              <a:rPr lang="en-US" altLang="en-US" sz="1800" dirty="0" err="1"/>
              <a:t>Mos</a:t>
            </a:r>
            <a:r>
              <a:rPr lang="en-US" altLang="en-US" sz="1800" dirty="0"/>
              <a:t>	Salary		Benefits	Req.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A. Senior/Key Person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PI			 2	15,333		4,293		19,626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co-investigator	 	 1	      0		     0		     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B. Other Personnel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Postdoc Assoc		12	50,004*	            	14,000		64,004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Grad Student		12	24,816*		  6,900		31,716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Grad Student		12	24,816*		  6,900		31,716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C. Equipment – Microscope						19,000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D. Travel - (2 meetings)						  4,000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E. Participant/Trainee					usually left blank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F. Other Direct Costs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Materials/Supplies						25,533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Publication Costs						  1,500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Subaward/Consortium/Contractual costs				  none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Tuition Remission						   7,000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G. Total Direct Costs					                </a:t>
            </a:r>
            <a:r>
              <a:rPr lang="en-US" altLang="en-US" sz="1800" b="1" dirty="0">
                <a:solidFill>
                  <a:srgbClr val="00B050"/>
                </a:solidFill>
              </a:rPr>
              <a:t>204,595</a:t>
            </a:r>
            <a:r>
              <a:rPr lang="en-US" altLang="en-US" sz="18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4156" y="6088348"/>
            <a:ext cx="48504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* Based on FY 2019 NRSA stipend levels, NOT-OD-19-036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97455" y="1524000"/>
            <a:ext cx="8469473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Calculate the direct costs for the first year.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(in the example, Year 1 budget = $204,595)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Calculate the direct costs for subsequent years taking into account salary and research cost increases (e.g., 3% per year) and changes in funds requested for equipment.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1 = $185,595 + $19,000 [equipment]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2 = $190,648	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3 = $196.637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4 = $202,536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5 = $208,612</a:t>
            </a:r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8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Direct Costs - Add it all up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11015" y="1991751"/>
            <a:ext cx="8764173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Calculate the total direct costs for all years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ea typeface="ＭＳ Ｐゴシック" charset="0"/>
              </a:rPr>
              <a:t>Total direct costs for 5 years = $984,028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Divide total by the number of years requested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ea typeface="ＭＳ Ｐゴシック" charset="0"/>
              </a:rPr>
              <a:t>Average direct costs = $196,805/year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Investigator-initiated R01s up to $250,000/yr must use modular format*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chemeClr val="accent1"/>
                </a:solidFill>
              </a:rPr>
              <a:t>Except applications from foreign (non-U.S.) institutions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FF0066"/>
              </a:solidFill>
              <a:ea typeface="+mn-ea"/>
              <a:cs typeface="+mn-cs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015" y="458558"/>
            <a:ext cx="876417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Determining  the Need for a Modular Budget?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4FE7FBB7-3BEE-4C0F-A869-350F8A986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5440C7-1E3A-443E-89D2-9722157A67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/>
              <a:t>Getting Started </a:t>
            </a:r>
            <a:br>
              <a:rPr lang="en-US" sz="44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264" y="38871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Converting Average Direct Costs to the Modular Format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59777" y="2076156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Round up to the next module (number divisible by $25,000)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In the example, $196,805/year rounds up to $200,000/year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No yearly increases for inflation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First year may include additional modules for one-time expenses like equipment</a:t>
            </a:r>
          </a:p>
          <a:p>
            <a:pPr marL="274320" lvl="1" indent="0" eaLnBrk="1" hangingPunct="1">
              <a:buNone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In this example, PI adds one additional module to year 1 = $225,000 </a:t>
            </a:r>
            <a:endParaRPr lang="en-US" dirty="0">
              <a:solidFill>
                <a:schemeClr val="tx1"/>
              </a:solidFill>
              <a:ea typeface="ＭＳ Ｐゴシック" charset="0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solidFill>
                <a:srgbClr val="FF0066"/>
              </a:solidFill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C492BE-F061-9B43-93CB-ECD083364BE9}"/>
              </a:ext>
            </a:extLst>
          </p:cNvPr>
          <p:cNvSpPr txBox="1">
            <a:spLocks noChangeArrowheads="1"/>
          </p:cNvSpPr>
          <p:nvPr/>
        </p:nvSpPr>
        <p:spPr>
          <a:xfrm>
            <a:off x="438150" y="1768734"/>
            <a:ext cx="8229600" cy="422789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/>
              <a:t>A. Direct Costs</a:t>
            </a:r>
            <a:r>
              <a:rPr lang="en-US" sz="2400" dirty="0">
                <a:solidFill>
                  <a:schemeClr val="accent2"/>
                </a:solidFill>
              </a:rPr>
              <a:t>			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dirty="0"/>
              <a:t>*Direct Cost less Consortium F&amp;A      	$225,000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 		                           Consortium F&amp;A      	$  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                                    *Total Direct Costs   	</a:t>
            </a:r>
            <a:r>
              <a:rPr lang="en-US" b="1" dirty="0">
                <a:solidFill>
                  <a:srgbClr val="FF0000"/>
                </a:solidFill>
              </a:rPr>
              <a:t>$225,000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b="1" dirty="0">
              <a:solidFill>
                <a:srgbClr val="FF0000"/>
              </a:solidFill>
            </a:endParaRP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B. Indirect Costs      </a:t>
            </a:r>
            <a:r>
              <a:rPr lang="en-US" sz="2400" dirty="0">
                <a:solidFill>
                  <a:schemeClr val="accent2"/>
                </a:solidFill>
              </a:rPr>
              <a:t>		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/>
              <a:t>		MTDC [less equipment $19K, tuition $7K]	$199,000   [DC base]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			</a:t>
            </a:r>
            <a:r>
              <a:rPr lang="en-US" dirty="0"/>
              <a:t>Indirect cost rate [63%]	</a:t>
            </a:r>
            <a:r>
              <a:rPr lang="en-US" b="1" dirty="0">
                <a:solidFill>
                  <a:srgbClr val="FF0000"/>
                </a:solidFill>
              </a:rPr>
              <a:t>$125,370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C. Total Direct and Indirect Costs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6600"/>
                </a:solidFill>
              </a:rPr>
              <a:t>				</a:t>
            </a:r>
            <a:r>
              <a:rPr lang="en-US" dirty="0"/>
              <a:t>(A + B)		 	</a:t>
            </a:r>
            <a:r>
              <a:rPr lang="en-US" b="1" dirty="0">
                <a:solidFill>
                  <a:srgbClr val="FF0000"/>
                </a:solidFill>
              </a:rPr>
              <a:t>$350,370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1AAF66C-58F2-7F44-AE31-BE56E59373A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81651"/>
            <a:ext cx="8229600" cy="1020763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 dirty="0">
                <a:solidFill>
                  <a:schemeClr val="accent1"/>
                </a:solidFill>
              </a:rPr>
              <a:t>Record Modular Budget: </a:t>
            </a:r>
            <a:br>
              <a:rPr lang="en-US" altLang="en-US" sz="2800" b="1" dirty="0">
                <a:solidFill>
                  <a:schemeClr val="accent1"/>
                </a:solidFill>
              </a:rPr>
            </a:br>
            <a:r>
              <a:rPr lang="en-US" altLang="en-US" sz="2800" b="1" dirty="0">
                <a:solidFill>
                  <a:schemeClr val="accent1"/>
                </a:solidFill>
              </a:rPr>
              <a:t>PHS 398 Modular Budget, Period 1</a:t>
            </a:r>
          </a:p>
        </p:txBody>
      </p:sp>
    </p:spTree>
    <p:extLst>
      <p:ext uri="{BB962C8B-B14F-4D97-AF65-F5344CB8AC3E}">
        <p14:creationId xmlns:p14="http://schemas.microsoft.com/office/powerpoint/2010/main" val="3381055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9629B578-B234-194B-8DAB-2EC62016FAF1}"/>
              </a:ext>
            </a:extLst>
          </p:cNvPr>
          <p:cNvSpPr txBox="1">
            <a:spLocks noChangeArrowheads="1"/>
          </p:cNvSpPr>
          <p:nvPr/>
        </p:nvSpPr>
        <p:spPr>
          <a:xfrm>
            <a:off x="560699" y="1665039"/>
            <a:ext cx="8229600" cy="4227892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/>
              <a:t>A. Direct Costs</a:t>
            </a:r>
            <a:r>
              <a:rPr lang="en-US" sz="2400" dirty="0">
                <a:solidFill>
                  <a:schemeClr val="accent2"/>
                </a:solidFill>
              </a:rPr>
              <a:t>			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dirty="0"/>
              <a:t>*Direct Cost less Consortium F&amp;A      	$200,000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 		                           Consortium F&amp;A      	$  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                                    *Total Direct Costs   	</a:t>
            </a:r>
            <a:r>
              <a:rPr lang="en-US" b="1" dirty="0">
                <a:solidFill>
                  <a:srgbClr val="FF0000"/>
                </a:solidFill>
              </a:rPr>
              <a:t>$200,000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b="1" dirty="0">
              <a:solidFill>
                <a:srgbClr val="FF0000"/>
              </a:solidFill>
            </a:endParaRP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B. Indirect Costs      		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	</a:t>
            </a:r>
            <a:r>
              <a:rPr lang="en-US" sz="2100" b="1" dirty="0"/>
              <a:t>		</a:t>
            </a:r>
            <a:r>
              <a:rPr lang="en-US" sz="2100" dirty="0"/>
              <a:t>MTDC [less tuition]		$193,000   [DC base]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			</a:t>
            </a:r>
            <a:r>
              <a:rPr lang="en-US" dirty="0"/>
              <a:t>Indirect cost rate [63%]	</a:t>
            </a:r>
            <a:r>
              <a:rPr lang="en-US" b="1" dirty="0">
                <a:solidFill>
                  <a:srgbClr val="FF0000"/>
                </a:solidFill>
              </a:rPr>
              <a:t>$121,590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C. Total Direct and Indirect Costs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6600"/>
                </a:solidFill>
              </a:rPr>
              <a:t>				</a:t>
            </a:r>
            <a:r>
              <a:rPr lang="en-US" dirty="0"/>
              <a:t>(A + B)			</a:t>
            </a:r>
            <a:r>
              <a:rPr lang="en-US" b="1" dirty="0">
                <a:solidFill>
                  <a:srgbClr val="FF0000"/>
                </a:solidFill>
              </a:rPr>
              <a:t>$321,590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This is the bottom line total of your budget request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E4D7198-0A52-1246-B123-6FAB8C5BF4D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77956"/>
            <a:ext cx="8229600" cy="1020763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>
                <a:solidFill>
                  <a:schemeClr val="accent1"/>
                </a:solidFill>
              </a:rPr>
              <a:t>Record Modular Budget: </a:t>
            </a:r>
            <a:br>
              <a:rPr lang="en-US" altLang="en-US" sz="2800" b="1">
                <a:solidFill>
                  <a:schemeClr val="accent1"/>
                </a:solidFill>
              </a:rPr>
            </a:br>
            <a:r>
              <a:rPr lang="en-US" altLang="en-US" sz="2800" b="1">
                <a:solidFill>
                  <a:schemeClr val="accent1"/>
                </a:solidFill>
              </a:rPr>
              <a:t>PHS 398 Modular Budget, Periods 2-5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A851E-2FA6-6240-B22E-2EC1083895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10812162" y="-1729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1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346E55-E1D7-CA4F-8714-23E5480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81C-1349-4838-96AA-60BE26F55E8F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1071D9-B684-FD40-9A7F-27BC45C2EAB8}"/>
              </a:ext>
            </a:extLst>
          </p:cNvPr>
          <p:cNvSpPr txBox="1"/>
          <p:nvPr/>
        </p:nvSpPr>
        <p:spPr>
          <a:xfrm>
            <a:off x="715385" y="766117"/>
            <a:ext cx="7713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+mn-lt"/>
              </a:rPr>
              <a:t>What if I have a collaboration with an investigator at another institution that requires funds?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7AFEC-F7DF-D84F-8334-FB24C3064C8F}"/>
              </a:ext>
            </a:extLst>
          </p:cNvPr>
          <p:cNvSpPr txBox="1"/>
          <p:nvPr/>
        </p:nvSpPr>
        <p:spPr>
          <a:xfrm>
            <a:off x="715385" y="1841242"/>
            <a:ext cx="76007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This requires a consortium agreement </a:t>
            </a:r>
          </a:p>
          <a:p>
            <a:r>
              <a:rPr lang="en-US" sz="2800" dirty="0">
                <a:latin typeface="+mn-lt"/>
              </a:rPr>
              <a:t>NIH will only make one grant award (parent)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Your Budget will list costs for Consortium/Subaward Costs (consortium budget)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Your Co-I/Co-PI/MPI will need to prepare a budget for the consortium to be included in the application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If the grant is awarded the consortium will have a contractual arrangement with your institution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An application with a Consortium does not automatically require a Detailed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35574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354" y="-1495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accent1"/>
                </a:solidFill>
                <a:ea typeface="+mj-ea"/>
                <a:cs typeface="+mj-cs"/>
              </a:rPr>
              <a:t>2. R01 Budget </a:t>
            </a:r>
            <a:r>
              <a:rPr lang="en-US" sz="3600" b="1" u="sng" dirty="0">
                <a:solidFill>
                  <a:schemeClr val="accent1"/>
                </a:solidFill>
                <a:ea typeface="+mj-ea"/>
                <a:cs typeface="+mj-cs"/>
              </a:rPr>
              <a:t>with Consortium Costs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36098" y="1368461"/>
            <a:ext cx="8243668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dirty="0"/>
              <a:t>Prepare an itemized budget for the parent award</a:t>
            </a:r>
          </a:p>
          <a:p>
            <a:pPr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dirty="0"/>
              <a:t>Prepare an itemized budget for consortium/subcontract costs, including: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Personnel  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salary and benefits				$33,000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Travel  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professional or investigator meeting		$  2,000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Other Direct Costs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Materials and Supplies				$10,000</a:t>
            </a:r>
          </a:p>
          <a:p>
            <a:pPr lvl="2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				Total Direct Costs = 	$45,000</a:t>
            </a:r>
          </a:p>
          <a:p>
            <a:pPr marL="320040" lvl="1" indent="0">
              <a:lnSpc>
                <a:spcPct val="90000"/>
              </a:lnSpc>
              <a:buClr>
                <a:srgbClr val="0070C0"/>
              </a:buClr>
              <a:buSzPct val="101000"/>
              <a:buNone/>
            </a:pPr>
            <a:endParaRPr lang="en-US" altLang="en-US" sz="2600" dirty="0">
              <a:solidFill>
                <a:schemeClr val="tx1"/>
              </a:solidFill>
            </a:endParaRPr>
          </a:p>
          <a:p>
            <a:pPr marL="320040" lvl="1" indent="0">
              <a:lnSpc>
                <a:spcPct val="9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chemeClr val="tx1"/>
                </a:solidFill>
              </a:rPr>
              <a:t>Don’t forget the budget justification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727114" y="1834901"/>
            <a:ext cx="7943160" cy="38862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Consortium Direct Costs = 			$45,000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Consortium F&amp;A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</a:rPr>
              <a:t>consortium institution (at 50%) = 		$22,500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  <a:ea typeface="ＭＳ Ｐゴシック" charset="0"/>
            </a:endParaRP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1"/>
                </a:solidFill>
              </a:rPr>
              <a:t>Consortium Total Costs = 			$67,500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1"/>
                </a:solidFill>
              </a:rPr>
              <a:t>*</a:t>
            </a:r>
            <a:r>
              <a:rPr lang="en-US" sz="2000" dirty="0"/>
              <a:t>Remember you may round to the nearest $1,000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38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Total Consortium Costs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81C-1349-4838-96AA-60BE26F55E8F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763" y="263325"/>
            <a:ext cx="8386761" cy="5635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Direct Costs – Year 1 </a:t>
            </a:r>
            <a:r>
              <a:rPr lang="en-US" altLang="en-US" sz="2400" dirty="0">
                <a:solidFill>
                  <a:schemeClr val="accent1"/>
                </a:solidFill>
                <a:latin typeface="+mj-lt"/>
              </a:rPr>
              <a:t>with Consortium</a:t>
            </a:r>
            <a:r>
              <a:rPr lang="en-US" altLang="en-US" sz="4000" b="1" dirty="0">
                <a:solidFill>
                  <a:schemeClr val="accent1"/>
                </a:solidFill>
                <a:latin typeface="+mj-lt"/>
              </a:rPr>
              <a:t> </a:t>
            </a:r>
          </a:p>
        </p:txBody>
      </p:sp>
      <p:graphicFrame>
        <p:nvGraphicFramePr>
          <p:cNvPr id="4" name="Table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42763"/>
              </p:ext>
            </p:extLst>
          </p:nvPr>
        </p:nvGraphicFramePr>
        <p:xfrm>
          <a:off x="137652" y="962403"/>
          <a:ext cx="8809704" cy="563227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2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0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4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430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Base Salary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Cal Month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Req</a:t>
                      </a:r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Salary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Fringe Ben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Req</a:t>
                      </a:r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  Funds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Senior Personnel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92,000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15,333 </a:t>
                      </a:r>
                      <a:endParaRPr lang="uk-UA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4,293 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19,626 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Co-I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85,000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-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Other Personnel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Postdoc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50,004</a:t>
                      </a:r>
                      <a:r>
                        <a:rPr lang="uk-UA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14,000 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64,004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Graduate Student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24,816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6,900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31,716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Graduate Student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*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24,816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6,900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31,716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C.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Equipment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Microscope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19,000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Travel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 meetings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4,000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Other Direct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Materials / Supplies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25,533 </a:t>
                      </a:r>
                      <a:endParaRPr lang="is-I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Pub Costs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1,500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Subawards</a:t>
                      </a:r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/Consortia/Contracts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68,000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Tuition Remission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7,000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216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u="none" strike="noStrike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 </a:t>
                      </a:r>
                      <a:endParaRPr lang="sk-SK" sz="16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is-IS" sz="1800" b="1" u="none" strike="noStrike" dirty="0"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272,095</a:t>
                      </a:r>
                      <a:r>
                        <a:rPr lang="is-IS" sz="1600" u="none" strike="noStrike" dirty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is-I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Lin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223013"/>
            <a:ext cx="533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b="1" dirty="0"/>
          </a:p>
        </p:txBody>
      </p:sp>
      <p:sp>
        <p:nvSpPr>
          <p:cNvPr id="8" name="Lin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325139" y="5223013"/>
            <a:ext cx="7620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Line 7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1" y="6000750"/>
            <a:ext cx="404812" cy="142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76800" y="5643562"/>
            <a:ext cx="2590800" cy="714375"/>
          </a:xfrm>
          <a:prstGeom prst="rect">
            <a:avLst/>
          </a:prstGeom>
          <a:solidFill>
            <a:schemeClr val="bg1"/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C00000"/>
                </a:solidFill>
                <a:ea typeface="+mn-ea"/>
                <a:cs typeface="Arial" charset="0"/>
              </a:rPr>
              <a:t>Should you request a modular budget?</a:t>
            </a:r>
          </a:p>
        </p:txBody>
      </p:sp>
    </p:spTree>
    <p:extLst>
      <p:ext uri="{BB962C8B-B14F-4D97-AF65-F5344CB8AC3E}">
        <p14:creationId xmlns:p14="http://schemas.microsoft.com/office/powerpoint/2010/main" val="2103233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268288"/>
            <a:ext cx="8915400" cy="88423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R01 Grant with Consortium Budget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0600" y="2199738"/>
            <a:ext cx="7391400" cy="2590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/>
              <a:t>Submit as a modular budget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/>
              <a:t>when requesting Direct Costs at or below $250,000 per year…</a:t>
            </a:r>
            <a:r>
              <a:rPr lang="en-US" altLang="en-US" sz="3200" b="1" dirty="0">
                <a:solidFill>
                  <a:srgbClr val="663300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400" b="1" dirty="0">
              <a:solidFill>
                <a:srgbClr val="66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u="sng" dirty="0">
                <a:solidFill>
                  <a:srgbClr val="262673"/>
                </a:solidFill>
              </a:rPr>
              <a:t>… excluding Consortium F&amp;A costs</a:t>
            </a:r>
            <a:r>
              <a:rPr lang="en-US" altLang="en-US" sz="3200" b="1" dirty="0">
                <a:solidFill>
                  <a:srgbClr val="262673"/>
                </a:solidFill>
              </a:rPr>
              <a:t>.</a:t>
            </a:r>
            <a:r>
              <a:rPr lang="en-US" altLang="en-US" sz="3200" b="1" u="sng" dirty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58373" name="Lin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373" y="155528"/>
            <a:ext cx="8681290" cy="8842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Modular Grant with Consortium Budget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77072" y="1181530"/>
            <a:ext cx="8546591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example,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1 – Itemized Total DC				= $265,708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minus Consortium F&amp;A		= $  22,500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1 – Itemized DC excluding Consortium F&amp;A	= $249,595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1 – Itemized DC  = $228,595 + $19,000 [equip]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2 – Itemized DC  = $236,162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3 – Itemized DC  = $239,776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4 – Itemized DC  = $245,619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5 – Itemized DC  = $251,638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Average Direct Cost per yr (less consortia F&amp;A) = $239,946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up to the next module = $250,000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92370" y="1705738"/>
            <a:ext cx="8229600" cy="44196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A. Direct Costs</a:t>
            </a:r>
            <a: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Funds Requested ($)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*Direct Cost less Consortium F&amp;A      $250,000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		                           Consortium F&amp;A     $  22,500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*Total Direct Costs    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$272,500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algn="ctr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total direct costs requested are allowed to exceed the modular maximum ($250,000) by the amount of F&amp;A associated with the subcontract ($22,500).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6137" y="27092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</a:rPr>
              <a:t>Record Modular Budget with Consortium: </a:t>
            </a:r>
            <a:br>
              <a:rPr lang="en-US" altLang="en-US" sz="2800" b="1" dirty="0">
                <a:solidFill>
                  <a:schemeClr val="accent1"/>
                </a:solidFill>
              </a:rPr>
            </a:br>
            <a:r>
              <a:rPr lang="en-US" altLang="en-US" sz="2800" b="1" dirty="0">
                <a:solidFill>
                  <a:schemeClr val="accent1"/>
                </a:solidFill>
              </a:rPr>
              <a:t>PHS 398 Modular Budget, Period 1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FBBA59-FA00-2B4F-8AE6-B088B8F5703B}"/>
              </a:ext>
            </a:extLst>
          </p:cNvPr>
          <p:cNvSpPr txBox="1">
            <a:spLocks/>
          </p:cNvSpPr>
          <p:nvPr/>
        </p:nvSpPr>
        <p:spPr>
          <a:xfrm>
            <a:off x="573406" y="1780688"/>
            <a:ext cx="8062912" cy="43703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altLang="en-US" sz="2600" b="1" dirty="0"/>
              <a:t>Costs charged to NIH awards must be allowable, and: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Reasonable/Necessary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Allocable </a:t>
            </a:r>
            <a:r>
              <a:rPr lang="en-US" altLang="en-US" sz="1800" dirty="0"/>
              <a:t>(incurred solely to advance work under the grant)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Consistently applied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Conform to NIH terms and conditions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B7FDACB-261C-9B4E-9487-08EFEA4446C0}"/>
              </a:ext>
            </a:extLst>
          </p:cNvPr>
          <p:cNvSpPr txBox="1">
            <a:spLocks/>
          </p:cNvSpPr>
          <p:nvPr/>
        </p:nvSpPr>
        <p:spPr>
          <a:xfrm>
            <a:off x="235671" y="324466"/>
            <a:ext cx="8663232" cy="78658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</a:rPr>
              <a:t>Getting Started: NIH Cost Principles</a:t>
            </a:r>
          </a:p>
        </p:txBody>
      </p:sp>
    </p:spTree>
    <p:extLst>
      <p:ext uri="{BB962C8B-B14F-4D97-AF65-F5344CB8AC3E}">
        <p14:creationId xmlns:p14="http://schemas.microsoft.com/office/powerpoint/2010/main" val="1051624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5E81A6-F4E6-2A4C-AD83-46DD19E98273}"/>
              </a:ext>
            </a:extLst>
          </p:cNvPr>
          <p:cNvSpPr txBox="1">
            <a:spLocks noChangeArrowheads="1"/>
          </p:cNvSpPr>
          <p:nvPr/>
        </p:nvSpPr>
        <p:spPr>
          <a:xfrm>
            <a:off x="438149" y="1660025"/>
            <a:ext cx="8639863" cy="44942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tabLst>
                <a:tab pos="5135563" algn="l"/>
              </a:tabLst>
              <a:defRPr/>
            </a:pPr>
            <a:r>
              <a:rPr lang="en-US" sz="2400" b="1" dirty="0"/>
              <a:t>A. Direct Costs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100" dirty="0"/>
              <a:t>*Direct Cost less Consortium F&amp;A      		$250,000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00" dirty="0"/>
              <a:t> 		                         Consortium F&amp;A     		$  22,500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100" dirty="0"/>
              <a:t>                                    *Total Direct Costs   		</a:t>
            </a:r>
            <a:r>
              <a:rPr lang="en-US" sz="2100" b="1" dirty="0">
                <a:solidFill>
                  <a:srgbClr val="FF0000"/>
                </a:solidFill>
              </a:rPr>
              <a:t>$272,500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b="1" dirty="0">
              <a:solidFill>
                <a:srgbClr val="FF0000"/>
              </a:solidFill>
            </a:endParaRP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tabLst>
                <a:tab pos="5135563" algn="l"/>
              </a:tabLst>
              <a:defRPr/>
            </a:pPr>
            <a:r>
              <a:rPr lang="en-US" sz="2400" b="1" dirty="0"/>
              <a:t>B. Indirect Costs	Funds Requested ($)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/>
              <a:t>	</a:t>
            </a:r>
            <a:r>
              <a:rPr lang="en-US" sz="2100" dirty="0"/>
              <a:t>Direct costs [less consortium TC: $68,000]	$205,000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100" dirty="0"/>
              <a:t>MTDC [- equip, tuition: + consortium costs</a:t>
            </a:r>
            <a:r>
              <a:rPr lang="en-US" sz="2100" dirty="0">
                <a:solidFill>
                  <a:srgbClr val="00B050"/>
                </a:solidFill>
              </a:rPr>
              <a:t>*</a:t>
            </a:r>
            <a:r>
              <a:rPr lang="en-US" sz="2100" dirty="0"/>
              <a:t>]	$204,000 [base]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100" b="1" dirty="0"/>
              <a:t>			</a:t>
            </a:r>
            <a:r>
              <a:rPr lang="en-US" sz="2100" dirty="0"/>
              <a:t>Indirect cost rate [63%]		</a:t>
            </a:r>
            <a:r>
              <a:rPr lang="en-US" sz="2100" b="1" dirty="0">
                <a:solidFill>
                  <a:srgbClr val="FF0000"/>
                </a:solidFill>
              </a:rPr>
              <a:t>$128,520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tabLst>
                <a:tab pos="5135563" algn="l"/>
              </a:tabLst>
              <a:defRPr/>
            </a:pPr>
            <a:r>
              <a:rPr lang="en-US" sz="2400" b="1" dirty="0"/>
              <a:t>C. Total Direct and Indirect Costs	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6600"/>
                </a:solidFill>
              </a:rPr>
              <a:t>			</a:t>
            </a:r>
            <a:r>
              <a:rPr lang="en-US" sz="2100" dirty="0">
                <a:solidFill>
                  <a:srgbClr val="006600"/>
                </a:solidFill>
              </a:rPr>
              <a:t>	</a:t>
            </a:r>
            <a:r>
              <a:rPr lang="en-US" sz="2100" dirty="0"/>
              <a:t>(A + B)			</a:t>
            </a:r>
            <a:r>
              <a:rPr lang="en-US" sz="2100" b="1" dirty="0">
                <a:solidFill>
                  <a:srgbClr val="FF0000"/>
                </a:solidFill>
              </a:rPr>
              <a:t>$401,020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8A0FEB-98C8-E645-BAD3-0DAE0E307DB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72227"/>
            <a:ext cx="8229600" cy="1020763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 dirty="0">
                <a:solidFill>
                  <a:schemeClr val="accent1"/>
                </a:solidFill>
              </a:rPr>
              <a:t>Record Modular Budget: </a:t>
            </a:r>
            <a:br>
              <a:rPr lang="en-US" altLang="en-US" sz="2800" b="1" dirty="0">
                <a:solidFill>
                  <a:schemeClr val="accent1"/>
                </a:solidFill>
              </a:rPr>
            </a:br>
            <a:r>
              <a:rPr lang="en-US" altLang="en-US" sz="2800" b="1" dirty="0">
                <a:solidFill>
                  <a:schemeClr val="accent1"/>
                </a:solidFill>
              </a:rPr>
              <a:t>PHS 398 Modular Budget, Period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3FF2-B37F-004B-999C-EFE19E046E42}"/>
              </a:ext>
            </a:extLst>
          </p:cNvPr>
          <p:cNvSpPr txBox="1"/>
          <p:nvPr/>
        </p:nvSpPr>
        <p:spPr>
          <a:xfrm>
            <a:off x="702798" y="6038018"/>
            <a:ext cx="421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  <a:latin typeface="+mn-lt"/>
              </a:rPr>
              <a:t>* Up to $25,000/</a:t>
            </a:r>
            <a:r>
              <a:rPr lang="en-US" i="1" dirty="0">
                <a:solidFill>
                  <a:srgbClr val="00B050"/>
                </a:solidFill>
                <a:latin typeface="+mn-lt"/>
              </a:rPr>
              <a:t>each</a:t>
            </a:r>
            <a:r>
              <a:rPr lang="en-US" sz="1600" i="1" dirty="0">
                <a:solidFill>
                  <a:srgbClr val="00B050"/>
                </a:solidFill>
                <a:latin typeface="+mn-lt"/>
              </a:rPr>
              <a:t> consortium total costs</a:t>
            </a:r>
          </a:p>
        </p:txBody>
      </p:sp>
    </p:spTree>
    <p:extLst>
      <p:ext uri="{BB962C8B-B14F-4D97-AF65-F5344CB8AC3E}">
        <p14:creationId xmlns:p14="http://schemas.microsoft.com/office/powerpoint/2010/main" val="121506797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83A7409-FC57-2341-9AF3-FE134407041B}"/>
              </a:ext>
            </a:extLst>
          </p:cNvPr>
          <p:cNvSpPr txBox="1">
            <a:spLocks noChangeArrowheads="1"/>
          </p:cNvSpPr>
          <p:nvPr/>
        </p:nvSpPr>
        <p:spPr>
          <a:xfrm>
            <a:off x="438150" y="1693545"/>
            <a:ext cx="8229600" cy="44942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tabLst>
                <a:tab pos="5135563" algn="l"/>
              </a:tabLst>
              <a:defRPr/>
            </a:pPr>
            <a:r>
              <a:rPr lang="en-US" sz="2400" b="1" dirty="0"/>
              <a:t>A. Direct Costs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000" dirty="0"/>
              <a:t>*Direct Cost less Consortium F&amp;A      		$250,000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		                           Consortium F&amp;A      		$  23,175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                                     *Total Direct Costs   		</a:t>
            </a:r>
            <a:r>
              <a:rPr lang="en-US" sz="2000" b="1" dirty="0">
                <a:solidFill>
                  <a:srgbClr val="FF0000"/>
                </a:solidFill>
              </a:rPr>
              <a:t>$273,175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00" b="1" dirty="0">
              <a:solidFill>
                <a:srgbClr val="FF0000"/>
              </a:solidFill>
            </a:endParaRP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tabLst>
                <a:tab pos="5135563" algn="l"/>
              </a:tabLst>
              <a:defRPr/>
            </a:pPr>
            <a:r>
              <a:rPr lang="en-US" sz="2400" b="1" dirty="0"/>
              <a:t>B. Indirect Costs	Funds Requested ($)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/>
              <a:t>	</a:t>
            </a:r>
            <a:r>
              <a:rPr lang="en-US" sz="2000" dirty="0"/>
              <a:t>Direct costs [less consortium TC: $69,525]	$203,650</a:t>
            </a:r>
          </a:p>
          <a:p>
            <a:pPr marL="533400" indent="-533400" fontAlgn="auto">
              <a:spcAft>
                <a:spcPts val="0"/>
              </a:spcAft>
              <a:buNone/>
              <a:defRPr/>
            </a:pPr>
            <a:r>
              <a:rPr lang="en-US" sz="2000" dirty="0"/>
              <a:t>MTDC [- equip, tuition: + consortium costs</a:t>
            </a:r>
            <a:r>
              <a:rPr lang="en-US" sz="2000" dirty="0">
                <a:solidFill>
                  <a:srgbClr val="00B050"/>
                </a:solidFill>
              </a:rPr>
              <a:t>*</a:t>
            </a:r>
            <a:r>
              <a:rPr lang="en-US" sz="2000" dirty="0"/>
              <a:t>]		$202,650 [base]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/>
              <a:t>			</a:t>
            </a:r>
            <a:r>
              <a:rPr lang="en-US" sz="2000" dirty="0"/>
              <a:t>Indirect cost rate [63%]		</a:t>
            </a:r>
            <a:r>
              <a:rPr lang="en-US" sz="2000" b="1" dirty="0">
                <a:solidFill>
                  <a:srgbClr val="FF0000"/>
                </a:solidFill>
              </a:rPr>
              <a:t>$127,670</a:t>
            </a:r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defRPr/>
            </a:pPr>
            <a:endParaRPr lang="en-US" sz="1000" dirty="0"/>
          </a:p>
          <a:p>
            <a:pPr marL="533400" indent="-533400" fontAlgn="auto">
              <a:spcAft>
                <a:spcPts val="0"/>
              </a:spcAft>
              <a:buFont typeface="Wingdings 2"/>
              <a:buNone/>
              <a:tabLst>
                <a:tab pos="5135563" algn="l"/>
              </a:tabLst>
              <a:defRPr/>
            </a:pPr>
            <a:r>
              <a:rPr lang="en-US" sz="2400" b="1" dirty="0"/>
              <a:t>C. Total Direct and Indirect Costs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b="1" dirty="0"/>
              <a:t>Funds Requested ($)</a:t>
            </a:r>
          </a:p>
          <a:p>
            <a:pPr marL="533400" indent="-5334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6600"/>
                </a:solidFill>
              </a:rPr>
              <a:t>			</a:t>
            </a:r>
            <a:r>
              <a:rPr lang="en-US" sz="2000" dirty="0">
                <a:solidFill>
                  <a:srgbClr val="006600"/>
                </a:solidFill>
              </a:rPr>
              <a:t>	</a:t>
            </a:r>
            <a:r>
              <a:rPr lang="en-US" sz="2000" dirty="0"/>
              <a:t>(A + B)			</a:t>
            </a:r>
            <a:r>
              <a:rPr lang="en-US" sz="2000" b="1" dirty="0">
                <a:solidFill>
                  <a:srgbClr val="FF0000"/>
                </a:solidFill>
              </a:rPr>
              <a:t>$400,845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81065C5-6D24-9D4A-A620-A2D0A471807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96320"/>
            <a:ext cx="8229600" cy="1020763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2800" b="1" dirty="0">
                <a:solidFill>
                  <a:schemeClr val="accent1"/>
                </a:solidFill>
              </a:rPr>
              <a:t>Record Modular Budget: </a:t>
            </a:r>
            <a:br>
              <a:rPr lang="en-US" altLang="en-US" sz="2800" b="1" dirty="0">
                <a:solidFill>
                  <a:schemeClr val="accent1"/>
                </a:solidFill>
              </a:rPr>
            </a:br>
            <a:r>
              <a:rPr lang="en-US" altLang="en-US" sz="2800" b="1" dirty="0">
                <a:solidFill>
                  <a:schemeClr val="accent1"/>
                </a:solidFill>
              </a:rPr>
              <a:t>PHS 398 Modular Budget, Period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EB2DD-4320-5A47-B648-4DEF9621198D}"/>
              </a:ext>
            </a:extLst>
          </p:cNvPr>
          <p:cNvSpPr txBox="1"/>
          <p:nvPr/>
        </p:nvSpPr>
        <p:spPr>
          <a:xfrm>
            <a:off x="702798" y="6038018"/>
            <a:ext cx="449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  <a:latin typeface="+mn-lt"/>
              </a:rPr>
              <a:t>* Up to $25,000/each consortium total costs</a:t>
            </a:r>
          </a:p>
        </p:txBody>
      </p:sp>
    </p:spTree>
    <p:extLst>
      <p:ext uri="{BB962C8B-B14F-4D97-AF65-F5344CB8AC3E}">
        <p14:creationId xmlns:p14="http://schemas.microsoft.com/office/powerpoint/2010/main" val="392994812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257175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sz="4000" b="1" dirty="0">
                <a:solidFill>
                  <a:schemeClr val="accent1"/>
                </a:solidFill>
              </a:rPr>
              <a:t>R01 Budget Reminders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82386" y="1411520"/>
            <a:ext cx="8153400" cy="4339922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All budget requests to NIH for R01 applications use: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b="1" u="sng" dirty="0">
                <a:solidFill>
                  <a:schemeClr val="tx1"/>
                </a:solidFill>
              </a:rPr>
              <a:t>modular format</a:t>
            </a:r>
            <a:r>
              <a:rPr lang="en-US" altLang="en-US" sz="2400" dirty="0">
                <a:solidFill>
                  <a:schemeClr val="tx1"/>
                </a:solidFill>
              </a:rPr>
              <a:t> when requesting direct costs of $250,000 or less each year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b="1" u="sng" dirty="0">
                <a:solidFill>
                  <a:schemeClr val="tx1"/>
                </a:solidFill>
              </a:rPr>
              <a:t>non-modular format</a:t>
            </a:r>
            <a:r>
              <a:rPr lang="en-US" altLang="en-US" sz="2400" dirty="0">
                <a:solidFill>
                  <a:schemeClr val="tx1"/>
                </a:solidFill>
              </a:rPr>
              <a:t> when requesting direct costs greater than $250,000 in any year, or if the application is submitted from a foreign institution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When including collaborator(s) at another institution(s)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</a:rPr>
              <a:t>A modular format budget may be appropriate even with consortium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</a:rPr>
              <a:t>Consortium F&amp;A costs are not factored into the modular direct cost limit</a:t>
            </a: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938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271463"/>
            <a:ext cx="92202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More Money?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7902" y="1209463"/>
            <a:ext cx="8072759" cy="5135562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Applications requesting ≥ $500,000 DC</a:t>
            </a:r>
            <a:r>
              <a:rPr lang="en-US" altLang="en-US" sz="2400" dirty="0"/>
              <a:t> in any single year </a:t>
            </a:r>
            <a:r>
              <a:rPr lang="en-US" altLang="en-US" sz="2400" dirty="0">
                <a:cs typeface="Arial" charset="0"/>
              </a:rPr>
              <a:t>–</a:t>
            </a:r>
            <a:r>
              <a:rPr lang="en-US" altLang="en-US" sz="2400" dirty="0"/>
              <a:t> applicant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seek permission to submit from Institute staff at least 6 weeks before submission.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Multiple Principal Investigator R01</a:t>
            </a:r>
            <a:r>
              <a:rPr lang="en-US" altLang="en-US" sz="2400" dirty="0"/>
              <a:t> is intended for projects that clearly require a </a:t>
            </a:r>
            <a:r>
              <a:rPr lang="ja-JP" altLang="en-US" sz="2400" dirty="0"/>
              <a:t>“</a:t>
            </a:r>
            <a:r>
              <a:rPr lang="en-US" altLang="ja-JP" sz="2400" dirty="0"/>
              <a:t>team science</a:t>
            </a:r>
            <a:r>
              <a:rPr lang="ja-JP" altLang="en-US" sz="2400" dirty="0"/>
              <a:t>”</a:t>
            </a:r>
            <a:r>
              <a:rPr lang="en-US" altLang="ja-JP" sz="2400" dirty="0"/>
              <a:t> approach. The Multiple PI option should not be used as a means to justify a large budget request.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Well-funded investigators</a:t>
            </a:r>
            <a:r>
              <a:rPr lang="en-US" altLang="en-US" sz="2400" dirty="0"/>
              <a:t> should consult with Institute staff regarding policies for support of new research projects in well-funded laboratories.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847" y="1360025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Exceeding FOA budget amount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Used a modular budget when a detailed budget is needed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exceeds $500K and did not request permission to submit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Modular budget request did not request F&amp;A for consortia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Costs in budget differ from justification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Salaries exceed the NIH salary cap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Calendar months effort does not equate to the requested salary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Miscalculation of F&amp;A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Not contacting NIH Staff!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89061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Common Budget Errors</a:t>
            </a:r>
          </a:p>
        </p:txBody>
      </p:sp>
    </p:spTree>
    <p:extLst>
      <p:ext uri="{BB962C8B-B14F-4D97-AF65-F5344CB8AC3E}">
        <p14:creationId xmlns:p14="http://schemas.microsoft.com/office/powerpoint/2010/main" val="1611238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61389"/>
            <a:ext cx="7772400" cy="784936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Other Considerations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008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3975" y="1745673"/>
            <a:ext cx="7821210" cy="437072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3000" b="1" dirty="0"/>
              <a:t>Budget considerations are administrative 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not used by reviewers to assess scientific merit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The Budget is discussed/reviewed after the scientific merit is assessed and application is scored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But ….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Budget presentation and justification reveals to reviewers the applicant’s understanding of what it takes to accomplish the proposed research</a:t>
            </a:r>
          </a:p>
          <a:p>
            <a:pPr marL="274320" lvl="1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Reviewers’ recommendations on the budget are usually followed by program staff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20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How is the Budget used by Reviewers and Program Officials?</a:t>
            </a:r>
          </a:p>
        </p:txBody>
      </p:sp>
    </p:spTree>
    <p:extLst>
      <p:ext uri="{BB962C8B-B14F-4D97-AF65-F5344CB8AC3E}">
        <p14:creationId xmlns:p14="http://schemas.microsoft.com/office/powerpoint/2010/main" val="24293305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644" y="-103972"/>
            <a:ext cx="8936713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Didn’t Receive the Amount Requested?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1609" y="1164968"/>
            <a:ext cx="8459372" cy="4981307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Study section may recommend reductions in amount and time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Applicants may discuss with Program Officer if IRG-recommended reductions can be restored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</a:endParaRP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Funding institute may reduce budget further and limit years of support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Strategy for many NIH ICs includes an administrative cut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decisions cannot be appealed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Discuss with Program Officer if reduction causes hardship</a:t>
            </a: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A grantee seeking to revise the project aims because of reductions in time or budget may do so only with prior approval from the program officer.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132625"/>
            <a:ext cx="8229600" cy="960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Other Considerations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02114"/>
            <a:ext cx="7848600" cy="430479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Ideally, the science drives the budget and justification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Budgets must be consistent with grantee institutional policies and practice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reasonable amounts based on current conditions and need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Don’</a:t>
            </a:r>
            <a:r>
              <a:rPr lang="en-US" altLang="ja-JP" sz="2800" b="1" dirty="0"/>
              <a:t>t request contingencies or uncommitted promotions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Justify everything, especially the unusual large ticket items, and year to year variations</a:t>
            </a:r>
          </a:p>
        </p:txBody>
      </p:sp>
      <p:sp>
        <p:nvSpPr>
          <p:cNvPr id="64517" name="Lin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864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Award Policy Issues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01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435084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Applications submitted to the NIH must be in response to a Funding Opportunity Announcement (FOA)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4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</a:rPr>
              <a:t>Carefully Read the FOA</a:t>
            </a:r>
            <a:r>
              <a:rPr lang="en-US" altLang="en-US" sz="2000" b="1" dirty="0"/>
              <a:t>: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Period of support </a:t>
            </a:r>
            <a:r>
              <a:rPr lang="en-US" altLang="en-US" sz="2400" dirty="0">
                <a:solidFill>
                  <a:schemeClr val="tx1"/>
                </a:solidFill>
              </a:rPr>
              <a:t>(number of years)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Dollar limit </a:t>
            </a:r>
            <a:r>
              <a:rPr lang="en-US" altLang="en-US" sz="2400" dirty="0">
                <a:solidFill>
                  <a:schemeClr val="tx1"/>
                </a:solidFill>
              </a:rPr>
              <a:t>of support (for example $100K total cost (TC) or $100K direct cost (DC))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Type of budget </a:t>
            </a:r>
            <a:r>
              <a:rPr lang="en-US" altLang="en-US" sz="2400" dirty="0">
                <a:solidFill>
                  <a:schemeClr val="tx1"/>
                </a:solidFill>
              </a:rPr>
              <a:t>submission (modular or detailed)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Prior approval to submit may be required for larger research grants (&gt;$500K DC in any year)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Questions:</a:t>
            </a:r>
            <a:r>
              <a:rPr lang="en-US" altLang="en-US" sz="2800" dirty="0">
                <a:solidFill>
                  <a:schemeClr val="tx1"/>
                </a:solidFill>
              </a:rPr>
              <a:t> Contact Program Staff listed in the FOA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Tips for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8841793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Lin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100965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5173" y="1816876"/>
            <a:ext cx="7696200" cy="8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Who is Responsible?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3377" y="2715859"/>
            <a:ext cx="8719793" cy="332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Authorized Organizational Representative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Principal Investigator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Departmental Administrator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 Chair</a:t>
            </a:r>
          </a:p>
          <a:p>
            <a:pPr eaLnBrk="1" hangingPunct="1">
              <a:defRPr/>
            </a:pPr>
            <a:endParaRPr lang="en-US" sz="3200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18473" y="15211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To Whom is the Grant Awarded?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023" y="1130709"/>
            <a:ext cx="8064500" cy="61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</p:txBody>
      </p:sp>
      <p:sp>
        <p:nvSpPr>
          <p:cNvPr id="68616" name="Lin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2529968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5439" y="1208344"/>
            <a:ext cx="8293122" cy="514165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Pre-award costs </a:t>
            </a:r>
            <a:r>
              <a:rPr lang="en-US" altLang="en-US" sz="3100" dirty="0"/>
              <a:t>are those incurred prior to the beginning date of the project period or the initial budget period of a competitive segment 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Permissible up to 90 days prior to the start date of a </a:t>
            </a:r>
            <a:r>
              <a:rPr lang="en-US" altLang="en-US" sz="3100" b="1" dirty="0">
                <a:solidFill>
                  <a:srgbClr val="00B050"/>
                </a:solidFill>
              </a:rPr>
              <a:t>competing</a:t>
            </a:r>
            <a:r>
              <a:rPr lang="en-US" altLang="en-US" sz="3100" b="1" dirty="0"/>
              <a:t> award if costs: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Are necessary to conduct the project, </a:t>
            </a:r>
            <a:r>
              <a:rPr lang="en-US" altLang="en-US" sz="2900" b="1" u="sng" dirty="0"/>
              <a:t>and</a:t>
            </a:r>
            <a:r>
              <a:rPr lang="en-US" altLang="en-US" sz="2900" b="1" dirty="0"/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Would be allowable under a potential award without prior approval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is </a:t>
            </a:r>
            <a:r>
              <a:rPr lang="en-US" altLang="en-US" sz="3100" b="1" dirty="0">
                <a:solidFill>
                  <a:srgbClr val="FF0000"/>
                </a:solidFill>
              </a:rPr>
              <a:t>at grantee’s own risk </a:t>
            </a:r>
            <a:r>
              <a:rPr lang="en-US" altLang="en-US" sz="3100" b="1" dirty="0"/>
              <a:t>and expense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This is at the discretion of the grantee institution</a:t>
            </a:r>
          </a:p>
          <a:p>
            <a:pPr marL="274320" lvl="1" indent="0">
              <a:buClr>
                <a:srgbClr val="0070C0"/>
              </a:buClr>
              <a:buSzPct val="101000"/>
              <a:buNone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greater than 90 days in advance requires prior approval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Costs need to be both </a:t>
            </a:r>
            <a:r>
              <a:rPr lang="en-US" altLang="en-US" sz="3100" b="1" dirty="0">
                <a:solidFill>
                  <a:srgbClr val="FF0000"/>
                </a:solidFill>
              </a:rPr>
              <a:t>allowable</a:t>
            </a:r>
            <a:r>
              <a:rPr lang="en-US" altLang="en-US" sz="3100" b="1" dirty="0"/>
              <a:t> and </a:t>
            </a:r>
            <a:r>
              <a:rPr lang="en-US" altLang="en-US" sz="3100" b="1" dirty="0">
                <a:solidFill>
                  <a:srgbClr val="FF0000"/>
                </a:solidFill>
              </a:rPr>
              <a:t>carefully managed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900" dirty="0">
                <a:solidFill>
                  <a:srgbClr val="FF0000"/>
                </a:solidFill>
              </a:rPr>
              <a:t>*</a:t>
            </a:r>
            <a:r>
              <a:rPr lang="en-US" altLang="en-US" sz="2900" dirty="0"/>
              <a:t>Pre-award costs are </a:t>
            </a:r>
            <a:r>
              <a:rPr lang="en-US" altLang="en-US" sz="2900" b="1" u="sng" dirty="0">
                <a:solidFill>
                  <a:srgbClr val="FF0000"/>
                </a:solidFill>
              </a:rPr>
              <a:t>not</a:t>
            </a:r>
            <a:r>
              <a:rPr lang="en-US" altLang="en-US" sz="2900" b="1" dirty="0">
                <a:solidFill>
                  <a:srgbClr val="FF0000"/>
                </a:solidFill>
              </a:rPr>
              <a:t> allowed for certain mechanisms</a:t>
            </a:r>
            <a:r>
              <a:rPr lang="en-US" altLang="en-US" sz="2900" dirty="0"/>
              <a:t>, including fellowships (F) and training grants (T)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77072"/>
            <a:ext cx="8229600" cy="74000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Pre-Award Costs</a:t>
            </a:r>
          </a:p>
        </p:txBody>
      </p:sp>
    </p:spTree>
    <p:extLst>
      <p:ext uri="{BB962C8B-B14F-4D97-AF65-F5344CB8AC3E}">
        <p14:creationId xmlns:p14="http://schemas.microsoft.com/office/powerpoint/2010/main" val="33617043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DDD8F7-9C31-F94A-B40D-3AEBB9CA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6" y="1216173"/>
            <a:ext cx="8320540" cy="474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Always read the Notice of Award!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The </a:t>
            </a:r>
            <a:r>
              <a:rPr lang="en-US" sz="2400" b="1" kern="0" dirty="0" err="1"/>
              <a:t>NoA</a:t>
            </a:r>
            <a:r>
              <a:rPr lang="en-US" sz="2400" b="1" kern="0" dirty="0"/>
              <a:t> explains the details of the grant award</a:t>
            </a:r>
          </a:p>
          <a:p>
            <a:pPr marL="858838" indent="-401638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Drawing down funds constitutes acceptance of terms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Verify budget request along with the funding institute policy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Please read carefully, and understand the terms</a:t>
            </a:r>
            <a:endParaRPr lang="en-US" sz="1200" b="1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If funds are restricted: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adhere to the restriction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obtain the needed documentation to remove restriction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Follow the funding regulations and policies</a:t>
            </a:r>
            <a:endParaRPr lang="en-US" sz="1200" b="1" i="1" kern="0" dirty="0"/>
          </a:p>
          <a:p>
            <a:pPr algn="l" eaLnBrk="1" hangingPunct="1">
              <a:buClr>
                <a:srgbClr val="0070C0"/>
              </a:buClr>
              <a:defRPr/>
            </a:pPr>
            <a:r>
              <a:rPr lang="en-US" sz="2400" b="1" i="1" kern="0" dirty="0"/>
              <a:t>If you have questions contact your grants management specialist and program officer!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971CFB-AC51-A04D-8A78-7C0750EEE668}"/>
              </a:ext>
            </a:extLst>
          </p:cNvPr>
          <p:cNvSpPr txBox="1">
            <a:spLocks/>
          </p:cNvSpPr>
          <p:nvPr/>
        </p:nvSpPr>
        <p:spPr>
          <a:xfrm>
            <a:off x="637930" y="463733"/>
            <a:ext cx="7868141" cy="89821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b="1" kern="0" dirty="0">
                <a:solidFill>
                  <a:schemeClr val="accent1"/>
                </a:solidFill>
              </a:rPr>
              <a:t>The Notice of Award (</a:t>
            </a:r>
            <a:r>
              <a:rPr lang="en-US" sz="3600" b="1" kern="0" dirty="0" err="1">
                <a:solidFill>
                  <a:schemeClr val="accent1"/>
                </a:solidFill>
              </a:rPr>
              <a:t>NoA</a:t>
            </a:r>
            <a:r>
              <a:rPr lang="en-US" sz="3600" b="1" kern="0" dirty="0">
                <a:solidFill>
                  <a:schemeClr val="accent1"/>
                </a:solidFill>
              </a:rPr>
              <a:t>) and You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072775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1250" y="1239486"/>
            <a:ext cx="8062643" cy="478423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Any spending restrictions will be listed in the Notice of Award (</a:t>
            </a:r>
            <a:r>
              <a:rPr lang="en-US" altLang="en-US" sz="2600" b="1" dirty="0" err="1"/>
              <a:t>NoA</a:t>
            </a:r>
            <a:r>
              <a:rPr lang="en-US" altLang="en-US" sz="2600" b="1" dirty="0"/>
              <a:t>), Section IV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Restricted funds must be tracked by grantee to ensure compliance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Only applied to a particular grant for cause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Examples: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Restrict equipment funds pending receipt of current price quote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Prohibit human subjects research pending IRB 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ASK NIH </a:t>
            </a:r>
            <a:r>
              <a:rPr lang="en-US" altLang="en-US" sz="2600" b="1" dirty="0"/>
              <a:t>first if you have questions!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 marL="0" indent="0" algn="ctr">
              <a:buClr>
                <a:srgbClr val="0070C0"/>
              </a:buClr>
              <a:buSzPct val="101000"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Always read your Notice of Award!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2483"/>
            <a:ext cx="8229600" cy="72115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Award Restrictions</a:t>
            </a:r>
          </a:p>
        </p:txBody>
      </p:sp>
    </p:spTree>
    <p:extLst>
      <p:ext uri="{BB962C8B-B14F-4D97-AF65-F5344CB8AC3E}">
        <p14:creationId xmlns:p14="http://schemas.microsoft.com/office/powerpoint/2010/main" val="35692842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659" y="1476113"/>
            <a:ext cx="8115264" cy="43707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regulations: 42 CFR Part 52 - Grants for Research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and appropriation legislation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45 CFR Part 75 - HHS rules and requirements that govern the administration of grants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NIH Grants Policy Statement - compendium of several regulatory requirements applicable to grants and cooperative agreements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43059"/>
            <a:ext cx="8229600" cy="7871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Other Terms of Award</a:t>
            </a:r>
          </a:p>
        </p:txBody>
      </p:sp>
    </p:spTree>
    <p:extLst>
      <p:ext uri="{BB962C8B-B14F-4D97-AF65-F5344CB8AC3E}">
        <p14:creationId xmlns:p14="http://schemas.microsoft.com/office/powerpoint/2010/main" val="16736122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0661" y="1502244"/>
            <a:ext cx="7790973" cy="437072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Build a budget for the dollars and years that are indicated in the Notice of Award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For modular grants, build in any increases in spending over duration of grant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Prioritize research work and get started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Changes?</a:t>
            </a:r>
            <a:r>
              <a:rPr lang="en-US" altLang="en-US" sz="2600" b="1" dirty="0"/>
              <a:t> Ask Grants Management/Program Staff BEFORE you implement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Delays?</a:t>
            </a:r>
            <a:r>
              <a:rPr lang="en-US" altLang="en-US" sz="2600" b="1" dirty="0"/>
              <a:t> Unspent funds may be carried forward if appropriately justified/explained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1656"/>
            <a:ext cx="8229600" cy="92854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Research Based on Award Budget</a:t>
            </a:r>
          </a:p>
        </p:txBody>
      </p:sp>
    </p:spTree>
    <p:extLst>
      <p:ext uri="{BB962C8B-B14F-4D97-AF65-F5344CB8AC3E}">
        <p14:creationId xmlns:p14="http://schemas.microsoft.com/office/powerpoint/2010/main" val="2798638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2" y="331739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Additional Thoughts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6436" y="1983228"/>
            <a:ext cx="8197726" cy="402748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Most taxpayers think a </a:t>
            </a:r>
            <a:r>
              <a:rPr lang="en-US" altLang="en-US" sz="2800" b="1" dirty="0">
                <a:solidFill>
                  <a:srgbClr val="FF0000"/>
                </a:solidFill>
              </a:rPr>
              <a:t>$1M+ award is a lot of money</a:t>
            </a:r>
            <a:r>
              <a:rPr lang="en-US" altLang="en-US" sz="2800" b="1" dirty="0"/>
              <a:t>. Spend it wisely.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Contact Program or Grants Management Staff with Budget problems or questions EARLY!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Resources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425" y="1447800"/>
            <a:ext cx="7600950" cy="4800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NIH OER Grants and Funding Information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3"/>
              </a:rPr>
              <a:t>http://grants.nih.gov/grants/about_grants.htm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/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SF424 R&amp;R guides and FAQs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4"/>
              </a:rPr>
              <a:t>http://grants.nih.gov/grants/funding/424/index.htm#inst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5"/>
              </a:rPr>
              <a:t>http://grants.nih.gov/grants/ElectronicReceipt/faq_full.htm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6"/>
              </a:rPr>
              <a:t>http://grants.nih.gov/grants/funding/modular/modular.htm</a:t>
            </a:r>
            <a:endParaRPr lang="en-US" sz="2000" dirty="0"/>
          </a:p>
          <a:p>
            <a:pPr marL="342900" lvl="1" indent="-342900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NIH Program and Grants Management staff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Your institutional</a:t>
            </a:r>
            <a:r>
              <a:rPr lang="en-US" altLang="ja-JP" sz="2800" dirty="0"/>
              <a:t> Sponsored Programs Office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Other experienced individuals at your institution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71" y="505361"/>
            <a:ext cx="8229600" cy="22971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Thank you for your attention.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/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Questions??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630687" y="3646016"/>
            <a:ext cx="5882641" cy="1256225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Michael Sesma: </a:t>
            </a:r>
            <a:r>
              <a:rPr lang="en-US" altLang="en-US" sz="2800" b="1" dirty="0" err="1"/>
              <a:t>msesma@nigms.nih.gov</a:t>
            </a:r>
            <a:endParaRPr lang="en-US" altLang="en-US" sz="2800" b="1" dirty="0"/>
          </a:p>
          <a:p>
            <a:pPr marL="274320" lvl="1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b="1" dirty="0"/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267418"/>
            <a:ext cx="7769225" cy="46339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Know your limits!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FOAs may have overall </a:t>
            </a:r>
            <a:r>
              <a:rPr lang="en-US" altLang="en-US" sz="2200" b="1" dirty="0"/>
              <a:t>funding limits</a:t>
            </a:r>
            <a:r>
              <a:rPr lang="en-US" altLang="en-US" sz="2200" dirty="0"/>
              <a:t>, </a:t>
            </a:r>
            <a:r>
              <a:rPr lang="en-US" altLang="en-US" sz="2200" b="1" dirty="0"/>
              <a:t>spending</a:t>
            </a:r>
            <a:r>
              <a:rPr lang="en-US" altLang="en-US" sz="2200" dirty="0"/>
              <a:t> </a:t>
            </a:r>
            <a:r>
              <a:rPr lang="en-US" altLang="en-US" sz="2200" b="1" dirty="0"/>
              <a:t>caps</a:t>
            </a:r>
            <a:r>
              <a:rPr lang="en-US" altLang="en-US" sz="2200" dirty="0"/>
              <a:t> and/or </a:t>
            </a:r>
            <a:r>
              <a:rPr lang="en-US" altLang="en-US" sz="2200" b="1" dirty="0"/>
              <a:t>expense limits 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expenses are “</a:t>
            </a:r>
            <a:r>
              <a:rPr lang="en-US" altLang="en-US" sz="2200" b="1" dirty="0"/>
              <a:t>unallowable</a:t>
            </a:r>
            <a:r>
              <a:rPr lang="en-US" altLang="en-US" sz="2200" dirty="0"/>
              <a:t>”  (e.g. lobbying, entertainment)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Related Notices section of FOA provide updates/clarifications</a:t>
            </a:r>
          </a:p>
          <a:p>
            <a:pPr marL="68580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Identify what is necessary and reasonable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Provide clear rationale for requested budget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Pitfalls to avoid, e.g.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Over or underestimating costs of proposed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Large requests for new </a:t>
            </a:r>
            <a:r>
              <a:rPr lang="en-US" altLang="en-US" sz="1900" b="1" dirty="0">
                <a:solidFill>
                  <a:schemeClr val="tx1"/>
                </a:solidFill>
              </a:rPr>
              <a:t>equipment</a:t>
            </a:r>
            <a:r>
              <a:rPr lang="en-US" altLang="en-US" sz="1900" dirty="0">
                <a:solidFill>
                  <a:schemeClr val="tx1"/>
                </a:solidFill>
              </a:rPr>
              <a:t> suggests an insufficient environment to do the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rationale for grant supported </a:t>
            </a:r>
            <a:r>
              <a:rPr lang="en-US" altLang="en-US" sz="1900" b="1" dirty="0">
                <a:solidFill>
                  <a:schemeClr val="tx1"/>
                </a:solidFill>
              </a:rPr>
              <a:t>personnel</a:t>
            </a:r>
            <a:endParaRPr lang="en-US" altLang="en-US" sz="1900" dirty="0">
              <a:solidFill>
                <a:schemeClr val="tx1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endParaRPr lang="en-US" altLang="en-US" sz="2000" i="1" dirty="0">
              <a:solidFill>
                <a:srgbClr val="0070C0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Reviewers </a:t>
            </a:r>
            <a:r>
              <a:rPr lang="en-US" altLang="en-US" i="1" u="sng" dirty="0">
                <a:solidFill>
                  <a:srgbClr val="0070C0"/>
                </a:solidFill>
              </a:rPr>
              <a:t>will</a:t>
            </a:r>
            <a:r>
              <a:rPr lang="en-US" altLang="en-US" i="1" dirty="0">
                <a:solidFill>
                  <a:srgbClr val="0070C0"/>
                </a:solidFill>
              </a:rPr>
              <a:t> comment on the budget but not consider it in scoring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320510"/>
            <a:ext cx="8229600" cy="76062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Tips for Getting Started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675042" y="5699008"/>
            <a:ext cx="589621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hlinkClick r:id="rId3"/>
              </a:rPr>
              <a:t>http://grants.nih.gov/grants/developing_budget.htm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5E6C6525-77A3-4596-B9FB-5F7E187C1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3590E63-A319-45A1-9DB8-0EC8D5ADA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8639"/>
          </a:xfrm>
        </p:spPr>
        <p:txBody>
          <a:bodyPr>
            <a:normAutofit fontScale="90000"/>
          </a:bodyPr>
          <a:lstStyle/>
          <a:p>
            <a:r>
              <a:rPr lang="en-US" altLang="en-US" sz="4400" b="1" kern="0" dirty="0"/>
              <a:t>Types of Budgets</a:t>
            </a:r>
            <a:br>
              <a:rPr lang="en-US" altLang="en-US" sz="4400" b="1" kern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625" y="974555"/>
            <a:ext cx="8652681" cy="514743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altLang="en-US" sz="2800" dirty="0"/>
              <a:t>Two different NIH budget formats (and forms), based on total direct costs requested and activity code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Modular </a:t>
            </a:r>
            <a:r>
              <a:rPr lang="en-US" altLang="en-US" sz="2000" dirty="0"/>
              <a:t>PHS 398 Modular Budget Form</a:t>
            </a:r>
            <a:endParaRPr lang="en-US" altLang="en-US" sz="2800" b="1" dirty="0"/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(e.g. R01, R21)*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en-US" sz="1000" b="1" dirty="0"/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Detailed </a:t>
            </a:r>
            <a:r>
              <a:rPr lang="en-US" altLang="en-US" sz="2000" dirty="0"/>
              <a:t>[Categorical or Itemized] SF424 (R&amp;R)Budget form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Fellowship Applications [F]: tuition &amp; fees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Career Development Awards [K]: salary, materials, supplies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Institutional Training Grants [T]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SBIR/STTR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Grants*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Multi-Project/Consortium*</a:t>
            </a:r>
          </a:p>
          <a:p>
            <a:pPr marL="274320" lvl="1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sz="1800" b="1" i="1" dirty="0"/>
              <a:t>Allowable costs or post-award financial management requirements are the same for both Modular and Detailed Budgets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13691"/>
            <a:ext cx="8229600" cy="89535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4000" b="1" dirty="0">
                <a:solidFill>
                  <a:schemeClr val="accent1"/>
                </a:solidFill>
              </a:rPr>
              <a:t>Detailed and Modular Budgets</a:t>
            </a:r>
          </a:p>
        </p:txBody>
      </p:sp>
    </p:spTree>
    <p:extLst>
      <p:ext uri="{BB962C8B-B14F-4D97-AF65-F5344CB8AC3E}">
        <p14:creationId xmlns:p14="http://schemas.microsoft.com/office/powerpoint/2010/main" val="194751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ED9C3-B29A-5246-BBCF-0A4E3695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6A81C-1349-4838-96AA-60BE26F55E8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281CD-5DDE-3047-B6D4-31F4390F9A08}"/>
              </a:ext>
            </a:extLst>
          </p:cNvPr>
          <p:cNvSpPr txBox="1"/>
          <p:nvPr/>
        </p:nvSpPr>
        <p:spPr>
          <a:xfrm>
            <a:off x="769132" y="284203"/>
            <a:ext cx="7605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+mn-lt"/>
              </a:rPr>
              <a:t>What is a Consortium Agreement?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8A9EF-44E5-904D-9E42-5D71F82D90D9}"/>
              </a:ext>
            </a:extLst>
          </p:cNvPr>
          <p:cNvSpPr txBox="1"/>
          <p:nvPr/>
        </p:nvSpPr>
        <p:spPr>
          <a:xfrm>
            <a:off x="551381" y="1013249"/>
            <a:ext cx="80412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A formalized agreement whereby a research project is carried out by the recipient and one or more other organizations that are separate legal entities, i.e., research at other institutions. 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NIH makes an </a:t>
            </a:r>
            <a:r>
              <a:rPr lang="en-US" sz="2000" u="sng" dirty="0">
                <a:latin typeface="+mn-lt"/>
              </a:rPr>
              <a:t>award to a single (prime) recipient</a:t>
            </a:r>
            <a:r>
              <a:rPr lang="en-US" sz="2000" dirty="0">
                <a:latin typeface="+mn-lt"/>
              </a:rPr>
              <a:t> with a specific PD/PI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 multiple PD/PI model may be used, all PD/PIs are listed on the award regardless of organization affiliation, with the Contact PD/PI noted.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</a:t>
            </a:r>
            <a:r>
              <a:rPr lang="en-US" sz="2000" u="sng" dirty="0">
                <a:latin typeface="+mn-lt"/>
              </a:rPr>
              <a:t>prime recipient has a substantive role</a:t>
            </a:r>
            <a:r>
              <a:rPr lang="en-US" sz="2000" dirty="0">
                <a:latin typeface="+mn-lt"/>
              </a:rPr>
              <a:t> in the conduct of the planned research and is not merely a conduit of funds to another party or parties. The prime recipient </a:t>
            </a:r>
            <a:r>
              <a:rPr lang="en-US" sz="2000" u="sng" dirty="0">
                <a:latin typeface="+mn-lt"/>
              </a:rPr>
              <a:t>is accountable for appropriate oversight</a:t>
            </a:r>
            <a:r>
              <a:rPr lang="en-US" sz="2000" dirty="0">
                <a:latin typeface="+mn-lt"/>
              </a:rPr>
              <a:t> for all scientific, programmatic, financial, administrative matters of the grant.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relationship between the prime recipient and the collaborating organizations is considered a subaward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806453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B4D3F39BD0044BF7ECFE383596C27" ma:contentTypeVersion="3" ma:contentTypeDescription="Create a new document." ma:contentTypeScope="" ma:versionID="51e770512c220fae8b71454dabf9d747">
  <xsd:schema xmlns:xsd="http://www.w3.org/2001/XMLSchema" xmlns:xs="http://www.w3.org/2001/XMLSchema" xmlns:p="http://schemas.microsoft.com/office/2006/metadata/properties" xmlns:ns1="http://schemas.microsoft.com/sharepoint/v3" xmlns:ns2="33f4f2d8-95ac-4647-8d43-e53236b52810" targetNamespace="http://schemas.microsoft.com/office/2006/metadata/properties" ma:root="true" ma:fieldsID="409288aea48dc1a4abc01812a07195c3" ns1:_="" ns2:_="">
    <xsd:import namespace="http://schemas.microsoft.com/sharepoint/v3"/>
    <xsd:import namespace="33f4f2d8-95ac-4647-8d43-e53236b52810"/>
    <xsd:element name="properties">
      <xsd:complexType>
        <xsd:sequence>
          <xsd:element name="documentManagement">
            <xsd:complexType>
              <xsd:all>
                <xsd:element ref="ns1:AssignedTo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8" ma:displayName="Assigned To" ma:list="UserInfo" ma:SharePointGroup="0" ma:internalName="AssignedTo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4f2d8-95ac-4647-8d43-e53236b52810" elementFormDefault="qualified">
    <xsd:import namespace="http://schemas.microsoft.com/office/2006/documentManagement/types"/>
    <xsd:import namespace="http://schemas.microsoft.com/office/infopath/2007/PartnerControls"/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sername xmlns="33f4f2d8-95ac-4647-8d43-e53236b52810" xsi:nil="true"/>
    <AssignedTo xmlns="http://schemas.microsoft.com/sharepoint/v3">
      <UserInfo>
        <DisplayName>Sorensen, Roger (NIH/NIDA) [E]</DisplayName>
        <AccountId>384</AccountId>
        <AccountType/>
      </UserInfo>
    </AssignedTo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EE87D0-A0B6-4F8C-B1E9-0142E434D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f4f2d8-95ac-4647-8d43-e53236b528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814E1D0-C5E1-4013-B223-7656AD19B831}">
  <ds:schemaRefs>
    <ds:schemaRef ds:uri="http://purl.org/dc/elements/1.1/"/>
    <ds:schemaRef ds:uri="http://schemas.microsoft.com/office/2006/metadata/properties"/>
    <ds:schemaRef ds:uri="33f4f2d8-95ac-4647-8d43-e53236b52810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20317</TotalTime>
  <Words>3334</Words>
  <Application>Microsoft Office PowerPoint</Application>
  <PresentationFormat>On-screen Show (4:3)</PresentationFormat>
  <Paragraphs>636</Paragraphs>
  <Slides>58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MS PGothic</vt:lpstr>
      <vt:lpstr>MS PGothic</vt:lpstr>
      <vt:lpstr>Arial</vt:lpstr>
      <vt:lpstr>Calibri</vt:lpstr>
      <vt:lpstr>メイリオ</vt:lpstr>
      <vt:lpstr>Times New Roman</vt:lpstr>
      <vt:lpstr>Wingdings</vt:lpstr>
      <vt:lpstr>Wingdings 2</vt:lpstr>
      <vt:lpstr>Civic</vt:lpstr>
      <vt:lpstr>Budget Building Blocks for Investigators   NIH Regional Seminar on Program Funding &amp; Grants Administration November 2019</vt:lpstr>
      <vt:lpstr>Budget Basics</vt:lpstr>
      <vt:lpstr>Getting Started  </vt:lpstr>
      <vt:lpstr>PowerPoint Presentation</vt:lpstr>
      <vt:lpstr>Tips for Getting Started</vt:lpstr>
      <vt:lpstr>Tips for Getting Started</vt:lpstr>
      <vt:lpstr>Types of Budgets </vt:lpstr>
      <vt:lpstr>PowerPoint Presentation</vt:lpstr>
      <vt:lpstr>PowerPoint Presentation</vt:lpstr>
      <vt:lpstr>PowerPoint Presentation</vt:lpstr>
      <vt:lpstr>PowerPoint Presentation</vt:lpstr>
      <vt:lpstr>Modular Budget Justification</vt:lpstr>
      <vt:lpstr>Budget Components </vt:lpstr>
      <vt:lpstr>Costs: An NIH Primer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D: Travel</vt:lpstr>
      <vt:lpstr>Section E: Participant/Trainee Support Costs</vt:lpstr>
      <vt:lpstr>Section F: Other Direct Costs</vt:lpstr>
      <vt:lpstr>Budget Justification</vt:lpstr>
      <vt:lpstr>Preparing a Budget</vt:lpstr>
      <vt:lpstr> Allowable vs. Unallowable Costs</vt:lpstr>
      <vt:lpstr> 1. R01 Modular Budget</vt:lpstr>
      <vt:lpstr>Direct Costs – Year 1</vt:lpstr>
      <vt:lpstr>Direct Costs - Add it all up</vt:lpstr>
      <vt:lpstr>Determining  the Need for a Modular Budget?</vt:lpstr>
      <vt:lpstr>Converting Average Direct Costs to the Modular Format</vt:lpstr>
      <vt:lpstr>PowerPoint Presentation</vt:lpstr>
      <vt:lpstr>PowerPoint Presentation</vt:lpstr>
      <vt:lpstr>PowerPoint Presentation</vt:lpstr>
      <vt:lpstr>2. R01 Budget with Consortium Costs</vt:lpstr>
      <vt:lpstr>Total Consortium Costs</vt:lpstr>
      <vt:lpstr>PowerPoint Presentation</vt:lpstr>
      <vt:lpstr>R01 Grant with Consortium Budget</vt:lpstr>
      <vt:lpstr>Modular Grant with Consortium Budget</vt:lpstr>
      <vt:lpstr>Record Modular Budget with Consortium:  PHS 398 Modular Budget, Period 1</vt:lpstr>
      <vt:lpstr>PowerPoint Presentation</vt:lpstr>
      <vt:lpstr>PowerPoint Presentation</vt:lpstr>
      <vt:lpstr> R01 Budget Reminders</vt:lpstr>
      <vt:lpstr>More Money?</vt:lpstr>
      <vt:lpstr>Common Budget Errors</vt:lpstr>
      <vt:lpstr>Other Considerations</vt:lpstr>
      <vt:lpstr>How is the Budget used by Reviewers and Program Officials?</vt:lpstr>
      <vt:lpstr>Didn’t Receive the Amount Requested?</vt:lpstr>
      <vt:lpstr>Other Considerations</vt:lpstr>
      <vt:lpstr>Award Policy Issues</vt:lpstr>
      <vt:lpstr>PowerPoint Presentation</vt:lpstr>
      <vt:lpstr>Pre-Award Costs</vt:lpstr>
      <vt:lpstr>PowerPoint Presentation</vt:lpstr>
      <vt:lpstr>Award Restrictions</vt:lpstr>
      <vt:lpstr>Other Terms of Award</vt:lpstr>
      <vt:lpstr>Research Based on Award Budget</vt:lpstr>
      <vt:lpstr>Additional Thoughts</vt:lpstr>
      <vt:lpstr>Resources</vt:lpstr>
      <vt:lpstr>Thank you for your attention.  Questions??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Levan, Sophie B.</cp:lastModifiedBy>
  <cp:revision>916</cp:revision>
  <cp:lastPrinted>2015-09-09T18:42:00Z</cp:lastPrinted>
  <dcterms:created xsi:type="dcterms:W3CDTF">2003-01-30T15:11:49Z</dcterms:created>
  <dcterms:modified xsi:type="dcterms:W3CDTF">2020-01-07T18:04:28Z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0x010100F13B4D3F39BD0044BF7ECFE383596C27</vt:lpwstr>
  </property>
</Properties>
</file>